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93357F-F5BD-18C4-6E72-0FB508CC043F}" v="148" dt="2025-02-18T15:02:14.1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4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ni Birkelbach (VML Germany GmbH)" userId="S::v-bebir@microsoft.com::0b3a36b3-a634-4a3c-b273-18dc78aeb1e4" providerId="AD" clId="Web-{1593357F-F5BD-18C4-6E72-0FB508CC043F}"/>
    <pc:docChg chg="modSld">
      <pc:chgData name="Benni Birkelbach (VML Germany GmbH)" userId="S::v-bebir@microsoft.com::0b3a36b3-a634-4a3c-b273-18dc78aeb1e4" providerId="AD" clId="Web-{1593357F-F5BD-18C4-6E72-0FB508CC043F}" dt="2025-02-18T15:02:14.115" v="161" actId="20577"/>
      <pc:docMkLst>
        <pc:docMk/>
      </pc:docMkLst>
      <pc:sldChg chg="modSp">
        <pc:chgData name="Benni Birkelbach (VML Germany GmbH)" userId="S::v-bebir@microsoft.com::0b3a36b3-a634-4a3c-b273-18dc78aeb1e4" providerId="AD" clId="Web-{1593357F-F5BD-18C4-6E72-0FB508CC043F}" dt="2025-02-18T14:52:49.851" v="2" actId="20577"/>
        <pc:sldMkLst>
          <pc:docMk/>
          <pc:sldMk cId="0" sldId="256"/>
        </pc:sldMkLst>
        <pc:spChg chg="mod">
          <ac:chgData name="Benni Birkelbach (VML Germany GmbH)" userId="S::v-bebir@microsoft.com::0b3a36b3-a634-4a3c-b273-18dc78aeb1e4" providerId="AD" clId="Web-{1593357F-F5BD-18C4-6E72-0FB508CC043F}" dt="2025-02-18T14:52:49.851" v="2" actId="20577"/>
          <ac:spMkLst>
            <pc:docMk/>
            <pc:sldMk cId="0" sldId="256"/>
            <ac:spMk id="3" creationId="{00000000-0000-0000-0000-000000000000}"/>
          </ac:spMkLst>
        </pc:spChg>
      </pc:sldChg>
      <pc:sldChg chg="modSp">
        <pc:chgData name="Benni Birkelbach (VML Germany GmbH)" userId="S::v-bebir@microsoft.com::0b3a36b3-a634-4a3c-b273-18dc78aeb1e4" providerId="AD" clId="Web-{1593357F-F5BD-18C4-6E72-0FB508CC043F}" dt="2025-02-18T14:54:05.556" v="25" actId="20577"/>
        <pc:sldMkLst>
          <pc:docMk/>
          <pc:sldMk cId="0" sldId="257"/>
        </pc:sldMkLst>
        <pc:spChg chg="mod">
          <ac:chgData name="Benni Birkelbach (VML Germany GmbH)" userId="S::v-bebir@microsoft.com::0b3a36b3-a634-4a3c-b273-18dc78aeb1e4" providerId="AD" clId="Web-{1593357F-F5BD-18C4-6E72-0FB508CC043F}" dt="2025-02-18T14:53:01.508" v="5" actId="20577"/>
          <ac:spMkLst>
            <pc:docMk/>
            <pc:sldMk cId="0" sldId="257"/>
            <ac:spMk id="2" creationId="{00000000-0000-0000-0000-000000000000}"/>
          </ac:spMkLst>
        </pc:spChg>
        <pc:spChg chg="mod">
          <ac:chgData name="Benni Birkelbach (VML Germany GmbH)" userId="S::v-bebir@microsoft.com::0b3a36b3-a634-4a3c-b273-18dc78aeb1e4" providerId="AD" clId="Web-{1593357F-F5BD-18C4-6E72-0FB508CC043F}" dt="2025-02-18T14:54:05.556" v="25" actId="20577"/>
          <ac:spMkLst>
            <pc:docMk/>
            <pc:sldMk cId="0" sldId="257"/>
            <ac:spMk id="3" creationId="{00000000-0000-0000-0000-000000000000}"/>
          </ac:spMkLst>
        </pc:spChg>
      </pc:sldChg>
      <pc:sldChg chg="modSp">
        <pc:chgData name="Benni Birkelbach (VML Germany GmbH)" userId="S::v-bebir@microsoft.com::0b3a36b3-a634-4a3c-b273-18dc78aeb1e4" providerId="AD" clId="Web-{1593357F-F5BD-18C4-6E72-0FB508CC043F}" dt="2025-02-18T14:59:03.642" v="74" actId="20577"/>
        <pc:sldMkLst>
          <pc:docMk/>
          <pc:sldMk cId="0" sldId="258"/>
        </pc:sldMkLst>
        <pc:spChg chg="mod">
          <ac:chgData name="Benni Birkelbach (VML Germany GmbH)" userId="S::v-bebir@microsoft.com::0b3a36b3-a634-4a3c-b273-18dc78aeb1e4" providerId="AD" clId="Web-{1593357F-F5BD-18C4-6E72-0FB508CC043F}" dt="2025-02-18T14:54:14.353" v="27" actId="20577"/>
          <ac:spMkLst>
            <pc:docMk/>
            <pc:sldMk cId="0" sldId="258"/>
            <ac:spMk id="2" creationId="{00000000-0000-0000-0000-000000000000}"/>
          </ac:spMkLst>
        </pc:spChg>
        <pc:spChg chg="mod">
          <ac:chgData name="Benni Birkelbach (VML Germany GmbH)" userId="S::v-bebir@microsoft.com::0b3a36b3-a634-4a3c-b273-18dc78aeb1e4" providerId="AD" clId="Web-{1593357F-F5BD-18C4-6E72-0FB508CC043F}" dt="2025-02-18T14:59:03.642" v="74" actId="20577"/>
          <ac:spMkLst>
            <pc:docMk/>
            <pc:sldMk cId="0" sldId="258"/>
            <ac:spMk id="3" creationId="{00000000-0000-0000-0000-000000000000}"/>
          </ac:spMkLst>
        </pc:spChg>
      </pc:sldChg>
      <pc:sldChg chg="modSp">
        <pc:chgData name="Benni Birkelbach (VML Germany GmbH)" userId="S::v-bebir@microsoft.com::0b3a36b3-a634-4a3c-b273-18dc78aeb1e4" providerId="AD" clId="Web-{1593357F-F5BD-18C4-6E72-0FB508CC043F}" dt="2025-02-18T14:59:38.939" v="90" actId="20577"/>
        <pc:sldMkLst>
          <pc:docMk/>
          <pc:sldMk cId="0" sldId="259"/>
        </pc:sldMkLst>
        <pc:spChg chg="mod">
          <ac:chgData name="Benni Birkelbach (VML Germany GmbH)" userId="S::v-bebir@microsoft.com::0b3a36b3-a634-4a3c-b273-18dc78aeb1e4" providerId="AD" clId="Web-{1593357F-F5BD-18C4-6E72-0FB508CC043F}" dt="2025-02-18T14:59:16.251" v="76" actId="20577"/>
          <ac:spMkLst>
            <pc:docMk/>
            <pc:sldMk cId="0" sldId="259"/>
            <ac:spMk id="2" creationId="{00000000-0000-0000-0000-000000000000}"/>
          </ac:spMkLst>
        </pc:spChg>
        <pc:spChg chg="mod">
          <ac:chgData name="Benni Birkelbach (VML Germany GmbH)" userId="S::v-bebir@microsoft.com::0b3a36b3-a634-4a3c-b273-18dc78aeb1e4" providerId="AD" clId="Web-{1593357F-F5BD-18C4-6E72-0FB508CC043F}" dt="2025-02-18T14:59:38.939" v="90" actId="20577"/>
          <ac:spMkLst>
            <pc:docMk/>
            <pc:sldMk cId="0" sldId="259"/>
            <ac:spMk id="3" creationId="{00000000-0000-0000-0000-000000000000}"/>
          </ac:spMkLst>
        </pc:spChg>
      </pc:sldChg>
      <pc:sldChg chg="modSp">
        <pc:chgData name="Benni Birkelbach (VML Germany GmbH)" userId="S::v-bebir@microsoft.com::0b3a36b3-a634-4a3c-b273-18dc78aeb1e4" providerId="AD" clId="Web-{1593357F-F5BD-18C4-6E72-0FB508CC043F}" dt="2025-02-18T15:00:18.206" v="104" actId="20577"/>
        <pc:sldMkLst>
          <pc:docMk/>
          <pc:sldMk cId="0" sldId="260"/>
        </pc:sldMkLst>
        <pc:spChg chg="mod">
          <ac:chgData name="Benni Birkelbach (VML Germany GmbH)" userId="S::v-bebir@microsoft.com::0b3a36b3-a634-4a3c-b273-18dc78aeb1e4" providerId="AD" clId="Web-{1593357F-F5BD-18C4-6E72-0FB508CC043F}" dt="2025-02-18T14:59:55.221" v="91" actId="20577"/>
          <ac:spMkLst>
            <pc:docMk/>
            <pc:sldMk cId="0" sldId="260"/>
            <ac:spMk id="2" creationId="{00000000-0000-0000-0000-000000000000}"/>
          </ac:spMkLst>
        </pc:spChg>
        <pc:spChg chg="mod">
          <ac:chgData name="Benni Birkelbach (VML Germany GmbH)" userId="S::v-bebir@microsoft.com::0b3a36b3-a634-4a3c-b273-18dc78aeb1e4" providerId="AD" clId="Web-{1593357F-F5BD-18C4-6E72-0FB508CC043F}" dt="2025-02-18T15:00:18.206" v="104" actId="20577"/>
          <ac:spMkLst>
            <pc:docMk/>
            <pc:sldMk cId="0" sldId="260"/>
            <ac:spMk id="3" creationId="{00000000-0000-0000-0000-000000000000}"/>
          </ac:spMkLst>
        </pc:spChg>
      </pc:sldChg>
      <pc:sldChg chg="modSp">
        <pc:chgData name="Benni Birkelbach (VML Germany GmbH)" userId="S::v-bebir@microsoft.com::0b3a36b3-a634-4a3c-b273-18dc78aeb1e4" providerId="AD" clId="Web-{1593357F-F5BD-18C4-6E72-0FB508CC043F}" dt="2025-02-18T15:00:52.646" v="119" actId="20577"/>
        <pc:sldMkLst>
          <pc:docMk/>
          <pc:sldMk cId="0" sldId="261"/>
        </pc:sldMkLst>
        <pc:spChg chg="mod">
          <ac:chgData name="Benni Birkelbach (VML Germany GmbH)" userId="S::v-bebir@microsoft.com::0b3a36b3-a634-4a3c-b273-18dc78aeb1e4" providerId="AD" clId="Web-{1593357F-F5BD-18C4-6E72-0FB508CC043F}" dt="2025-02-18T15:00:26.597" v="106" actId="20577"/>
          <ac:spMkLst>
            <pc:docMk/>
            <pc:sldMk cId="0" sldId="261"/>
            <ac:spMk id="2" creationId="{00000000-0000-0000-0000-000000000000}"/>
          </ac:spMkLst>
        </pc:spChg>
        <pc:spChg chg="mod">
          <ac:chgData name="Benni Birkelbach (VML Germany GmbH)" userId="S::v-bebir@microsoft.com::0b3a36b3-a634-4a3c-b273-18dc78aeb1e4" providerId="AD" clId="Web-{1593357F-F5BD-18C4-6E72-0FB508CC043F}" dt="2025-02-18T15:00:52.646" v="119" actId="20577"/>
          <ac:spMkLst>
            <pc:docMk/>
            <pc:sldMk cId="0" sldId="261"/>
            <ac:spMk id="3" creationId="{00000000-0000-0000-0000-000000000000}"/>
          </ac:spMkLst>
        </pc:spChg>
      </pc:sldChg>
      <pc:sldChg chg="modSp">
        <pc:chgData name="Benni Birkelbach (VML Germany GmbH)" userId="S::v-bebir@microsoft.com::0b3a36b3-a634-4a3c-b273-18dc78aeb1e4" providerId="AD" clId="Web-{1593357F-F5BD-18C4-6E72-0FB508CC043F}" dt="2025-02-18T15:02:14.115" v="161" actId="20577"/>
        <pc:sldMkLst>
          <pc:docMk/>
          <pc:sldMk cId="0" sldId="262"/>
        </pc:sldMkLst>
        <pc:spChg chg="mod">
          <ac:chgData name="Benni Birkelbach (VML Germany GmbH)" userId="S::v-bebir@microsoft.com::0b3a36b3-a634-4a3c-b273-18dc78aeb1e4" providerId="AD" clId="Web-{1593357F-F5BD-18C4-6E72-0FB508CC043F}" dt="2025-02-18T15:01:04.129" v="120" actId="20577"/>
          <ac:spMkLst>
            <pc:docMk/>
            <pc:sldMk cId="0" sldId="262"/>
            <ac:spMk id="2" creationId="{00000000-0000-0000-0000-000000000000}"/>
          </ac:spMkLst>
        </pc:spChg>
        <pc:spChg chg="mod">
          <ac:chgData name="Benni Birkelbach (VML Germany GmbH)" userId="S::v-bebir@microsoft.com::0b3a36b3-a634-4a3c-b273-18dc78aeb1e4" providerId="AD" clId="Web-{1593357F-F5BD-18C4-6E72-0FB508CC043F}" dt="2025-02-18T15:02:14.115" v="161" actId="20577"/>
          <ac:spMkLst>
            <pc:docMk/>
            <pc:sldMk cId="0" sldId="262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C7D023E4-8DE1-436E-9847-ED6A4B4B04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8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FEC590B-3306-47E9-BD67-97F3F76169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714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54F87DBC-E43C-4CE4-A8C5-61E3D68194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CD39A88A-7F84-4ACA-877B-E28BC26CD8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7AAF5E-1692-48C9-98FB-6432BF0BC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F36A26D-E71D-4663-B197-8B7BFA37AD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A821CEB-DA96-4952-93B9-81F9C42BAD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C8EDE0-D69B-4F65-9AB7-DDE7EAD78E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46F0982-BF10-4BF6-842A-F631654FFD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B313509-2128-42CA-81B6-C9EC23E44C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89188C-E06E-4F8A-BDD1-02ADF1408F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B4E610F-FCD0-483F-B9F2-6DF2C28FE8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2281" y="666351"/>
            <a:ext cx="7918803" cy="3044335"/>
          </a:xfrm>
        </p:spPr>
        <p:txBody>
          <a:bodyPr anchor="b">
            <a:normAutofit/>
          </a:bodyPr>
          <a:lstStyle/>
          <a:p>
            <a:r>
              <a:rPr lang="de-DE" sz="4200" dirty="0">
                <a:solidFill>
                  <a:schemeClr val="bg1"/>
                </a:solidFill>
              </a:rPr>
              <a:t>IT-Compliance-Audit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2281" y="3866064"/>
            <a:ext cx="7918803" cy="2234485"/>
          </a:xfrm>
        </p:spPr>
        <p:txBody>
          <a:bodyPr anchor="t">
            <a:normAutofit fontScale="85000" lnSpcReduction="20000"/>
          </a:bodyPr>
          <a:lstStyle/>
          <a:p>
            <a:r>
              <a:rPr lang="de-DE" dirty="0">
                <a:solidFill>
                  <a:schemeClr val="bg1"/>
                </a:solidFill>
                <a:ea typeface="+mn-lt"/>
                <a:cs typeface="+mn-lt"/>
              </a:rPr>
              <a:t>Report on ISO 27001 and GDPR - </a:t>
            </a:r>
            <a:r>
              <a:rPr lang="de-DE" dirty="0" err="1">
                <a:solidFill>
                  <a:schemeClr val="bg1"/>
                </a:solidFill>
                <a:ea typeface="+mn-lt"/>
                <a:cs typeface="+mn-lt"/>
              </a:rPr>
              <a:t>SecureIT</a:t>
            </a:r>
            <a:r>
              <a:rPr lang="de-DE" dirty="0">
                <a:solidFill>
                  <a:schemeClr val="bg1"/>
                </a:solidFill>
                <a:ea typeface="+mn-lt"/>
                <a:cs typeface="+mn-lt"/>
              </a:rPr>
              <a:t> GmbH</a:t>
            </a:r>
            <a:endParaRPr lang="en-US">
              <a:solidFill>
                <a:schemeClr val="bg1"/>
              </a:solidFill>
              <a:ea typeface="+mn-lt"/>
              <a:cs typeface="+mn-lt"/>
            </a:endParaRPr>
          </a:p>
          <a:p>
            <a:endParaRPr lang="de-DE"/>
          </a:p>
          <a:p>
            <a:endParaRPr lang="de-DE"/>
          </a:p>
          <a:p>
            <a:endParaRPr lang="de-DE"/>
          </a:p>
          <a:p>
            <a:r>
              <a:rPr lang="de-DE" dirty="0" err="1">
                <a:solidFill>
                  <a:schemeClr val="bg1"/>
                </a:solidFill>
                <a:ea typeface="+mn-lt"/>
                <a:cs typeface="+mn-lt"/>
              </a:rPr>
              <a:t>For</a:t>
            </a:r>
            <a:r>
              <a:rPr lang="de-DE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dirty="0" err="1">
                <a:solidFill>
                  <a:schemeClr val="bg1"/>
                </a:solidFill>
                <a:ea typeface="+mn-lt"/>
                <a:cs typeface="+mn-lt"/>
              </a:rPr>
              <a:t>the</a:t>
            </a:r>
            <a:r>
              <a:rPr lang="de-DE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dirty="0" err="1">
                <a:solidFill>
                  <a:schemeClr val="bg1"/>
                </a:solidFill>
                <a:ea typeface="+mn-lt"/>
                <a:cs typeface="+mn-lt"/>
              </a:rPr>
              <a:t>company</a:t>
            </a:r>
            <a:r>
              <a:rPr lang="de-DE" dirty="0">
                <a:solidFill>
                  <a:schemeClr val="bg1"/>
                </a:solidFill>
                <a:ea typeface="+mn-lt"/>
                <a:cs typeface="+mn-lt"/>
              </a:rPr>
              <a:t> Kook8 GmbH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44D65982-4F00-4330-8DAA-DE6A9E4D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A136B9F-FEAF-445D-88E4-7D69EDBF43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714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96886571-1553-4F14-B847-99BF7B625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301ACB83-6234-46D1-803C-5D5077727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88" y="383456"/>
            <a:ext cx="7619238" cy="3045543"/>
          </a:xfrm>
        </p:spPr>
        <p:txBody>
          <a:bodyPr anchor="b">
            <a:normAutofit/>
          </a:bodyPr>
          <a:lstStyle/>
          <a:p>
            <a:r>
              <a:rPr lang="de-DE" sz="4200" dirty="0">
                <a:solidFill>
                  <a:schemeClr val="bg1"/>
                </a:solidFill>
                <a:ea typeface="+mj-lt"/>
                <a:cs typeface="+mj-lt"/>
              </a:rPr>
              <a:t>General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788" y="3555833"/>
            <a:ext cx="7619238" cy="2722137"/>
          </a:xfrm>
        </p:spPr>
        <p:txBody>
          <a:bodyPr anchor="t">
            <a:norm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Company: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SecureIT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GmbH</a:t>
            </a:r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pPr algn="ctr"/>
            <a:endParaRPr lang="de-DE">
              <a:ea typeface="Calibri"/>
              <a:cs typeface="Calibri"/>
            </a:endParaRPr>
          </a:p>
          <a:p>
            <a:pPr algn="ctr"/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Audit date: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December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15, 2024</a:t>
            </a:r>
            <a:endParaRPr lang="de-DE" dirty="0">
              <a:solidFill>
                <a:schemeClr val="bg1"/>
              </a:solidFill>
              <a:ea typeface="+mn-lt"/>
              <a:cs typeface="+mn-lt"/>
            </a:endParaRPr>
          </a:p>
          <a:p>
            <a:pPr algn="ctr"/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Audit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manager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: Max Mustermann</a:t>
            </a:r>
            <a:endParaRPr lang="de-DE" dirty="0">
              <a:solidFill>
                <a:schemeClr val="bg1"/>
              </a:solidFill>
              <a:ea typeface="Calibri"/>
              <a:cs typeface="Calibri"/>
            </a:endParaRPr>
          </a:p>
          <a:p>
            <a:pPr algn="ctr"/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Audit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team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: Lisa Müller, Hans Meier, Sabine Klein</a:t>
            </a:r>
            <a:endParaRPr lang="de-DE">
              <a:solidFill>
                <a:schemeClr val="bg1"/>
              </a:solidFill>
              <a:ea typeface="+mn-lt"/>
              <a:cs typeface="+mn-lt"/>
            </a:endParaRPr>
          </a:p>
          <a:p>
            <a:pPr algn="ctr"/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Locations: Head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office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Berlin,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branch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office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Munich</a:t>
            </a:r>
            <a:endParaRPr lang="de-DE">
              <a:solidFill>
                <a:schemeClr val="bg1"/>
              </a:solidFill>
              <a:ea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44D65982-4F00-4330-8DAA-DE6A9E4D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F6A64B7-08F8-451E-AB41-DD048EBB1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36" y="0"/>
            <a:ext cx="9141711" cy="6858000"/>
            <a:chOff x="-2848" y="0"/>
            <a:chExt cx="12188949" cy="6858000"/>
          </a:xfrm>
        </p:grpSpPr>
        <p:sp>
          <p:nvSpPr>
            <p:cNvPr id="11" name="Color Cover">
              <a:extLst>
                <a:ext uri="{FF2B5EF4-FFF2-40B4-BE49-F238E27FC236}">
                  <a16:creationId xmlns:a16="http://schemas.microsoft.com/office/drawing/2014/main" id="{3F014940-3C31-41DA-9462-608F0FE2F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5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 Cover">
              <a:extLst>
                <a:ext uri="{FF2B5EF4-FFF2-40B4-BE49-F238E27FC236}">
                  <a16:creationId xmlns:a16="http://schemas.microsoft.com/office/drawing/2014/main" id="{64D15CF9-244C-462A-B208-009F99D2AB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6">
                <a:alpha val="1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A4265DE-717D-44D8-8CC6-CDC0FB7E9C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8459" y="598259"/>
            <a:ext cx="8167081" cy="5680742"/>
            <a:chOff x="651279" y="598259"/>
            <a:chExt cx="10889442" cy="5680742"/>
          </a:xfrm>
        </p:grpSpPr>
        <p:sp>
          <p:nvSpPr>
            <p:cNvPr id="15" name="Color">
              <a:extLst>
                <a:ext uri="{FF2B5EF4-FFF2-40B4-BE49-F238E27FC236}">
                  <a16:creationId xmlns:a16="http://schemas.microsoft.com/office/drawing/2014/main" id="{07E6A074-4CF6-45A8-9C2F-4CB55B1AC6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Color">
              <a:extLst>
                <a:ext uri="{FF2B5EF4-FFF2-40B4-BE49-F238E27FC236}">
                  <a16:creationId xmlns:a16="http://schemas.microsoft.com/office/drawing/2014/main" id="{B8308CE3-E1EB-4E6A-AF73-FAA7DCDBA5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309" y="762934"/>
            <a:ext cx="7619238" cy="2666065"/>
          </a:xfrm>
        </p:spPr>
        <p:txBody>
          <a:bodyPr anchor="b">
            <a:normAutofit/>
          </a:bodyPr>
          <a:lstStyle/>
          <a:p>
            <a:r>
              <a:rPr lang="de-DE" sz="4200" dirty="0">
                <a:solidFill>
                  <a:schemeClr val="bg1"/>
                </a:solidFill>
                <a:ea typeface="+mj-lt"/>
                <a:cs typeface="+mj-lt"/>
              </a:rPr>
              <a:t>Summary </a:t>
            </a:r>
            <a:r>
              <a:rPr lang="de-DE" sz="4200" dirty="0" err="1">
                <a:solidFill>
                  <a:schemeClr val="bg1"/>
                </a:solidFill>
                <a:ea typeface="+mj-lt"/>
                <a:cs typeface="+mj-lt"/>
              </a:rPr>
              <a:t>of</a:t>
            </a:r>
            <a:r>
              <a:rPr lang="de-DE" sz="4200" dirty="0">
                <a:solidFill>
                  <a:schemeClr val="bg1"/>
                </a:solidFill>
                <a:ea typeface="+mj-lt"/>
                <a:cs typeface="+mj-lt"/>
              </a:rPr>
              <a:t> </a:t>
            </a:r>
            <a:r>
              <a:rPr lang="de-DE" sz="4200" dirty="0" err="1">
                <a:solidFill>
                  <a:schemeClr val="bg1"/>
                </a:solidFill>
                <a:ea typeface="+mj-lt"/>
                <a:cs typeface="+mj-lt"/>
              </a:rPr>
              <a:t>the</a:t>
            </a:r>
            <a:r>
              <a:rPr lang="de-DE" sz="4200" dirty="0">
                <a:solidFill>
                  <a:schemeClr val="bg1"/>
                </a:solidFill>
                <a:ea typeface="+mj-lt"/>
                <a:cs typeface="+mj-lt"/>
              </a:rPr>
              <a:t> </a:t>
            </a:r>
            <a:r>
              <a:rPr lang="de-DE" sz="4200" dirty="0" err="1">
                <a:solidFill>
                  <a:schemeClr val="bg1"/>
                </a:solidFill>
                <a:ea typeface="+mj-lt"/>
                <a:cs typeface="+mj-lt"/>
              </a:rPr>
              <a:t>results</a:t>
            </a:r>
            <a:endParaRPr lang="en-US" dirty="0" err="1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09" y="3555834"/>
            <a:ext cx="7619238" cy="2459836"/>
          </a:xfrm>
        </p:spPr>
        <p:txBody>
          <a:bodyPr anchor="t">
            <a:normAutofit fontScale="70000" lnSpcReduction="20000"/>
          </a:bodyPr>
          <a:lstStyle/>
          <a:p>
            <a:pPr algn="ctr"/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Audited</a:t>
            </a:r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areas</a:t>
            </a:r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:</a:t>
            </a:r>
            <a:b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</a:br>
            <a:endParaRPr lang="en-US">
              <a:solidFill>
                <a:schemeClr val="bg1"/>
              </a:solidFill>
            </a:endParaRPr>
          </a:p>
          <a:p>
            <a:pPr algn="ctr"/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Information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security</a:t>
            </a:r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management</a:t>
            </a:r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system</a:t>
            </a:r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 (ISMS)</a:t>
            </a:r>
            <a:endParaRPr lang="de-DE" dirty="0">
              <a:solidFill>
                <a:schemeClr val="bg1"/>
              </a:solidFill>
              <a:ea typeface="+mn-lt"/>
              <a:cs typeface="+mn-lt"/>
            </a:endParaRPr>
          </a:p>
          <a:p>
            <a:pPr algn="ctr"/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Data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processing</a:t>
            </a:r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 and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data</a:t>
            </a:r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protection</a:t>
            </a:r>
            <a:endParaRPr lang="de-DE" dirty="0" err="1">
              <a:solidFill>
                <a:schemeClr val="bg1"/>
              </a:solidFill>
              <a:ea typeface="Calibri"/>
              <a:cs typeface="Calibri"/>
            </a:endParaRPr>
          </a:p>
          <a:p>
            <a:pPr algn="ctr"/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Access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controls</a:t>
            </a:r>
            <a:endParaRPr lang="de-DE" dirty="0" err="1">
              <a:solidFill>
                <a:schemeClr val="bg1"/>
              </a:solidFill>
            </a:endParaRPr>
          </a:p>
          <a:p>
            <a:pPr algn="ctr"/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Backup and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recovery</a:t>
            </a:r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procedures</a:t>
            </a:r>
            <a:endParaRPr lang="de-DE" dirty="0" err="1">
              <a:solidFill>
                <a:schemeClr val="bg1"/>
              </a:solidFill>
            </a:endParaRPr>
          </a:p>
          <a:p>
            <a:pPr algn="ctr"/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IT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asset</a:t>
            </a:r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management</a:t>
            </a:r>
            <a:endParaRPr lang="de-DE" dirty="0" err="1">
              <a:solidFill>
                <a:schemeClr val="bg1"/>
              </a:solidFill>
            </a:endParaRPr>
          </a:p>
          <a:p>
            <a:pPr algn="ctr"/>
            <a:endParaRPr lang="de-DE">
              <a:ea typeface="Calibri"/>
              <a:cs typeface="Calibri"/>
            </a:endParaRPr>
          </a:p>
          <a:p>
            <a:pPr algn="ctr"/>
            <a:r>
              <a:rPr lang="de-DE" sz="1400" err="1">
                <a:solidFill>
                  <a:schemeClr val="bg1"/>
                </a:solidFill>
                <a:ea typeface="+mn-lt"/>
                <a:cs typeface="+mn-lt"/>
              </a:rPr>
              <a:t>Conformity</a:t>
            </a:r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:</a:t>
            </a:r>
            <a:endParaRPr lang="de-DE" sz="1400" dirty="0">
              <a:solidFill>
                <a:schemeClr val="bg1"/>
              </a:solidFill>
              <a:ea typeface="Calibri"/>
              <a:cs typeface="Calibri"/>
            </a:endParaRPr>
          </a:p>
          <a:p>
            <a:pPr algn="ctr"/>
            <a:endParaRPr lang="de-DE"/>
          </a:p>
          <a:p>
            <a:pPr algn="ctr"/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ISO 27001: 92%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of</a:t>
            </a:r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the</a:t>
            </a:r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requirements</a:t>
            </a:r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met</a:t>
            </a:r>
            <a:endParaRPr lang="de-DE" dirty="0" err="1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GDPR: 87%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of</a:t>
            </a:r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the</a:t>
            </a:r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requirements</a:t>
            </a:r>
            <a:r>
              <a:rPr lang="de-DE" sz="14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400" dirty="0" err="1">
                <a:solidFill>
                  <a:schemeClr val="bg1"/>
                </a:solidFill>
                <a:ea typeface="+mn-lt"/>
                <a:cs typeface="+mn-lt"/>
              </a:rPr>
              <a:t>fulfilled</a:t>
            </a:r>
            <a:endParaRPr lang="de-DE" dirty="0" err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44D65982-4F00-4330-8DAA-DE6A9E4D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A136B9F-FEAF-445D-88E4-7D69EDBF43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714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96886571-1553-4F14-B847-99BF7B625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301ACB83-6234-46D1-803C-5D5077727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88" y="383456"/>
            <a:ext cx="7619238" cy="3045543"/>
          </a:xfrm>
        </p:spPr>
        <p:txBody>
          <a:bodyPr anchor="b">
            <a:normAutofit/>
          </a:bodyPr>
          <a:lstStyle/>
          <a:p>
            <a:r>
              <a:rPr lang="de-DE" sz="4200" dirty="0" err="1">
                <a:solidFill>
                  <a:schemeClr val="bg1"/>
                </a:solidFill>
                <a:ea typeface="+mj-lt"/>
                <a:cs typeface="+mj-lt"/>
              </a:rPr>
              <a:t>Identified</a:t>
            </a:r>
            <a:r>
              <a:rPr lang="de-DE" sz="4200" dirty="0">
                <a:solidFill>
                  <a:schemeClr val="bg1"/>
                </a:solidFill>
                <a:ea typeface="+mj-lt"/>
                <a:cs typeface="+mj-lt"/>
              </a:rPr>
              <a:t> </a:t>
            </a:r>
            <a:r>
              <a:rPr lang="de-DE" sz="4200" dirty="0" err="1">
                <a:solidFill>
                  <a:schemeClr val="bg1"/>
                </a:solidFill>
                <a:ea typeface="+mj-lt"/>
                <a:cs typeface="+mj-lt"/>
              </a:rPr>
              <a:t>risks</a:t>
            </a:r>
            <a:endParaRPr lang="en-US" dirty="0" err="1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788" y="3555833"/>
            <a:ext cx="7619238" cy="2722137"/>
          </a:xfrm>
        </p:spPr>
        <p:txBody>
          <a:bodyPr anchor="t">
            <a:norm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Main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risks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:</a:t>
            </a:r>
            <a:endParaRPr lang="de-DE" sz="1600" dirty="0">
              <a:solidFill>
                <a:schemeClr val="bg1"/>
              </a:solidFill>
              <a:ea typeface="Calibri"/>
              <a:cs typeface="Calibri"/>
            </a:endParaRPr>
          </a:p>
          <a:p>
            <a:pPr algn="ctr"/>
            <a:endParaRPr lang="de-DE" sz="1600" dirty="0">
              <a:solidFill>
                <a:schemeClr val="bg1"/>
              </a:solidFill>
              <a:ea typeface="+mn-lt"/>
              <a:cs typeface="+mn-lt"/>
            </a:endParaRPr>
          </a:p>
          <a:p>
            <a:pPr algn="ctr"/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Lack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of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encryption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of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sensitive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data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(High)</a:t>
            </a:r>
            <a:endParaRPr lang="de-DE" dirty="0">
              <a:solidFill>
                <a:schemeClr val="bg1"/>
              </a:solidFill>
              <a:ea typeface="+mn-lt"/>
              <a:cs typeface="+mn-lt"/>
            </a:endParaRPr>
          </a:p>
          <a:p>
            <a:pPr algn="ctr"/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Outdated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software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in </a:t>
            </a:r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critical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systems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(High)</a:t>
            </a:r>
            <a:endParaRPr lang="de-DE">
              <a:solidFill>
                <a:schemeClr val="bg1"/>
              </a:solidFill>
              <a:ea typeface="Calibri"/>
              <a:cs typeface="Calibri"/>
            </a:endParaRPr>
          </a:p>
          <a:p>
            <a:pPr algn="ctr"/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Incomplete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data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protection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impact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assessments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(Medium)</a:t>
            </a:r>
            <a:endParaRPr lang="de-DE" dirty="0">
              <a:solidFill>
                <a:schemeClr val="bg1"/>
              </a:solidFill>
              <a:ea typeface="+mn-lt"/>
              <a:cs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44D65982-4F00-4330-8DAA-DE6A9E4D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F6A64B7-08F8-451E-AB41-DD048EBB1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36" y="0"/>
            <a:ext cx="9141711" cy="6858000"/>
            <a:chOff x="-2848" y="0"/>
            <a:chExt cx="12188949" cy="6858000"/>
          </a:xfrm>
        </p:grpSpPr>
        <p:sp>
          <p:nvSpPr>
            <p:cNvPr id="11" name="Color Cover">
              <a:extLst>
                <a:ext uri="{FF2B5EF4-FFF2-40B4-BE49-F238E27FC236}">
                  <a16:creationId xmlns:a16="http://schemas.microsoft.com/office/drawing/2014/main" id="{3F014940-3C31-41DA-9462-608F0FE2F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5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 Cover">
              <a:extLst>
                <a:ext uri="{FF2B5EF4-FFF2-40B4-BE49-F238E27FC236}">
                  <a16:creationId xmlns:a16="http://schemas.microsoft.com/office/drawing/2014/main" id="{64D15CF9-244C-462A-B208-009F99D2AB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6">
                <a:alpha val="1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A4265DE-717D-44D8-8CC6-CDC0FB7E9C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8459" y="598259"/>
            <a:ext cx="8167081" cy="5680742"/>
            <a:chOff x="651279" y="598259"/>
            <a:chExt cx="10889442" cy="5680742"/>
          </a:xfrm>
        </p:grpSpPr>
        <p:sp>
          <p:nvSpPr>
            <p:cNvPr id="15" name="Color">
              <a:extLst>
                <a:ext uri="{FF2B5EF4-FFF2-40B4-BE49-F238E27FC236}">
                  <a16:creationId xmlns:a16="http://schemas.microsoft.com/office/drawing/2014/main" id="{07E6A074-4CF6-45A8-9C2F-4CB55B1AC6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Color">
              <a:extLst>
                <a:ext uri="{FF2B5EF4-FFF2-40B4-BE49-F238E27FC236}">
                  <a16:creationId xmlns:a16="http://schemas.microsoft.com/office/drawing/2014/main" id="{B8308CE3-E1EB-4E6A-AF73-FAA7DCDBA5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309" y="762934"/>
            <a:ext cx="7619238" cy="2666065"/>
          </a:xfrm>
        </p:spPr>
        <p:txBody>
          <a:bodyPr anchor="b">
            <a:normAutofit/>
          </a:bodyPr>
          <a:lstStyle/>
          <a:p>
            <a:r>
              <a:rPr lang="de-DE" sz="4200" dirty="0">
                <a:solidFill>
                  <a:schemeClr val="bg1"/>
                </a:solidFill>
                <a:ea typeface="+mj-lt"/>
                <a:cs typeface="+mj-lt"/>
              </a:rPr>
              <a:t>Recommended </a:t>
            </a:r>
            <a:r>
              <a:rPr lang="de-DE" sz="4200" dirty="0" err="1">
                <a:solidFill>
                  <a:schemeClr val="bg1"/>
                </a:solidFill>
                <a:ea typeface="+mj-lt"/>
                <a:cs typeface="+mj-lt"/>
              </a:rPr>
              <a:t>measures</a:t>
            </a:r>
            <a:endParaRPr lang="en-US" dirty="0" err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09" y="3555834"/>
            <a:ext cx="7619238" cy="2459836"/>
          </a:xfrm>
        </p:spPr>
        <p:txBody>
          <a:bodyPr anchor="t">
            <a:norm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R-001: Implement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encryption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on mobile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devices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(High)</a:t>
            </a:r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pPr algn="ctr"/>
            <a:r>
              <a:rPr lang="de-DE" sz="1600">
                <a:solidFill>
                  <a:schemeClr val="bg1"/>
                </a:solidFill>
                <a:ea typeface="+mn-lt"/>
                <a:cs typeface="+mn-lt"/>
              </a:rPr>
              <a:t>R-002: </a:t>
            </a:r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Complete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data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protection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impact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assessments</a:t>
            </a:r>
            <a:r>
              <a:rPr lang="de-DE" sz="1600">
                <a:solidFill>
                  <a:schemeClr val="bg1"/>
                </a:solidFill>
                <a:ea typeface="+mn-lt"/>
                <a:cs typeface="+mn-lt"/>
              </a:rPr>
              <a:t> (Medium)</a:t>
            </a:r>
            <a:endParaRPr lang="de-DE">
              <a:solidFill>
                <a:schemeClr val="bg1"/>
              </a:solidFill>
              <a:ea typeface="+mn-lt"/>
              <a:cs typeface="+mn-lt"/>
            </a:endParaRPr>
          </a:p>
          <a:p>
            <a:pPr algn="ctr"/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R-003: Update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software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and monitor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versions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(High)</a:t>
            </a:r>
            <a:endParaRPr lang="de-DE" dirty="0">
              <a:solidFill>
                <a:schemeClr val="bg1"/>
              </a:solidFill>
              <a:ea typeface="+mn-lt"/>
              <a:cs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44D65982-4F00-4330-8DAA-DE6A9E4D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A136B9F-FEAF-445D-88E4-7D69EDBF43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714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96886571-1553-4F14-B847-99BF7B625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301ACB83-6234-46D1-803C-5D5077727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88" y="383456"/>
            <a:ext cx="7619238" cy="3045543"/>
          </a:xfrm>
        </p:spPr>
        <p:txBody>
          <a:bodyPr anchor="b">
            <a:normAutofit/>
          </a:bodyPr>
          <a:lstStyle/>
          <a:p>
            <a:r>
              <a:rPr lang="de-DE" sz="4200" dirty="0">
                <a:solidFill>
                  <a:schemeClr val="bg1"/>
                </a:solidFill>
                <a:ea typeface="+mj-lt"/>
                <a:cs typeface="+mj-lt"/>
              </a:rPr>
              <a:t>Further </a:t>
            </a:r>
            <a:r>
              <a:rPr lang="de-DE" sz="4200" dirty="0" err="1">
                <a:solidFill>
                  <a:schemeClr val="bg1"/>
                </a:solidFill>
                <a:ea typeface="+mj-lt"/>
                <a:cs typeface="+mj-lt"/>
              </a:rPr>
              <a:t>observations</a:t>
            </a:r>
            <a:endParaRPr lang="en-US" dirty="0" err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788" y="3555833"/>
            <a:ext cx="7619238" cy="2722137"/>
          </a:xfrm>
        </p:spPr>
        <p:txBody>
          <a:bodyPr anchor="t">
            <a:norm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ISMS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documentation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partially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outdated</a:t>
            </a:r>
            <a:endParaRPr lang="en-US" dirty="0" err="1">
              <a:solidFill>
                <a:schemeClr val="bg1"/>
              </a:solidFill>
              <a:ea typeface="Calibri"/>
              <a:cs typeface="Calibri"/>
            </a:endParaRPr>
          </a:p>
          <a:p>
            <a:pPr algn="ctr"/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Backup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recovery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is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not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tested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regularly</a:t>
            </a:r>
            <a:endParaRPr lang="de-DE" dirty="0" err="1">
              <a:solidFill>
                <a:schemeClr val="bg1"/>
              </a:solidFill>
            </a:endParaRPr>
          </a:p>
          <a:p>
            <a:pPr algn="ctr"/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Two-factor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authentication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missing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for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remote </a:t>
            </a:r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access</a:t>
            </a:r>
            <a:endParaRPr lang="de-DE" err="1">
              <a:solidFill>
                <a:schemeClr val="bg1"/>
              </a:solidFill>
              <a:ea typeface="Calibri"/>
              <a:cs typeface="Calibri"/>
            </a:endParaRPr>
          </a:p>
          <a:p>
            <a:pPr algn="ctr"/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Training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does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not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cover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all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departments</a:t>
            </a:r>
            <a:endParaRPr lang="de-DE" dirty="0" err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Slide Background Fill">
            <a:extLst>
              <a:ext uri="{FF2B5EF4-FFF2-40B4-BE49-F238E27FC236}">
                <a16:creationId xmlns:a16="http://schemas.microsoft.com/office/drawing/2014/main" id="{44D65982-4F00-4330-8DAA-DE6A9E4D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9">
            <a:extLst>
              <a:ext uri="{FF2B5EF4-FFF2-40B4-BE49-F238E27FC236}">
                <a16:creationId xmlns:a16="http://schemas.microsoft.com/office/drawing/2014/main" id="{CF6A64B7-08F8-451E-AB41-DD048EBB1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36" y="0"/>
            <a:ext cx="9141711" cy="6858000"/>
            <a:chOff x="-2848" y="0"/>
            <a:chExt cx="12188949" cy="6858000"/>
          </a:xfrm>
        </p:grpSpPr>
        <p:sp>
          <p:nvSpPr>
            <p:cNvPr id="29" name="Color Cover">
              <a:extLst>
                <a:ext uri="{FF2B5EF4-FFF2-40B4-BE49-F238E27FC236}">
                  <a16:creationId xmlns:a16="http://schemas.microsoft.com/office/drawing/2014/main" id="{3F014940-3C31-41DA-9462-608F0FE2F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5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Color Cover">
              <a:extLst>
                <a:ext uri="{FF2B5EF4-FFF2-40B4-BE49-F238E27FC236}">
                  <a16:creationId xmlns:a16="http://schemas.microsoft.com/office/drawing/2014/main" id="{64D15CF9-244C-462A-B208-009F99D2AB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6">
                <a:alpha val="1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1" name="Group 13">
            <a:extLst>
              <a:ext uri="{FF2B5EF4-FFF2-40B4-BE49-F238E27FC236}">
                <a16:creationId xmlns:a16="http://schemas.microsoft.com/office/drawing/2014/main" id="{2A4265DE-717D-44D8-8CC6-CDC0FB7E9C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8459" y="598259"/>
            <a:ext cx="8167081" cy="5680742"/>
            <a:chOff x="651279" y="598259"/>
            <a:chExt cx="10889442" cy="5680742"/>
          </a:xfrm>
        </p:grpSpPr>
        <p:sp>
          <p:nvSpPr>
            <p:cNvPr id="32" name="Color">
              <a:extLst>
                <a:ext uri="{FF2B5EF4-FFF2-40B4-BE49-F238E27FC236}">
                  <a16:creationId xmlns:a16="http://schemas.microsoft.com/office/drawing/2014/main" id="{07E6A074-4CF6-45A8-9C2F-4CB55B1AC6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Color">
              <a:extLst>
                <a:ext uri="{FF2B5EF4-FFF2-40B4-BE49-F238E27FC236}">
                  <a16:creationId xmlns:a16="http://schemas.microsoft.com/office/drawing/2014/main" id="{B8308CE3-E1EB-4E6A-AF73-FAA7DCDBA5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4" name="Group 17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35" name="Freeform: Shape 18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6" name="Freeform: Shape 19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7" name="Freeform: Shape 20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8" name="Freeform: Shape 21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9" name="Freeform: Shape 22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0" name="Freeform: Shape 23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Freeform: Shape 24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309" y="762934"/>
            <a:ext cx="7619238" cy="2666065"/>
          </a:xfrm>
        </p:spPr>
        <p:txBody>
          <a:bodyPr anchor="b">
            <a:normAutofit/>
          </a:bodyPr>
          <a:lstStyle/>
          <a:p>
            <a:r>
              <a:rPr lang="de-DE" sz="4200" dirty="0" err="1">
                <a:solidFill>
                  <a:schemeClr val="bg1"/>
                </a:solidFill>
                <a:ea typeface="+mj-lt"/>
                <a:cs typeface="+mj-lt"/>
              </a:rPr>
              <a:t>Conclusion</a:t>
            </a:r>
            <a:endParaRPr lang="en-US" dirty="0" err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09" y="3555834"/>
            <a:ext cx="7619238" cy="2459836"/>
          </a:xfrm>
        </p:spPr>
        <p:txBody>
          <a:bodyPr anchor="t">
            <a:normAutofit/>
          </a:bodyPr>
          <a:lstStyle/>
          <a:p>
            <a:pPr algn="ctr"/>
            <a:r>
              <a:rPr lang="de-DE" sz="1600">
                <a:solidFill>
                  <a:schemeClr val="bg1"/>
                </a:solidFill>
                <a:ea typeface="+mn-lt"/>
                <a:cs typeface="+mn-lt"/>
              </a:rPr>
              <a:t>The </a:t>
            </a:r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audit</a:t>
            </a:r>
            <a:r>
              <a:rPr lang="de-DE" sz="160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shows</a:t>
            </a:r>
            <a:r>
              <a:rPr lang="de-DE" sz="1600">
                <a:solidFill>
                  <a:schemeClr val="bg1"/>
                </a:solidFill>
                <a:ea typeface="+mn-lt"/>
                <a:cs typeface="+mn-lt"/>
              </a:rPr>
              <a:t> good compliance with ISO 27001 and GDPR.</a:t>
            </a:r>
            <a:endParaRPr lang="en-US">
              <a:solidFill>
                <a:schemeClr val="bg1"/>
              </a:solidFill>
              <a:ea typeface="+mn-lt"/>
              <a:cs typeface="+mn-lt"/>
            </a:endParaRPr>
          </a:p>
          <a:p>
            <a:pPr algn="ctr"/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Critical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risks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were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>
                <a:solidFill>
                  <a:schemeClr val="bg1"/>
                </a:solidFill>
                <a:ea typeface="+mn-lt"/>
                <a:cs typeface="+mn-lt"/>
              </a:rPr>
              <a:t>identified</a:t>
            </a:r>
            <a:endParaRPr lang="de-DE" dirty="0" err="1">
              <a:solidFill>
                <a:schemeClr val="bg1"/>
              </a:solidFill>
              <a:ea typeface="Calibri"/>
              <a:cs typeface="Calibri"/>
            </a:endParaRPr>
          </a:p>
          <a:p>
            <a:pPr algn="ctr"/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Measures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should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be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implemented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>
                <a:solidFill>
                  <a:schemeClr val="bg1"/>
                </a:solidFill>
                <a:ea typeface="+mn-lt"/>
                <a:cs typeface="+mn-lt"/>
              </a:rPr>
              <a:t>within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3 </a:t>
            </a:r>
            <a:r>
              <a:rPr lang="de-DE" sz="1600">
                <a:solidFill>
                  <a:schemeClr val="bg1"/>
                </a:solidFill>
                <a:ea typeface="+mn-lt"/>
                <a:cs typeface="+mn-lt"/>
              </a:rPr>
              <a:t>months</a:t>
            </a:r>
            <a:b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</a:br>
            <a:br>
              <a:rPr lang="de-DE" sz="1600" dirty="0">
                <a:solidFill>
                  <a:schemeClr val="bg1"/>
                </a:solidFill>
                <a:ea typeface="Calibri"/>
                <a:cs typeface="Calibri"/>
              </a:rPr>
            </a:br>
            <a:endParaRPr lang="de-DE" sz="1600" dirty="0">
              <a:solidFill>
                <a:schemeClr val="bg1"/>
              </a:solidFill>
              <a:ea typeface="Calibri"/>
              <a:cs typeface="Calibri"/>
            </a:endParaRPr>
          </a:p>
          <a:p>
            <a:pPr algn="ctr"/>
            <a:r>
              <a:rPr lang="de-DE" sz="1600">
                <a:solidFill>
                  <a:schemeClr val="bg1"/>
                </a:solidFill>
                <a:ea typeface="+mn-lt"/>
                <a:cs typeface="+mn-lt"/>
              </a:rPr>
              <a:t>Recommendation:</a:t>
            </a:r>
            <a:endParaRPr lang="de-DE" sz="1600">
              <a:solidFill>
                <a:schemeClr val="bg1"/>
              </a:solidFill>
              <a:ea typeface="Calibri"/>
              <a:cs typeface="Calibri"/>
            </a:endParaRPr>
          </a:p>
          <a:p>
            <a:pPr algn="ctr"/>
            <a:r>
              <a:rPr lang="de-DE" sz="1600">
                <a:solidFill>
                  <a:schemeClr val="bg1"/>
                </a:solidFill>
                <a:ea typeface="+mn-lt"/>
                <a:cs typeface="+mn-lt"/>
              </a:rPr>
              <a:t>Establish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regular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internal </a:t>
            </a:r>
            <a:r>
              <a:rPr lang="de-DE" sz="1600" err="1">
                <a:solidFill>
                  <a:schemeClr val="bg1"/>
                </a:solidFill>
                <a:ea typeface="+mn-lt"/>
                <a:cs typeface="+mn-lt"/>
              </a:rPr>
              <a:t>audits</a:t>
            </a:r>
            <a:endParaRPr lang="de-DE" err="1">
              <a:solidFill>
                <a:schemeClr val="bg1"/>
              </a:solidFill>
            </a:endParaRPr>
          </a:p>
          <a:p>
            <a:pPr algn="ctr"/>
            <a:r>
              <a:rPr lang="de-DE" sz="1600">
                <a:solidFill>
                  <a:schemeClr val="bg1"/>
                </a:solidFill>
                <a:ea typeface="+mn-lt"/>
                <a:cs typeface="+mn-lt"/>
              </a:rPr>
              <a:t>Improve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process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for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monitoring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data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protection</a:t>
            </a:r>
            <a:r>
              <a:rPr lang="de-DE" sz="1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de-DE" sz="1600" dirty="0" err="1">
                <a:solidFill>
                  <a:schemeClr val="bg1"/>
                </a:solidFill>
                <a:ea typeface="+mn-lt"/>
                <a:cs typeface="+mn-lt"/>
              </a:rPr>
              <a:t>measures</a:t>
            </a:r>
            <a:endParaRPr lang="de-DE" dirty="0" err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cc5b22ac-eae2-4443-bf11-decab0288939">
      <Terms xmlns="http://schemas.microsoft.com/office/infopath/2007/PartnerControls"/>
    </lcf76f155ced4ddcb4097134ff3c332f>
    <TaxCatchAll xmlns="230e9df3-be65-4c73-a93b-d1236ebd677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6C860610C0194AB1A57D3FDF8FE4E9" ma:contentTypeVersion="21" ma:contentTypeDescription="Create a new document." ma:contentTypeScope="" ma:versionID="1a979a9b1effe8db95f758b5636b8e34">
  <xsd:schema xmlns:xsd="http://www.w3.org/2001/XMLSchema" xmlns:xs="http://www.w3.org/2001/XMLSchema" xmlns:p="http://schemas.microsoft.com/office/2006/metadata/properties" xmlns:ns1="http://schemas.microsoft.com/sharepoint/v3" xmlns:ns2="cc5b22ac-eae2-4443-bf11-decab0288939" xmlns:ns3="a52daf43-0e46-4d63-b47f-7cde26a9a503" xmlns:ns4="230e9df3-be65-4c73-a93b-d1236ebd677e" targetNamespace="http://schemas.microsoft.com/office/2006/metadata/properties" ma:root="true" ma:fieldsID="34bf32e9f55e462f053f31280a12377a" ns1:_="" ns2:_="" ns3:_="" ns4:_="">
    <xsd:import namespace="http://schemas.microsoft.com/sharepoint/v3"/>
    <xsd:import namespace="cc5b22ac-eae2-4443-bf11-decab0288939"/>
    <xsd:import namespace="a52daf43-0e46-4d63-b47f-7cde26a9a503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4:TaxCatchAll" minOccurs="0"/>
                <xsd:element ref="ns2:MediaServiceSearchProperties" minOccurs="0"/>
                <xsd:element ref="ns2:MediaServiceObjectDetectorVersions" minOccurs="0"/>
                <xsd:element ref="ns2:MediaLengthInSecond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5b22ac-eae2-4443-bf11-decab02889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EventHashCode" ma:index="1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2daf43-0e46-4d63-b47f-7cde26a9a50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c5daf2ab-17cb-466a-8e34-a8e2a0841e75}" ma:internalName="TaxCatchAll" ma:showField="CatchAllData" ma:web="a52daf43-0e46-4d63-b47f-7cde26a9a5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BBE8CDF-2FFC-4108-A38A-6EA00B9BC870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cc5b22ac-eae2-4443-bf11-decab0288939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0F2E73F5-047F-413D-814B-E3DD43D5FC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2F2E2A-7A7C-472F-A5EF-E623910FC28B}"/>
</file>

<file path=docMetadata/LabelInfo.xml><?xml version="1.0" encoding="utf-8"?>
<clbl:labelList xmlns:clbl="http://schemas.microsoft.com/office/2020/mipLabelMetadata">
  <clbl:label id="{1a19d03a-48bc-4359-8038-5b5f6d5847c3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IT-Compliance-Audit</vt:lpstr>
      <vt:lpstr>General Information</vt:lpstr>
      <vt:lpstr>Summary of the results</vt:lpstr>
      <vt:lpstr>Identified risks</vt:lpstr>
      <vt:lpstr>Recommended measures</vt:lpstr>
      <vt:lpstr>Further observations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IT-Compliance-Audit</dc:title>
  <dc:subject/>
  <dc:creator/>
  <cp:keywords/>
  <dc:description>generated using python-pptx</dc:description>
  <cp:lastModifiedBy>Kristina Senning | keSolutions</cp:lastModifiedBy>
  <cp:revision>55</cp:revision>
  <dcterms:created xsi:type="dcterms:W3CDTF">2013-01-27T09:14:16Z</dcterms:created>
  <dcterms:modified xsi:type="dcterms:W3CDTF">2025-02-18T15:02:21Z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0x010100F86C860610C0194AB1A57D3FDF8FE4E9</vt:lpwstr>
  </property>
  <property fmtid="{D5CDD505-2E9C-101B-9397-08002B2CF9AE}" pid="3" name="MediaServiceImageTags">
    <vt:lpwstr/>
  </property>
</Properties>
</file>