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Relationship Id="rId6" Type="http://schemas.microsoft.com/office/2020/02/relationships/classificationlabels" Target="docMetadata/LabelInfo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4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12/18/24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8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FEC590B-3306-47E9-BD67-97F3F76169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54F87DBC-E43C-4CE4-A8C5-61E3D6819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CD39A88A-7F84-4ACA-877B-E28BC26CD8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7AAF5E-1692-48C9-98FB-6432BF0BC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F36A26D-E71D-4663-B197-8B7BFA37AD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A821CEB-DA96-4952-93B9-81F9C42BAD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C8EDE0-D69B-4F65-9AB7-DDE7EAD78E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6F0982-BF10-4BF6-842A-F631654FFD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B313509-2128-42CA-81B6-C9EC23E44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89188C-E06E-4F8A-BDD1-02ADF1408F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B4E610F-FCD0-483F-B9F2-6DF2C28FE8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2281" y="666351"/>
            <a:ext cx="7918803" cy="3044335"/>
          </a:xfrm>
        </p:spPr>
        <p:txBody>
          <a:bodyPr anchor="b">
            <a:normAutofit/>
          </a:bodyPr>
          <a:lstStyle/>
          <a:p>
            <a:r>
              <a:rPr lang="de-DE" sz="4200" dirty="0">
                <a:solidFill>
                  <a:schemeClr val="bg1"/>
                </a:solidFill>
              </a:rPr>
              <a:t>IT-Compliance-Audit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2281" y="3866064"/>
            <a:ext cx="7918803" cy="2234485"/>
          </a:xfrm>
        </p:spPr>
        <p:txBody>
          <a:bodyPr anchor="t">
            <a:normAutofit lnSpcReduction="10000"/>
          </a:bodyPr>
          <a:lstStyle/>
          <a:p>
            <a:r>
              <a:rPr lang="de-DE" dirty="0">
                <a:solidFill>
                  <a:schemeClr val="bg1"/>
                </a:solidFill>
              </a:rPr>
              <a:t>Bericht zu ISO 27001 und DSGVO - </a:t>
            </a:r>
            <a:r>
              <a:rPr lang="de-DE" dirty="0" err="1">
                <a:solidFill>
                  <a:schemeClr val="bg1"/>
                </a:solidFill>
              </a:rPr>
              <a:t>SecureIT</a:t>
            </a:r>
            <a:r>
              <a:rPr lang="de-DE" dirty="0">
                <a:solidFill>
                  <a:schemeClr val="bg1"/>
                </a:solidFill>
              </a:rPr>
              <a:t> GmbH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>
                <a:solidFill>
                  <a:schemeClr val="bg1"/>
                </a:solidFill>
              </a:rPr>
              <a:t>Für das Unternehmen </a:t>
            </a:r>
            <a:r>
              <a:rPr lang="de-DE">
                <a:solidFill>
                  <a:schemeClr val="bg1"/>
                </a:solidFill>
              </a:rPr>
              <a:t>Kook8 GmbH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383456"/>
            <a:ext cx="7619238" cy="3045543"/>
          </a:xfrm>
        </p:spPr>
        <p:txBody>
          <a:bodyPr anchor="b">
            <a:normAutofit/>
          </a:bodyPr>
          <a:lstStyle/>
          <a:p>
            <a:r>
              <a:rPr lang="de-DE" sz="4200">
                <a:solidFill>
                  <a:schemeClr val="bg1"/>
                </a:solidFill>
              </a:rPr>
              <a:t>Allgemeine Informationen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88" y="3555833"/>
            <a:ext cx="7619238" cy="2722137"/>
          </a:xfrm>
        </p:spPr>
        <p:txBody>
          <a:bodyPr anchor="t">
            <a:normAutofit/>
          </a:bodyPr>
          <a:lstStyle/>
          <a:p>
            <a:pPr algn="ctr"/>
            <a:r>
              <a:rPr lang="de-DE" sz="1600">
                <a:solidFill>
                  <a:schemeClr val="bg1"/>
                </a:solidFill>
              </a:rPr>
              <a:t>- Unternehmen: SecureIT GmbH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Audit-Datum: 15. Dezember 2024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Audit-Leiter: Max Mustermann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Audit-Team: Lisa Müller, Hans Meier, Sabine Klein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Standorte: Hauptsitz Berlin, Niederlassung München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F6A64B7-08F8-451E-AB41-DD048EBB1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1" cy="6858000"/>
            <a:chOff x="-2848" y="0"/>
            <a:chExt cx="12188949" cy="6858000"/>
          </a:xfrm>
        </p:grpSpPr>
        <p:sp>
          <p:nvSpPr>
            <p:cNvPr id="11" name="Color Cover">
              <a:extLst>
                <a:ext uri="{FF2B5EF4-FFF2-40B4-BE49-F238E27FC236}">
                  <a16:creationId xmlns:a16="http://schemas.microsoft.com/office/drawing/2014/main" id="{3F014940-3C31-41DA-9462-608F0FE2F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 Cover">
              <a:extLst>
                <a:ext uri="{FF2B5EF4-FFF2-40B4-BE49-F238E27FC236}">
                  <a16:creationId xmlns:a16="http://schemas.microsoft.com/office/drawing/2014/main" id="{64D15CF9-244C-462A-B208-009F99D2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4265DE-717D-44D8-8CC6-CDC0FB7E9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8459" y="598259"/>
            <a:ext cx="8167081" cy="5680742"/>
            <a:chOff x="651279" y="598259"/>
            <a:chExt cx="10889442" cy="5680742"/>
          </a:xfrm>
        </p:grpSpPr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07E6A074-4CF6-45A8-9C2F-4CB55B1A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Color">
              <a:extLst>
                <a:ext uri="{FF2B5EF4-FFF2-40B4-BE49-F238E27FC236}">
                  <a16:creationId xmlns:a16="http://schemas.microsoft.com/office/drawing/2014/main" id="{B8308CE3-E1EB-4E6A-AF73-FAA7DCDBA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309" y="762934"/>
            <a:ext cx="7619238" cy="2666065"/>
          </a:xfrm>
        </p:spPr>
        <p:txBody>
          <a:bodyPr anchor="b">
            <a:normAutofit/>
          </a:bodyPr>
          <a:lstStyle/>
          <a:p>
            <a:r>
              <a:rPr lang="de-DE" sz="4200">
                <a:solidFill>
                  <a:schemeClr val="bg1"/>
                </a:solidFill>
              </a:rPr>
              <a:t>Zusammenfassung der Ergebnisse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09" y="3555834"/>
            <a:ext cx="7619238" cy="2459836"/>
          </a:xfrm>
        </p:spPr>
        <p:txBody>
          <a:bodyPr anchor="t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Geprüfte Bereiche:</a:t>
            </a:r>
          </a:p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- Informationssicherheitsmanagementsystem (ISMS)</a:t>
            </a:r>
          </a:p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- Datenverarbeitung und Datenschutz</a:t>
            </a:r>
          </a:p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- Zugriffskontrollen</a:t>
            </a:r>
          </a:p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- Backup- und Wiederherstellungsverfahren</a:t>
            </a:r>
          </a:p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- IT-Asset-Management</a:t>
            </a:r>
          </a:p>
          <a:p>
            <a:pPr algn="ctr">
              <a:lnSpc>
                <a:spcPct val="90000"/>
              </a:lnSpc>
            </a:pPr>
            <a:endParaRPr lang="de-DE" sz="140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Konformität:</a:t>
            </a:r>
          </a:p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- ISO 27001: 92 % der Anforderungen erfüllt</a:t>
            </a:r>
          </a:p>
          <a:p>
            <a:pPr algn="ctr">
              <a:lnSpc>
                <a:spcPct val="90000"/>
              </a:lnSpc>
            </a:pPr>
            <a:r>
              <a:rPr lang="de-DE" sz="1400">
                <a:solidFill>
                  <a:schemeClr val="bg1"/>
                </a:solidFill>
              </a:rPr>
              <a:t>- DSGVO: 87 % der Anforderungen erfüllt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383456"/>
            <a:ext cx="7619238" cy="3045543"/>
          </a:xfrm>
        </p:spPr>
        <p:txBody>
          <a:bodyPr anchor="b">
            <a:normAutofit/>
          </a:bodyPr>
          <a:lstStyle/>
          <a:p>
            <a:r>
              <a:rPr lang="de-DE" sz="4200">
                <a:solidFill>
                  <a:schemeClr val="bg1"/>
                </a:solidFill>
              </a:rPr>
              <a:t>Identifizierte Risiken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88" y="3555833"/>
            <a:ext cx="7619238" cy="2722137"/>
          </a:xfrm>
        </p:spPr>
        <p:txBody>
          <a:bodyPr anchor="t">
            <a:normAutofit/>
          </a:bodyPr>
          <a:lstStyle/>
          <a:p>
            <a:pPr algn="ctr"/>
            <a:r>
              <a:rPr lang="de-DE" sz="1600">
                <a:solidFill>
                  <a:schemeClr val="bg1"/>
                </a:solidFill>
              </a:rPr>
              <a:t>Haupt-Risiken: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Fehlende Verschlüsselung sensibler Daten (Hoch)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Veraltete Software in kritischen Systemen (Hoch)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Unvollständige Datenschutzfolgeabschätzungen (Mittel)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F6A64B7-08F8-451E-AB41-DD048EBB1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1" cy="6858000"/>
            <a:chOff x="-2848" y="0"/>
            <a:chExt cx="12188949" cy="6858000"/>
          </a:xfrm>
        </p:grpSpPr>
        <p:sp>
          <p:nvSpPr>
            <p:cNvPr id="11" name="Color Cover">
              <a:extLst>
                <a:ext uri="{FF2B5EF4-FFF2-40B4-BE49-F238E27FC236}">
                  <a16:creationId xmlns:a16="http://schemas.microsoft.com/office/drawing/2014/main" id="{3F014940-3C31-41DA-9462-608F0FE2F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 Cover">
              <a:extLst>
                <a:ext uri="{FF2B5EF4-FFF2-40B4-BE49-F238E27FC236}">
                  <a16:creationId xmlns:a16="http://schemas.microsoft.com/office/drawing/2014/main" id="{64D15CF9-244C-462A-B208-009F99D2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4265DE-717D-44D8-8CC6-CDC0FB7E9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8459" y="598259"/>
            <a:ext cx="8167081" cy="5680742"/>
            <a:chOff x="651279" y="598259"/>
            <a:chExt cx="10889442" cy="5680742"/>
          </a:xfrm>
        </p:grpSpPr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07E6A074-4CF6-45A8-9C2F-4CB55B1A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Color">
              <a:extLst>
                <a:ext uri="{FF2B5EF4-FFF2-40B4-BE49-F238E27FC236}">
                  <a16:creationId xmlns:a16="http://schemas.microsoft.com/office/drawing/2014/main" id="{B8308CE3-E1EB-4E6A-AF73-FAA7DCDBA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309" y="762934"/>
            <a:ext cx="7619238" cy="2666065"/>
          </a:xfrm>
        </p:spPr>
        <p:txBody>
          <a:bodyPr anchor="b">
            <a:normAutofit/>
          </a:bodyPr>
          <a:lstStyle/>
          <a:p>
            <a:r>
              <a:rPr lang="de-DE" sz="4200">
                <a:solidFill>
                  <a:schemeClr val="bg1"/>
                </a:solidFill>
              </a:rPr>
              <a:t>Empfohlene Maßnahmen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09" y="3555834"/>
            <a:ext cx="7619238" cy="2459836"/>
          </a:xfrm>
        </p:spPr>
        <p:txBody>
          <a:bodyPr anchor="t">
            <a:normAutofit/>
          </a:bodyPr>
          <a:lstStyle/>
          <a:p>
            <a:pPr algn="ctr"/>
            <a:r>
              <a:rPr lang="de-DE" sz="1600">
                <a:solidFill>
                  <a:schemeClr val="bg1"/>
                </a:solidFill>
              </a:rPr>
              <a:t>- R-001: Verschlüsselung auf mobilen Geräten implementieren (Hoch)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R-002: Datenschutzfolgeabschätzungen vollständig durchführen (Mittel)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R-003: Software aktualisieren und Versionen überwachen (Hoch)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136B9F-FEAF-445D-88E4-7D69EDBF4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9141714" cy="6858000"/>
            <a:chOff x="651279" y="598259"/>
            <a:chExt cx="10889442" cy="5680742"/>
          </a:xfrm>
        </p:grpSpPr>
        <p:sp>
          <p:nvSpPr>
            <p:cNvPr id="11" name="Color">
              <a:extLst>
                <a:ext uri="{FF2B5EF4-FFF2-40B4-BE49-F238E27FC236}">
                  <a16:creationId xmlns:a16="http://schemas.microsoft.com/office/drawing/2014/main" id="{96886571-1553-4F14-B847-99BF7B625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301ACB83-6234-46D1-803C-5D50777271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8" y="383456"/>
            <a:ext cx="7619238" cy="3045543"/>
          </a:xfrm>
        </p:spPr>
        <p:txBody>
          <a:bodyPr anchor="b">
            <a:normAutofit/>
          </a:bodyPr>
          <a:lstStyle/>
          <a:p>
            <a:r>
              <a:rPr lang="de-DE" sz="4200">
                <a:solidFill>
                  <a:schemeClr val="bg1"/>
                </a:solidFill>
              </a:rPr>
              <a:t>Weitere Beobachtungen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88" y="3555833"/>
            <a:ext cx="7619238" cy="2722137"/>
          </a:xfrm>
        </p:spPr>
        <p:txBody>
          <a:bodyPr anchor="t">
            <a:normAutofit/>
          </a:bodyPr>
          <a:lstStyle/>
          <a:p>
            <a:pPr algn="ctr"/>
            <a:r>
              <a:rPr lang="de-DE" sz="1600">
                <a:solidFill>
                  <a:schemeClr val="bg1"/>
                </a:solidFill>
              </a:rPr>
              <a:t>- Dokumentation des ISMS teilweise veraltet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Backup-Wiederherstellung wird nicht regelmäßig getestet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Zwei-Faktor-Authentifizierung fehlt für Remote-Zugriff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Schulungen decken nicht alle Abteilungen ab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Slide Background Fill">
            <a:extLst>
              <a:ext uri="{FF2B5EF4-FFF2-40B4-BE49-F238E27FC236}">
                <a16:creationId xmlns:a16="http://schemas.microsoft.com/office/drawing/2014/main" id="{44D65982-4F00-4330-8DAA-DE6A9E4D6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9">
            <a:extLst>
              <a:ext uri="{FF2B5EF4-FFF2-40B4-BE49-F238E27FC236}">
                <a16:creationId xmlns:a16="http://schemas.microsoft.com/office/drawing/2014/main" id="{CF6A64B7-08F8-451E-AB41-DD048EBB1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36" y="0"/>
            <a:ext cx="9141711" cy="6858000"/>
            <a:chOff x="-2848" y="0"/>
            <a:chExt cx="12188949" cy="6858000"/>
          </a:xfrm>
        </p:grpSpPr>
        <p:sp>
          <p:nvSpPr>
            <p:cNvPr id="29" name="Color Cover">
              <a:extLst>
                <a:ext uri="{FF2B5EF4-FFF2-40B4-BE49-F238E27FC236}">
                  <a16:creationId xmlns:a16="http://schemas.microsoft.com/office/drawing/2014/main" id="{3F014940-3C31-41DA-9462-608F0FE2F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5">
                <a:alpha val="4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Color Cover">
              <a:extLst>
                <a:ext uri="{FF2B5EF4-FFF2-40B4-BE49-F238E27FC236}">
                  <a16:creationId xmlns:a16="http://schemas.microsoft.com/office/drawing/2014/main" id="{64D15CF9-244C-462A-B208-009F99D2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2848" y="0"/>
              <a:ext cx="12188949" cy="6858000"/>
            </a:xfrm>
            <a:prstGeom prst="rect">
              <a:avLst/>
            </a:prstGeom>
            <a:solidFill>
              <a:schemeClr val="accent6">
                <a:alpha val="1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" name="Group 13">
            <a:extLst>
              <a:ext uri="{FF2B5EF4-FFF2-40B4-BE49-F238E27FC236}">
                <a16:creationId xmlns:a16="http://schemas.microsoft.com/office/drawing/2014/main" id="{2A4265DE-717D-44D8-8CC6-CDC0FB7E9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8459" y="598259"/>
            <a:ext cx="8167081" cy="5680742"/>
            <a:chOff x="651279" y="598259"/>
            <a:chExt cx="10889442" cy="5680742"/>
          </a:xfrm>
        </p:grpSpPr>
        <p:sp>
          <p:nvSpPr>
            <p:cNvPr id="32" name="Color">
              <a:extLst>
                <a:ext uri="{FF2B5EF4-FFF2-40B4-BE49-F238E27FC236}">
                  <a16:creationId xmlns:a16="http://schemas.microsoft.com/office/drawing/2014/main" id="{07E6A074-4CF6-45A8-9C2F-4CB55B1AC6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Color">
              <a:extLst>
                <a:ext uri="{FF2B5EF4-FFF2-40B4-BE49-F238E27FC236}">
                  <a16:creationId xmlns:a16="http://schemas.microsoft.com/office/drawing/2014/main" id="{B8308CE3-E1EB-4E6A-AF73-FAA7DCDBA5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4" name="Group 17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3" y="0"/>
            <a:ext cx="9141717" cy="6858000"/>
            <a:chOff x="0" y="0"/>
            <a:chExt cx="12188952" cy="6858000"/>
          </a:xfrm>
        </p:grpSpPr>
        <p:sp>
          <p:nvSpPr>
            <p:cNvPr id="35" name="Freeform: Shape 18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6" name="Freeform: Shape 19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7" name="Freeform: Shape 20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8" name="Freeform: Shape 21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Freeform: Shape 22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0" name="Freeform: Shape 23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Freeform: Shape 24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309" y="762934"/>
            <a:ext cx="7619238" cy="2666065"/>
          </a:xfrm>
        </p:spPr>
        <p:txBody>
          <a:bodyPr anchor="b">
            <a:normAutofit/>
          </a:bodyPr>
          <a:lstStyle/>
          <a:p>
            <a:r>
              <a:rPr lang="de-DE" sz="4200" dirty="0">
                <a:solidFill>
                  <a:schemeClr val="bg1"/>
                </a:solidFill>
              </a:rPr>
              <a:t>Fazit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09" y="3555834"/>
            <a:ext cx="7619238" cy="2459836"/>
          </a:xfrm>
        </p:spPr>
        <p:txBody>
          <a:bodyPr anchor="t">
            <a:normAutofit/>
          </a:bodyPr>
          <a:lstStyle/>
          <a:p>
            <a:pPr algn="ctr"/>
            <a:r>
              <a:rPr lang="de-DE" sz="1600">
                <a:solidFill>
                  <a:schemeClr val="bg1"/>
                </a:solidFill>
              </a:rPr>
              <a:t>Das Audit zeigt eine gute Konformität mit ISO 27001 und DSGVO.</a:t>
            </a:r>
          </a:p>
          <a:p>
            <a:pPr algn="ctr"/>
            <a:endParaRPr lang="de-DE" sz="1600">
              <a:solidFill>
                <a:schemeClr val="bg1"/>
              </a:solidFill>
            </a:endParaRPr>
          </a:p>
          <a:p>
            <a:pPr algn="ctr"/>
            <a:r>
              <a:rPr lang="de-DE" sz="1600">
                <a:solidFill>
                  <a:schemeClr val="bg1"/>
                </a:solidFill>
              </a:rPr>
              <a:t>- Kritische Risiken wurden identifiziert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Maßnahmen sollten innerhalb von 3 Monaten umgesetzt werden</a:t>
            </a:r>
          </a:p>
          <a:p>
            <a:pPr algn="ctr"/>
            <a:endParaRPr lang="de-DE" sz="1600">
              <a:solidFill>
                <a:schemeClr val="bg1"/>
              </a:solidFill>
            </a:endParaRPr>
          </a:p>
          <a:p>
            <a:pPr algn="ctr"/>
            <a:r>
              <a:rPr lang="de-DE" sz="1600">
                <a:solidFill>
                  <a:schemeClr val="bg1"/>
                </a:solidFill>
              </a:rPr>
              <a:t>Empfehlung: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Regelmäßige interne Audits etablieren</a:t>
            </a:r>
          </a:p>
          <a:p>
            <a:pPr algn="ctr"/>
            <a:r>
              <a:rPr lang="de-DE" sz="1600">
                <a:solidFill>
                  <a:schemeClr val="bg1"/>
                </a:solidFill>
              </a:rPr>
              <a:t>- Prozess zur Überwachung von Datenschutzmaßnahmen verbessern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6C860610C0194AB1A57D3FDF8FE4E9" ma:contentTypeVersion="21" ma:contentTypeDescription="Create a new document." ma:contentTypeScope="" ma:versionID="1a979a9b1effe8db95f758b5636b8e34">
  <xsd:schema xmlns:xsd="http://www.w3.org/2001/XMLSchema" xmlns:xs="http://www.w3.org/2001/XMLSchema" xmlns:p="http://schemas.microsoft.com/office/2006/metadata/properties" xmlns:ns1="http://schemas.microsoft.com/sharepoint/v3" xmlns:ns2="cc5b22ac-eae2-4443-bf11-decab0288939" xmlns:ns3="a52daf43-0e46-4d63-b47f-7cde26a9a503" xmlns:ns4="230e9df3-be65-4c73-a93b-d1236ebd677e" targetNamespace="http://schemas.microsoft.com/office/2006/metadata/properties" ma:root="true" ma:fieldsID="34bf32e9f55e462f053f31280a12377a" ns1:_="" ns2:_="" ns3:_="" ns4:_="">
    <xsd:import namespace="http://schemas.microsoft.com/sharepoint/v3"/>
    <xsd:import namespace="cc5b22ac-eae2-4443-bf11-decab0288939"/>
    <xsd:import namespace="a52daf43-0e46-4d63-b47f-7cde26a9a503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4:TaxCatchAll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5b22ac-eae2-4443-bf11-decab02889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2daf43-0e46-4d63-b47f-7cde26a9a50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c5daf2ab-17cb-466a-8e34-a8e2a0841e75}" ma:internalName="TaxCatchAll" ma:showField="CatchAllData" ma:web="a52daf43-0e46-4d63-b47f-7cde26a9a5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cc5b22ac-eae2-4443-bf11-decab0288939">
      <Terms xmlns="http://schemas.microsoft.com/office/infopath/2007/PartnerControls"/>
    </lcf76f155ced4ddcb4097134ff3c332f>
    <TaxCatchAll xmlns="230e9df3-be65-4c73-a93b-d1236ebd677e" xsi:nil="true"/>
  </documentManagement>
</p:properties>
</file>

<file path=customXml/itemProps1.xml><?xml version="1.0" encoding="utf-8"?>
<ds:datastoreItem xmlns:ds="http://schemas.openxmlformats.org/officeDocument/2006/customXml" ds:itemID="{08E69123-0861-4680-9DB6-DCF238AC21FF}"/>
</file>

<file path=customXml/itemProps2.xml><?xml version="1.0" encoding="utf-8"?>
<ds:datastoreItem xmlns:ds="http://schemas.openxmlformats.org/officeDocument/2006/customXml" ds:itemID="{0F2E73F5-047F-413D-814B-E3DD43D5FC71}"/>
</file>

<file path=customXml/itemProps3.xml><?xml version="1.0" encoding="utf-8"?>
<ds:datastoreItem xmlns:ds="http://schemas.openxmlformats.org/officeDocument/2006/customXml" ds:itemID="{3BBE8CDF-2FFC-4108-A38A-6EA00B9BC870}"/>
</file>

<file path=docMetadata/LabelInfo.xml><?xml version="1.0" encoding="utf-8"?>
<clbl:labelList xmlns:clbl="http://schemas.microsoft.com/office/2020/mipLabelMetadata">
  <clbl:label id="{1a19d03a-48bc-4359-8038-5b5f6d5847c3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Macintosh PowerPoint</Application>
  <PresentationFormat>Bildschirmpräsentation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IT-Compliance-Audit</vt:lpstr>
      <vt:lpstr>Allgemeine Informationen</vt:lpstr>
      <vt:lpstr>Zusammenfassung der Ergebnisse</vt:lpstr>
      <vt:lpstr>Identifizierte Risiken</vt:lpstr>
      <vt:lpstr>Empfohlene Maßnahmen</vt:lpstr>
      <vt:lpstr>Weitere Beobachtungen</vt:lpstr>
      <vt:lpstr>Fazit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IT-Compliance-Audit</dc:title>
  <dc:subject/>
  <dc:creator/>
  <cp:keywords/>
  <dc:description>generated using python-pptx</dc:description>
  <cp:lastModifiedBy>Kristina Senning | keSolutions</cp:lastModifiedBy>
  <cp:revision>3</cp:revision>
  <dcterms:created xsi:type="dcterms:W3CDTF">2013-01-27T09:14:16Z</dcterms:created>
  <dcterms:modified xsi:type="dcterms:W3CDTF">2024-12-18T16:29:19Z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0x010100F86C860610C0194AB1A57D3FDF8FE4E9</vt:lpwstr>
  </property>
  <property fmtid="{D5CDD505-2E9C-101B-9397-08002B2CF9AE}" pid="3" name="MediaServiceImageTags">
    <vt:lpwstr/>
  </property>
</Properties>
</file>