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C5369-88C5-CBEA-4F14-2BB5BB725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C8C64A-EEA5-FCA0-8569-0E6ACA693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38B9F-018C-AD69-F1C8-44000A6ED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FE052-961B-10B6-B421-EB8B7C3C8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45383-0B2A-1AB0-4981-7761DAE57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07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1C226-4D63-A74C-424F-D5E385499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88DFA-578E-B4DB-8D77-F17371C78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74181-9916-7136-A181-462C03C2F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9CB22-84B2-3223-2C13-BFAB14D6D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E305F-44CD-22E7-8221-505EA6EFB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22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A1EE-9833-D057-6428-BB8CE1957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8CF91-2D92-C479-11BD-D1BE4CC2A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D76C7-E859-187D-AC73-0D5F9A7E0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8F4F4-56D6-A8C0-3ED4-6E539C8DF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084F2-7183-6677-89F3-5F694DFE0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1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767B-BE4B-9680-CF2C-CE3FC82AF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F310F-A33E-B97D-B5E4-25475BC05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B62650-C78D-F2E2-64E8-5A14A576F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CE1DCD-E8BC-9052-4393-643957E42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D4AD4-9389-83D6-5B5E-733C05DA3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E1139-FEEF-75C6-C335-0790C3553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19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D7891-0349-E449-04D3-E11DC262E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15610-DF06-E7FE-9445-B26C3D37A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01B38-32FE-DDA8-D170-6863F941C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4FC6B0-0A45-A119-2687-3772650F8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FBBC40-42DE-1C23-3DC9-56AC8E81C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0069E9-701F-05DB-5FE3-88038FD32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2C8180-3674-3685-1735-198E03376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7FD53F-E83A-B748-9151-F9A80AAD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8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C48D-3F1D-F786-BDA3-269E2F121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DB79BB-5CF4-0D02-F9F2-A84BCD37F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15FFDF-56C5-9339-632A-55E8FA9F1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73652E-CE9D-B556-580C-92D51E95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67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33DDD4-0DD4-A4F7-EE19-76277E168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6626D0-967D-FC4F-B057-FE472475E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5640E-36CF-874E-E3B3-888758782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79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81D9E-7DCD-A269-33EB-62E0958A1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67ADD-5DDF-B611-2923-682B2A517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4C17D-4475-EE71-B9F0-AD45EBDB76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E7174-4D9B-1F23-493E-3B804F1F4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9A4CC-67ED-7573-D103-2BB4DB227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1C8C6-CDE5-0019-D6DB-FB0FE2629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6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E6E4-04DA-56C9-F09D-A3E41EEE0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6E9CEE-638C-2A99-7A39-95C82A113B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5DE10-AF50-4413-D28C-D37A210A3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77964-5C05-E5AE-58BB-BE895CF03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65E3A3-9616-7DB5-E244-AA0A678B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7F9A1-5419-65A0-EF31-B7C9148C1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25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9772F-F94F-B5AA-8CE4-CCF037458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28C139-CBB2-B819-C8E0-3456B9D4C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EC38F-9211-640E-92A4-2F39D3B51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2FCF5-E206-CFA1-5452-322AC702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3EA0F-F76C-2511-F12E-D6F780765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4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3F3843-2C03-A2A0-3856-3FEE5F71F7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019F2-194F-8CB1-F12D-50DF4B6B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A64D1-6F53-D373-4645-51E943C6F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CC6BF-93B6-6286-C5CD-8F863BD0F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C11A5-C167-3CE2-11EC-1DFDB494D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34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3946C2-D348-61BB-EA8A-0E16607CE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72833-24C7-5ECA-A805-ACCCD1AD1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F25D4-9080-6823-D17C-D7CB9DB6B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4EFFF4-94ED-4F2E-820A-7EB8F884A268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896ED-8A43-9FAF-7AF9-2413A0FEA6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B170C-6AB9-C2E1-FFE2-83E940B7C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7C63F2-B2FB-4B93-876B-BE00A1651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41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F1926-8AEA-F9D3-87F5-14E30B726F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AE85F0-52D0-3553-2666-94F36618B4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First Quarter Fiscal Year 2027 Outlook,&#10;&#10;AI-generated content may be incorrect.">
            <a:extLst>
              <a:ext uri="{FF2B5EF4-FFF2-40B4-BE49-F238E27FC236}">
                <a16:creationId xmlns:a16="http://schemas.microsoft.com/office/drawing/2014/main" id="{00E87BEE-CB02-A2E6-F50A-928C18520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58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EC975-6CE2-DDE2-2CB0-011C2D338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image is a Microsoft slide containing a disclaimer about forward-looking statements, emphasizing their speculative nature and potential for variance due to various factors.&#10;&#10;AI-generated content may be incorrect.">
            <a:extLst>
              <a:ext uri="{FF2B5EF4-FFF2-40B4-BE49-F238E27FC236}">
                <a16:creationId xmlns:a16="http://schemas.microsoft.com/office/drawing/2014/main" id="{A1A764CB-DB35-04F3-C09E-62D0EFADE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4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E88C4-E9C9-0532-6F1A-4C4D253C7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image outlines Microsoft's FY27 Q1 forecast, highlighting expected revenue growth, productivity, and business process impacts, with a stable operating margin and a capital expenditure projection over $50 billion.&#10;&#10;AI-generated content may be incorrect.">
            <a:extLst>
              <a:ext uri="{FF2B5EF4-FFF2-40B4-BE49-F238E27FC236}">
                <a16:creationId xmlns:a16="http://schemas.microsoft.com/office/drawing/2014/main" id="{3C8D02AB-FEB1-1831-B9EF-FFCCC550B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24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8C94D-6152-8190-FF7E-AF94B35C8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image displays a detailed financial report for Microsoft's fiscal year 2027, showcasing various revenue growth and decline figures across different product categories.&#10;&#10;AI-generated content may be incorrect.">
            <a:extLst>
              <a:ext uri="{FF2B5EF4-FFF2-40B4-BE49-F238E27FC236}">
                <a16:creationId xmlns:a16="http://schemas.microsoft.com/office/drawing/2014/main" id="{31912074-5BAE-5771-44FD-E33DCED37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54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0D519-E775-9055-D44F-B0CAEDA33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A92837-505C-CF88-947A-A7E300F6D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he 2026 Outlook forecasts stable capital expenditures, increased revenue growth, and steady cash flow, with some expected declines in specific product categories.&#10;&#10;AI-generated content may be incorrect.">
            <a:extLst>
              <a:ext uri="{FF2B5EF4-FFF2-40B4-BE49-F238E27FC236}">
                <a16:creationId xmlns:a16="http://schemas.microsoft.com/office/drawing/2014/main" id="{E8B9DD73-9264-FBB4-CCD7-C0C3542B3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9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5F08-C979-F3AD-E5E9-2ED278C36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image displays a Microsoft logo with a copyright notice.&#10;&#10;AI-generated content may be incorrect.">
            <a:extLst>
              <a:ext uri="{FF2B5EF4-FFF2-40B4-BE49-F238E27FC236}">
                <a16:creationId xmlns:a16="http://schemas.microsoft.com/office/drawing/2014/main" id="{AEFA6107-4643-6637-DD2B-AC17F3D70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6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2026-07-28T22:23:28Z</dcterms:created>
  <dcterms:modified xsi:type="dcterms:W3CDTF">2026-07-28T22:23:38Z</dcterms:modified>
</cp:coreProperties>
</file>