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951" r:id="rId4"/>
    <p:sldMasterId id="2147486899" r:id="rId5"/>
    <p:sldMasterId id="2147486843" r:id="rId6"/>
    <p:sldMasterId id="2147486871" r:id="rId7"/>
    <p:sldMasterId id="2147483660" r:id="rId8"/>
    <p:sldMasterId id="2147486923" r:id="rId9"/>
    <p:sldMasterId id="2147483747" r:id="rId10"/>
    <p:sldMasterId id="2147486975" r:id="rId11"/>
  </p:sldMasterIdLst>
  <p:notesMasterIdLst>
    <p:notesMasterId r:id="rId99"/>
  </p:notesMasterIdLst>
  <p:sldIdLst>
    <p:sldId id="2147481299" r:id="rId12"/>
    <p:sldId id="2147481283" r:id="rId13"/>
    <p:sldId id="2147481238" r:id="rId14"/>
    <p:sldId id="2147481085" r:id="rId15"/>
    <p:sldId id="2147481290" r:id="rId16"/>
    <p:sldId id="2147481298" r:id="rId17"/>
    <p:sldId id="2147481267" r:id="rId18"/>
    <p:sldId id="2147481296" r:id="rId19"/>
    <p:sldId id="2147481268" r:id="rId20"/>
    <p:sldId id="2147481269" r:id="rId21"/>
    <p:sldId id="2147481270" r:id="rId22"/>
    <p:sldId id="263" r:id="rId23"/>
    <p:sldId id="2147481292" r:id="rId24"/>
    <p:sldId id="2147481229" r:id="rId25"/>
    <p:sldId id="2147480301" r:id="rId26"/>
    <p:sldId id="2147480540" r:id="rId27"/>
    <p:sldId id="2147481251" r:id="rId28"/>
    <p:sldId id="2147481295" r:id="rId29"/>
    <p:sldId id="2147481252" r:id="rId30"/>
    <p:sldId id="2147481253" r:id="rId31"/>
    <p:sldId id="2147481254" r:id="rId32"/>
    <p:sldId id="2147481306" r:id="rId33"/>
    <p:sldId id="2147481307" r:id="rId34"/>
    <p:sldId id="2147481308" r:id="rId35"/>
    <p:sldId id="2147481309" r:id="rId36"/>
    <p:sldId id="2147481310" r:id="rId37"/>
    <p:sldId id="2147481314" r:id="rId38"/>
    <p:sldId id="2147481311" r:id="rId39"/>
    <p:sldId id="2147481312" r:id="rId40"/>
    <p:sldId id="2147481313" r:id="rId41"/>
    <p:sldId id="2147481315" r:id="rId42"/>
    <p:sldId id="2147481316" r:id="rId43"/>
    <p:sldId id="2147481317" r:id="rId44"/>
    <p:sldId id="2147481318" r:id="rId45"/>
    <p:sldId id="2147481319" r:id="rId46"/>
    <p:sldId id="2147481320" r:id="rId47"/>
    <p:sldId id="2147481321" r:id="rId48"/>
    <p:sldId id="2147481322" r:id="rId49"/>
    <p:sldId id="2147481323" r:id="rId50"/>
    <p:sldId id="2147481324" r:id="rId51"/>
    <p:sldId id="2147481325" r:id="rId52"/>
    <p:sldId id="2147481342" r:id="rId53"/>
    <p:sldId id="2147481343" r:id="rId54"/>
    <p:sldId id="2147481274" r:id="rId55"/>
    <p:sldId id="2147481279" r:id="rId56"/>
    <p:sldId id="2147481286" r:id="rId57"/>
    <p:sldId id="2147481344" r:id="rId58"/>
    <p:sldId id="2147481301" r:id="rId59"/>
    <p:sldId id="2147481345" r:id="rId60"/>
    <p:sldId id="2147481275" r:id="rId61"/>
    <p:sldId id="2147481280" r:id="rId62"/>
    <p:sldId id="2147481287" r:id="rId63"/>
    <p:sldId id="2147481293" r:id="rId64"/>
    <p:sldId id="2147481302" r:id="rId65"/>
    <p:sldId id="2147481271" r:id="rId66"/>
    <p:sldId id="2147481281" r:id="rId67"/>
    <p:sldId id="2147481276" r:id="rId68"/>
    <p:sldId id="2147481288" r:id="rId69"/>
    <p:sldId id="2147481346" r:id="rId70"/>
    <p:sldId id="2147481304" r:id="rId71"/>
    <p:sldId id="2147481273" r:id="rId72"/>
    <p:sldId id="2147481278" r:id="rId73"/>
    <p:sldId id="2147481282" r:id="rId74"/>
    <p:sldId id="2147481289" r:id="rId75"/>
    <p:sldId id="2147481347" r:id="rId76"/>
    <p:sldId id="2147481305" r:id="rId77"/>
    <p:sldId id="2147481272" r:id="rId78"/>
    <p:sldId id="2147481277" r:id="rId79"/>
    <p:sldId id="2147481284" r:id="rId80"/>
    <p:sldId id="2147481348" r:id="rId81"/>
    <p:sldId id="2147481297" r:id="rId82"/>
    <p:sldId id="2147481326" r:id="rId83"/>
    <p:sldId id="2147481327" r:id="rId84"/>
    <p:sldId id="2147481328" r:id="rId85"/>
    <p:sldId id="2147481329" r:id="rId86"/>
    <p:sldId id="2147481330" r:id="rId87"/>
    <p:sldId id="2147481331" r:id="rId88"/>
    <p:sldId id="2147481332" r:id="rId89"/>
    <p:sldId id="2147481333" r:id="rId90"/>
    <p:sldId id="2147481334" r:id="rId91"/>
    <p:sldId id="2147481335" r:id="rId92"/>
    <p:sldId id="2147481336" r:id="rId93"/>
    <p:sldId id="2147481337" r:id="rId94"/>
    <p:sldId id="2147481338" r:id="rId95"/>
    <p:sldId id="2147481339" r:id="rId96"/>
    <p:sldId id="2147481340" r:id="rId97"/>
    <p:sldId id="214748134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44514648-AFC2-47EB-AC48-90AE4D1BB2E3}">
          <p14:sldIdLst>
            <p14:sldId id="2147481299"/>
            <p14:sldId id="2147481283"/>
            <p14:sldId id="2147481238"/>
            <p14:sldId id="2147481085"/>
            <p14:sldId id="2147481290"/>
            <p14:sldId id="2147481298"/>
          </p14:sldIdLst>
        </p14:section>
        <p14:section name="AI for Executives" id="{C0336A8E-E26E-4F1F-A1CA-510F49EFB40B}">
          <p14:sldIdLst>
            <p14:sldId id="2147481267"/>
            <p14:sldId id="2147481296"/>
            <p14:sldId id="2147481268"/>
            <p14:sldId id="2147481269"/>
            <p14:sldId id="2147481270"/>
          </p14:sldIdLst>
        </p14:section>
        <p14:section name="AI for HR" id="{5C207AC1-04E4-41A8-9213-CA0E06D643AF}">
          <p14:sldIdLst>
            <p14:sldId id="263"/>
            <p14:sldId id="2147481292"/>
            <p14:sldId id="2147481229"/>
            <p14:sldId id="2147480301"/>
            <p14:sldId id="2147480540"/>
          </p14:sldIdLst>
        </p14:section>
        <p14:section name="AI for Operations" id="{337D356C-7522-43B6-AC19-2EF818BCD895}">
          <p14:sldIdLst>
            <p14:sldId id="2147481251"/>
            <p14:sldId id="2147481295"/>
            <p14:sldId id="2147481252"/>
            <p14:sldId id="2147481253"/>
            <p14:sldId id="2147481254"/>
          </p14:sldIdLst>
        </p14:section>
        <p14:section name="AI for Sales" id="{D88AD028-F4D9-422F-A0B9-FF6948D617F8}">
          <p14:sldIdLst>
            <p14:sldId id="2147481306"/>
            <p14:sldId id="2147481307"/>
            <p14:sldId id="2147481308"/>
            <p14:sldId id="2147481309"/>
            <p14:sldId id="2147481310"/>
          </p14:sldIdLst>
        </p14:section>
        <p14:section name="AI for Marketing" id="{8D5FE4BF-C205-4B00-911C-733BE6EABD33}">
          <p14:sldIdLst>
            <p14:sldId id="2147481314"/>
            <p14:sldId id="2147481311"/>
            <p14:sldId id="2147481312"/>
            <p14:sldId id="2147481313"/>
            <p14:sldId id="2147481315"/>
          </p14:sldIdLst>
        </p14:section>
        <p14:section name="AI for Finance" id="{6C097A5B-E18B-4ED8-B8C0-9A7ED3A0F021}">
          <p14:sldIdLst>
            <p14:sldId id="2147481316"/>
            <p14:sldId id="2147481317"/>
            <p14:sldId id="2147481318"/>
            <p14:sldId id="2147481319"/>
            <p14:sldId id="2147481320"/>
          </p14:sldIdLst>
        </p14:section>
        <p14:section name="AI for IT" id="{99EE9618-1BCB-498B-BD6F-585A1C408961}">
          <p14:sldIdLst>
            <p14:sldId id="2147481321"/>
            <p14:sldId id="2147481322"/>
            <p14:sldId id="2147481323"/>
            <p14:sldId id="2147481324"/>
            <p14:sldId id="2147481325"/>
          </p14:sldIdLst>
        </p14:section>
        <p14:section name="Sector Banca/Cooperativas" id="{C8E7E8B4-6D32-481C-8B4F-955F530E1FA9}">
          <p14:sldIdLst>
            <p14:sldId id="2147481342"/>
            <p14:sldId id="2147481343"/>
            <p14:sldId id="2147481274"/>
            <p14:sldId id="2147481279"/>
            <p14:sldId id="2147481286"/>
            <p14:sldId id="2147481344"/>
          </p14:sldIdLst>
        </p14:section>
        <p14:section name="Sector Retail" id="{4DFA76B1-FD3D-4905-9250-B611078BC027}">
          <p14:sldIdLst>
            <p14:sldId id="2147481301"/>
            <p14:sldId id="2147481345"/>
            <p14:sldId id="2147481275"/>
            <p14:sldId id="2147481280"/>
            <p14:sldId id="2147481287"/>
            <p14:sldId id="2147481293"/>
          </p14:sldIdLst>
        </p14:section>
        <p14:section name="Sector Seguros" id="{CB0D9AA3-602E-480C-B1B4-A9D2D4C05688}">
          <p14:sldIdLst>
            <p14:sldId id="2147481302"/>
            <p14:sldId id="2147481271"/>
            <p14:sldId id="2147481281"/>
            <p14:sldId id="2147481276"/>
            <p14:sldId id="2147481288"/>
            <p14:sldId id="2147481346"/>
          </p14:sldIdLst>
        </p14:section>
        <p14:section name="Sector Salud" id="{B7585B6B-A84B-48FB-966C-CC23D50D7E59}">
          <p14:sldIdLst>
            <p14:sldId id="2147481304"/>
            <p14:sldId id="2147481273"/>
            <p14:sldId id="2147481278"/>
            <p14:sldId id="2147481282"/>
            <p14:sldId id="2147481289"/>
            <p14:sldId id="2147481347"/>
          </p14:sldIdLst>
        </p14:section>
        <p14:section name="Sector Manufactura" id="{8D30B178-91ED-4780-9EF6-7B9D8D3B00EC}">
          <p14:sldIdLst>
            <p14:sldId id="2147481305"/>
            <p14:sldId id="2147481272"/>
            <p14:sldId id="2147481277"/>
            <p14:sldId id="2147481284"/>
            <p14:sldId id="2147481348"/>
            <p14:sldId id="2147481297"/>
          </p14:sldIdLst>
        </p14:section>
        <p14:section name="How to use by app" id="{062AD3C5-06C8-4ADC-9E1D-FD8019E26066}">
          <p14:sldIdLst>
            <p14:sldId id="2147481326"/>
            <p14:sldId id="2147481327"/>
            <p14:sldId id="2147481328"/>
            <p14:sldId id="2147481329"/>
            <p14:sldId id="2147481330"/>
            <p14:sldId id="2147481331"/>
            <p14:sldId id="2147481332"/>
            <p14:sldId id="2147481333"/>
            <p14:sldId id="2147481334"/>
            <p14:sldId id="2147481335"/>
            <p14:sldId id="2147481336"/>
            <p14:sldId id="2147481337"/>
            <p14:sldId id="2147481338"/>
            <p14:sldId id="2147481339"/>
            <p14:sldId id="2147481340"/>
            <p14:sldId id="21474813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FD0312-86BD-24E5-ACF2-DFD034FB0A24}" name="Steve Halperin (DAVES ASSOCIATES)" initials="SH" userId="S::v-sthalperin@microsoft.com::04a18b7f-2d92-4c69-b378-e604a53cd536" providerId="AD"/>
  <p188:author id="{2B8C641D-87BF-FB0C-AC85-E59E7F0828EE}" name="Melissa Jassir" initials="MJ" userId="S::mejassir@microsoft.com::71a9fc89-e769-447e-9bcd-3dccb50b5b2b" providerId="AD"/>
  <p188:author id="{7065D22C-2D37-1CEA-9BC0-578195C57434}" name="Connie Welsh" initials="CW" userId="S::cowelsh@microsoft.com::fc8995c5-1229-424a-b317-67f5e4b8987d" providerId="AD"/>
  <p188:author id="{46AB482D-5595-1154-43BC-A510D4B1EB8A}" name="Kevin Sherman" initials="KS" userId="S::kesher@microsoft.com::11537481-18d7-46c1-b715-48cd13b95958" providerId="AD"/>
  <p188:author id="{389A7530-B993-F476-BCF9-D93AAE38B9D5}" name="Christine Wollin" initials="CW" userId="S::christine.wollin_unifyconsulting.com#ext#@microsoft.onmicrosoft.com::fdd9009e-bc19-4263-be6b-efe5f099111d" providerId="AD"/>
  <p188:author id="{42827239-A550-492D-1576-CE1DCACE4914}" name="Daryl Schaal" initials="DS" userId="S::v-darsch@microsoft.com::a951ecaa-969a-4477-a8c9-df0dfa026182" providerId="AD"/>
  <p188:author id="{738BA68B-CFE6-56D8-04E4-52398B7D52EB}" name="Christine Wollin (Unify Consulting LLC)" initials="CL" userId="S::v-chwollin@microsoft.com::143ca00e-dd8a-4e0b-a98c-bceb622960bd" providerId="AD"/>
  <p188:author id="{F2709498-A04C-E0B7-6180-202D121EF24A}" name="Mike Bennett" initials="MB" userId="S::mibennet@microsoft.com::5407ebdc-0b12-45bd-bd0c-572d036e4581" providerId="AD"/>
  <p188:author id="{1D6AE3C9-7784-4639-6B30-49D97DB97BFD}" name="Michelle Gilbert (SHE/HER)" initials="M(" userId="S::migilber@microsoft.com::bbb37cf5-0261-4ff8-8945-04e3d1a26849" providerId="AD"/>
  <p188:author id="{69BEC3DF-4BCF-1C02-A4E1-2FCE865F505C}" name="Cynthia Johnson" initials="CJ" userId="S::cyjohnso@microsoft.com::bc2f0021-774b-4fb2-9d55-c3348f4105f5" providerId="AD"/>
  <p188:author id="{FF727BEE-10E8-8830-F3EB-01B2BE234F1C}" name="Staci Mildenberger" initials="SM" userId="S::stmilden@microsoft.com::1e3a07e5-21f3-4446-bfcc-6cb46c33632c" providerId="AD"/>
  <p188:author id="{4B9284EF-ADC3-F952-7A16-9EDB86F88ECC}" name="Stephanie Torres" initials="ST" userId="S::stetorres@microsoft.com::150e178f-6f80-448b-a4ef-17d8d06c02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BFA"/>
    <a:srgbClr val="D59ED7"/>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29A3-C04C-42D6-A074-CCA217A9D5AE}" type="datetimeFigureOut">
              <a:t>05/03/2025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1593-9580-4FDD-9A43-3AD3280ED2DC}" type="slidenum">
              <a:t>‹Nº›</a:t>
            </a:fld>
            <a:endParaRPr lang="en-US"/>
          </a:p>
        </p:txBody>
      </p:sp>
    </p:spTree>
    <p:extLst>
      <p:ext uri="{BB962C8B-B14F-4D97-AF65-F5344CB8AC3E}">
        <p14:creationId xmlns:p14="http://schemas.microsoft.com/office/powerpoint/2010/main" val="412423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lnSpc>
                <a:spcPct val="90000"/>
              </a:lnSpc>
              <a:spcAft>
                <a:spcPts val="588"/>
              </a:spcAft>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535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6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8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8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100" b="0" i="0" u="none" strike="noStrike">
                <a:solidFill>
                  <a:srgbClr val="000000"/>
                </a:solidFill>
                <a:effectLst/>
                <a:latin typeface="Calibri" panose="020F0502020204030204" pitchFamily="34" charset="0"/>
              </a:rPr>
              <a:t>Según nuestra investigación, el 64% de los empleados no tienen suficiente tiempo o energía para hacer su trabajo.
En los últimos años, el ritmo y el volumen de trabajo no han hecho más que aumentar. En un día laborable determinado, nuestros usuarios más habituales buscan lo que necesitan 18 veces, reciben más de 250 correos electrónicos de Outlook y envían o leen casi 150 chats de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a:t>
            </a:r>
          </a:p>
          <a:p>
            <a:pPr algn="l" rtl="0" fontAlgn="base"/>
            <a:br>
              <a:rPr lang="es-ES" sz="1100" b="0" i="0" u="none" strike="noStrike">
                <a:solidFill>
                  <a:srgbClr val="000000"/>
                </a:solidFill>
                <a:effectLst/>
                <a:latin typeface="Calibri" panose="020F0502020204030204" pitchFamily="34" charset="0"/>
              </a:rPr>
            </a:br>
            <a:r>
              <a:rPr lang="es-ES" sz="1100" b="0" i="0" u="none" strike="noStrike">
                <a:solidFill>
                  <a:srgbClr val="000000"/>
                </a:solidFill>
                <a:effectLst/>
                <a:latin typeface="Calibri" panose="020F0502020204030204" pitchFamily="34" charset="0"/>
              </a:rPr>
              <a:t>1 Los usuarios de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 de todo el mundo participan en tres veces más reuniones cada semana que en 2020.</a:t>
            </a:r>
            <a:br>
              <a:rPr lang="es-ES" sz="1100" b="0" i="0" u="none" strike="noStrike">
                <a:solidFill>
                  <a:srgbClr val="000000"/>
                </a:solidFill>
                <a:effectLst/>
                <a:latin typeface="Calibri" panose="020F0502020204030204" pitchFamily="34" charset="0"/>
              </a:rPr>
            </a:br>
            <a:r>
              <a:rPr lang="es-ES" sz="1100" b="0" i="0" u="none" strike="noStrike">
                <a:solidFill>
                  <a:srgbClr val="000000"/>
                </a:solidFill>
                <a:effectLst/>
                <a:latin typeface="Calibri" panose="020F0502020204030204" pitchFamily="34" charset="0"/>
              </a:rPr>
              <a:t>2 Y en Windows, algunas personas usan 11 aplicaciones en un solo día para hacer su trabajo.
1 Los datos representan el 20 por ciento superior de los usuarios por volumen de búsquedas en los servicios de M365, los correos electrónicos recibidos y los chats enviados y leídos en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 respectivamente 
2 Índice anual de tendencias laborales de Microsoft 2023
 ​
Y las principales causas de esta pérdida de tiempo y energía son cosas como la búsqueda de información y la navegación por reuniones ineficientes.
Los empleados informaron que dedicaban casi el 60% de su tiempo a la comunicación y la coordinación, dejando solo el 40% para la creación, el pensamiento profundo y la colaboración.
 ​
El volumen de datos, correos electrónicos y chats ha superado nuestra capacidad para procesarlo todo. Lo llamamos deuda digital.
 ​
Cada minuto dedicado a la gestión de esta deuda digital es un minuto que no se dedica al trabajo creativo. En un mundo en el que la creatividad es la nueva productividad, la deuda digital es más que un inconveniente: está afectando a los negocios.</a:t>
            </a:r>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2025-03-05 11:12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32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7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endParaRPr lang="en-US" sz="18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58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x-none"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1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7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643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29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2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44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0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pPr algn="l">
              <a:buFont typeface="Arial" panose="020B0604020202020204" pitchFamily="34" charset="0"/>
              <a:buChar char="•"/>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6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3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3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942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7980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520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0073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3907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21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5909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9574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6573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851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3872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08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3780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3552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2981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5728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5583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72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92163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58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632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3082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245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2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819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226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79986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4792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721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7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646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5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532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88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32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719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731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56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18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5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defTabSz="942289">
              <a:defRPr/>
            </a:pPr>
            <a:endParaRPr lang="en-US">
              <a:cs typeface="Calibri"/>
            </a:endParaRPr>
          </a:p>
          <a:p>
            <a:pPr defTabSz="942289">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706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06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69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94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4" Type="http://schemas.openxmlformats.org/officeDocument/2006/relationships/image" Target="../media/image50.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186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7498446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936197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58325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3890740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79387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3115120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34443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3313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45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53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2905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839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786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368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14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6731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1334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77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726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473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905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994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956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63176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09203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2884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363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3961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0859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806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41387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81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091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7745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655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844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187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9705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685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8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3003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186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1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03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260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42291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0955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68762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321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12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858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281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3152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75681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54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8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046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6711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106284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2316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62366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3240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383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45006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5886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2456653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81250722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6867480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89781712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779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435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438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34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50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691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260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772651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80D6874-4396-4B68-B84F-70CDA8B3AE91}"/>
              </a:ext>
              <a:ext uri="{C183D7F6-B498-43B3-948B-1728B52AA6E4}">
                <adec:decorative xmlns:adec="http://schemas.microsoft.com/office/drawing/2017/decorative" val="1"/>
              </a:ext>
            </a:extLst>
          </p:cNvPr>
          <p:cNvSpPr/>
          <p:nvPr userDrawn="1"/>
        </p:nvSpPr>
        <p:spPr bwMode="auto">
          <a:xfrm>
            <a:off x="10807700" y="0"/>
            <a:ext cx="1384300" cy="6858000"/>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Media Placeholder 7">
            <a:extLst>
              <a:ext uri="{FF2B5EF4-FFF2-40B4-BE49-F238E27FC236}">
                <a16:creationId xmlns:a16="http://schemas.microsoft.com/office/drawing/2014/main" id="{215188A2-9EDA-4B8C-9D01-9A3CD32EE086}"/>
              </a:ext>
            </a:extLst>
          </p:cNvPr>
          <p:cNvSpPr>
            <a:spLocks noGrp="1"/>
          </p:cNvSpPr>
          <p:nvPr>
            <p:ph type="media" sz="quarter" idx="10"/>
          </p:nvPr>
        </p:nvSpPr>
        <p:spPr>
          <a:xfrm>
            <a:off x="4546600" y="2082800"/>
            <a:ext cx="7048072" cy="3964541"/>
          </a:xfrm>
        </p:spPr>
        <p:txBody>
          <a:bodyPr/>
          <a:lstStyle/>
          <a:p>
            <a:endParaRPr lang="en-US"/>
          </a:p>
        </p:txBody>
      </p:sp>
    </p:spTree>
    <p:extLst>
      <p:ext uri="{BB962C8B-B14F-4D97-AF65-F5344CB8AC3E}">
        <p14:creationId xmlns:p14="http://schemas.microsoft.com/office/powerpoint/2010/main" val="2223124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47822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6580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067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075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6533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42535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0419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352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63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2531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118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860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046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948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398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419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498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43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310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22018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14478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7071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76345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77722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508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508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573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263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21628" b="43182"/>
          <a:stretch/>
        </p:blipFill>
        <p:spPr>
          <a:xfrm>
            <a:off x="2843785" y="1423203"/>
            <a:ext cx="9348216" cy="543479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7C6D95-4F3A-4582-BAF8-44C564170CE3}"/>
              </a:ext>
            </a:extLst>
          </p:cNvPr>
          <p:cNvSpPr/>
          <p:nvPr/>
        </p:nvSpPr>
        <p:spPr bwMode="auto">
          <a:xfrm>
            <a:off x="4323123" y="3835400"/>
            <a:ext cx="4805637" cy="2708910"/>
          </a:xfrm>
          <a:prstGeom prst="roundRect">
            <a:avLst>
              <a:gd name="adj" fmla="val 50000"/>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D6A42C93-6EA1-4DAC-9F60-6DA3EC943BAC}"/>
              </a:ext>
            </a:extLst>
          </p:cNvPr>
          <p:cNvSpPr/>
          <p:nvPr/>
        </p:nvSpPr>
        <p:spPr bwMode="auto">
          <a:xfrm>
            <a:off x="9138285" y="2447925"/>
            <a:ext cx="2780030" cy="2780030"/>
          </a:xfrm>
          <a:prstGeom prst="ellipse">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5F28AF-2D6B-461F-B5C5-4F3AF71546AF}"/>
              </a:ext>
            </a:extLst>
          </p:cNvPr>
          <p:cNvSpPr/>
          <p:nvPr/>
        </p:nvSpPr>
        <p:spPr bwMode="auto">
          <a:xfrm>
            <a:off x="9165590" y="3695700"/>
            <a:ext cx="2339975" cy="2611754"/>
          </a:xfrm>
          <a:prstGeom prst="rect">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8">
            <a:extLst>
              <a:ext uri="{FF2B5EF4-FFF2-40B4-BE49-F238E27FC236}">
                <a16:creationId xmlns:a16="http://schemas.microsoft.com/office/drawing/2014/main" id="{BE67AA94-00B4-4B06-AD6A-F77B1105D2CC}"/>
              </a:ext>
            </a:extLst>
          </p:cNvPr>
          <p:cNvSpPr/>
          <p:nvPr/>
        </p:nvSpPr>
        <p:spPr bwMode="auto">
          <a:xfrm>
            <a:off x="10372407" y="4660278"/>
            <a:ext cx="1794193" cy="2197722"/>
          </a:xfrm>
          <a:prstGeom prst="rect">
            <a:avLst/>
          </a:prstGeom>
          <a:solidFill>
            <a:srgbClr val="8B7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A5BD687-4E60-4AE6-9481-AC1E82DAD250}"/>
              </a:ext>
            </a:extLst>
          </p:cNvPr>
          <p:cNvSpPr/>
          <p:nvPr/>
        </p:nvSpPr>
        <p:spPr bwMode="auto">
          <a:xfrm>
            <a:off x="6477000" y="5176684"/>
            <a:ext cx="2651760" cy="1681316"/>
          </a:xfrm>
          <a:prstGeom prst="rect">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8676" t="-996" r="22027" b="44385"/>
          <a:stretch/>
        </p:blipFill>
        <p:spPr>
          <a:xfrm>
            <a:off x="2843785" y="1960232"/>
            <a:ext cx="9348216" cy="489776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9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7" t="22762" b="15706"/>
          <a:stretch/>
        </p:blipFill>
        <p:spPr>
          <a:xfrm>
            <a:off x="0" y="1"/>
            <a:ext cx="9729216" cy="6858000"/>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1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8500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3079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4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6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98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1993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6569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82643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40134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7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458565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48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30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66719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306878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0857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0472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44984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00769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61244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3291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38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494350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7687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1992491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53822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04215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151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57074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334747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685215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77680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902491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145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1669883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5" name="Picture 4" descr="A picture containing nature&#10;&#10;Description generated with high confidence">
            <a:extLst>
              <a:ext uri="{FF2B5EF4-FFF2-40B4-BE49-F238E27FC236}">
                <a16:creationId xmlns:a16="http://schemas.microsoft.com/office/drawing/2014/main" id="{69118772-E985-4F42-88B2-9F62C1FFA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5"/>
            <a:ext cx="12192000" cy="6855989"/>
          </a:xfrm>
          <a:prstGeom prst="rect">
            <a:avLst/>
          </a:prstGeom>
        </p:spPr>
      </p:pic>
      <p:sp>
        <p:nvSpPr>
          <p:cNvPr id="4" name="Rectangle 3">
            <a:extLst>
              <a:ext uri="{FF2B5EF4-FFF2-40B4-BE49-F238E27FC236}">
                <a16:creationId xmlns:a16="http://schemas.microsoft.com/office/drawing/2014/main" id="{AA75F9E8-76F8-404F-81D0-A4BFE846316B}"/>
              </a:ext>
            </a:extLst>
          </p:cNvPr>
          <p:cNvSpPr/>
          <p:nvPr userDrawn="1"/>
        </p:nvSpPr>
        <p:spPr bwMode="auto">
          <a:xfrm>
            <a:off x="-1" y="0"/>
            <a:ext cx="11762464" cy="6858000"/>
          </a:xfrm>
          <a:prstGeom prst="rect">
            <a:avLst/>
          </a:prstGeom>
          <a:gradFill flip="none" rotWithShape="1">
            <a:gsLst>
              <a:gs pos="0">
                <a:srgbClr val="000000">
                  <a:alpha val="6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561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3" name="Picture 2" descr="A tall building&#10;&#10;Description generated with high confidence">
            <a:extLst>
              <a:ext uri="{FF2B5EF4-FFF2-40B4-BE49-F238E27FC236}">
                <a16:creationId xmlns:a16="http://schemas.microsoft.com/office/drawing/2014/main" id="{E6833BAC-E1FF-4E7B-8026-4C10A8A50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1"/>
            <a:ext cx="12192000" cy="6854739"/>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16000">
                <a:srgbClr val="000000"/>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6990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15" name="Picture 14" descr="A picture containing sky, grass, outdoor, field&#10;&#10;Description generated with very high confidence">
            <a:extLst>
              <a:ext uri="{FF2B5EF4-FFF2-40B4-BE49-F238E27FC236}">
                <a16:creationId xmlns:a16="http://schemas.microsoft.com/office/drawing/2014/main" id="{63E7C36F-3745-418F-AF8E-F9B9B46FD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6" b="3536"/>
          <a:stretch/>
        </p:blipFill>
        <p:spPr>
          <a:xfrm>
            <a:off x="0" y="3207"/>
            <a:ext cx="12192000" cy="6851585"/>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240198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6" name="Picture 5" descr="A close up of a mountain&#10;&#10;Description generated with very high confidence">
            <a:extLst>
              <a:ext uri="{FF2B5EF4-FFF2-40B4-BE49-F238E27FC236}">
                <a16:creationId xmlns:a16="http://schemas.microsoft.com/office/drawing/2014/main" id="{AF1ED87A-3564-4E58-B1F0-66E9B6D92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 t="36777" r="25058" b="-4592"/>
          <a:stretch/>
        </p:blipFill>
        <p:spPr>
          <a:xfrm>
            <a:off x="-7262" y="1"/>
            <a:ext cx="12199263" cy="7356084"/>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0">
                <a:srgbClr val="000000">
                  <a:alpha val="70000"/>
                </a:srgbClr>
              </a:gs>
              <a:gs pos="74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58340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5">
    <p:spTree>
      <p:nvGrpSpPr>
        <p:cNvPr id="1" name=""/>
        <p:cNvGrpSpPr/>
        <p:nvPr/>
      </p:nvGrpSpPr>
      <p:grpSpPr>
        <a:xfrm>
          <a:off x="0" y="0"/>
          <a:ext cx="0" cy="0"/>
          <a:chOff x="0" y="0"/>
          <a:chExt cx="0" cy="0"/>
        </a:xfrm>
      </p:grpSpPr>
      <p:pic>
        <p:nvPicPr>
          <p:cNvPr id="10" name="Picture 9" descr="A picture containing sky, tree, transport, outdoor&#10;&#10;Description generated with high confidence">
            <a:extLst>
              <a:ext uri="{FF2B5EF4-FFF2-40B4-BE49-F238E27FC236}">
                <a16:creationId xmlns:a16="http://schemas.microsoft.com/office/drawing/2014/main" id="{A0BFB370-385E-4F69-8EC2-A273C27F7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2"/>
            <a:ext cx="12192000" cy="6853628"/>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BCB88EBE-379A-429E-B92F-5B1D87811231}"/>
              </a:ext>
            </a:extLst>
          </p:cNvPr>
          <p:cNvPicPr>
            <a:picLocks noChangeAspect="1"/>
          </p:cNvPicPr>
          <p:nvPr userDrawn="1"/>
        </p:nvPicPr>
        <p:blipFill>
          <a:blip r:embed="rId3"/>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965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181707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2627555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746400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323144858"/>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3" name="Picture Placeholder 10"/>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6549455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7019504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7924415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858168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309747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57747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8449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8969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375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3384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048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49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50B5C9-9E5D-5B4A-AF45-9FF4AF0ED651}"/>
              </a:ext>
            </a:extLst>
          </p:cNvPr>
          <p:cNvSpPr txBox="1">
            <a:spLocks/>
          </p:cNvSpPr>
          <p:nvPr userDrawn="1"/>
        </p:nvSpPr>
        <p:spPr>
          <a:xfrm>
            <a:off x="571500" y="6551613"/>
            <a:ext cx="1104900" cy="139700"/>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700">
                <a:latin typeface="Segoe UI" panose="020B0502040204020203" pitchFamily="34" charset="0"/>
              </a:rPr>
              <a:t>Microsoft confidential. </a:t>
            </a:r>
          </a:p>
        </p:txBody>
      </p:sp>
    </p:spTree>
    <p:extLst>
      <p:ext uri="{BB962C8B-B14F-4D97-AF65-F5344CB8AC3E}">
        <p14:creationId xmlns:p14="http://schemas.microsoft.com/office/powerpoint/2010/main" val="2905313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F2197-93BD-4185-90AF-35B74E7BB0BD}"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B0F2D-013A-4979-A4A2-A445109A6933}" type="slidenum">
              <a:rPr lang="en-US" smtClean="0"/>
              <a:t>‹Nº›</a:t>
            </a:fld>
            <a:endParaRPr lang="en-US"/>
          </a:p>
        </p:txBody>
      </p:sp>
    </p:spTree>
    <p:extLst>
      <p:ext uri="{BB962C8B-B14F-4D97-AF65-F5344CB8AC3E}">
        <p14:creationId xmlns:p14="http://schemas.microsoft.com/office/powerpoint/2010/main" val="291037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9528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F12-1EB4-1452-A19C-113F77D5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A30EB-1F89-64FC-5C2D-BA9A40E71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3659E-CF49-6CB6-9CD7-892CCAED0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60B69-F3E8-AB58-F95E-D1B4766BA0B5}"/>
              </a:ext>
            </a:extLst>
          </p:cNvPr>
          <p:cNvSpPr>
            <a:spLocks noGrp="1"/>
          </p:cNvSpPr>
          <p:nvPr>
            <p:ph type="dt" sz="half" idx="10"/>
          </p:nvPr>
        </p:nvSpPr>
        <p:spPr/>
        <p:txBody>
          <a:bodyPr/>
          <a:lstStyle/>
          <a:p>
            <a:fld id="{3F69DA25-EDC3-44A9-A841-ABC6E9170DF1}" type="datetimeFigureOut">
              <a:rPr lang="en-US" smtClean="0"/>
              <a:t>3/5/2025</a:t>
            </a:fld>
            <a:endParaRPr lang="en-US"/>
          </a:p>
        </p:txBody>
      </p:sp>
      <p:sp>
        <p:nvSpPr>
          <p:cNvPr id="6" name="Footer Placeholder 5">
            <a:extLst>
              <a:ext uri="{FF2B5EF4-FFF2-40B4-BE49-F238E27FC236}">
                <a16:creationId xmlns:a16="http://schemas.microsoft.com/office/drawing/2014/main" id="{033C908F-1B4B-FAA2-7440-AAEA743A5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9069-2B60-6216-C607-76FEFD93E4E8}"/>
              </a:ext>
            </a:extLst>
          </p:cNvPr>
          <p:cNvSpPr>
            <a:spLocks noGrp="1"/>
          </p:cNvSpPr>
          <p:nvPr>
            <p:ph type="sldNum" sz="quarter" idx="12"/>
          </p:nvPr>
        </p:nvSpPr>
        <p:spPr/>
        <p:txBody>
          <a:bodyPr/>
          <a:lstStyle/>
          <a:p>
            <a:fld id="{3A0595BF-A471-4E7C-8C7B-176638B52557}" type="slidenum">
              <a:rPr lang="en-US" smtClean="0"/>
              <a:t>‹Nº›</a:t>
            </a:fld>
            <a:endParaRPr lang="en-US"/>
          </a:p>
        </p:txBody>
      </p:sp>
    </p:spTree>
    <p:extLst>
      <p:ext uri="{BB962C8B-B14F-4D97-AF65-F5344CB8AC3E}">
        <p14:creationId xmlns:p14="http://schemas.microsoft.com/office/powerpoint/2010/main" val="268602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508424495"/>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50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653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0886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846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585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881496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154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4461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25604340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772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0463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06362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22750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3377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39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377395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270707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27349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53713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54443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1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1.emf"/><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1.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theme" Target="../theme/theme5.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image" Target="../media/image35.png"/><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image" Target="../media/image36.svg"/><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image" Target="../media/image1.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5" Type="http://schemas.openxmlformats.org/officeDocument/2006/relationships/slideLayout" Target="../slideLayouts/slideLayout191.xml"/><Relationship Id="rId61" Type="http://schemas.openxmlformats.org/officeDocument/2006/relationships/theme" Target="../theme/theme7.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slideLayout" Target="../slideLayouts/slideLayout242.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59" Type="http://schemas.openxmlformats.org/officeDocument/2006/relationships/slideLayout" Target="../slideLayouts/slideLayout24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62" Type="http://schemas.openxmlformats.org/officeDocument/2006/relationships/image" Target="../media/image1.emf"/><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 Id="rId57" Type="http://schemas.openxmlformats.org/officeDocument/2006/relationships/slideLayout" Target="../slideLayouts/slideLayout243.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image" Target="../media/image1.emf"/><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60" r:id="rId3"/>
    <p:sldLayoutId id="2147486954" r:id="rId4"/>
    <p:sldLayoutId id="2147486955" r:id="rId5"/>
    <p:sldLayoutId id="2147486956" r:id="rId6"/>
    <p:sldLayoutId id="2147486957" r:id="rId7"/>
    <p:sldLayoutId id="2147483817" r:id="rId8"/>
    <p:sldLayoutId id="2147486958" r:id="rId9"/>
    <p:sldLayoutId id="2147486959" r:id="rId10"/>
    <p:sldLayoutId id="2147486961" r:id="rId11"/>
    <p:sldLayoutId id="2147486962" r:id="rId12"/>
    <p:sldLayoutId id="2147486963" r:id="rId13"/>
    <p:sldLayoutId id="2147486964" r:id="rId14"/>
    <p:sldLayoutId id="2147486965" r:id="rId15"/>
    <p:sldLayoutId id="2147486966" r:id="rId16"/>
    <p:sldLayoutId id="2147486967" r:id="rId17"/>
    <p:sldLayoutId id="2147486968" r:id="rId18"/>
    <p:sldLayoutId id="2147486969" r:id="rId19"/>
    <p:sldLayoutId id="2147483818" r:id="rId20"/>
    <p:sldLayoutId id="2147483811" r:id="rId21"/>
    <p:sldLayoutId id="2147483812" r:id="rId22"/>
    <p:sldLayoutId id="2147483813" r:id="rId23"/>
    <p:sldLayoutId id="2147483814" r:id="rId24"/>
    <p:sldLayoutId id="2147483819" r:id="rId2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1"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68489686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 id="2147486917" r:id="rId18"/>
    <p:sldLayoutId id="2147486918" r:id="rId19"/>
    <p:sldLayoutId id="2147486919" r:id="rId20"/>
    <p:sldLayoutId id="2147486920" r:id="rId21"/>
    <p:sldLayoutId id="2147486921" r:id="rId22"/>
    <p:sldLayoutId id="2147486922" r:id="rId23"/>
    <p:sldLayoutId id="2147486823" r:id="rId24"/>
    <p:sldLayoutId id="2147486824" r:id="rId25"/>
    <p:sldLayoutId id="2147486826" r:id="rId26"/>
    <p:sldLayoutId id="2147486827" r:id="rId27"/>
    <p:sldLayoutId id="2147486828" r:id="rId28"/>
    <p:sldLayoutId id="2147486829" r:id="rId29"/>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 id="2147486857" r:id="rId14"/>
    <p:sldLayoutId id="2147486858" r:id="rId15"/>
    <p:sldLayoutId id="2147486859" r:id="rId16"/>
    <p:sldLayoutId id="2147486860" r:id="rId17"/>
    <p:sldLayoutId id="2147486861" r:id="rId18"/>
    <p:sldLayoutId id="2147486862" r:id="rId19"/>
    <p:sldLayoutId id="2147486863" r:id="rId20"/>
    <p:sldLayoutId id="2147486864" r:id="rId21"/>
    <p:sldLayoutId id="2147486865" r:id="rId22"/>
    <p:sldLayoutId id="2147486866" r:id="rId23"/>
    <p:sldLayoutId id="2147486867" r:id="rId24"/>
    <p:sldLayoutId id="2147486869" r:id="rId25"/>
    <p:sldLayoutId id="2147486870"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3949569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 id="2147486885" r:id="rId14"/>
    <p:sldLayoutId id="2147486886" r:id="rId15"/>
    <p:sldLayoutId id="2147486887" r:id="rId16"/>
    <p:sldLayoutId id="2147486888" r:id="rId17"/>
    <p:sldLayoutId id="2147486889" r:id="rId18"/>
    <p:sldLayoutId id="2147486890" r:id="rId19"/>
    <p:sldLayoutId id="2147486891" r:id="rId20"/>
    <p:sldLayoutId id="2147486892" r:id="rId21"/>
    <p:sldLayoutId id="2147486893" r:id="rId22"/>
    <p:sldLayoutId id="2147486894" r:id="rId23"/>
    <p:sldLayoutId id="2147486895" r:id="rId24"/>
    <p:sldLayoutId id="2147486897" r:id="rId25"/>
    <p:sldLayoutId id="2147486898"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9823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 id="2147486941" r:id="rId18"/>
    <p:sldLayoutId id="2147486942" r:id="rId19"/>
    <p:sldLayoutId id="2147486943" r:id="rId20"/>
    <p:sldLayoutId id="2147486944" r:id="rId21"/>
    <p:sldLayoutId id="2147486945" r:id="rId22"/>
    <p:sldLayoutId id="2147486946" r:id="rId23"/>
    <p:sldLayoutId id="2147486947" r:id="rId24"/>
    <p:sldLayoutId id="2147486949" r:id="rId25"/>
    <p:sldLayoutId id="2147486950"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10830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807"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755"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383874136"/>
      </p:ext>
    </p:extLst>
  </p:cSld>
  <p:clrMap bg1="lt1" tx1="dk1" bg2="lt2" tx2="dk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 id="2147486987" r:id="rId12"/>
    <p:sldLayoutId id="2147486988" r:id="rId13"/>
    <p:sldLayoutId id="2147486989" r:id="rId14"/>
    <p:sldLayoutId id="2147486990" r:id="rId15"/>
    <p:sldLayoutId id="2147486991" r:id="rId16"/>
    <p:sldLayoutId id="2147486992" r:id="rId17"/>
    <p:sldLayoutId id="2147486993" r:id="rId18"/>
    <p:sldLayoutId id="2147486994" r:id="rId19"/>
    <p:sldLayoutId id="2147486995" r:id="rId20"/>
    <p:sldLayoutId id="2147486996" r:id="rId21"/>
    <p:sldLayoutId id="2147486997" r:id="rId22"/>
    <p:sldLayoutId id="2147486998" r:id="rId23"/>
    <p:sldLayoutId id="2147486999" r:id="rId24"/>
    <p:sldLayoutId id="2147487000" r:id="rId25"/>
    <p:sldLayoutId id="2147487001"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1.xml"/><Relationship Id="rId4" Type="http://schemas.openxmlformats.org/officeDocument/2006/relationships/image" Target="../media/image71.png"/></Relationships>
</file>

<file path=ppt/slides/_rels/slide10.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image" Target="../media/image80.svg"/><Relationship Id="rId2" Type="http://schemas.openxmlformats.org/officeDocument/2006/relationships/notesSlide" Target="../notesSlides/notesSlide7.xml"/><Relationship Id="rId1" Type="http://schemas.openxmlformats.org/officeDocument/2006/relationships/slideLayout" Target="../slideLayouts/slideLayout251.xml"/><Relationship Id="rId6" Type="http://schemas.openxmlformats.org/officeDocument/2006/relationships/image" Target="../media/image87.pn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90.sv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9.png"/><Relationship Id="rId14"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hyperlink" Target="https://support.microsoft.com/en-us/copilot-teams" TargetMode="External"/><Relationship Id="rId9" Type="http://schemas.openxmlformats.org/officeDocument/2006/relationships/hyperlink" Target="https://support.microsoft.com/en-us/copilot-wor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68.xml"/><Relationship Id="rId5" Type="http://schemas.openxmlformats.org/officeDocument/2006/relationships/image" Target="../media/image10.jpeg"/><Relationship Id="rId4" Type="http://schemas.openxmlformats.org/officeDocument/2006/relationships/image" Target="../media/image9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6.svg"/><Relationship Id="rId18" Type="http://schemas.openxmlformats.org/officeDocument/2006/relationships/hyperlink" Target="https://support.microsoft.com/en-us/copilot-excel" TargetMode="External"/><Relationship Id="rId26" Type="http://schemas.openxmlformats.org/officeDocument/2006/relationships/image" Target="../media/image83.png"/><Relationship Id="rId3" Type="http://schemas.openxmlformats.org/officeDocument/2006/relationships/image" Target="../media/image9.png"/><Relationship Id="rId21" Type="http://schemas.openxmlformats.org/officeDocument/2006/relationships/image" Target="../media/image79.png"/><Relationship Id="rId7" Type="http://schemas.openxmlformats.org/officeDocument/2006/relationships/hyperlink" Target="https://support.microsoft.com/en-us/copilot-word" TargetMode="External"/><Relationship Id="rId12" Type="http://schemas.openxmlformats.org/officeDocument/2006/relationships/image" Target="../media/image85.png"/><Relationship Id="rId17" Type="http://schemas.openxmlformats.org/officeDocument/2006/relationships/image" Target="../media/image78.pn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11.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outlook" TargetMode="External"/><Relationship Id="rId29" Type="http://schemas.openxmlformats.org/officeDocument/2006/relationships/hyperlink" Target="https://adoption.microsoft.com/en-us/copilot/"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loop" TargetMode="External"/><Relationship Id="rId24" Type="http://schemas.openxmlformats.org/officeDocument/2006/relationships/image" Target="../media/image82.png"/><Relationship Id="rId5" Type="http://schemas.openxmlformats.org/officeDocument/2006/relationships/image" Target="../media/image72.png"/><Relationship Id="rId15" Type="http://schemas.openxmlformats.org/officeDocument/2006/relationships/image" Target="../media/image76.png"/><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75.png"/><Relationship Id="rId19" Type="http://schemas.openxmlformats.org/officeDocument/2006/relationships/image" Target="../media/image81.png"/><Relationship Id="rId31" Type="http://schemas.openxmlformats.org/officeDocument/2006/relationships/hyperlink" Target="https://support.microsoft.com/en-us/copilot" TargetMode="External"/><Relationship Id="rId4" Type="http://schemas.microsoft.com/office/2007/relationships/hdphoto" Target="../media/hdphoto7.wdp"/><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hyperlink" Target="https://support.microsoft.com/en-us/copilot-teams" TargetMode="External"/><Relationship Id="rId22" Type="http://schemas.openxmlformats.org/officeDocument/2006/relationships/image" Target="../media/image80.svg"/><Relationship Id="rId27" Type="http://schemas.openxmlformats.org/officeDocument/2006/relationships/hyperlink" Target="https://support.microsoft.com/en-us/copilot-whiteboard" TargetMode="External"/><Relationship Id="rId30" Type="http://schemas.openxmlformats.org/officeDocument/2006/relationships/hyperlink" Target="https://learn.microsoft.com/en-us/microsoft-365-copilo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copilot-loop"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7.png"/><Relationship Id="rId5" Type="http://schemas.openxmlformats.org/officeDocument/2006/relationships/image" Target="../media/image90.svg"/><Relationship Id="rId10" Type="http://schemas.openxmlformats.org/officeDocument/2006/relationships/image" Target="../media/image86.svg"/><Relationship Id="rId4" Type="http://schemas.openxmlformats.org/officeDocument/2006/relationships/image" Target="../media/image89.png"/><Relationship Id="rId9" Type="http://schemas.openxmlformats.org/officeDocument/2006/relationships/image" Target="../media/image85.png"/><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7.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3.xml"/><Relationship Id="rId1" Type="http://schemas.openxmlformats.org/officeDocument/2006/relationships/slideLayout" Target="../slideLayouts/slideLayout251.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5" Type="http://schemas.openxmlformats.org/officeDocument/2006/relationships/image" Target="../media/image76.png"/><Relationship Id="rId15" Type="http://schemas.openxmlformats.org/officeDocument/2006/relationships/image" Target="../media/image94.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81.png"/><Relationship Id="rId14"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68.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support.microsoft.com/en-us/copilot-teams" TargetMode="External"/><Relationship Id="rId18" Type="http://schemas.openxmlformats.org/officeDocument/2006/relationships/hyperlink" Target="https://support.microsoft.com/en-us/copilot-powerpoint" TargetMode="External"/><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copilot-excel" TargetMode="External"/><Relationship Id="rId12" Type="http://schemas.openxmlformats.org/officeDocument/2006/relationships/image" Target="../media/image84.png"/><Relationship Id="rId17" Type="http://schemas.openxmlformats.org/officeDocument/2006/relationships/image" Target="../media/image80.svg"/><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16.xml"/><Relationship Id="rId16" Type="http://schemas.openxmlformats.org/officeDocument/2006/relationships/image" Target="../media/image79.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77.png"/><Relationship Id="rId5" Type="http://schemas.microsoft.com/office/2007/relationships/hdphoto" Target="../media/hdphoto7.wdp"/><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word" TargetMode="External"/><Relationship Id="rId28" Type="http://schemas.openxmlformats.org/officeDocument/2006/relationships/image" Target="../media/image83.png"/><Relationship Id="rId10" Type="http://schemas.openxmlformats.org/officeDocument/2006/relationships/image" Target="../media/image75.png"/><Relationship Id="rId19" Type="http://schemas.openxmlformats.org/officeDocument/2006/relationships/image" Target="../media/image78.pn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76.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1.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8.sv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hyperlink" Target="https://support.microsoft.com/en-us/copilot-excel" TargetMode="External"/><Relationship Id="rId9" Type="http://schemas.openxmlformats.org/officeDocument/2006/relationships/image" Target="../media/image84.png"/><Relationship Id="rId14" Type="http://schemas.openxmlformats.org/officeDocument/2006/relationships/hyperlink" Target="https://support.microsoft.com/en-us/copilot-powerpoin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support.microsoft.com/en-us/copilot-word" TargetMode="External"/><Relationship Id="rId2" Type="http://schemas.openxmlformats.org/officeDocument/2006/relationships/notesSlide" Target="../notesSlides/notesSlide18.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6.png"/><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78.pn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68.xml"/><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png"/><Relationship Id="rId18" Type="http://schemas.openxmlformats.org/officeDocument/2006/relationships/hyperlink" Target="https://support.microsoft.com/en-us/copilot-teams" TargetMode="External"/><Relationship Id="rId26" Type="http://schemas.openxmlformats.org/officeDocument/2006/relationships/hyperlink" Target="https://support.microsoft.com/en-us/copilot-excel" TargetMode="External"/><Relationship Id="rId3" Type="http://schemas.openxmlformats.org/officeDocument/2006/relationships/image" Target="../media/image9.png"/><Relationship Id="rId21" Type="http://schemas.openxmlformats.org/officeDocument/2006/relationships/image" Target="../media/image77.png"/><Relationship Id="rId7" Type="http://schemas.openxmlformats.org/officeDocument/2006/relationships/image" Target="../media/image80.svg"/><Relationship Id="rId12" Type="http://schemas.openxmlformats.org/officeDocument/2006/relationships/hyperlink" Target="https://www.microsoft.com/en-us/bing/chat/enterprise/?form=MA13FV" TargetMode="External"/><Relationship Id="rId17" Type="http://schemas.openxmlformats.org/officeDocument/2006/relationships/image" Target="../media/image78.png"/><Relationship Id="rId25" Type="http://schemas.openxmlformats.org/officeDocument/2006/relationships/hyperlink" Target="https://www.microsoft.com/en-us/worklab/work-trend-index/will-ai-fix-work" TargetMode="External"/><Relationship Id="rId2" Type="http://schemas.openxmlformats.org/officeDocument/2006/relationships/notesSlide" Target="../notesSlides/notesSlide21.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word" TargetMode="External"/><Relationship Id="rId29" Type="http://schemas.openxmlformats.org/officeDocument/2006/relationships/image" Target="../media/image82.png"/><Relationship Id="rId1" Type="http://schemas.openxmlformats.org/officeDocument/2006/relationships/slideLayout" Target="../slideLayouts/slideLayout251.xml"/><Relationship Id="rId6" Type="http://schemas.openxmlformats.org/officeDocument/2006/relationships/image" Target="../media/image79.png"/><Relationship Id="rId11" Type="http://schemas.openxmlformats.org/officeDocument/2006/relationships/image" Target="../media/image86.svg"/><Relationship Id="rId24" Type="http://schemas.openxmlformats.org/officeDocument/2006/relationships/hyperlink" Target="https://support.microsoft.com/en-us/copilot" TargetMode="External"/><Relationship Id="rId5" Type="http://schemas.openxmlformats.org/officeDocument/2006/relationships/hyperlink" Target="https://support.microsoft.com/en-us/copilot-outlook" TargetMode="External"/><Relationship Id="rId15" Type="http://schemas.openxmlformats.org/officeDocument/2006/relationships/image" Target="../media/image75.png"/><Relationship Id="rId23" Type="http://schemas.openxmlformats.org/officeDocument/2006/relationships/hyperlink" Target="https://adoption.microsoft.com/en-us/copilot/" TargetMode="External"/><Relationship Id="rId28" Type="http://schemas.openxmlformats.org/officeDocument/2006/relationships/hyperlink" Target="https://support.microsoft.com/en-us/copilot-onenote" TargetMode="External"/><Relationship Id="rId10" Type="http://schemas.openxmlformats.org/officeDocument/2006/relationships/image" Target="../media/image85.png"/><Relationship Id="rId19" Type="http://schemas.openxmlformats.org/officeDocument/2006/relationships/image" Target="../media/image76.png"/><Relationship Id="rId31" Type="http://schemas.openxmlformats.org/officeDocument/2006/relationships/image" Target="../media/image84.png"/><Relationship Id="rId4" Type="http://schemas.microsoft.com/office/2007/relationships/hdphoto" Target="../media/hdphoto7.wdp"/><Relationship Id="rId9" Type="http://schemas.openxmlformats.org/officeDocument/2006/relationships/hyperlink" Target="https://support.microsoft.com/en-us/copilot-loop" TargetMode="External"/><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learn.microsoft.com/en-us/microsoft-365-copilot/" TargetMode="External"/><Relationship Id="rId27" Type="http://schemas.openxmlformats.org/officeDocument/2006/relationships/image" Target="../media/image81.png"/><Relationship Id="rId30" Type="http://schemas.openxmlformats.org/officeDocument/2006/relationships/hyperlink" Target="https://support.microsoft.com/en-us/copilot-whiteboard"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hyperlink" Target="https://www.microsoft.com/en-us/bing/chat/enterprise/?form=MA13FV" TargetMode="External"/><Relationship Id="rId12" Type="http://schemas.openxmlformats.org/officeDocument/2006/relationships/image" Target="../media/image91.png"/><Relationship Id="rId2" Type="http://schemas.openxmlformats.org/officeDocument/2006/relationships/notesSlide" Target="../notesSlides/notesSlide22.xml"/><Relationship Id="rId16" Type="http://schemas.openxmlformats.org/officeDocument/2006/relationships/image" Target="../media/image90.svg"/><Relationship Id="rId1" Type="http://schemas.openxmlformats.org/officeDocument/2006/relationships/slideLayout" Target="../slideLayouts/slideLayout251.xml"/><Relationship Id="rId6" Type="http://schemas.openxmlformats.org/officeDocument/2006/relationships/image" Target="../media/image86.svg"/><Relationship Id="rId11" Type="http://schemas.openxmlformats.org/officeDocument/2006/relationships/hyperlink" Target="https://support.microsoft.com/en-us/copilot-powerpoint" TargetMode="External"/><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image" Target="../media/image75.png"/><Relationship Id="rId4" Type="http://schemas.openxmlformats.org/officeDocument/2006/relationships/hyperlink" Target="https://support.microsoft.com/en-us/copilot-loop" TargetMode="External"/><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88.svg"/></Relationships>
</file>

<file path=ppt/slides/_rels/slide2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hyperlink" Target="https://support.microsoft.com/en-us/copilot-teams" TargetMode="External"/><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copilot-powerpoint" TargetMode="External"/><Relationship Id="rId5" Type="http://schemas.openxmlformats.org/officeDocument/2006/relationships/image" Target="../media/image75.png"/><Relationship Id="rId15" Type="http://schemas.openxmlformats.org/officeDocument/2006/relationships/image" Target="../media/image98.png"/><Relationship Id="rId10" Type="http://schemas.openxmlformats.org/officeDocument/2006/relationships/image" Target="../media/image81.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hyperlink" Target="https://support.microsoft.com/en-us/copilot-excel" TargetMode="External"/><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68.xml"/><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18" Type="http://schemas.openxmlformats.org/officeDocument/2006/relationships/image" Target="../media/image75.png"/><Relationship Id="rId26" Type="http://schemas.openxmlformats.org/officeDocument/2006/relationships/image" Target="../media/image82.png"/><Relationship Id="rId3" Type="http://schemas.openxmlformats.org/officeDocument/2006/relationships/image" Target="../media/image9.png"/><Relationship Id="rId21" Type="http://schemas.openxmlformats.org/officeDocument/2006/relationships/hyperlink" Target="https://support.microsoft.com/en-us/copilot" TargetMode="External"/><Relationship Id="rId7" Type="http://schemas.openxmlformats.org/officeDocument/2006/relationships/image" Target="../media/image83.png"/><Relationship Id="rId12" Type="http://schemas.openxmlformats.org/officeDocument/2006/relationships/hyperlink" Target="https://support.microsoft.com/en-us/copilot-powerpoint" TargetMode="External"/><Relationship Id="rId17" Type="http://schemas.openxmlformats.org/officeDocument/2006/relationships/hyperlink" Target="https://support.microsoft.com/en-us/topic/overview-of-microsoft-365-chat-preview-5b00a52d-7296-48ee-b938-b95b7209f737"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26.xml"/><Relationship Id="rId16" Type="http://schemas.openxmlformats.org/officeDocument/2006/relationships/image" Target="../media/image80.svg"/><Relationship Id="rId20" Type="http://schemas.openxmlformats.org/officeDocument/2006/relationships/hyperlink" Target="https://adoption.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bing/chat/enterprise/?form=MA13FV" TargetMode="External"/><Relationship Id="rId11" Type="http://schemas.openxmlformats.org/officeDocument/2006/relationships/image" Target="../media/image77.png"/><Relationship Id="rId24"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79.png"/><Relationship Id="rId23" Type="http://schemas.openxmlformats.org/officeDocument/2006/relationships/hyperlink" Target="https://support.microsoft.com/en-us/copilot-teams" TargetMode="External"/><Relationship Id="rId28" Type="http://schemas.openxmlformats.org/officeDocument/2006/relationships/image" Target="../media/image84.png"/><Relationship Id="rId10" Type="http://schemas.openxmlformats.org/officeDocument/2006/relationships/hyperlink" Target="https://support.microsoft.com/en-us/copilot-word" TargetMode="External"/><Relationship Id="rId19" Type="http://schemas.openxmlformats.org/officeDocument/2006/relationships/hyperlink" Target="https://learn.microsoft.com/en-us/microsoft-365-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copilot-outlook" TargetMode="External"/><Relationship Id="rId22" Type="http://schemas.openxmlformats.org/officeDocument/2006/relationships/hyperlink" Target="https://www.microsoft.com/en-us/worklab/work-trend-index/will-ai-fix-work" TargetMode="External"/><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8.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www.microsoft.com/en-us/bing/chat/enterprise/?form=MA13FV" TargetMode="External"/><Relationship Id="rId9" Type="http://schemas.openxmlformats.org/officeDocument/2006/relationships/image" Target="../media/image90.svg"/><Relationship Id="rId14" Type="http://schemas.openxmlformats.org/officeDocument/2006/relationships/hyperlink" Target="https://support.microsoft.com/en-us/topic/overview-of-microsoft-365-chat-preview-5b00a52d-7296-48ee-b938-b95b7209f737"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84.pn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28.xml"/><Relationship Id="rId16" Type="http://schemas.openxmlformats.org/officeDocument/2006/relationships/image" Target="../media/image100.png"/><Relationship Id="rId1" Type="http://schemas.openxmlformats.org/officeDocument/2006/relationships/slideLayout" Target="../slideLayouts/slideLayout251.xml"/><Relationship Id="rId6" Type="http://schemas.openxmlformats.org/officeDocument/2006/relationships/hyperlink" Target="https://support.microsoft.com/en-us/copilot-whiteboard" TargetMode="External"/><Relationship Id="rId11" Type="http://schemas.openxmlformats.org/officeDocument/2006/relationships/image" Target="../media/image76.png"/><Relationship Id="rId5" Type="http://schemas.openxmlformats.org/officeDocument/2006/relationships/image" Target="../media/image90.svg"/><Relationship Id="rId15" Type="http://schemas.openxmlformats.org/officeDocument/2006/relationships/image" Target="../media/image80.svg"/><Relationship Id="rId10" Type="http://schemas.openxmlformats.org/officeDocument/2006/relationships/hyperlink" Target="https://support.microsoft.com/en-us/copilot-teams" TargetMode="External"/><Relationship Id="rId4" Type="http://schemas.openxmlformats.org/officeDocument/2006/relationships/image" Target="../media/image89.png"/><Relationship Id="rId9" Type="http://schemas.openxmlformats.org/officeDocument/2006/relationships/image" Target="../media/image81.png"/><Relationship Id="rId1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68.xml"/><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hyperlink" Target="https://adoption.microsoft.com/en-us/copilot/" TargetMode="External"/><Relationship Id="rId26" Type="http://schemas.openxmlformats.org/officeDocument/2006/relationships/image" Target="../media/image83.png"/><Relationship Id="rId3" Type="http://schemas.openxmlformats.org/officeDocument/2006/relationships/image" Target="../media/image72.png"/><Relationship Id="rId21" Type="http://schemas.openxmlformats.org/officeDocument/2006/relationships/image" Target="../media/image79.png"/><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6.png"/><Relationship Id="rId17" Type="http://schemas.openxmlformats.org/officeDocument/2006/relationships/hyperlink" Target="https://learn.microsoft.com/en-us/microsoft-365-copilot/" TargetMode="External"/><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31.xml"/><Relationship Id="rId16" Type="http://schemas.openxmlformats.org/officeDocument/2006/relationships/image" Target="../media/image78.png"/><Relationship Id="rId20" Type="http://schemas.openxmlformats.org/officeDocument/2006/relationships/hyperlink" Target="https://support.microsoft.com/en-us/copilot-outlook"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teams" TargetMode="External"/><Relationship Id="rId24" Type="http://schemas.openxmlformats.org/officeDocument/2006/relationships/image" Target="../media/image82.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81.png"/><Relationship Id="rId19" Type="http://schemas.openxmlformats.org/officeDocument/2006/relationships/hyperlink" Target="https://support.microsoft.com/en-us/copilot" TargetMode="External"/><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excel" TargetMode="External"/><Relationship Id="rId14" Type="http://schemas.openxmlformats.org/officeDocument/2006/relationships/image" Target="../media/image77.png"/><Relationship Id="rId22" Type="http://schemas.openxmlformats.org/officeDocument/2006/relationships/image" Target="../media/image80.sv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www.microsoft.com/en-us/bing/chat/enterprise/?form=MA13FV" TargetMode="External"/><Relationship Id="rId2" Type="http://schemas.openxmlformats.org/officeDocument/2006/relationships/notesSlide" Target="../notesSlides/notesSlide32.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8.svg"/></Relationships>
</file>

<file path=ppt/slides/_rels/slide36.xml.rels><?xml version="1.0" encoding="UTF-8" standalone="yes"?>
<Relationships xmlns="http://schemas.openxmlformats.org/package/2006/relationships"><Relationship Id="rId8" Type="http://schemas.openxmlformats.org/officeDocument/2006/relationships/hyperlink" Target="https://support.microsoft.com/en-us/topic/overview-of-microsoft-365-chat-preview-5b00a52d-7296-48ee-b938-b95b7209f737"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81.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excel" TargetMode="External"/><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68.xml"/><Relationship Id="rId5" Type="http://schemas.microsoft.com/office/2007/relationships/hdphoto" Target="../media/hdphoto10.wdp"/><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image" Target="../media/image79.png"/><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84.png"/><Relationship Id="rId17" Type="http://schemas.openxmlformats.org/officeDocument/2006/relationships/hyperlink" Target="https://support.microsoft.com/en-us/copilot-outlook"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36.xml"/><Relationship Id="rId16" Type="http://schemas.openxmlformats.org/officeDocument/2006/relationships/image" Target="../media/image78.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81.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excel" TargetMode="External"/><Relationship Id="rId28" Type="http://schemas.openxmlformats.org/officeDocument/2006/relationships/image" Target="../media/image83.png"/><Relationship Id="rId10" Type="http://schemas.openxmlformats.org/officeDocument/2006/relationships/image" Target="../media/image76.png"/><Relationship Id="rId19" Type="http://schemas.openxmlformats.org/officeDocument/2006/relationships/image" Target="../media/image80.sv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teams" TargetMode="External"/><Relationship Id="rId14" Type="http://schemas.openxmlformats.org/officeDocument/2006/relationships/image" Target="../media/image77.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40.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91.png"/><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37.xml"/><Relationship Id="rId1" Type="http://schemas.openxmlformats.org/officeDocument/2006/relationships/slideLayout" Target="../slideLayouts/slideLayout251.xml"/><Relationship Id="rId6" Type="http://schemas.openxmlformats.org/officeDocument/2006/relationships/image" Target="../media/image87.png"/><Relationship Id="rId11" Type="http://schemas.openxmlformats.org/officeDocument/2006/relationships/image" Target="../media/image80.svg"/><Relationship Id="rId5" Type="http://schemas.openxmlformats.org/officeDocument/2006/relationships/image" Target="../media/image75.png"/><Relationship Id="rId15" Type="http://schemas.openxmlformats.org/officeDocument/2006/relationships/image" Target="../media/image90.svg"/><Relationship Id="rId10" Type="http://schemas.openxmlformats.org/officeDocument/2006/relationships/image" Target="../media/image79.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4.png"/><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www.microsoft.com/en-us/bing/chat/enterprise/?form=MA13FV"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77.png"/><Relationship Id="rId1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68.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40.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1.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5.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2.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6.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43.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44.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68.xml"/><Relationship Id="rId4" Type="http://schemas.openxmlformats.org/officeDocument/2006/relationships/image" Target="../media/image106.jpg"/></Relationships>
</file>

<file path=ppt/slides/_rels/slide49.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46.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2.xml"/><Relationship Id="rId7" Type="http://schemas.openxmlformats.org/officeDocument/2006/relationships/slide" Target="slide32.xml"/><Relationship Id="rId2" Type="http://schemas.openxmlformats.org/officeDocument/2006/relationships/slide" Target="slide7.xml"/><Relationship Id="rId1" Type="http://schemas.openxmlformats.org/officeDocument/2006/relationships/slideLayout" Target="../slideLayouts/slideLayout252.xml"/><Relationship Id="rId6" Type="http://schemas.openxmlformats.org/officeDocument/2006/relationships/slide" Target="slide27.xml"/><Relationship Id="rId5" Type="http://schemas.openxmlformats.org/officeDocument/2006/relationships/slide" Target="slide22.xml"/><Relationship Id="rId4" Type="http://schemas.openxmlformats.org/officeDocument/2006/relationships/slide" Target="slide17.xml"/></Relationships>
</file>

<file path=ppt/slides/_rels/slide5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7.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8.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2.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49.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50.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68.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52.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3.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7.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4.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8.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55.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9.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56.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73.png"/><Relationship Id="rId7"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263.xml"/><Relationship Id="rId6" Type="http://schemas.openxmlformats.org/officeDocument/2006/relationships/slide" Target="slide32.xml"/><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3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68.xml"/><Relationship Id="rId4" Type="http://schemas.openxmlformats.org/officeDocument/2006/relationships/image" Target="../media/image108.jpg"/></Relationships>
</file>

<file path=ppt/slides/_rels/slide61.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58.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9.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3.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0.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4.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61.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5.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62.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68.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64.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5.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9.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6.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68.xml"/><Relationship Id="rId4" Type="http://schemas.openxmlformats.org/officeDocument/2006/relationships/image" Target="../media/image74.jpeg"/></Relationships>
</file>

<file path=ppt/slides/_rels/slide70.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67.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68.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2.xml.rels><?xml version="1.0" encoding="UTF-8" standalone="yes"?>
<Relationships xmlns="http://schemas.openxmlformats.org/package/2006/relationships"><Relationship Id="rId13" Type="http://schemas.openxmlformats.org/officeDocument/2006/relationships/hyperlink" Target="https://support.microsoft.com/en-us/copilot-onenote" TargetMode="External"/><Relationship Id="rId18" Type="http://schemas.openxmlformats.org/officeDocument/2006/relationships/hyperlink" Target="https://support.microsoft.com/en-us/copilot-outlook" TargetMode="External"/><Relationship Id="rId26" Type="http://schemas.openxmlformats.org/officeDocument/2006/relationships/hyperlink" Target="https://support.microsoft.com/en-us/copilot-excel" TargetMode="External"/><Relationship Id="rId39" Type="http://schemas.openxmlformats.org/officeDocument/2006/relationships/hyperlink" Target="https://support.microsoft.com/en-us/copilot-whiteboard" TargetMode="External"/><Relationship Id="rId21" Type="http://schemas.openxmlformats.org/officeDocument/2006/relationships/image" Target="../media/image80.svg"/><Relationship Id="rId34" Type="http://schemas.openxmlformats.org/officeDocument/2006/relationships/hyperlink" Target="https://support.microsoft.com/en-us/topic/overview-of-microsoft-365-chat-preview-5b00a52d-7296-48ee-b938-b95b7209f737" TargetMode="External"/><Relationship Id="rId7" Type="http://schemas.openxmlformats.org/officeDocument/2006/relationships/hyperlink" Target="https://www.microsoft.com/en-us/videoplayer/embed/RW1c3WA" TargetMode="External"/><Relationship Id="rId12" Type="http://schemas.openxmlformats.org/officeDocument/2006/relationships/image" Target="../media/image86.svg"/><Relationship Id="rId17" Type="http://schemas.openxmlformats.org/officeDocument/2006/relationships/image" Target="../media/image114.png"/><Relationship Id="rId25" Type="http://schemas.openxmlformats.org/officeDocument/2006/relationships/image" Target="../media/image73.png"/><Relationship Id="rId33" Type="http://schemas.openxmlformats.org/officeDocument/2006/relationships/image" Target="../media/image76.png"/><Relationship Id="rId38" Type="http://schemas.openxmlformats.org/officeDocument/2006/relationships/image" Target="../media/image83.png"/><Relationship Id="rId2" Type="http://schemas.openxmlformats.org/officeDocument/2006/relationships/notesSlide" Target="../notesSlides/notesSlide69.xml"/><Relationship Id="rId16" Type="http://schemas.openxmlformats.org/officeDocument/2006/relationships/hyperlink" Target="https://www.microsoft.com/en-us/videoplayer/embed/RW1c2fL" TargetMode="External"/><Relationship Id="rId20" Type="http://schemas.openxmlformats.org/officeDocument/2006/relationships/image" Target="../media/image79.png"/><Relationship Id="rId29" Type="http://schemas.openxmlformats.org/officeDocument/2006/relationships/image" Target="../media/image77.png"/><Relationship Id="rId1" Type="http://schemas.openxmlformats.org/officeDocument/2006/relationships/slideLayout" Target="../slideLayouts/slideLayout263.xml"/><Relationship Id="rId6" Type="http://schemas.openxmlformats.org/officeDocument/2006/relationships/image" Target="../media/image111.png"/><Relationship Id="rId11" Type="http://schemas.openxmlformats.org/officeDocument/2006/relationships/image" Target="../media/image85.png"/><Relationship Id="rId24" Type="http://schemas.openxmlformats.org/officeDocument/2006/relationships/hyperlink" Target="https://youtu.be/S7xTBa93TX8?feature=shared" TargetMode="External"/><Relationship Id="rId32" Type="http://schemas.openxmlformats.org/officeDocument/2006/relationships/hyperlink" Target="https://support.microsoft.com/en-us/copilot-teams" TargetMode="External"/><Relationship Id="rId37" Type="http://schemas.openxmlformats.org/officeDocument/2006/relationships/hyperlink" Target="https://www.microsoft.com/en-us/bing/chat/enterprise/?form=MA13FV" TargetMode="External"/><Relationship Id="rId40" Type="http://schemas.openxmlformats.org/officeDocument/2006/relationships/image" Target="../media/image84.png"/><Relationship Id="rId5" Type="http://schemas.openxmlformats.org/officeDocument/2006/relationships/hyperlink" Target="https://www.youtube.com/watch?v=N1gpkk-MwpY" TargetMode="External"/><Relationship Id="rId15" Type="http://schemas.openxmlformats.org/officeDocument/2006/relationships/image" Target="../media/image113.png"/><Relationship Id="rId23" Type="http://schemas.openxmlformats.org/officeDocument/2006/relationships/image" Target="../media/image115.png"/><Relationship Id="rId28" Type="http://schemas.openxmlformats.org/officeDocument/2006/relationships/hyperlink" Target="https://support.microsoft.com/en-us/copilot-word" TargetMode="External"/><Relationship Id="rId36" Type="http://schemas.openxmlformats.org/officeDocument/2006/relationships/image" Target="../media/image82.png"/><Relationship Id="rId10" Type="http://schemas.openxmlformats.org/officeDocument/2006/relationships/hyperlink" Target="https://support.microsoft.com/en-us/copilot-loop" TargetMode="External"/><Relationship Id="rId19" Type="http://schemas.openxmlformats.org/officeDocument/2006/relationships/hyperlink" Target="https://www.microsoft.com/en-us/videoplayer/embed/RW1cbAG" TargetMode="External"/><Relationship Id="rId31" Type="http://schemas.openxmlformats.org/officeDocument/2006/relationships/image" Target="../media/image78.png"/><Relationship Id="rId4" Type="http://schemas.openxmlformats.org/officeDocument/2006/relationships/image" Target="../media/image110.png"/><Relationship Id="rId9" Type="http://schemas.openxmlformats.org/officeDocument/2006/relationships/hyperlink" Target="https://www.youtube.com/watch?v=Zt84APuu2Ik" TargetMode="External"/><Relationship Id="rId14" Type="http://schemas.openxmlformats.org/officeDocument/2006/relationships/hyperlink" Target="https://www.microsoft.com/en-us/videoplayer/embed/RW1c3X1" TargetMode="External"/><Relationship Id="rId22" Type="http://schemas.openxmlformats.org/officeDocument/2006/relationships/hyperlink" Target="https://www.youtube.com/watch?v=-p5LKp2FkxQ" TargetMode="External"/><Relationship Id="rId27" Type="http://schemas.openxmlformats.org/officeDocument/2006/relationships/image" Target="../media/image81.png"/><Relationship Id="rId30" Type="http://schemas.openxmlformats.org/officeDocument/2006/relationships/hyperlink" Target="https://support.microsoft.com/en-us/copilot-powerpoint" TargetMode="External"/><Relationship Id="rId35" Type="http://schemas.openxmlformats.org/officeDocument/2006/relationships/image" Target="../media/image75.png"/><Relationship Id="rId8" Type="http://schemas.openxmlformats.org/officeDocument/2006/relationships/image" Target="../media/image112.png"/><Relationship Id="rId3" Type="http://schemas.openxmlformats.org/officeDocument/2006/relationships/hyperlink" Target="https://www.youtube.com/watch?v=fzoZ_f7ji5Q"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59.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259.xml"/><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25.png"/><Relationship Id="rId18" Type="http://schemas.openxmlformats.org/officeDocument/2006/relationships/image" Target="../media/image130.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powerpoint" TargetMode="External"/><Relationship Id="rId12" Type="http://schemas.openxmlformats.org/officeDocument/2006/relationships/image" Target="../media/image124.svg"/><Relationship Id="rId17" Type="http://schemas.openxmlformats.org/officeDocument/2006/relationships/image" Target="../media/image129.png"/><Relationship Id="rId2" Type="http://schemas.openxmlformats.org/officeDocument/2006/relationships/notesSlide" Target="../notesSlides/notesSlide72.xml"/><Relationship Id="rId16" Type="http://schemas.openxmlformats.org/officeDocument/2006/relationships/image" Target="../media/image128.svg"/><Relationship Id="rId20" Type="http://schemas.openxmlformats.org/officeDocument/2006/relationships/image" Target="../media/image132.svg"/><Relationship Id="rId1" Type="http://schemas.openxmlformats.org/officeDocument/2006/relationships/slideLayout" Target="../slideLayouts/slideLayout251.xml"/><Relationship Id="rId6" Type="http://schemas.openxmlformats.org/officeDocument/2006/relationships/image" Target="../media/image120.sv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7.png"/><Relationship Id="rId10" Type="http://schemas.openxmlformats.org/officeDocument/2006/relationships/image" Target="../media/image122.svg"/><Relationship Id="rId19" Type="http://schemas.openxmlformats.org/officeDocument/2006/relationships/image" Target="../media/image131.png"/><Relationship Id="rId4" Type="http://schemas.openxmlformats.org/officeDocument/2006/relationships/image" Target="../media/image72.png"/><Relationship Id="rId9" Type="http://schemas.openxmlformats.org/officeDocument/2006/relationships/image" Target="../media/image121.png"/><Relationship Id="rId14" Type="http://schemas.openxmlformats.org/officeDocument/2006/relationships/image" Target="../media/image126.svg"/></Relationships>
</file>

<file path=ppt/slides/_rels/slide7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support.microsoft.com/en-us/copilot-word" TargetMode="External"/><Relationship Id="rId7"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259.xml"/><Relationship Id="rId6" Type="http://schemas.openxmlformats.org/officeDocument/2006/relationships/image" Target="../media/image133.png"/><Relationship Id="rId5"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136.png"/></Relationships>
</file>

<file path=ppt/slides/_rels/slide7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support.microsoft.com/en-us/copilot-word" TargetMode="External"/><Relationship Id="rId7"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259.xml"/><Relationship Id="rId6" Type="http://schemas.openxmlformats.org/officeDocument/2006/relationships/image" Target="../media/image137.png"/><Relationship Id="rId5" Type="http://schemas.openxmlformats.org/officeDocument/2006/relationships/image" Target="../media/image72.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41.png"/><Relationship Id="rId18" Type="http://schemas.openxmlformats.org/officeDocument/2006/relationships/image" Target="../media/image146.svg"/><Relationship Id="rId3" Type="http://schemas.openxmlformats.org/officeDocument/2006/relationships/hyperlink" Target="https://copilot.cloud.microsoft/en-US/prompts" TargetMode="External"/><Relationship Id="rId21" Type="http://schemas.openxmlformats.org/officeDocument/2006/relationships/image" Target="../media/image129.png"/><Relationship Id="rId7" Type="http://schemas.openxmlformats.org/officeDocument/2006/relationships/hyperlink" Target="https://support.microsoft.com/en-us/copilot-word" TargetMode="External"/><Relationship Id="rId12" Type="http://schemas.openxmlformats.org/officeDocument/2006/relationships/image" Target="../media/image140.svg"/><Relationship Id="rId17" Type="http://schemas.openxmlformats.org/officeDocument/2006/relationships/image" Target="../media/image145.png"/><Relationship Id="rId2" Type="http://schemas.openxmlformats.org/officeDocument/2006/relationships/notesSlide" Target="../notesSlides/notesSlide75.xml"/><Relationship Id="rId16" Type="http://schemas.openxmlformats.org/officeDocument/2006/relationships/image" Target="../media/image144.svg"/><Relationship Id="rId20" Type="http://schemas.openxmlformats.org/officeDocument/2006/relationships/image" Target="../media/image128.svg"/><Relationship Id="rId1" Type="http://schemas.openxmlformats.org/officeDocument/2006/relationships/slideLayout" Target="../slideLayouts/slideLayout251.xml"/><Relationship Id="rId6" Type="http://schemas.openxmlformats.org/officeDocument/2006/relationships/image" Target="../media/image124.svg"/><Relationship Id="rId11" Type="http://schemas.openxmlformats.org/officeDocument/2006/relationships/image" Target="../media/image139.png"/><Relationship Id="rId5" Type="http://schemas.openxmlformats.org/officeDocument/2006/relationships/image" Target="../media/image123.png"/><Relationship Id="rId15" Type="http://schemas.openxmlformats.org/officeDocument/2006/relationships/image" Target="../media/image143.png"/><Relationship Id="rId10" Type="http://schemas.openxmlformats.org/officeDocument/2006/relationships/image" Target="../media/image132.svg"/><Relationship Id="rId19" Type="http://schemas.openxmlformats.org/officeDocument/2006/relationships/image" Target="../media/image127.png"/><Relationship Id="rId4" Type="http://schemas.openxmlformats.org/officeDocument/2006/relationships/image" Target="../media/image72.png"/><Relationship Id="rId9" Type="http://schemas.openxmlformats.org/officeDocument/2006/relationships/image" Target="../media/image131.png"/><Relationship Id="rId14" Type="http://schemas.openxmlformats.org/officeDocument/2006/relationships/image" Target="../media/image142.svg"/><Relationship Id="rId22" Type="http://schemas.openxmlformats.org/officeDocument/2006/relationships/image" Target="../media/image130.svg"/></Relationships>
</file>

<file path=ppt/slides/_rels/slide7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s://support.microsoft.com/en-us/copilot-teams" TargetMode="External"/><Relationship Id="rId7" Type="http://schemas.openxmlformats.org/officeDocument/2006/relationships/image" Target="../media/image148.png"/><Relationship Id="rId2" Type="http://schemas.openxmlformats.org/officeDocument/2006/relationships/notesSlide" Target="../notesSlides/notesSlide76.xml"/><Relationship Id="rId1" Type="http://schemas.openxmlformats.org/officeDocument/2006/relationships/slideLayout" Target="../slideLayouts/slideLayout259.xml"/><Relationship Id="rId6" Type="http://schemas.openxmlformats.org/officeDocument/2006/relationships/image" Target="../media/image147.png"/><Relationship Id="rId5" Type="http://schemas.openxmlformats.org/officeDocument/2006/relationships/image" Target="../media/image73.png"/><Relationship Id="rId10" Type="http://schemas.openxmlformats.org/officeDocument/2006/relationships/image" Target="../media/image151.png"/><Relationship Id="rId4" Type="http://schemas.openxmlformats.org/officeDocument/2006/relationships/image" Target="../media/image76.pn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8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3.png"/><Relationship Id="rId2" Type="http://schemas.openxmlformats.org/officeDocument/2006/relationships/notesSlide" Target="../notesSlides/notesSlide77.xml"/><Relationship Id="rId1" Type="http://schemas.openxmlformats.org/officeDocument/2006/relationships/slideLayout" Target="../slideLayouts/slideLayout259.xml"/><Relationship Id="rId6" Type="http://schemas.openxmlformats.org/officeDocument/2006/relationships/image" Target="../media/image152.png"/><Relationship Id="rId5" Type="http://schemas.openxmlformats.org/officeDocument/2006/relationships/image" Target="../media/image72.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5.png"/><Relationship Id="rId2" Type="http://schemas.openxmlformats.org/officeDocument/2006/relationships/notesSlide" Target="../notesSlides/notesSlide78.xml"/><Relationship Id="rId1" Type="http://schemas.openxmlformats.org/officeDocument/2006/relationships/slideLayout" Target="../slideLayouts/slideLayout259.xml"/><Relationship Id="rId6" Type="http://schemas.openxmlformats.org/officeDocument/2006/relationships/image" Target="../media/image154.png"/><Relationship Id="rId5" Type="http://schemas.openxmlformats.org/officeDocument/2006/relationships/image" Target="../media/image72.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60.png"/><Relationship Id="rId18" Type="http://schemas.openxmlformats.org/officeDocument/2006/relationships/image" Target="../media/image165.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teams" TargetMode="External"/><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79.xml"/><Relationship Id="rId16" Type="http://schemas.openxmlformats.org/officeDocument/2006/relationships/image" Target="../media/image163.svg"/><Relationship Id="rId20" Type="http://schemas.openxmlformats.org/officeDocument/2006/relationships/image" Target="../media/image167.svg"/><Relationship Id="rId1" Type="http://schemas.openxmlformats.org/officeDocument/2006/relationships/slideLayout" Target="../slideLayouts/slideLayout251.xml"/><Relationship Id="rId6" Type="http://schemas.openxmlformats.org/officeDocument/2006/relationships/image" Target="../media/image140.svg"/><Relationship Id="rId11"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62.png"/><Relationship Id="rId10" Type="http://schemas.openxmlformats.org/officeDocument/2006/relationships/image" Target="../media/image157.svg"/><Relationship Id="rId19" Type="http://schemas.openxmlformats.org/officeDocument/2006/relationships/image" Target="../media/image166.png"/><Relationship Id="rId4" Type="http://schemas.openxmlformats.org/officeDocument/2006/relationships/image" Target="../media/image72.png"/><Relationship Id="rId9" Type="http://schemas.openxmlformats.org/officeDocument/2006/relationships/image" Target="../media/image156.png"/><Relationship Id="rId14" Type="http://schemas.openxmlformats.org/officeDocument/2006/relationships/image" Target="../media/image161.svg"/></Relationships>
</file>

<file path=ppt/slides/_rels/slide83.xml.rels><?xml version="1.0" encoding="UTF-8" standalone="yes"?>
<Relationships xmlns="http://schemas.openxmlformats.org/package/2006/relationships"><Relationship Id="rId3"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notesSlide" Target="../notesSlides/notesSlide80.xml"/><Relationship Id="rId1" Type="http://schemas.openxmlformats.org/officeDocument/2006/relationships/slideLayout" Target="../slideLayouts/slideLayout259.xml"/><Relationship Id="rId6" Type="http://schemas.openxmlformats.org/officeDocument/2006/relationships/image" Target="../media/image168.png"/><Relationship Id="rId5" Type="http://schemas.openxmlformats.org/officeDocument/2006/relationships/image" Target="../media/image72.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30.svg"/><Relationship Id="rId2" Type="http://schemas.openxmlformats.org/officeDocument/2006/relationships/notesSlide" Target="../notesSlides/notesSlide81.xml"/><Relationship Id="rId1" Type="http://schemas.openxmlformats.org/officeDocument/2006/relationships/slideLayout" Target="../slideLayouts/slideLayout251.xml"/><Relationship Id="rId6" Type="http://schemas.openxmlformats.org/officeDocument/2006/relationships/image" Target="../media/image140.svg"/><Relationship Id="rId11" Type="http://schemas.openxmlformats.org/officeDocument/2006/relationships/image" Target="../media/image129.png"/><Relationship Id="rId5" Type="http://schemas.openxmlformats.org/officeDocument/2006/relationships/image" Target="../media/image139.png"/><Relationship Id="rId10" Type="http://schemas.openxmlformats.org/officeDocument/2006/relationships/image" Target="../media/image124.svg"/><Relationship Id="rId4" Type="http://schemas.openxmlformats.org/officeDocument/2006/relationships/image" Target="../media/image72.png"/><Relationship Id="rId9" Type="http://schemas.openxmlformats.org/officeDocument/2006/relationships/image" Target="../media/image123.png"/></Relationships>
</file>

<file path=ppt/slides/_rels/slide8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s://support.microsoft.com/en-us/copilot-outlook" TargetMode="External"/><Relationship Id="rId7"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259.xml"/><Relationship Id="rId6" Type="http://schemas.openxmlformats.org/officeDocument/2006/relationships/image" Target="../media/image72.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172.png"/></Relationships>
</file>

<file path=ppt/slides/_rels/slide8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excel" TargetMode="External"/><Relationship Id="rId7" Type="http://schemas.openxmlformats.org/officeDocument/2006/relationships/image" Target="../media/image174.png"/><Relationship Id="rId2" Type="http://schemas.openxmlformats.org/officeDocument/2006/relationships/notesSlide" Target="../notesSlides/notesSlide83.xml"/><Relationship Id="rId1" Type="http://schemas.openxmlformats.org/officeDocument/2006/relationships/slideLayout" Target="../slideLayouts/slideLayout259.xml"/><Relationship Id="rId6" Type="http://schemas.openxmlformats.org/officeDocument/2006/relationships/image" Target="../media/image173.png"/><Relationship Id="rId5" Type="http://schemas.openxmlformats.org/officeDocument/2006/relationships/image" Target="../media/image72.png"/><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65.xml"/><Relationship Id="rId6" Type="http://schemas.openxmlformats.org/officeDocument/2006/relationships/image" Target="../media/image17.png"/><Relationship Id="rId5" Type="http://schemas.openxmlformats.org/officeDocument/2006/relationships/image" Target="../media/image7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powerpoint" TargetMode="External"/><Relationship Id="rId18" Type="http://schemas.openxmlformats.org/officeDocument/2006/relationships/hyperlink" Target="https://learn.microsoft.com/en-us/microsoft-365-copilot/" TargetMode="External"/><Relationship Id="rId26" Type="http://schemas.openxmlformats.org/officeDocument/2006/relationships/image" Target="../media/image83.png"/><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7.png"/><Relationship Id="rId17" Type="http://schemas.openxmlformats.org/officeDocument/2006/relationships/image" Target="../media/image80.sv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6.xml"/><Relationship Id="rId16" Type="http://schemas.openxmlformats.org/officeDocument/2006/relationships/image" Target="../media/image79.png"/><Relationship Id="rId20" Type="http://schemas.openxmlformats.org/officeDocument/2006/relationships/hyperlink" Target="https://support.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ord" TargetMode="External"/><Relationship Id="rId24" Type="http://schemas.openxmlformats.org/officeDocument/2006/relationships/image" Target="../media/image82.png"/><Relationship Id="rId5" Type="http://schemas.openxmlformats.org/officeDocument/2006/relationships/image" Target="../media/image72.png"/><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76.png"/><Relationship Id="rId19" Type="http://schemas.openxmlformats.org/officeDocument/2006/relationships/hyperlink" Target="https://adoption.microsoft.com/en-us/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hyperlink" Target="https://support.microsoft.com/en-us/copilot-teams" TargetMode="External"/><Relationship Id="rId14" Type="http://schemas.openxmlformats.org/officeDocument/2006/relationships/image" Target="../media/image78.png"/><Relationship Id="rId22" Type="http://schemas.openxmlformats.org/officeDocument/2006/relationships/image" Target="../media/image81.pn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3BF11DAA-6187-8E74-1DA0-1378E1B31CAC}"/>
              </a:ext>
              <a:ext uri="{C183D7F6-B498-43B3-948B-1728B52AA6E4}">
                <adec:decorative xmlns:adec="http://schemas.microsoft.com/office/drawing/2017/decorative" val="1"/>
              </a:ext>
            </a:extLst>
          </p:cNvPr>
          <p:cNvGrpSpPr/>
          <p:nvPr/>
        </p:nvGrpSpPr>
        <p:grpSpPr>
          <a:xfrm>
            <a:off x="588263" y="1141639"/>
            <a:ext cx="11018520" cy="5267325"/>
            <a:chOff x="588263" y="1141639"/>
            <a:chExt cx="11018520" cy="5267325"/>
          </a:xfrm>
        </p:grpSpPr>
        <p:grpSp>
          <p:nvGrpSpPr>
            <p:cNvPr id="5" name="Group 4">
              <a:extLst>
                <a:ext uri="{FF2B5EF4-FFF2-40B4-BE49-F238E27FC236}">
                  <a16:creationId xmlns:a16="http://schemas.microsoft.com/office/drawing/2014/main" id="{41B20635-54DF-AFD3-D75F-FE029083DC9C}"/>
                </a:ext>
                <a:ext uri="{C183D7F6-B498-43B3-948B-1728B52AA6E4}">
                  <adec:decorative xmlns:adec="http://schemas.microsoft.com/office/drawing/2017/decorative" val="1"/>
                </a:ext>
              </a:extLst>
            </p:cNvPr>
            <p:cNvGrpSpPr/>
            <p:nvPr/>
          </p:nvGrpSpPr>
          <p:grpSpPr>
            <a:xfrm>
              <a:off x="588263" y="1141639"/>
              <a:ext cx="11018520" cy="5267325"/>
              <a:chOff x="588263" y="1127125"/>
              <a:chExt cx="11018520" cy="5267325"/>
            </a:xfrm>
          </p:grpSpPr>
          <p:sp>
            <p:nvSpPr>
              <p:cNvPr id="7" name="Rectangle: Rounded Corners 6">
                <a:extLst>
                  <a:ext uri="{FF2B5EF4-FFF2-40B4-BE49-F238E27FC236}">
                    <a16:creationId xmlns:a16="http://schemas.microsoft.com/office/drawing/2014/main" id="{9CADF1DF-4DE9-F852-F8BC-8FB14FE57C3C}"/>
                  </a:ext>
                  <a:ext uri="{C183D7F6-B498-43B3-948B-1728B52AA6E4}">
                    <adec:decorative xmlns:adec="http://schemas.microsoft.com/office/drawing/2017/decorative" val="1"/>
                  </a:ext>
                </a:extLst>
              </p:cNvPr>
              <p:cNvSpPr>
                <a:spLocks/>
              </p:cNvSpPr>
              <p:nvPr/>
            </p:nvSpPr>
            <p:spPr bwMode="auto">
              <a:xfrm>
                <a:off x="4306560"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912D3F23-7AD7-A80A-9BA6-1CECFABF5D9D}"/>
                  </a:ext>
                  <a:ext uri="{C183D7F6-B498-43B3-948B-1728B52AA6E4}">
                    <adec:decorative xmlns:adec="http://schemas.microsoft.com/office/drawing/2017/decorative" val="1"/>
                  </a:ext>
                </a:extLst>
              </p:cNvPr>
              <p:cNvSpPr>
                <a:spLocks/>
              </p:cNvSpPr>
              <p:nvPr/>
            </p:nvSpPr>
            <p:spPr bwMode="auto">
              <a:xfrm>
                <a:off x="588263"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E95A08C-6AF9-EC40-B1FF-B77A5349DED2}"/>
                  </a:ext>
                  <a:ext uri="{C183D7F6-B498-43B3-948B-1728B52AA6E4}">
                    <adec:decorative xmlns:adec="http://schemas.microsoft.com/office/drawing/2017/decorative" val="1"/>
                  </a:ext>
                </a:extLst>
              </p:cNvPr>
              <p:cNvSpPr>
                <a:spLocks/>
              </p:cNvSpPr>
              <p:nvPr/>
            </p:nvSpPr>
            <p:spPr bwMode="auto">
              <a:xfrm>
                <a:off x="8024857"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2" name="Group 31">
                <a:extLst>
                  <a:ext uri="{FF2B5EF4-FFF2-40B4-BE49-F238E27FC236}">
                    <a16:creationId xmlns:a16="http://schemas.microsoft.com/office/drawing/2014/main" id="{291134CF-A8FB-4C31-7354-F6CD95A154F8}"/>
                  </a:ext>
                  <a:ext uri="{C183D7F6-B498-43B3-948B-1728B52AA6E4}">
                    <adec:decorative xmlns:adec="http://schemas.microsoft.com/office/drawing/2017/decorative" val="1"/>
                  </a:ext>
                </a:extLst>
              </p:cNvPr>
              <p:cNvGrpSpPr/>
              <p:nvPr/>
            </p:nvGrpSpPr>
            <p:grpSpPr>
              <a:xfrm>
                <a:off x="2064707" y="1248526"/>
                <a:ext cx="629038" cy="629038"/>
                <a:chOff x="2951488" y="1511596"/>
                <a:chExt cx="689922" cy="689922"/>
              </a:xfrm>
            </p:grpSpPr>
            <p:sp>
              <p:nvSpPr>
                <p:cNvPr id="49" name="Oval 48">
                  <a:extLst>
                    <a:ext uri="{FF2B5EF4-FFF2-40B4-BE49-F238E27FC236}">
                      <a16:creationId xmlns:a16="http://schemas.microsoft.com/office/drawing/2014/main" id="{EE2D4027-6B48-6322-7326-F3894772BF54}"/>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5EFC7289-E1D4-1B9D-6185-EFD1E2AA1C58}"/>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82F530F7-431D-3E55-C224-566773091350}"/>
                  </a:ext>
                  <a:ext uri="{C183D7F6-B498-43B3-948B-1728B52AA6E4}">
                    <adec:decorative xmlns:adec="http://schemas.microsoft.com/office/drawing/2017/decorative" val="1"/>
                  </a:ext>
                </a:extLst>
              </p:cNvPr>
              <p:cNvGrpSpPr/>
              <p:nvPr/>
            </p:nvGrpSpPr>
            <p:grpSpPr>
              <a:xfrm>
                <a:off x="5783004" y="1248526"/>
                <a:ext cx="629038" cy="629038"/>
                <a:chOff x="2951488" y="1511596"/>
                <a:chExt cx="689922" cy="689922"/>
              </a:xfrm>
            </p:grpSpPr>
            <p:sp>
              <p:nvSpPr>
                <p:cNvPr id="47" name="Oval 46">
                  <a:extLst>
                    <a:ext uri="{FF2B5EF4-FFF2-40B4-BE49-F238E27FC236}">
                      <a16:creationId xmlns:a16="http://schemas.microsoft.com/office/drawing/2014/main" id="{6759C47C-94A0-28E2-FE8B-2FF09847FFF9}"/>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1EC3C26F-9DFC-D4BC-DA13-A6C6E3A44D2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8FB66861-9589-8D0E-373B-1CD5BAB15968}"/>
                  </a:ext>
                  <a:ext uri="{C183D7F6-B498-43B3-948B-1728B52AA6E4}">
                    <adec:decorative xmlns:adec="http://schemas.microsoft.com/office/drawing/2017/decorative" val="1"/>
                  </a:ext>
                </a:extLst>
              </p:cNvPr>
              <p:cNvGrpSpPr/>
              <p:nvPr/>
            </p:nvGrpSpPr>
            <p:grpSpPr>
              <a:xfrm>
                <a:off x="9501301" y="1248526"/>
                <a:ext cx="629038" cy="629038"/>
                <a:chOff x="2951488" y="1511596"/>
                <a:chExt cx="689922" cy="689922"/>
              </a:xfrm>
            </p:grpSpPr>
            <p:sp>
              <p:nvSpPr>
                <p:cNvPr id="45" name="Oval 44">
                  <a:extLst>
                    <a:ext uri="{FF2B5EF4-FFF2-40B4-BE49-F238E27FC236}">
                      <a16:creationId xmlns:a16="http://schemas.microsoft.com/office/drawing/2014/main" id="{B19E41C2-A25C-3787-942D-E8DC44F2CCFC}"/>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6346CC99-7330-1E62-74EB-8511EED8554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5" name="Rectangle: Rounded Corners 34">
                <a:extLst>
                  <a:ext uri="{FF2B5EF4-FFF2-40B4-BE49-F238E27FC236}">
                    <a16:creationId xmlns:a16="http://schemas.microsoft.com/office/drawing/2014/main" id="{8B135E3F-2DE2-7C79-63B7-8D405A81101A}"/>
                  </a:ext>
                  <a:ext uri="{C183D7F6-B498-43B3-948B-1728B52AA6E4}">
                    <adec:decorative xmlns:adec="http://schemas.microsoft.com/office/drawing/2017/decorative" val="1"/>
                  </a:ext>
                </a:extLst>
              </p:cNvPr>
              <p:cNvSpPr/>
              <p:nvPr/>
            </p:nvSpPr>
            <p:spPr bwMode="auto">
              <a:xfrm>
                <a:off x="657792"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536A7342-3CF0-4347-9CEF-1B683A8AFC73}"/>
                  </a:ext>
                  <a:ext uri="{C183D7F6-B498-43B3-948B-1728B52AA6E4}">
                    <adec:decorative xmlns:adec="http://schemas.microsoft.com/office/drawing/2017/decorative" val="1"/>
                  </a:ext>
                </a:extLst>
              </p:cNvPr>
              <p:cNvSpPr>
                <a:spLocks/>
              </p:cNvSpPr>
              <p:nvPr/>
            </p:nvSpPr>
            <p:spPr bwMode="auto">
              <a:xfrm>
                <a:off x="657792"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7" name="Rectangle: Rounded Corners 36">
                <a:extLst>
                  <a:ext uri="{FF2B5EF4-FFF2-40B4-BE49-F238E27FC236}">
                    <a16:creationId xmlns:a16="http://schemas.microsoft.com/office/drawing/2014/main" id="{1F2578E0-9028-57EB-997F-196E858B5424}"/>
                  </a:ext>
                  <a:ext uri="{C183D7F6-B498-43B3-948B-1728B52AA6E4}">
                    <adec:decorative xmlns:adec="http://schemas.microsoft.com/office/drawing/2017/decorative" val="1"/>
                  </a:ext>
                </a:extLst>
              </p:cNvPr>
              <p:cNvSpPr/>
              <p:nvPr/>
            </p:nvSpPr>
            <p:spPr bwMode="auto">
              <a:xfrm>
                <a:off x="4376089"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94BC12C3-61DC-4C81-8D82-5BDFF1C4554C}"/>
                  </a:ext>
                  <a:ext uri="{C183D7F6-B498-43B3-948B-1728B52AA6E4}">
                    <adec:decorative xmlns:adec="http://schemas.microsoft.com/office/drawing/2017/decorative" val="1"/>
                  </a:ext>
                </a:extLst>
              </p:cNvPr>
              <p:cNvSpPr>
                <a:spLocks/>
              </p:cNvSpPr>
              <p:nvPr/>
            </p:nvSpPr>
            <p:spPr bwMode="auto">
              <a:xfrm>
                <a:off x="4376089"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0" name="Rectangle: Rounded Corners 39">
                <a:extLst>
                  <a:ext uri="{FF2B5EF4-FFF2-40B4-BE49-F238E27FC236}">
                    <a16:creationId xmlns:a16="http://schemas.microsoft.com/office/drawing/2014/main" id="{21481BB9-58A1-4026-ED05-55CC1E549D68}"/>
                  </a:ext>
                  <a:ext uri="{C183D7F6-B498-43B3-948B-1728B52AA6E4}">
                    <adec:decorative xmlns:adec="http://schemas.microsoft.com/office/drawing/2017/decorative" val="1"/>
                  </a:ext>
                </a:extLst>
              </p:cNvPr>
              <p:cNvSpPr/>
              <p:nvPr/>
            </p:nvSpPr>
            <p:spPr bwMode="auto">
              <a:xfrm>
                <a:off x="8083069" y="2065026"/>
                <a:ext cx="3465502"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AE89F006-8B68-9E0D-D7E6-21C6B7E92B17}"/>
                  </a:ext>
                  <a:ext uri="{C183D7F6-B498-43B3-948B-1728B52AA6E4}">
                    <adec:decorative xmlns:adec="http://schemas.microsoft.com/office/drawing/2017/decorative" val="1"/>
                  </a:ext>
                </a:extLst>
              </p:cNvPr>
              <p:cNvSpPr>
                <a:spLocks/>
              </p:cNvSpPr>
              <p:nvPr/>
            </p:nvSpPr>
            <p:spPr bwMode="auto">
              <a:xfrm>
                <a:off x="8094386"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sp>
          <p:nvSpPr>
            <p:cNvPr id="52" name="Rectangle: Rounded Corners 51">
              <a:extLst>
                <a:ext uri="{FF2B5EF4-FFF2-40B4-BE49-F238E27FC236}">
                  <a16:creationId xmlns:a16="http://schemas.microsoft.com/office/drawing/2014/main" id="{A544E0C4-D12B-D9AE-10BC-BFC67D0212CE}"/>
                </a:ext>
                <a:ext uri="{C183D7F6-B498-43B3-948B-1728B52AA6E4}">
                  <adec:decorative xmlns:adec="http://schemas.microsoft.com/office/drawing/2017/decorative" val="1"/>
                </a:ext>
              </a:extLst>
            </p:cNvPr>
            <p:cNvSpPr>
              <a:spLocks/>
            </p:cNvSpPr>
            <p:nvPr/>
          </p:nvSpPr>
          <p:spPr bwMode="auto">
            <a:xfrm>
              <a:off x="4306560"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EA4DEBBD-28CD-4E44-614C-32A917460B5D}"/>
                </a:ext>
                <a:ext uri="{C183D7F6-B498-43B3-948B-1728B52AA6E4}">
                  <adec:decorative xmlns:adec="http://schemas.microsoft.com/office/drawing/2017/decorative" val="1"/>
                </a:ext>
              </a:extLst>
            </p:cNvPr>
            <p:cNvSpPr>
              <a:spLocks/>
            </p:cNvSpPr>
            <p:nvPr/>
          </p:nvSpPr>
          <p:spPr bwMode="auto">
            <a:xfrm>
              <a:off x="588263"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Rounded Corners 56">
              <a:extLst>
                <a:ext uri="{FF2B5EF4-FFF2-40B4-BE49-F238E27FC236}">
                  <a16:creationId xmlns:a16="http://schemas.microsoft.com/office/drawing/2014/main" id="{837CC71C-7624-3362-00B5-745BEC250A4B}"/>
                </a:ext>
                <a:ext uri="{C183D7F6-B498-43B3-948B-1728B52AA6E4}">
                  <adec:decorative xmlns:adec="http://schemas.microsoft.com/office/drawing/2017/decorative" val="1"/>
                </a:ext>
              </a:extLst>
            </p:cNvPr>
            <p:cNvSpPr>
              <a:spLocks/>
            </p:cNvSpPr>
            <p:nvPr/>
          </p:nvSpPr>
          <p:spPr bwMode="auto">
            <a:xfrm>
              <a:off x="8024857"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8" name="Rounded Rectangle 46">
              <a:extLst>
                <a:ext uri="{FF2B5EF4-FFF2-40B4-BE49-F238E27FC236}">
                  <a16:creationId xmlns:a16="http://schemas.microsoft.com/office/drawing/2014/main" id="{F9A73C2B-0686-EB6B-99C1-5316CBE286D8}"/>
                </a:ext>
              </a:extLst>
            </p:cNvPr>
            <p:cNvSpPr>
              <a:spLocks/>
            </p:cNvSpPr>
            <p:nvPr/>
          </p:nvSpPr>
          <p:spPr bwMode="auto">
            <a:xfrm>
              <a:off x="9501301"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9" name="Rectangle: Rounded Corners 78">
              <a:extLst>
                <a:ext uri="{FF2B5EF4-FFF2-40B4-BE49-F238E27FC236}">
                  <a16:creationId xmlns:a16="http://schemas.microsoft.com/office/drawing/2014/main" id="{7623E73E-7A7F-1770-911A-B9D435704EDC}"/>
                </a:ext>
                <a:ext uri="{C183D7F6-B498-43B3-948B-1728B52AA6E4}">
                  <adec:decorative xmlns:adec="http://schemas.microsoft.com/office/drawing/2017/decorative" val="1"/>
                </a:ext>
              </a:extLst>
            </p:cNvPr>
            <p:cNvSpPr/>
            <p:nvPr/>
          </p:nvSpPr>
          <p:spPr bwMode="auto">
            <a:xfrm>
              <a:off x="704349"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1" name="Rectangle: Rounded Corners 80">
              <a:extLst>
                <a:ext uri="{FF2B5EF4-FFF2-40B4-BE49-F238E27FC236}">
                  <a16:creationId xmlns:a16="http://schemas.microsoft.com/office/drawing/2014/main" id="{DDEADF0E-3503-68CC-9F44-2E71903633BA}"/>
                </a:ext>
                <a:ext uri="{C183D7F6-B498-43B3-948B-1728B52AA6E4}">
                  <adec:decorative xmlns:adec="http://schemas.microsoft.com/office/drawing/2017/decorative" val="1"/>
                </a:ext>
              </a:extLst>
            </p:cNvPr>
            <p:cNvSpPr>
              <a:spLocks/>
            </p:cNvSpPr>
            <p:nvPr/>
          </p:nvSpPr>
          <p:spPr bwMode="auto">
            <a:xfrm>
              <a:off x="704349"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2" name="Rectangle: Rounded Corners 81">
              <a:extLst>
                <a:ext uri="{FF2B5EF4-FFF2-40B4-BE49-F238E27FC236}">
                  <a16:creationId xmlns:a16="http://schemas.microsoft.com/office/drawing/2014/main" id="{0D5B7A33-101B-9B9E-A911-2294F7D1719D}"/>
                </a:ext>
                <a:ext uri="{C183D7F6-B498-43B3-948B-1728B52AA6E4}">
                  <adec:decorative xmlns:adec="http://schemas.microsoft.com/office/drawing/2017/decorative" val="1"/>
                </a:ext>
              </a:extLst>
            </p:cNvPr>
            <p:cNvSpPr/>
            <p:nvPr/>
          </p:nvSpPr>
          <p:spPr bwMode="auto">
            <a:xfrm>
              <a:off x="4422646"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3" name="Rectangle: Rounded Corners 82">
              <a:extLst>
                <a:ext uri="{FF2B5EF4-FFF2-40B4-BE49-F238E27FC236}">
                  <a16:creationId xmlns:a16="http://schemas.microsoft.com/office/drawing/2014/main" id="{30C922CB-8BE6-3216-471D-416EF004E5E2}"/>
                </a:ext>
                <a:ext uri="{C183D7F6-B498-43B3-948B-1728B52AA6E4}">
                  <adec:decorative xmlns:adec="http://schemas.microsoft.com/office/drawing/2017/decorative" val="1"/>
                </a:ext>
              </a:extLst>
            </p:cNvPr>
            <p:cNvSpPr>
              <a:spLocks/>
            </p:cNvSpPr>
            <p:nvPr/>
          </p:nvSpPr>
          <p:spPr bwMode="auto">
            <a:xfrm>
              <a:off x="4422646"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4" name="Rectangle: Rounded Corners 83">
              <a:extLst>
                <a:ext uri="{FF2B5EF4-FFF2-40B4-BE49-F238E27FC236}">
                  <a16:creationId xmlns:a16="http://schemas.microsoft.com/office/drawing/2014/main" id="{C37043F5-B12B-E07F-69FF-AA2C4D8ACDFD}"/>
                </a:ext>
                <a:ext uri="{C183D7F6-B498-43B3-948B-1728B52AA6E4}">
                  <adec:decorative xmlns:adec="http://schemas.microsoft.com/office/drawing/2017/decorative" val="1"/>
                </a:ext>
              </a:extLst>
            </p:cNvPr>
            <p:cNvSpPr/>
            <p:nvPr/>
          </p:nvSpPr>
          <p:spPr bwMode="auto">
            <a:xfrm>
              <a:off x="8140943"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5" name="Rectangle: Rounded Corners 84">
              <a:extLst>
                <a:ext uri="{FF2B5EF4-FFF2-40B4-BE49-F238E27FC236}">
                  <a16:creationId xmlns:a16="http://schemas.microsoft.com/office/drawing/2014/main" id="{32F8A1A9-FE35-EA8A-4028-1D3F46B530C5}"/>
                </a:ext>
                <a:ext uri="{C183D7F6-B498-43B3-948B-1728B52AA6E4}">
                  <adec:decorative xmlns:adec="http://schemas.microsoft.com/office/drawing/2017/decorative" val="1"/>
                </a:ext>
              </a:extLst>
            </p:cNvPr>
            <p:cNvSpPr>
              <a:spLocks/>
            </p:cNvSpPr>
            <p:nvPr/>
          </p:nvSpPr>
          <p:spPr bwMode="auto">
            <a:xfrm>
              <a:off x="8140943"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05" name="Rounded Rectangle 46">
              <a:extLst>
                <a:ext uri="{FF2B5EF4-FFF2-40B4-BE49-F238E27FC236}">
                  <a16:creationId xmlns:a16="http://schemas.microsoft.com/office/drawing/2014/main" id="{39B1223C-9BBB-65CF-1F84-65844D79D017}"/>
                </a:ext>
              </a:extLst>
            </p:cNvPr>
            <p:cNvSpPr>
              <a:spLocks/>
            </p:cNvSpPr>
            <p:nvPr/>
          </p:nvSpPr>
          <p:spPr bwMode="auto">
            <a:xfrm>
              <a:off x="2064707"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7" name="Rounded Rectangle 46">
              <a:extLst>
                <a:ext uri="{FF2B5EF4-FFF2-40B4-BE49-F238E27FC236}">
                  <a16:creationId xmlns:a16="http://schemas.microsoft.com/office/drawing/2014/main" id="{23F82EE4-DE46-36C7-D4B6-C26EF250B6BA}"/>
                </a:ext>
              </a:extLst>
            </p:cNvPr>
            <p:cNvSpPr>
              <a:spLocks/>
            </p:cNvSpPr>
            <p:nvPr/>
          </p:nvSpPr>
          <p:spPr bwMode="auto">
            <a:xfrm>
              <a:off x="5783004"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F325C276-A0B8-757F-CB91-52F7B4F94639}"/>
              </a:ext>
            </a:extLst>
          </p:cNvPr>
          <p:cNvSpPr>
            <a:spLocks noGrp="1"/>
          </p:cNvSpPr>
          <p:nvPr>
            <p:ph type="title"/>
          </p:nvPr>
        </p:nvSpPr>
        <p:spPr>
          <a:xfrm>
            <a:off x="588263" y="457200"/>
            <a:ext cx="11018520" cy="492443"/>
          </a:xfrm>
        </p:spPr>
        <p:txBody>
          <a:bodyPr/>
          <a:lstStyle/>
          <a:p>
            <a:r>
              <a:rPr lang="en-US">
                <a:cs typeface="Segoe UI"/>
              </a:rPr>
              <a:t>Copilot for Microsoft 365: </a:t>
            </a:r>
            <a:r>
              <a:rPr lang="en-US" err="1">
                <a:cs typeface="Segoe UI"/>
              </a:rPr>
              <a:t>Mapeo</a:t>
            </a:r>
            <a:r>
              <a:rPr lang="en-US">
                <a:cs typeface="Segoe UI"/>
              </a:rPr>
              <a:t> audiencia y </a:t>
            </a:r>
            <a:r>
              <a:rPr lang="en-US" err="1">
                <a:cs typeface="Segoe UI"/>
              </a:rPr>
              <a:t>escenario</a:t>
            </a:r>
            <a:r>
              <a:rPr lang="en-US">
                <a:cs typeface="Segoe UI"/>
              </a:rPr>
              <a:t> </a:t>
            </a:r>
            <a:endParaRPr lang="en-US" sz="2400"/>
          </a:p>
        </p:txBody>
      </p:sp>
      <p:sp>
        <p:nvSpPr>
          <p:cNvPr id="59" name="Graphic 25" descr="Icon of a checklist">
            <a:extLst>
              <a:ext uri="{FF2B5EF4-FFF2-40B4-BE49-F238E27FC236}">
                <a16:creationId xmlns:a16="http://schemas.microsoft.com/office/drawing/2014/main" id="{54744E39-5656-C220-B662-655BE9F2A9B0}"/>
              </a:ext>
            </a:extLst>
          </p:cNvPr>
          <p:cNvSpPr/>
          <p:nvPr/>
        </p:nvSpPr>
        <p:spPr>
          <a:xfrm>
            <a:off x="2244526" y="1409184"/>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TextBox 22">
            <a:extLst>
              <a:ext uri="{FF2B5EF4-FFF2-40B4-BE49-F238E27FC236}">
                <a16:creationId xmlns:a16="http://schemas.microsoft.com/office/drawing/2014/main" id="{640E733F-F44C-C757-8770-7CF8F94CFE25}"/>
              </a:ext>
            </a:extLst>
          </p:cNvPr>
          <p:cNvSpPr txBox="1"/>
          <p:nvPr/>
        </p:nvSpPr>
        <p:spPr>
          <a:xfrm>
            <a:off x="1237696"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Caso de </a:t>
            </a:r>
            <a:r>
              <a:rPr kumimoji="0" lang="en-US" sz="1600" b="0" i="0" u="none" strike="noStrike" kern="1200" cap="none" spc="0" normalizeH="0" baseline="0" noProof="0" err="1">
                <a:ln>
                  <a:noFill/>
                </a:ln>
                <a:solidFill>
                  <a:srgbClr val="FFFFFF"/>
                </a:solidFill>
                <a:effectLst/>
                <a:uLnTx/>
                <a:uFillTx/>
                <a:latin typeface="Segoe UI Semibold"/>
                <a:ea typeface="+mn-ea"/>
                <a:cs typeface="+mn-cs"/>
              </a:rPr>
              <a:t>uso</a:t>
            </a:r>
            <a:r>
              <a:rPr kumimoji="0" lang="en-US" sz="1600" b="0" i="0" u="none" strike="noStrike" kern="1200" cap="none" spc="0" normalizeH="0" baseline="0" noProof="0">
                <a:ln>
                  <a:noFill/>
                </a:ln>
                <a:solidFill>
                  <a:srgbClr val="FFFFFF"/>
                </a:solidFill>
                <a:effectLst/>
                <a:uLnTx/>
                <a:uFillTx/>
                <a:latin typeface="Segoe UI Semibold"/>
                <a:ea typeface="+mn-ea"/>
                <a:cs typeface="+mn-cs"/>
              </a:rPr>
              <a:t> </a:t>
            </a:r>
            <a:r>
              <a:rPr kumimoji="0" lang="en-US" sz="1600" b="0" i="0" u="none" strike="noStrike" kern="1200" cap="none" spc="0" normalizeH="0" baseline="0" noProof="0" err="1">
                <a:ln>
                  <a:noFill/>
                </a:ln>
                <a:solidFill>
                  <a:srgbClr val="FFFFFF"/>
                </a:solidFill>
                <a:effectLst/>
                <a:uLnTx/>
                <a:uFillTx/>
                <a:latin typeface="Segoe UI Semibold"/>
                <a:ea typeface="+mn-ea"/>
                <a:cs typeface="+mn-cs"/>
              </a:rPr>
              <a:t>por</a:t>
            </a:r>
            <a:r>
              <a:rPr kumimoji="0" lang="en-US" sz="1600" b="0" i="0" u="none" strike="noStrike" kern="1200" cap="none" spc="0" normalizeH="0" baseline="0" noProof="0">
                <a:ln>
                  <a:noFill/>
                </a:ln>
                <a:solidFill>
                  <a:srgbClr val="FFFFFF"/>
                </a:solidFill>
                <a:effectLst/>
                <a:uLnTx/>
                <a:uFillTx/>
                <a:latin typeface="Segoe UI Semibold"/>
                <a:ea typeface="+mn-ea"/>
                <a:cs typeface="+mn-cs"/>
              </a:rPr>
              <a:t> </a:t>
            </a:r>
            <a:r>
              <a:rPr kumimoji="0" lang="en-US" sz="1600" b="0" i="0" u="none" strike="noStrike" kern="1200" cap="none" spc="0" normalizeH="0" baseline="0" noProof="0" err="1">
                <a:ln>
                  <a:noFill/>
                </a:ln>
                <a:solidFill>
                  <a:srgbClr val="FFFFFF"/>
                </a:solidFill>
                <a:effectLst/>
                <a:uLnTx/>
                <a:uFillTx/>
                <a:latin typeface="Segoe UI Semibold"/>
                <a:ea typeface="+mn-ea"/>
                <a:cs typeface="+mn-cs"/>
              </a:rPr>
              <a:t>rol</a:t>
            </a: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4" name="TextBox 23">
            <a:extLst>
              <a:ext uri="{FF2B5EF4-FFF2-40B4-BE49-F238E27FC236}">
                <a16:creationId xmlns:a16="http://schemas.microsoft.com/office/drawing/2014/main" id="{D6E11737-0ED7-1BC9-0E1A-A8DF3594574E}"/>
              </a:ext>
            </a:extLst>
          </p:cNvPr>
          <p:cNvSpPr txBox="1"/>
          <p:nvPr/>
        </p:nvSpPr>
        <p:spPr>
          <a:xfrm>
            <a:off x="783352" y="2652795"/>
            <a:ext cx="3191748" cy="1723549"/>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0000"/>
                </a:solidFill>
                <a:effectLst/>
                <a:uLnTx/>
                <a:uFillTx/>
                <a:latin typeface="Segoe UI"/>
                <a:ea typeface="+mn-ea"/>
                <a:cs typeface="+mn-cs"/>
              </a:rPr>
              <a:t>Cuenta el valor de </a:t>
            </a:r>
            <a:r>
              <a:rPr kumimoji="0" lang="es-ES" sz="1600" b="0" i="0" u="none" strike="noStrike" kern="1200" cap="none" spc="0" normalizeH="0" baseline="0" noProof="0" err="1">
                <a:ln>
                  <a:noFill/>
                </a:ln>
                <a:solidFill>
                  <a:srgbClr val="000000"/>
                </a:solidFill>
                <a:effectLst/>
                <a:uLnTx/>
                <a:uFillTx/>
                <a:latin typeface="Segoe UI"/>
                <a:ea typeface="+mn-ea"/>
                <a:cs typeface="+mn-cs"/>
              </a:rPr>
              <a:t>Copilot</a:t>
            </a:r>
            <a:r>
              <a:rPr kumimoji="0" lang="es-ES" sz="1600" b="0" i="0" u="none" strike="noStrike" kern="1200" cap="none" spc="0" normalizeH="0" baseline="0" noProof="0">
                <a:ln>
                  <a:noFill/>
                </a:ln>
                <a:solidFill>
                  <a:srgbClr val="000000"/>
                </a:solidFill>
                <a:effectLst/>
                <a:uLnTx/>
                <a:uFillTx/>
                <a:latin typeface="Segoe UI"/>
                <a:ea typeface="+mn-ea"/>
                <a:cs typeface="+mn-cs"/>
              </a:rPr>
              <a:t> mostrando cómo se puede utilizar para simplificar los procesos comerciales clave. Incluye indicaciones detalladas, enlaces a materiales de soporte y adopción, ¡y mucho más!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1" name="Picture 100" descr="Screenshot of slide titled 'Complete an acquisition with Microsoft 365 Copilot'">
            <a:extLst>
              <a:ext uri="{FF2B5EF4-FFF2-40B4-BE49-F238E27FC236}">
                <a16:creationId xmlns:a16="http://schemas.microsoft.com/office/drawing/2014/main" id="{D414B0A8-D435-9471-E2A7-90BB9828D00C}"/>
              </a:ext>
            </a:extLst>
          </p:cNvPr>
          <p:cNvPicPr>
            <a:picLocks noChangeAspect="1"/>
          </p:cNvPicPr>
          <p:nvPr/>
        </p:nvPicPr>
        <p:blipFill>
          <a:blip r:embed="rId2"/>
          <a:stretch>
            <a:fillRect/>
          </a:stretch>
        </p:blipFill>
        <p:spPr>
          <a:xfrm>
            <a:off x="816532" y="4520669"/>
            <a:ext cx="3125387" cy="1749860"/>
          </a:xfrm>
          <a:prstGeom prst="rect">
            <a:avLst/>
          </a:prstGeom>
        </p:spPr>
      </p:pic>
      <p:sp>
        <p:nvSpPr>
          <p:cNvPr id="65" name="Freeform: Shape 64" descr="Icon of person in front of a screen">
            <a:extLst>
              <a:ext uri="{FF2B5EF4-FFF2-40B4-BE49-F238E27FC236}">
                <a16:creationId xmlns:a16="http://schemas.microsoft.com/office/drawing/2014/main" id="{EC16F946-249A-5656-8F72-207AD1D1CAB8}"/>
              </a:ext>
            </a:extLst>
          </p:cNvPr>
          <p:cNvSpPr/>
          <p:nvPr/>
        </p:nvSpPr>
        <p:spPr>
          <a:xfrm>
            <a:off x="5966078" y="1446114"/>
            <a:ext cx="292100" cy="292100"/>
          </a:xfrm>
          <a:custGeom>
            <a:avLst/>
            <a:gdLst>
              <a:gd name="connsiteX0" fmla="*/ 167958 w 292100"/>
              <a:gd name="connsiteY0" fmla="*/ 204470 h 292100"/>
              <a:gd name="connsiteX1" fmla="*/ 270193 w 292100"/>
              <a:gd name="connsiteY1" fmla="*/ 204470 h 292100"/>
              <a:gd name="connsiteX2" fmla="*/ 292100 w 292100"/>
              <a:gd name="connsiteY2" fmla="*/ 226377 h 292100"/>
              <a:gd name="connsiteX3" fmla="*/ 292100 w 292100"/>
              <a:gd name="connsiteY3" fmla="*/ 233680 h 292100"/>
              <a:gd name="connsiteX4" fmla="*/ 219075 w 292100"/>
              <a:gd name="connsiteY4" fmla="*/ 292100 h 292100"/>
              <a:gd name="connsiteX5" fmla="*/ 146050 w 292100"/>
              <a:gd name="connsiteY5" fmla="*/ 233680 h 292100"/>
              <a:gd name="connsiteX6" fmla="*/ 146050 w 292100"/>
              <a:gd name="connsiteY6" fmla="*/ 226377 h 292100"/>
              <a:gd name="connsiteX7" fmla="*/ 167958 w 292100"/>
              <a:gd name="connsiteY7" fmla="*/ 204470 h 292100"/>
              <a:gd name="connsiteX8" fmla="*/ 219075 w 292100"/>
              <a:gd name="connsiteY8" fmla="*/ 109537 h 292100"/>
              <a:gd name="connsiteX9" fmla="*/ 259239 w 292100"/>
              <a:gd name="connsiteY9" fmla="*/ 149701 h 292100"/>
              <a:gd name="connsiteX10" fmla="*/ 219075 w 292100"/>
              <a:gd name="connsiteY10" fmla="*/ 189865 h 292100"/>
              <a:gd name="connsiteX11" fmla="*/ 178911 w 292100"/>
              <a:gd name="connsiteY11" fmla="*/ 149701 h 292100"/>
              <a:gd name="connsiteX12" fmla="*/ 219075 w 292100"/>
              <a:gd name="connsiteY12" fmla="*/ 109537 h 292100"/>
              <a:gd name="connsiteX13" fmla="*/ 47466 w 292100"/>
              <a:gd name="connsiteY13" fmla="*/ 21908 h 292100"/>
              <a:gd name="connsiteX14" fmla="*/ 21908 w 292100"/>
              <a:gd name="connsiteY14" fmla="*/ 47466 h 292100"/>
              <a:gd name="connsiteX15" fmla="*/ 21908 w 292100"/>
              <a:gd name="connsiteY15" fmla="*/ 58420 h 292100"/>
              <a:gd name="connsiteX16" fmla="*/ 240983 w 292100"/>
              <a:gd name="connsiteY16" fmla="*/ 58420 h 292100"/>
              <a:gd name="connsiteX17" fmla="*/ 240983 w 292100"/>
              <a:gd name="connsiteY17" fmla="*/ 47466 h 292100"/>
              <a:gd name="connsiteX18" fmla="*/ 215424 w 292100"/>
              <a:gd name="connsiteY18" fmla="*/ 21908 h 292100"/>
              <a:gd name="connsiteX19" fmla="*/ 47466 w 292100"/>
              <a:gd name="connsiteY19" fmla="*/ 0 h 292100"/>
              <a:gd name="connsiteX20" fmla="*/ 215424 w 292100"/>
              <a:gd name="connsiteY20" fmla="*/ 0 h 292100"/>
              <a:gd name="connsiteX21" fmla="*/ 262890 w 292100"/>
              <a:gd name="connsiteY21" fmla="*/ 47466 h 292100"/>
              <a:gd name="connsiteX22" fmla="*/ 262890 w 292100"/>
              <a:gd name="connsiteY22" fmla="*/ 116840 h 292100"/>
              <a:gd name="connsiteX23" fmla="*/ 240983 w 292100"/>
              <a:gd name="connsiteY23" fmla="*/ 99489 h 292100"/>
              <a:gd name="connsiteX24" fmla="*/ 240983 w 292100"/>
              <a:gd name="connsiteY24" fmla="*/ 80328 h 292100"/>
              <a:gd name="connsiteX25" fmla="*/ 21908 w 292100"/>
              <a:gd name="connsiteY25" fmla="*/ 80328 h 292100"/>
              <a:gd name="connsiteX26" fmla="*/ 21908 w 292100"/>
              <a:gd name="connsiteY26" fmla="*/ 215424 h 292100"/>
              <a:gd name="connsiteX27" fmla="*/ 47466 w 292100"/>
              <a:gd name="connsiteY27" fmla="*/ 240983 h 292100"/>
              <a:gd name="connsiteX28" fmla="*/ 131883 w 292100"/>
              <a:gd name="connsiteY28" fmla="*/ 240983 h 292100"/>
              <a:gd name="connsiteX29" fmla="*/ 138572 w 292100"/>
              <a:gd name="connsiteY29" fmla="*/ 262890 h 292100"/>
              <a:gd name="connsiteX30" fmla="*/ 47466 w 292100"/>
              <a:gd name="connsiteY30" fmla="*/ 262890 h 292100"/>
              <a:gd name="connsiteX31" fmla="*/ 0 w 292100"/>
              <a:gd name="connsiteY31" fmla="*/ 215424 h 292100"/>
              <a:gd name="connsiteX32" fmla="*/ 0 w 292100"/>
              <a:gd name="connsiteY32" fmla="*/ 47466 h 292100"/>
              <a:gd name="connsiteX33" fmla="*/ 47466 w 292100"/>
              <a:gd name="connsiteY33"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100" h="292100">
                <a:moveTo>
                  <a:pt x="167958" y="204470"/>
                </a:moveTo>
                <a:lnTo>
                  <a:pt x="270193" y="204470"/>
                </a:lnTo>
                <a:cubicBezTo>
                  <a:pt x="282291" y="204470"/>
                  <a:pt x="292100" y="214278"/>
                  <a:pt x="292100" y="226377"/>
                </a:cubicBezTo>
                <a:lnTo>
                  <a:pt x="292100" y="233680"/>
                </a:lnTo>
                <a:cubicBezTo>
                  <a:pt x="292100" y="262466"/>
                  <a:pt x="264935" y="292100"/>
                  <a:pt x="219075" y="292100"/>
                </a:cubicBezTo>
                <a:cubicBezTo>
                  <a:pt x="173215" y="292100"/>
                  <a:pt x="146050" y="262466"/>
                  <a:pt x="146050" y="233680"/>
                </a:cubicBezTo>
                <a:lnTo>
                  <a:pt x="146050" y="226377"/>
                </a:lnTo>
                <a:cubicBezTo>
                  <a:pt x="146050" y="214278"/>
                  <a:pt x="155859" y="204470"/>
                  <a:pt x="167958" y="204470"/>
                </a:cubicBezTo>
                <a:close/>
                <a:moveTo>
                  <a:pt x="219075" y="109537"/>
                </a:moveTo>
                <a:cubicBezTo>
                  <a:pt x="241257" y="109537"/>
                  <a:pt x="259239" y="127519"/>
                  <a:pt x="259239" y="149701"/>
                </a:cubicBezTo>
                <a:cubicBezTo>
                  <a:pt x="259239" y="171883"/>
                  <a:pt x="241257" y="189865"/>
                  <a:pt x="219075" y="189865"/>
                </a:cubicBezTo>
                <a:cubicBezTo>
                  <a:pt x="196893" y="189865"/>
                  <a:pt x="178911" y="171883"/>
                  <a:pt x="178911" y="149701"/>
                </a:cubicBezTo>
                <a:cubicBezTo>
                  <a:pt x="178911" y="127519"/>
                  <a:pt x="196893" y="109537"/>
                  <a:pt x="219075" y="109537"/>
                </a:cubicBezTo>
                <a:close/>
                <a:moveTo>
                  <a:pt x="47466" y="21908"/>
                </a:moveTo>
                <a:cubicBezTo>
                  <a:pt x="33351" y="21908"/>
                  <a:pt x="21908" y="33351"/>
                  <a:pt x="21908" y="47466"/>
                </a:cubicBezTo>
                <a:lnTo>
                  <a:pt x="21908" y="58420"/>
                </a:lnTo>
                <a:lnTo>
                  <a:pt x="240983" y="58420"/>
                </a:lnTo>
                <a:lnTo>
                  <a:pt x="240983" y="47466"/>
                </a:lnTo>
                <a:cubicBezTo>
                  <a:pt x="240983" y="33351"/>
                  <a:pt x="229539" y="21908"/>
                  <a:pt x="215424" y="21908"/>
                </a:cubicBezTo>
                <a:close/>
                <a:moveTo>
                  <a:pt x="47466" y="0"/>
                </a:moveTo>
                <a:lnTo>
                  <a:pt x="215424" y="0"/>
                </a:lnTo>
                <a:cubicBezTo>
                  <a:pt x="241638" y="0"/>
                  <a:pt x="262890" y="21251"/>
                  <a:pt x="262890" y="47466"/>
                </a:cubicBezTo>
                <a:lnTo>
                  <a:pt x="262890" y="116840"/>
                </a:lnTo>
                <a:cubicBezTo>
                  <a:pt x="257204" y="109266"/>
                  <a:pt x="249658" y="103289"/>
                  <a:pt x="240983" y="99489"/>
                </a:cubicBezTo>
                <a:lnTo>
                  <a:pt x="240983" y="80328"/>
                </a:lnTo>
                <a:lnTo>
                  <a:pt x="21908" y="80328"/>
                </a:lnTo>
                <a:lnTo>
                  <a:pt x="21908" y="215424"/>
                </a:lnTo>
                <a:cubicBezTo>
                  <a:pt x="21908" y="229532"/>
                  <a:pt x="33358" y="240983"/>
                  <a:pt x="47466" y="240983"/>
                </a:cubicBezTo>
                <a:lnTo>
                  <a:pt x="131883" y="240983"/>
                </a:lnTo>
                <a:cubicBezTo>
                  <a:pt x="132759" y="248606"/>
                  <a:pt x="135052" y="255996"/>
                  <a:pt x="138572" y="262890"/>
                </a:cubicBezTo>
                <a:lnTo>
                  <a:pt x="47466" y="262890"/>
                </a:lnTo>
                <a:cubicBezTo>
                  <a:pt x="21251" y="262890"/>
                  <a:pt x="0" y="241638"/>
                  <a:pt x="0" y="215424"/>
                </a:cubicBezTo>
                <a:lnTo>
                  <a:pt x="0" y="47466"/>
                </a:lnTo>
                <a:cubicBezTo>
                  <a:pt x="0" y="21251"/>
                  <a:pt x="21251" y="0"/>
                  <a:pt x="47466" y="0"/>
                </a:cubicBez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6" name="TextBox 25">
            <a:extLst>
              <a:ext uri="{FF2B5EF4-FFF2-40B4-BE49-F238E27FC236}">
                <a16:creationId xmlns:a16="http://schemas.microsoft.com/office/drawing/2014/main" id="{2D13B170-AB84-A903-7D90-B613413C2338}"/>
              </a:ext>
            </a:extLst>
          </p:cNvPr>
          <p:cNvSpPr txBox="1"/>
          <p:nvPr/>
        </p:nvSpPr>
        <p:spPr>
          <a:xfrm>
            <a:off x="4955993"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Segoe UI Semibold"/>
                <a:ea typeface="+mn-ea"/>
                <a:cs typeface="Segoe UI Semibold"/>
              </a:rPr>
              <a:t>Un día en la vida por rol</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97" name="TextBox 26">
            <a:extLst>
              <a:ext uri="{FF2B5EF4-FFF2-40B4-BE49-F238E27FC236}">
                <a16:creationId xmlns:a16="http://schemas.microsoft.com/office/drawing/2014/main" id="{F241B0AC-D697-3039-62D0-24767F3BDAC6}"/>
              </a:ext>
            </a:extLst>
          </p:cNvPr>
          <p:cNvSpPr txBox="1"/>
          <p:nvPr/>
        </p:nvSpPr>
        <p:spPr>
          <a:xfrm>
            <a:off x="4501649" y="2652795"/>
            <a:ext cx="3191748"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0000"/>
                </a:solidFill>
                <a:effectLst/>
                <a:uLnTx/>
                <a:uFillTx/>
                <a:latin typeface="Segoe UI"/>
                <a:ea typeface="+mn-ea"/>
                <a:cs typeface="+mn-cs"/>
              </a:rPr>
              <a:t>Motiva a los tomadores de negocio a adoptar </a:t>
            </a:r>
            <a:r>
              <a:rPr kumimoji="0" lang="es-ES" sz="1600" b="0" i="0" u="none" strike="noStrike" kern="1200" cap="none" spc="0" normalizeH="0" baseline="0" noProof="0" err="1">
                <a:ln>
                  <a:noFill/>
                </a:ln>
                <a:solidFill>
                  <a:srgbClr val="000000"/>
                </a:solidFill>
                <a:effectLst/>
                <a:uLnTx/>
                <a:uFillTx/>
                <a:latin typeface="Segoe UI"/>
                <a:ea typeface="+mn-ea"/>
                <a:cs typeface="+mn-cs"/>
              </a:rPr>
              <a:t>Copilot</a:t>
            </a:r>
            <a:r>
              <a:rPr kumimoji="0" lang="es-ES" sz="1600" b="0" i="0" u="none" strike="noStrike" kern="1200" cap="none" spc="0" normalizeH="0" baseline="0" noProof="0">
                <a:ln>
                  <a:noFill/>
                </a:ln>
                <a:solidFill>
                  <a:srgbClr val="000000"/>
                </a:solidFill>
                <a:effectLst/>
                <a:uLnTx/>
                <a:uFillTx/>
                <a:latin typeface="Segoe UI"/>
                <a:ea typeface="+mn-ea"/>
                <a:cs typeface="+mn-cs"/>
              </a:rPr>
              <a:t>, mostrando cómo puede simplificar su día a día. Incluye indicaciones detalladas.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102" name="Picture 101" descr="Screenshot of a slide titled 'A day in the life of a marketing manager'">
            <a:extLst>
              <a:ext uri="{FF2B5EF4-FFF2-40B4-BE49-F238E27FC236}">
                <a16:creationId xmlns:a16="http://schemas.microsoft.com/office/drawing/2014/main" id="{3B8BCAE4-6D9A-9CD0-D188-72010E233862}"/>
              </a:ext>
            </a:extLst>
          </p:cNvPr>
          <p:cNvPicPr>
            <a:picLocks noChangeAspect="1"/>
          </p:cNvPicPr>
          <p:nvPr/>
        </p:nvPicPr>
        <p:blipFill>
          <a:blip r:embed="rId3"/>
          <a:stretch>
            <a:fillRect/>
          </a:stretch>
        </p:blipFill>
        <p:spPr>
          <a:xfrm>
            <a:off x="4516893" y="4521018"/>
            <a:ext cx="3176504" cy="1749511"/>
          </a:xfrm>
          <a:prstGeom prst="rect">
            <a:avLst/>
          </a:prstGeom>
        </p:spPr>
      </p:pic>
      <p:sp>
        <p:nvSpPr>
          <p:cNvPr id="63" name="Graphic 5" descr="Icon of a Document">
            <a:extLst>
              <a:ext uri="{FF2B5EF4-FFF2-40B4-BE49-F238E27FC236}">
                <a16:creationId xmlns:a16="http://schemas.microsoft.com/office/drawing/2014/main" id="{E2820159-5F80-E8E0-684D-C823BC7C6D5A}"/>
              </a:ext>
            </a:extLst>
          </p:cNvPr>
          <p:cNvSpPr/>
          <p:nvPr/>
        </p:nvSpPr>
        <p:spPr>
          <a:xfrm>
            <a:off x="9700665" y="1433616"/>
            <a:ext cx="230308" cy="287885"/>
          </a:xfrm>
          <a:custGeom>
            <a:avLst/>
            <a:gdLst>
              <a:gd name="connsiteX0" fmla="*/ 68373 w 230308"/>
              <a:gd name="connsiteY0" fmla="*/ 136745 h 287885"/>
              <a:gd name="connsiteX1" fmla="*/ 57577 w 230308"/>
              <a:gd name="connsiteY1" fmla="*/ 147541 h 287885"/>
              <a:gd name="connsiteX2" fmla="*/ 68373 w 230308"/>
              <a:gd name="connsiteY2" fmla="*/ 158337 h 287885"/>
              <a:gd name="connsiteX3" fmla="*/ 161935 w 230308"/>
              <a:gd name="connsiteY3" fmla="*/ 158337 h 287885"/>
              <a:gd name="connsiteX4" fmla="*/ 172731 w 230308"/>
              <a:gd name="connsiteY4" fmla="*/ 147541 h 287885"/>
              <a:gd name="connsiteX5" fmla="*/ 161935 w 230308"/>
              <a:gd name="connsiteY5" fmla="*/ 136745 h 287885"/>
              <a:gd name="connsiteX6" fmla="*/ 68373 w 230308"/>
              <a:gd name="connsiteY6" fmla="*/ 136745 h 287885"/>
              <a:gd name="connsiteX7" fmla="*/ 68373 w 230308"/>
              <a:gd name="connsiteY7" fmla="*/ 176330 h 287885"/>
              <a:gd name="connsiteX8" fmla="*/ 57577 w 230308"/>
              <a:gd name="connsiteY8" fmla="*/ 187125 h 287885"/>
              <a:gd name="connsiteX9" fmla="*/ 68373 w 230308"/>
              <a:gd name="connsiteY9" fmla="*/ 197921 h 287885"/>
              <a:gd name="connsiteX10" fmla="*/ 161935 w 230308"/>
              <a:gd name="connsiteY10" fmla="*/ 197921 h 287885"/>
              <a:gd name="connsiteX11" fmla="*/ 172731 w 230308"/>
              <a:gd name="connsiteY11" fmla="*/ 187125 h 287885"/>
              <a:gd name="connsiteX12" fmla="*/ 161935 w 230308"/>
              <a:gd name="connsiteY12" fmla="*/ 176330 h 287885"/>
              <a:gd name="connsiteX13" fmla="*/ 68373 w 230308"/>
              <a:gd name="connsiteY13" fmla="*/ 176330 h 287885"/>
              <a:gd name="connsiteX14" fmla="*/ 68373 w 230308"/>
              <a:gd name="connsiteY14" fmla="*/ 215914 h 287885"/>
              <a:gd name="connsiteX15" fmla="*/ 57577 w 230308"/>
              <a:gd name="connsiteY15" fmla="*/ 226709 h 287885"/>
              <a:gd name="connsiteX16" fmla="*/ 68373 w 230308"/>
              <a:gd name="connsiteY16" fmla="*/ 237505 h 287885"/>
              <a:gd name="connsiteX17" fmla="*/ 161935 w 230308"/>
              <a:gd name="connsiteY17" fmla="*/ 237505 h 287885"/>
              <a:gd name="connsiteX18" fmla="*/ 172731 w 230308"/>
              <a:gd name="connsiteY18" fmla="*/ 226709 h 287885"/>
              <a:gd name="connsiteX19" fmla="*/ 161935 w 230308"/>
              <a:gd name="connsiteY19" fmla="*/ 215914 h 287885"/>
              <a:gd name="connsiteX20" fmla="*/ 68373 w 230308"/>
              <a:gd name="connsiteY20" fmla="*/ 215914 h 287885"/>
              <a:gd name="connsiteX21" fmla="*/ 137969 w 230308"/>
              <a:gd name="connsiteY21" fmla="*/ 8435 h 287885"/>
              <a:gd name="connsiteX22" fmla="*/ 221873 w 230308"/>
              <a:gd name="connsiteY22" fmla="*/ 92325 h 287885"/>
              <a:gd name="connsiteX23" fmla="*/ 230308 w 230308"/>
              <a:gd name="connsiteY23" fmla="*/ 112678 h 287885"/>
              <a:gd name="connsiteX24" fmla="*/ 230308 w 230308"/>
              <a:gd name="connsiteY24" fmla="*/ 259097 h 287885"/>
              <a:gd name="connsiteX25" fmla="*/ 201520 w 230308"/>
              <a:gd name="connsiteY25" fmla="*/ 287885 h 287885"/>
              <a:gd name="connsiteX26" fmla="*/ 28789 w 230308"/>
              <a:gd name="connsiteY26" fmla="*/ 287885 h 287885"/>
              <a:gd name="connsiteX27" fmla="*/ 0 w 230308"/>
              <a:gd name="connsiteY27" fmla="*/ 259097 h 287885"/>
              <a:gd name="connsiteX28" fmla="*/ 0 w 230308"/>
              <a:gd name="connsiteY28" fmla="*/ 28789 h 287885"/>
              <a:gd name="connsiteX29" fmla="*/ 28789 w 230308"/>
              <a:gd name="connsiteY29" fmla="*/ 0 h 287885"/>
              <a:gd name="connsiteX30" fmla="*/ 117630 w 230308"/>
              <a:gd name="connsiteY30" fmla="*/ 0 h 287885"/>
              <a:gd name="connsiteX31" fmla="*/ 118810 w 230308"/>
              <a:gd name="connsiteY31" fmla="*/ 101 h 287885"/>
              <a:gd name="connsiteX32" fmla="*/ 119659 w 230308"/>
              <a:gd name="connsiteY32" fmla="*/ 202 h 287885"/>
              <a:gd name="connsiteX33" fmla="*/ 128641 w 230308"/>
              <a:gd name="connsiteY33" fmla="*/ 2188 h 287885"/>
              <a:gd name="connsiteX34" fmla="*/ 131031 w 230308"/>
              <a:gd name="connsiteY34" fmla="*/ 3440 h 287885"/>
              <a:gd name="connsiteX35" fmla="*/ 131751 w 230308"/>
              <a:gd name="connsiteY35" fmla="*/ 3858 h 287885"/>
              <a:gd name="connsiteX36" fmla="*/ 132427 w 230308"/>
              <a:gd name="connsiteY36" fmla="*/ 4203 h 287885"/>
              <a:gd name="connsiteX37" fmla="*/ 133593 w 230308"/>
              <a:gd name="connsiteY37" fmla="*/ 4836 h 287885"/>
              <a:gd name="connsiteX38" fmla="*/ 136745 w 230308"/>
              <a:gd name="connsiteY38" fmla="*/ 7427 h 287885"/>
              <a:gd name="connsiteX39" fmla="*/ 137264 w 230308"/>
              <a:gd name="connsiteY39" fmla="*/ 7859 h 287885"/>
              <a:gd name="connsiteX40" fmla="*/ 137969 w 230308"/>
              <a:gd name="connsiteY40" fmla="*/ 8435 h 287885"/>
              <a:gd name="connsiteX41" fmla="*/ 201520 w 230308"/>
              <a:gd name="connsiteY41" fmla="*/ 266294 h 287885"/>
              <a:gd name="connsiteX42" fmla="*/ 208717 w 230308"/>
              <a:gd name="connsiteY42" fmla="*/ 259097 h 287885"/>
              <a:gd name="connsiteX43" fmla="*/ 208717 w 230308"/>
              <a:gd name="connsiteY43" fmla="*/ 115154 h 287885"/>
              <a:gd name="connsiteX44" fmla="*/ 143943 w 230308"/>
              <a:gd name="connsiteY44" fmla="*/ 115154 h 287885"/>
              <a:gd name="connsiteX45" fmla="*/ 115154 w 230308"/>
              <a:gd name="connsiteY45" fmla="*/ 86366 h 287885"/>
              <a:gd name="connsiteX46" fmla="*/ 115154 w 230308"/>
              <a:gd name="connsiteY46" fmla="*/ 21591 h 287885"/>
              <a:gd name="connsiteX47" fmla="*/ 28789 w 230308"/>
              <a:gd name="connsiteY47" fmla="*/ 21591 h 287885"/>
              <a:gd name="connsiteX48" fmla="*/ 21591 w 230308"/>
              <a:gd name="connsiteY48" fmla="*/ 28789 h 287885"/>
              <a:gd name="connsiteX49" fmla="*/ 21591 w 230308"/>
              <a:gd name="connsiteY49" fmla="*/ 259097 h 287885"/>
              <a:gd name="connsiteX50" fmla="*/ 28789 w 230308"/>
              <a:gd name="connsiteY50" fmla="*/ 266294 h 287885"/>
              <a:gd name="connsiteX51" fmla="*/ 201520 w 230308"/>
              <a:gd name="connsiteY51" fmla="*/ 266294 h 287885"/>
              <a:gd name="connsiteX52" fmla="*/ 192566 w 230308"/>
              <a:gd name="connsiteY52" fmla="*/ 93563 h 287885"/>
              <a:gd name="connsiteX53" fmla="*/ 136745 w 230308"/>
              <a:gd name="connsiteY53" fmla="*/ 37727 h 287885"/>
              <a:gd name="connsiteX54" fmla="*/ 136745 w 230308"/>
              <a:gd name="connsiteY54" fmla="*/ 86366 h 287885"/>
              <a:gd name="connsiteX55" fmla="*/ 143943 w 230308"/>
              <a:gd name="connsiteY55" fmla="*/ 93563 h 287885"/>
              <a:gd name="connsiteX56" fmla="*/ 192566 w 230308"/>
              <a:gd name="connsiteY56" fmla="*/ 93563 h 2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08" h="287885">
                <a:moveTo>
                  <a:pt x="68373" y="136745"/>
                </a:moveTo>
                <a:cubicBezTo>
                  <a:pt x="62410" y="136745"/>
                  <a:pt x="57577" y="141579"/>
                  <a:pt x="57577" y="147541"/>
                </a:cubicBezTo>
                <a:cubicBezTo>
                  <a:pt x="57577" y="153503"/>
                  <a:pt x="62410" y="158337"/>
                  <a:pt x="68373" y="158337"/>
                </a:cubicBezTo>
                <a:lnTo>
                  <a:pt x="161935" y="158337"/>
                </a:lnTo>
                <a:cubicBezTo>
                  <a:pt x="167897" y="158337"/>
                  <a:pt x="172731" y="153503"/>
                  <a:pt x="172731" y="147541"/>
                </a:cubicBezTo>
                <a:cubicBezTo>
                  <a:pt x="172731" y="141579"/>
                  <a:pt x="167897" y="136745"/>
                  <a:pt x="161935" y="136745"/>
                </a:cubicBezTo>
                <a:lnTo>
                  <a:pt x="68373" y="136745"/>
                </a:lnTo>
                <a:close/>
                <a:moveTo>
                  <a:pt x="68373" y="176330"/>
                </a:moveTo>
                <a:cubicBezTo>
                  <a:pt x="62410" y="176330"/>
                  <a:pt x="57577" y="181163"/>
                  <a:pt x="57577" y="187125"/>
                </a:cubicBezTo>
                <a:cubicBezTo>
                  <a:pt x="57577" y="193087"/>
                  <a:pt x="62410" y="197921"/>
                  <a:pt x="68373" y="197921"/>
                </a:cubicBezTo>
                <a:lnTo>
                  <a:pt x="161935" y="197921"/>
                </a:lnTo>
                <a:cubicBezTo>
                  <a:pt x="167897" y="197921"/>
                  <a:pt x="172731" y="193087"/>
                  <a:pt x="172731" y="187125"/>
                </a:cubicBezTo>
                <a:cubicBezTo>
                  <a:pt x="172731" y="181163"/>
                  <a:pt x="167897" y="176330"/>
                  <a:pt x="161935" y="176330"/>
                </a:cubicBezTo>
                <a:lnTo>
                  <a:pt x="68373" y="176330"/>
                </a:lnTo>
                <a:close/>
                <a:moveTo>
                  <a:pt x="68373" y="215914"/>
                </a:moveTo>
                <a:cubicBezTo>
                  <a:pt x="62410" y="215914"/>
                  <a:pt x="57577" y="220747"/>
                  <a:pt x="57577" y="226709"/>
                </a:cubicBezTo>
                <a:cubicBezTo>
                  <a:pt x="57577" y="232672"/>
                  <a:pt x="62410" y="237505"/>
                  <a:pt x="68373" y="237505"/>
                </a:cubicBezTo>
                <a:lnTo>
                  <a:pt x="161935" y="237505"/>
                </a:lnTo>
                <a:cubicBezTo>
                  <a:pt x="167897" y="237505"/>
                  <a:pt x="172731" y="232672"/>
                  <a:pt x="172731" y="226709"/>
                </a:cubicBezTo>
                <a:cubicBezTo>
                  <a:pt x="172731" y="220747"/>
                  <a:pt x="167897" y="215914"/>
                  <a:pt x="161935" y="215914"/>
                </a:cubicBezTo>
                <a:lnTo>
                  <a:pt x="68373" y="215914"/>
                </a:lnTo>
                <a:close/>
                <a:moveTo>
                  <a:pt x="137969" y="8435"/>
                </a:moveTo>
                <a:lnTo>
                  <a:pt x="221873" y="92325"/>
                </a:lnTo>
                <a:cubicBezTo>
                  <a:pt x="227272" y="97722"/>
                  <a:pt x="230307" y="105044"/>
                  <a:pt x="230308" y="112678"/>
                </a:cubicBezTo>
                <a:lnTo>
                  <a:pt x="230308" y="259097"/>
                </a:lnTo>
                <a:cubicBezTo>
                  <a:pt x="230308" y="274996"/>
                  <a:pt x="217419" y="287885"/>
                  <a:pt x="201520" y="287885"/>
                </a:cubicBezTo>
                <a:lnTo>
                  <a:pt x="28789" y="287885"/>
                </a:lnTo>
                <a:cubicBezTo>
                  <a:pt x="12889" y="287885"/>
                  <a:pt x="0" y="274996"/>
                  <a:pt x="0" y="259097"/>
                </a:cubicBezTo>
                <a:lnTo>
                  <a:pt x="0" y="28789"/>
                </a:lnTo>
                <a:cubicBezTo>
                  <a:pt x="0" y="12889"/>
                  <a:pt x="12889" y="0"/>
                  <a:pt x="28789" y="0"/>
                </a:cubicBezTo>
                <a:lnTo>
                  <a:pt x="117630" y="0"/>
                </a:lnTo>
                <a:cubicBezTo>
                  <a:pt x="118033" y="0"/>
                  <a:pt x="118422" y="58"/>
                  <a:pt x="118810" y="101"/>
                </a:cubicBezTo>
                <a:cubicBezTo>
                  <a:pt x="119098" y="144"/>
                  <a:pt x="119386" y="187"/>
                  <a:pt x="119659" y="202"/>
                </a:cubicBezTo>
                <a:cubicBezTo>
                  <a:pt x="122754" y="417"/>
                  <a:pt x="125806" y="1008"/>
                  <a:pt x="128641" y="2188"/>
                </a:cubicBezTo>
                <a:cubicBezTo>
                  <a:pt x="129462" y="2533"/>
                  <a:pt x="130254" y="2994"/>
                  <a:pt x="131031" y="3440"/>
                </a:cubicBezTo>
                <a:lnTo>
                  <a:pt x="131751" y="3858"/>
                </a:lnTo>
                <a:lnTo>
                  <a:pt x="132427" y="4203"/>
                </a:lnTo>
                <a:cubicBezTo>
                  <a:pt x="132830" y="4387"/>
                  <a:pt x="133220" y="4598"/>
                  <a:pt x="133593" y="4836"/>
                </a:cubicBezTo>
                <a:cubicBezTo>
                  <a:pt x="134716" y="5599"/>
                  <a:pt x="135723" y="6506"/>
                  <a:pt x="136745" y="7427"/>
                </a:cubicBezTo>
                <a:cubicBezTo>
                  <a:pt x="136912" y="7578"/>
                  <a:pt x="137085" y="7722"/>
                  <a:pt x="137264" y="7859"/>
                </a:cubicBezTo>
                <a:cubicBezTo>
                  <a:pt x="137511" y="8036"/>
                  <a:pt x="137746" y="8228"/>
                  <a:pt x="137969" y="8435"/>
                </a:cubicBezTo>
                <a:close/>
                <a:moveTo>
                  <a:pt x="201520" y="266294"/>
                </a:moveTo>
                <a:cubicBezTo>
                  <a:pt x="205494" y="266294"/>
                  <a:pt x="208717" y="263071"/>
                  <a:pt x="208717" y="259097"/>
                </a:cubicBezTo>
                <a:lnTo>
                  <a:pt x="208717" y="115154"/>
                </a:lnTo>
                <a:lnTo>
                  <a:pt x="143943" y="115154"/>
                </a:lnTo>
                <a:cubicBezTo>
                  <a:pt x="128043" y="115154"/>
                  <a:pt x="115154" y="102265"/>
                  <a:pt x="115154" y="86366"/>
                </a:cubicBezTo>
                <a:lnTo>
                  <a:pt x="115154" y="21591"/>
                </a:lnTo>
                <a:lnTo>
                  <a:pt x="28789" y="21591"/>
                </a:lnTo>
                <a:cubicBezTo>
                  <a:pt x="24814" y="21591"/>
                  <a:pt x="21591" y="24814"/>
                  <a:pt x="21591" y="28789"/>
                </a:cubicBezTo>
                <a:lnTo>
                  <a:pt x="21591" y="259097"/>
                </a:lnTo>
                <a:cubicBezTo>
                  <a:pt x="21591" y="263071"/>
                  <a:pt x="24814" y="266294"/>
                  <a:pt x="28789" y="266294"/>
                </a:cubicBezTo>
                <a:lnTo>
                  <a:pt x="201520" y="266294"/>
                </a:lnTo>
                <a:close/>
                <a:moveTo>
                  <a:pt x="192566" y="93563"/>
                </a:moveTo>
                <a:lnTo>
                  <a:pt x="136745" y="37727"/>
                </a:lnTo>
                <a:lnTo>
                  <a:pt x="136745" y="86366"/>
                </a:lnTo>
                <a:cubicBezTo>
                  <a:pt x="136745" y="90340"/>
                  <a:pt x="139968" y="93563"/>
                  <a:pt x="143943" y="93563"/>
                </a:cubicBezTo>
                <a:lnTo>
                  <a:pt x="192566" y="93563"/>
                </a:ln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9" name="TextBox 28">
            <a:extLst>
              <a:ext uri="{FF2B5EF4-FFF2-40B4-BE49-F238E27FC236}">
                <a16:creationId xmlns:a16="http://schemas.microsoft.com/office/drawing/2014/main" id="{972D251A-5393-4015-F2A4-C38D42E97216}"/>
              </a:ext>
            </a:extLst>
          </p:cNvPr>
          <p:cNvSpPr txBox="1"/>
          <p:nvPr/>
        </p:nvSpPr>
        <p:spPr>
          <a:xfrm>
            <a:off x="8412043" y="2093742"/>
            <a:ext cx="2807554"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FFFF"/>
                </a:solidFill>
                <a:effectLst/>
                <a:uLnTx/>
                <a:uFillTx/>
                <a:latin typeface="Segoe UI Semibold"/>
                <a:ea typeface="+mn-ea"/>
                <a:cs typeface="+mn-cs"/>
              </a:rPr>
              <a:t>Guía</a:t>
            </a:r>
            <a:r>
              <a:rPr kumimoji="0" lang="en-US" sz="1600" b="0" i="0" u="none" strike="noStrike" kern="1200" cap="none" spc="0" normalizeH="0" baseline="0" noProof="0">
                <a:ln>
                  <a:noFill/>
                </a:ln>
                <a:solidFill>
                  <a:srgbClr val="FFFFFF"/>
                </a:solidFill>
                <a:effectLst/>
                <a:uLnTx/>
                <a:uFillTx/>
                <a:latin typeface="Segoe UI Semibold"/>
                <a:ea typeface="+mn-ea"/>
                <a:cs typeface="+mn-cs"/>
              </a:rPr>
              <a:t> del </a:t>
            </a:r>
            <a:r>
              <a:rPr kumimoji="0" lang="en-US" sz="1600" b="0" i="0" u="none" strike="noStrike" kern="1200" cap="none" spc="0" normalizeH="0" baseline="0" noProof="0" err="1">
                <a:ln>
                  <a:noFill/>
                </a:ln>
                <a:solidFill>
                  <a:srgbClr val="FFFFFF"/>
                </a:solidFill>
                <a:effectLst/>
                <a:uLnTx/>
                <a:uFillTx/>
                <a:latin typeface="Segoe UI Semibold"/>
                <a:ea typeface="+mn-ea"/>
                <a:cs typeface="+mn-cs"/>
              </a:rPr>
              <a:t>producto</a:t>
            </a: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0" name="TextBox 29">
            <a:extLst>
              <a:ext uri="{FF2B5EF4-FFF2-40B4-BE49-F238E27FC236}">
                <a16:creationId xmlns:a16="http://schemas.microsoft.com/office/drawing/2014/main" id="{2DFAEF7E-05D3-87C9-26A7-A911119948AC}"/>
              </a:ext>
            </a:extLst>
          </p:cNvPr>
          <p:cNvSpPr txBox="1"/>
          <p:nvPr/>
        </p:nvSpPr>
        <p:spPr>
          <a:xfrm>
            <a:off x="8230369" y="2652795"/>
            <a:ext cx="3170902" cy="147732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0000"/>
                </a:solidFill>
                <a:effectLst/>
                <a:uLnTx/>
                <a:uFillTx/>
                <a:latin typeface="Segoe UI"/>
                <a:ea typeface="+mn-ea"/>
                <a:cs typeface="+mn-cs"/>
              </a:rPr>
              <a:t>Responde preguntas sobre la capacidad del producto con orientación sobre lo que cada aplicación </a:t>
            </a:r>
            <a:r>
              <a:rPr kumimoji="0" lang="es-ES" sz="1600" b="0" i="0" u="none" strike="noStrike" kern="1200" cap="none" spc="0" normalizeH="0" baseline="0" noProof="0" err="1">
                <a:ln>
                  <a:noFill/>
                </a:ln>
                <a:solidFill>
                  <a:srgbClr val="000000"/>
                </a:solidFill>
                <a:effectLst/>
                <a:uLnTx/>
                <a:uFillTx/>
                <a:latin typeface="Segoe UI"/>
                <a:ea typeface="+mn-ea"/>
                <a:cs typeface="+mn-cs"/>
              </a:rPr>
              <a:t>Copilot</a:t>
            </a:r>
            <a:r>
              <a:rPr kumimoji="0" lang="es-ES" sz="1600" b="0" i="0" u="none" strike="noStrike" kern="1200" cap="none" spc="0" normalizeH="0" baseline="0" noProof="0">
                <a:ln>
                  <a:noFill/>
                </a:ln>
                <a:solidFill>
                  <a:srgbClr val="000000"/>
                </a:solidFill>
                <a:effectLst/>
                <a:uLnTx/>
                <a:uFillTx/>
                <a:latin typeface="Segoe UI"/>
                <a:ea typeface="+mn-ea"/>
                <a:cs typeface="+mn-cs"/>
              </a:rPr>
              <a:t> puede hacer mediante demostraciones y guías de </a:t>
            </a:r>
            <a:r>
              <a:rPr kumimoji="0" lang="es-ES" sz="1600" b="0" i="0" u="none" strike="noStrike" kern="1200" cap="none" spc="0" normalizeH="0" baseline="0" noProof="0" err="1">
                <a:ln>
                  <a:noFill/>
                </a:ln>
                <a:solidFill>
                  <a:srgbClr val="000000"/>
                </a:solidFill>
                <a:effectLst/>
                <a:uLnTx/>
                <a:uFillTx/>
                <a:latin typeface="Segoe UI"/>
                <a:ea typeface="+mn-ea"/>
                <a:cs typeface="+mn-cs"/>
              </a:rPr>
              <a:t>prompt</a:t>
            </a:r>
            <a:r>
              <a:rPr kumimoji="0" lang="es-ES" sz="1600" b="0" i="0" u="none" strike="noStrike" kern="1200" cap="none" spc="0" normalizeH="0" baseline="0" noProof="0">
                <a:ln>
                  <a:noFill/>
                </a:ln>
                <a:solidFill>
                  <a:srgbClr val="000000"/>
                </a:solidFill>
                <a:effectLst/>
                <a:uLnTx/>
                <a:uFillTx/>
                <a:latin typeface="Segoe UI"/>
                <a:ea typeface="+mn-ea"/>
                <a:cs typeface="+mn-cs"/>
              </a:rPr>
              <a:t>.</a:t>
            </a:r>
            <a:r>
              <a:rPr kumimoji="0" lang="en-US" sz="1600" b="0" i="0" u="none" strike="noStrike" kern="1200" cap="none" spc="0" normalizeH="0" baseline="0" noProof="0">
                <a:ln>
                  <a:noFill/>
                </a:ln>
                <a:solidFill>
                  <a:srgbClr val="000000"/>
                </a:solidFill>
                <a:effectLst/>
                <a:uLnTx/>
                <a:uFillTx/>
                <a:latin typeface="Segoe UI"/>
                <a:ea typeface="+mn-ea"/>
                <a:cs typeface="+mn-cs"/>
              </a:rPr>
              <a:t> </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3" name="Picture 102" descr="Screenshot of a slide titled 'How to use: Copilot in PowerPoint'">
            <a:extLst>
              <a:ext uri="{FF2B5EF4-FFF2-40B4-BE49-F238E27FC236}">
                <a16:creationId xmlns:a16="http://schemas.microsoft.com/office/drawing/2014/main" id="{8BB23260-7E6B-CED5-1132-33193ABF4F8C}"/>
              </a:ext>
            </a:extLst>
          </p:cNvPr>
          <p:cNvPicPr>
            <a:picLocks noChangeAspect="1"/>
          </p:cNvPicPr>
          <p:nvPr/>
        </p:nvPicPr>
        <p:blipFill>
          <a:blip r:embed="rId4"/>
          <a:stretch>
            <a:fillRect/>
          </a:stretch>
        </p:blipFill>
        <p:spPr>
          <a:xfrm>
            <a:off x="8240458" y="4520669"/>
            <a:ext cx="3150724" cy="1740313"/>
          </a:xfrm>
          <a:prstGeom prst="rect">
            <a:avLst/>
          </a:prstGeom>
        </p:spPr>
      </p:pic>
    </p:spTree>
    <p:extLst>
      <p:ext uri="{BB962C8B-B14F-4D97-AF65-F5344CB8AC3E}">
        <p14:creationId xmlns:p14="http://schemas.microsoft.com/office/powerpoint/2010/main" val="39969063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657F2-A9EC-F441-A58D-78C20F042CDC}"/>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85" name="Rectangle: Rounded Corners 6">
              <a:extLst>
                <a:ext uri="{FF2B5EF4-FFF2-40B4-BE49-F238E27FC236}">
                  <a16:creationId xmlns:a16="http://schemas.microsoft.com/office/drawing/2014/main" id="{E12E8C25-A98A-BEBC-B3FF-D66385845675}"/>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1" name="Rectangle: Rounded Corners 6">
              <a:extLst>
                <a:ext uri="{FF2B5EF4-FFF2-40B4-BE49-F238E27FC236}">
                  <a16:creationId xmlns:a16="http://schemas.microsoft.com/office/drawing/2014/main" id="{3DADF4B0-A487-892A-CE2E-A5EF752109E1}"/>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Rectangle: Rounded Corners 6">
              <a:extLst>
                <a:ext uri="{FF2B5EF4-FFF2-40B4-BE49-F238E27FC236}">
                  <a16:creationId xmlns:a16="http://schemas.microsoft.com/office/drawing/2014/main" id="{215016A0-3137-7876-4A12-4FF21526844C}"/>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AE163E81-74E2-C884-0BF7-D8F17C2F7A16}"/>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21" name="Rectangle: Rounded Corners 6">
              <a:extLst>
                <a:ext uri="{FF2B5EF4-FFF2-40B4-BE49-F238E27FC236}">
                  <a16:creationId xmlns:a16="http://schemas.microsoft.com/office/drawing/2014/main" id="{3C200529-C97A-62A0-3B90-ED8DF98BA07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7" name="Rectangle: Rounded Corners 6">
              <a:extLst>
                <a:ext uri="{FF2B5EF4-FFF2-40B4-BE49-F238E27FC236}">
                  <a16:creationId xmlns:a16="http://schemas.microsoft.com/office/drawing/2014/main" id="{0313CA16-024E-4F51-A4B5-6BB860B96FF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44793C59-2970-BC3B-2533-079C5F51178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7" name="Rectangle: Rounded Corners 3">
              <a:extLst>
                <a:ext uri="{FF2B5EF4-FFF2-40B4-BE49-F238E27FC236}">
                  <a16:creationId xmlns:a16="http://schemas.microsoft.com/office/drawing/2014/main" id="{92B07488-37CD-E7CC-CC39-97BA5891DBCA}"/>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pic>
        <p:nvPicPr>
          <p:cNvPr id="10" name="Picture 2" descr="Microsoft Copilot logo">
            <a:extLst>
              <a:ext uri="{FF2B5EF4-FFF2-40B4-BE49-F238E27FC236}">
                <a16:creationId xmlns:a16="http://schemas.microsoft.com/office/drawing/2014/main" id="{7D7452BD-9317-CEA3-E405-164859AF9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F2EE4814-A993-EDAC-E88E-88BE78A29F6A}"/>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a:solidFill>
                  <a:prstClr val="black"/>
                </a:solidFill>
                <a:latin typeface="Segoe UI Semibold"/>
                <a:cs typeface="Segoe UI"/>
              </a:rPr>
              <a:t>Ponte al día</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87" name="Text Placeholder 2">
            <a:extLst>
              <a:ext uri="{FF2B5EF4-FFF2-40B4-BE49-F238E27FC236}">
                <a16:creationId xmlns:a16="http://schemas.microsoft.com/office/drawing/2014/main" id="{08F35DA6-22A3-BDB0-8B35-598B3F58555B}"/>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es-ES" sz="1050">
                <a:ln w="3175">
                  <a:noFill/>
                </a:ln>
                <a:solidFill>
                  <a:prstClr val="black"/>
                </a:solidFill>
                <a:latin typeface="Segoe UI"/>
                <a:cs typeface="Segoe UI"/>
              </a:rPr>
              <a:t>En chats y correos electrónicos solicitando a Microsoft </a:t>
            </a:r>
            <a:r>
              <a:rPr lang="es-ES" sz="1050" err="1">
                <a:ln w="3175">
                  <a:noFill/>
                </a:ln>
                <a:solidFill>
                  <a:prstClr val="black"/>
                </a:solidFill>
                <a:latin typeface="Segoe UI"/>
                <a:cs typeface="Segoe UI"/>
              </a:rPr>
              <a:t>Copilot</a:t>
            </a:r>
            <a:endParaRPr lang="en-US" sz="1050" b="0" i="0" u="none" strike="noStrike" kern="1200" cap="none" spc="0" normalizeH="0" baseline="0" noProof="0">
              <a:ln w="3175">
                <a:noFill/>
              </a:ln>
              <a:solidFill>
                <a:prstClr val="black"/>
              </a:solidFill>
              <a:effectLst/>
              <a:uLnTx/>
              <a:uFillTx/>
              <a:latin typeface="Segoe UI"/>
              <a:cs typeface="Segoe UI"/>
            </a:endParaRPr>
          </a:p>
        </p:txBody>
      </p:sp>
      <p:grpSp>
        <p:nvGrpSpPr>
          <p:cNvPr id="18" name="Group 17" descr="Microsoft Copilot logo">
            <a:extLst>
              <a:ext uri="{FF2B5EF4-FFF2-40B4-BE49-F238E27FC236}">
                <a16:creationId xmlns:a16="http://schemas.microsoft.com/office/drawing/2014/main" id="{F99DBDD4-5FB0-B044-FB19-27576CCDD992}"/>
              </a:ext>
            </a:extLst>
          </p:cNvPr>
          <p:cNvGrpSpPr/>
          <p:nvPr/>
        </p:nvGrpSpPr>
        <p:grpSpPr>
          <a:xfrm>
            <a:off x="3610465" y="1434675"/>
            <a:ext cx="534543" cy="534543"/>
            <a:chOff x="3610465" y="1434675"/>
            <a:chExt cx="534543" cy="534543"/>
          </a:xfrm>
        </p:grpSpPr>
        <p:sp>
          <p:nvSpPr>
            <p:cNvPr id="14" name="Rounded Rectangle 46">
              <a:extLst>
                <a:ext uri="{FF2B5EF4-FFF2-40B4-BE49-F238E27FC236}">
                  <a16:creationId xmlns:a16="http://schemas.microsoft.com/office/drawing/2014/main" id="{AEE6A9B2-D2A4-EE55-8E8D-1A335B82C421}"/>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2" descr="Zip Co logo SVG free download, id: 101874 - Brandlogos.net">
              <a:hlinkClick r:id="rId4"/>
              <a:extLst>
                <a:ext uri="{FF2B5EF4-FFF2-40B4-BE49-F238E27FC236}">
                  <a16:creationId xmlns:a16="http://schemas.microsoft.com/office/drawing/2014/main" id="{154501F6-2410-A039-FB61-B637441D5EC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6">
            <a:extLst>
              <a:ext uri="{FF2B5EF4-FFF2-40B4-BE49-F238E27FC236}">
                <a16:creationId xmlns:a16="http://schemas.microsoft.com/office/drawing/2014/main" id="{FBD38E77-A16A-1BAD-E67A-085E8FA21116}"/>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B3EB7A51-339E-A765-49A3-E2ED3134B91D}"/>
              </a:ext>
            </a:extLst>
          </p:cNvPr>
          <p:cNvSpPr txBox="1">
            <a:spLocks/>
          </p:cNvSpPr>
          <p:nvPr/>
        </p:nvSpPr>
        <p:spPr>
          <a:xfrm>
            <a:off x="878319" y="2942198"/>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a:t>
            </a:r>
            <a:r>
              <a:rPr lang="en-US" sz="1000" spc="0">
                <a:solidFill>
                  <a:prstClr val="black"/>
                </a:solidFill>
                <a:latin typeface="Segoe UI"/>
              </a:rPr>
              <a:t>tu </a:t>
            </a:r>
            <a:r>
              <a:rPr lang="en-US" sz="1000" spc="0" err="1">
                <a:solidFill>
                  <a:prstClr val="black"/>
                </a:solidFill>
                <a:latin typeface="Segoe UI"/>
              </a:rPr>
              <a:t>correos</a:t>
            </a:r>
            <a:r>
              <a:rPr lang="en-US" sz="1000" spc="0">
                <a:solidFill>
                  <a:prstClr val="black"/>
                </a:solidFill>
                <a:latin typeface="Segoe UI"/>
              </a:rPr>
              <a:t> </a:t>
            </a:r>
            <a:r>
              <a:rPr lang="en-US" sz="1000" spc="0" err="1">
                <a:solidFill>
                  <a:prstClr val="black"/>
                </a:solidFill>
                <a:latin typeface="Segoe UI"/>
              </a:rPr>
              <a:t>electrónicos</a:t>
            </a:r>
            <a:r>
              <a:rPr lang="en-US" sz="1000" spc="0">
                <a:solidFill>
                  <a:prstClr val="black"/>
                </a:solidFill>
                <a:latin typeface="Segoe UI"/>
              </a:rPr>
              <a:t> y chats de la </a:t>
            </a:r>
            <a:r>
              <a:rPr lang="en-US" sz="1000" spc="0" err="1">
                <a:solidFill>
                  <a:prstClr val="black"/>
                </a:solidFill>
                <a:latin typeface="Segoe UI"/>
              </a:rPr>
              <a:t>semana</a:t>
            </a:r>
            <a:r>
              <a:rPr lang="en-US" sz="1000" spc="0">
                <a:solidFill>
                  <a:prstClr val="black"/>
                </a:solidFill>
                <a:latin typeface="Segoe UI"/>
              </a:rPr>
              <a:t> </a:t>
            </a:r>
            <a:r>
              <a:rPr lang="en-US" sz="1000" spc="0" err="1">
                <a:solidFill>
                  <a:prstClr val="black"/>
                </a:solidFill>
                <a:latin typeface="Segoe UI"/>
              </a:rPr>
              <a:t>pasada</a:t>
            </a:r>
            <a:r>
              <a:rPr lang="en-US" sz="1000" spc="0">
                <a:solidFill>
                  <a:prstClr val="black"/>
                </a:solidFill>
                <a:latin typeface="Segoe UI"/>
              </a:rPr>
              <a:t> que </a:t>
            </a:r>
            <a:r>
              <a:rPr lang="en-US" sz="1000" spc="0" err="1">
                <a:solidFill>
                  <a:prstClr val="black"/>
                </a:solidFill>
                <a:latin typeface="Segoe UI"/>
              </a:rPr>
              <a:t>mensionan</a:t>
            </a:r>
            <a:r>
              <a:rPr lang="en-US" sz="1000" spc="0">
                <a:solidFill>
                  <a:prstClr val="black"/>
                </a:solidFill>
                <a:latin typeface="Segoe UI"/>
              </a:rPr>
              <a:t> </a:t>
            </a:r>
            <a:r>
              <a:rPr lang="en-US" sz="1000" spc="0" err="1">
                <a:solidFill>
                  <a:prstClr val="black"/>
                </a:solidFill>
                <a:latin typeface="Segoe UI"/>
              </a:rPr>
              <a:t>los</a:t>
            </a:r>
            <a:r>
              <a:rPr lang="en-US" sz="1000" spc="0">
                <a:solidFill>
                  <a:prstClr val="black"/>
                </a:solidFill>
                <a:latin typeface="Segoe UI"/>
              </a:rPr>
              <a:t> </a:t>
            </a:r>
            <a:r>
              <a:rPr lang="en-US" sz="1000" spc="0" err="1">
                <a:solidFill>
                  <a:prstClr val="black"/>
                </a:solidFill>
                <a:latin typeface="Segoe UI"/>
              </a:rPr>
              <a:t>resultados</a:t>
            </a:r>
            <a:r>
              <a:rPr lang="en-US" sz="1000" spc="0">
                <a:solidFill>
                  <a:prstClr val="black"/>
                </a:solidFill>
                <a:latin typeface="Segoe UI"/>
              </a:rPr>
              <a:t> de fin de </a:t>
            </a:r>
            <a:r>
              <a:rPr lang="en-US" sz="1000" spc="0" err="1">
                <a:solidFill>
                  <a:prstClr val="black"/>
                </a:solidFill>
                <a:latin typeface="Segoe UI"/>
              </a:rPr>
              <a:t>año</a:t>
            </a:r>
            <a:r>
              <a:rPr lang="en-US" sz="1000" spc="0">
                <a:solidFill>
                  <a:prstClr val="black"/>
                </a:solidFill>
                <a:latin typeface="Segoe UI"/>
              </a:rPr>
              <a:t>.</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02" name="TextBox 101">
            <a:extLst>
              <a:ext uri="{FF2B5EF4-FFF2-40B4-BE49-F238E27FC236}">
                <a16:creationId xmlns:a16="http://schemas.microsoft.com/office/drawing/2014/main" id="{EC4896F2-E08A-1A11-542C-E70024E25B7E}"/>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Recopila</a:t>
            </a:r>
            <a:r>
              <a:rPr lang="en-US" sz="1400">
                <a:solidFill>
                  <a:prstClr val="black"/>
                </a:solidFill>
                <a:latin typeface="Segoe UI Semibold"/>
              </a:rPr>
              <a:t> </a:t>
            </a:r>
            <a:r>
              <a:rPr lang="en-US" sz="1400" err="1">
                <a:solidFill>
                  <a:prstClr val="black"/>
                </a:solidFill>
                <a:latin typeface="Segoe UI Semibold"/>
              </a:rPr>
              <a:t>información</a:t>
            </a:r>
            <a:r>
              <a:rPr lang="en-US" sz="1400">
                <a:solidFill>
                  <a:prstClr val="black"/>
                </a:solidFill>
                <a:latin typeface="Segoe UI Semibold"/>
              </a:rPr>
              <a:t> del </a:t>
            </a:r>
            <a:r>
              <a:rPr lang="en-US" sz="1400" err="1">
                <a:solidFill>
                  <a:prstClr val="black"/>
                </a:solidFill>
                <a:latin typeface="Segoe UI Semibold"/>
              </a:rPr>
              <a:t>equipo</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3" name="Text Placeholder 2">
            <a:extLst>
              <a:ext uri="{FF2B5EF4-FFF2-40B4-BE49-F238E27FC236}">
                <a16:creationId xmlns:a16="http://schemas.microsoft.com/office/drawing/2014/main" id="{94149C0F-BBAB-97A2-FDA0-F9B94BF124B8}"/>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A </a:t>
            </a:r>
            <a:r>
              <a:rPr lang="en-US" sz="1050" err="1">
                <a:ln w="3175">
                  <a:noFill/>
                </a:ln>
                <a:solidFill>
                  <a:prstClr val="black"/>
                </a:solidFill>
                <a:latin typeface="Segoe UI"/>
              </a:rPr>
              <a:t>partir</a:t>
            </a:r>
            <a:r>
              <a:rPr lang="en-US" sz="1050">
                <a:ln w="3175">
                  <a:noFill/>
                </a:ln>
                <a:solidFill>
                  <a:prstClr val="black"/>
                </a:solidFill>
                <a:latin typeface="Segoe UI"/>
              </a:rPr>
              <a:t> de la </a:t>
            </a:r>
            <a:r>
              <a:rPr lang="en-US" sz="1050" err="1">
                <a:ln w="3175">
                  <a:noFill/>
                </a:ln>
                <a:solidFill>
                  <a:prstClr val="black"/>
                </a:solidFill>
                <a:latin typeface="Segoe UI"/>
              </a:rPr>
              <a:t>recapitulación</a:t>
            </a:r>
            <a:r>
              <a:rPr lang="en-US" sz="1050">
                <a:ln w="3175">
                  <a:noFill/>
                </a:ln>
                <a:solidFill>
                  <a:prstClr val="black"/>
                </a:solidFill>
                <a:latin typeface="Segoe UI"/>
              </a:rPr>
              <a:t> de la reunion, </a:t>
            </a:r>
            <a:r>
              <a:rPr lang="en-US" sz="1050" err="1">
                <a:ln w="3175">
                  <a:noFill/>
                </a:ln>
                <a:solidFill>
                  <a:prstClr val="black"/>
                </a:solidFill>
                <a:latin typeface="Segoe UI"/>
              </a:rPr>
              <a:t>haz</a:t>
            </a:r>
            <a:r>
              <a:rPr lang="en-US" sz="1050">
                <a:ln w="3175">
                  <a:noFill/>
                </a:ln>
                <a:solidFill>
                  <a:prstClr val="black"/>
                </a:solidFill>
                <a:latin typeface="Segoe UI"/>
              </a:rPr>
              <a:t> un prompt </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Copilot </a:t>
            </a:r>
            <a:r>
              <a:rPr lang="en-US" sz="1050">
                <a:ln w="3175">
                  <a:noFill/>
                </a:ln>
                <a:solidFill>
                  <a:prstClr val="black"/>
                </a:solidFill>
                <a:latin typeface="Segoe UI"/>
              </a:rPr>
              <a:t>e</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n Teams</a:t>
            </a:r>
          </a:p>
        </p:txBody>
      </p:sp>
      <p:grpSp>
        <p:nvGrpSpPr>
          <p:cNvPr id="3" name="Group 2" descr="Microsoft Teams Logo">
            <a:extLst>
              <a:ext uri="{FF2B5EF4-FFF2-40B4-BE49-F238E27FC236}">
                <a16:creationId xmlns:a16="http://schemas.microsoft.com/office/drawing/2014/main" id="{56006A7E-4798-11F4-DA39-1FB1E0D4A6A1}"/>
              </a:ext>
            </a:extLst>
          </p:cNvPr>
          <p:cNvGrpSpPr>
            <a:grpSpLocks/>
          </p:cNvGrpSpPr>
          <p:nvPr/>
        </p:nvGrpSpPr>
        <p:grpSpPr>
          <a:xfrm>
            <a:off x="7372692" y="1430411"/>
            <a:ext cx="534544" cy="534544"/>
            <a:chOff x="3125234" y="13590476"/>
            <a:chExt cx="659280" cy="659280"/>
          </a:xfrm>
        </p:grpSpPr>
        <p:sp>
          <p:nvSpPr>
            <p:cNvPr id="20" name="Rounded Rectangle 56">
              <a:extLst>
                <a:ext uri="{FF2B5EF4-FFF2-40B4-BE49-F238E27FC236}">
                  <a16:creationId xmlns:a16="http://schemas.microsoft.com/office/drawing/2014/main" id="{3D2D6CA4-14D0-F406-A641-C93A0D57D21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Graphic 20">
              <a:extLst>
                <a:ext uri="{FF2B5EF4-FFF2-40B4-BE49-F238E27FC236}">
                  <a16:creationId xmlns:a16="http://schemas.microsoft.com/office/drawing/2014/main" id="{74959F55-D79C-1EDB-5DF9-D0FEF74F9B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104" name="Rectangle: Rounded Corners 6">
            <a:extLst>
              <a:ext uri="{FF2B5EF4-FFF2-40B4-BE49-F238E27FC236}">
                <a16:creationId xmlns:a16="http://schemas.microsoft.com/office/drawing/2014/main" id="{4F4F4348-D84F-E747-70C8-A824EC6A09A5}"/>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6" name="Title 1">
            <a:extLst>
              <a:ext uri="{FF2B5EF4-FFF2-40B4-BE49-F238E27FC236}">
                <a16:creationId xmlns:a16="http://schemas.microsoft.com/office/drawing/2014/main" id="{8B5F023E-2814-2C47-2FD7-71A7509B212F}"/>
              </a:ext>
            </a:extLst>
          </p:cNvPr>
          <p:cNvSpPr txBox="1">
            <a:spLocks/>
          </p:cNvSpPr>
          <p:nvPr/>
        </p:nvSpPr>
        <p:spPr>
          <a:xfrm>
            <a:off x="4613434"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 una </a:t>
            </a:r>
            <a:r>
              <a:rPr kumimoji="0" lang="en-US"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lista</a:t>
            </a: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lang="es-ES" sz="1000" spc="0">
                <a:solidFill>
                  <a:prstClr val="black"/>
                </a:solidFill>
                <a:latin typeface="Segoe UI"/>
              </a:rPr>
              <a:t>de los puntos clave planteados por cada presentador</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2" name="TextBox 111">
            <a:extLst>
              <a:ext uri="{FF2B5EF4-FFF2-40B4-BE49-F238E27FC236}">
                <a16:creationId xmlns:a16="http://schemas.microsoft.com/office/drawing/2014/main" id="{358F1D13-AF38-2C5E-C636-30597F88F791}"/>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Revisa</a:t>
            </a:r>
            <a:r>
              <a:rPr lang="en-US" sz="1400">
                <a:solidFill>
                  <a:prstClr val="black"/>
                </a:solidFill>
                <a:latin typeface="Segoe UI Semibold"/>
              </a:rPr>
              <a:t> el </a:t>
            </a:r>
            <a:r>
              <a:rPr lang="en-US" sz="1400" err="1">
                <a:solidFill>
                  <a:prstClr val="black"/>
                </a:solidFill>
                <a:latin typeface="Segoe UI Semibold"/>
              </a:rPr>
              <a:t>mensaje</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13" name="Text Placeholder 2">
            <a:extLst>
              <a:ext uri="{FF2B5EF4-FFF2-40B4-BE49-F238E27FC236}">
                <a16:creationId xmlns:a16="http://schemas.microsoft.com/office/drawing/2014/main" id="{679892F7-6626-6D52-7DF7-06D9A0DE603F}"/>
              </a:ext>
            </a:extLst>
          </p:cNvPr>
          <p:cNvSpPr txBox="1">
            <a:spLocks/>
          </p:cNvSpPr>
          <p:nvPr/>
        </p:nvSpPr>
        <p:spPr>
          <a:xfrm>
            <a:off x="8229191"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Dentro del documento de Word, seleccione un párrafo y </a:t>
            </a:r>
            <a:r>
              <a:rPr lang="es-ES" sz="1050" err="1">
                <a:ln w="3175">
                  <a:noFill/>
                </a:ln>
                <a:solidFill>
                  <a:prstClr val="black"/>
                </a:solidFill>
                <a:latin typeface="Segoe UI"/>
              </a:rPr>
              <a:t>Copilot</a:t>
            </a:r>
            <a:r>
              <a:rPr lang="es-ES" sz="1050">
                <a:ln w="3175">
                  <a:noFill/>
                </a:ln>
                <a:solidFill>
                  <a:prstClr val="black"/>
                </a:solidFill>
                <a:latin typeface="Segoe UI"/>
              </a:rPr>
              <a:t> te ofrecerá varias formas de reescribirlo</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 name="Group 6" descr="Microsoft Word Logo">
            <a:extLst>
              <a:ext uri="{FF2B5EF4-FFF2-40B4-BE49-F238E27FC236}">
                <a16:creationId xmlns:a16="http://schemas.microsoft.com/office/drawing/2014/main" id="{E22B4B46-FDE1-D6AF-509C-5F75A0F3961E}"/>
              </a:ext>
              <a:ext uri="{C183D7F6-B498-43B3-948B-1728B52AA6E4}">
                <adec:decorative xmlns:adec="http://schemas.microsoft.com/office/drawing/2017/decorative" val="0"/>
              </a:ext>
            </a:extLst>
          </p:cNvPr>
          <p:cNvGrpSpPr>
            <a:grpSpLocks/>
          </p:cNvGrpSpPr>
          <p:nvPr/>
        </p:nvGrpSpPr>
        <p:grpSpPr>
          <a:xfrm>
            <a:off x="11118805" y="1412878"/>
            <a:ext cx="534543" cy="534543"/>
            <a:chOff x="5006422" y="10181153"/>
            <a:chExt cx="659280" cy="659280"/>
          </a:xfrm>
        </p:grpSpPr>
        <p:sp>
          <p:nvSpPr>
            <p:cNvPr id="8" name="Rounded Rectangle 46">
              <a:extLst>
                <a:ext uri="{FF2B5EF4-FFF2-40B4-BE49-F238E27FC236}">
                  <a16:creationId xmlns:a16="http://schemas.microsoft.com/office/drawing/2014/main" id="{17DE6E49-BAE4-3F23-1AEF-234F496BEC78}"/>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Graphic 15">
              <a:hlinkClick r:id="rId8"/>
              <a:extLst>
                <a:ext uri="{FF2B5EF4-FFF2-40B4-BE49-F238E27FC236}">
                  <a16:creationId xmlns:a16="http://schemas.microsoft.com/office/drawing/2014/main" id="{7D18AA2A-199A-B4F3-9F99-AF88C0FD840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279" t="26853" r="22699" b="26853"/>
            <a:stretch/>
          </p:blipFill>
          <p:spPr>
            <a:xfrm>
              <a:off x="5112857" y="10308272"/>
              <a:ext cx="446412" cy="405040"/>
            </a:xfrm>
            <a:prstGeom prst="rect">
              <a:avLst/>
            </a:prstGeom>
          </p:spPr>
        </p:pic>
      </p:grpSp>
      <p:sp>
        <p:nvSpPr>
          <p:cNvPr id="37" name="Rectangle: Rounded Corners 6">
            <a:extLst>
              <a:ext uri="{FF2B5EF4-FFF2-40B4-BE49-F238E27FC236}">
                <a16:creationId xmlns:a16="http://schemas.microsoft.com/office/drawing/2014/main" id="{B729A112-EFA8-D8C8-7FDC-0EE549C64D94}"/>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FE92E9CF-94CC-0F6F-63EC-33D40850E385}"/>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Reescribir</a:t>
            </a:r>
            <a:r>
              <a:rPr lang="en-US" sz="1000" spc="0">
                <a:gradFill>
                  <a:gsLst>
                    <a:gs pos="0">
                      <a:srgbClr val="1264B1"/>
                    </a:gs>
                    <a:gs pos="100000">
                      <a:srgbClr val="944DCF"/>
                    </a:gs>
                  </a:gsLst>
                  <a:lin ang="0" scaled="1"/>
                </a:gradFill>
              </a:rPr>
              <a:t> con Copilot.</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122" name="TextBox 121">
            <a:extLst>
              <a:ext uri="{FF2B5EF4-FFF2-40B4-BE49-F238E27FC236}">
                <a16:creationId xmlns:a16="http://schemas.microsoft.com/office/drawing/2014/main" id="{EFF53E5A-25BE-EB9A-5B4E-AF987EC55C0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Crea</a:t>
            </a:r>
            <a:r>
              <a:rPr lang="en-US" sz="1400">
                <a:solidFill>
                  <a:prstClr val="black"/>
                </a:solidFill>
                <a:latin typeface="Segoe UI Semibold"/>
              </a:rPr>
              <a:t> la </a:t>
            </a:r>
            <a:r>
              <a:rPr lang="en-US" sz="1400" err="1">
                <a:solidFill>
                  <a:prstClr val="black"/>
                </a:solidFill>
                <a:latin typeface="Segoe UI Semibold"/>
              </a:rPr>
              <a:t>invitación</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24" name="Text Placeholder 2">
            <a:extLst>
              <a:ext uri="{FF2B5EF4-FFF2-40B4-BE49-F238E27FC236}">
                <a16:creationId xmlns:a16="http://schemas.microsoft.com/office/drawing/2014/main" id="{296EF9DC-2E44-BDC1-3872-BB4D3390B95C}"/>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En un nuevo correo electrónico, añade un Borrador con </a:t>
            </a:r>
            <a:r>
              <a:rPr lang="es-ES" sz="1050" err="1">
                <a:ln w="3175">
                  <a:noFill/>
                </a:ln>
                <a:solidFill>
                  <a:prstClr val="black"/>
                </a:solidFill>
                <a:latin typeface="Segoe UI"/>
              </a:rPr>
              <a:t>Copilot</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82" name="Group 81" descr="Microsoft Outlook logo">
            <a:extLst>
              <a:ext uri="{FF2B5EF4-FFF2-40B4-BE49-F238E27FC236}">
                <a16:creationId xmlns:a16="http://schemas.microsoft.com/office/drawing/2014/main" id="{EFB7271E-E662-EF87-AFC2-7FD775EC4A02}"/>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83" name="Rounded Rectangle 64">
              <a:extLst>
                <a:ext uri="{FF2B5EF4-FFF2-40B4-BE49-F238E27FC236}">
                  <a16:creationId xmlns:a16="http://schemas.microsoft.com/office/drawing/2014/main" id="{CF14AE8A-06E6-5C1B-0106-67BF412BD45F}"/>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E56FA0E7-D753-42B2-A5EF-06F00A6E0B5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984" t="22984" r="22984" b="22984"/>
            <a:stretch/>
          </p:blipFill>
          <p:spPr>
            <a:xfrm>
              <a:off x="11170786" y="7018079"/>
              <a:ext cx="373514" cy="373514"/>
            </a:xfrm>
            <a:prstGeom prst="rect">
              <a:avLst/>
            </a:prstGeom>
          </p:spPr>
        </p:pic>
      </p:grpSp>
      <p:sp>
        <p:nvSpPr>
          <p:cNvPr id="125" name="Rectangle: Rounded Corners 6">
            <a:extLst>
              <a:ext uri="{FF2B5EF4-FFF2-40B4-BE49-F238E27FC236}">
                <a16:creationId xmlns:a16="http://schemas.microsoft.com/office/drawing/2014/main" id="{E665800C-7A43-7864-4622-9F0A14433233}"/>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Title 1">
            <a:extLst>
              <a:ext uri="{FF2B5EF4-FFF2-40B4-BE49-F238E27FC236}">
                <a16:creationId xmlns:a16="http://schemas.microsoft.com/office/drawing/2014/main" id="{7CF886ED-613D-48E6-EF5C-46C4AF09FA98}"/>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Redacta un correo electrónico </a:t>
            </a:r>
            <a:r>
              <a:rPr lang="es-ES" sz="1000" spc="0" err="1">
                <a:gradFill>
                  <a:gsLst>
                    <a:gs pos="0">
                      <a:srgbClr val="1264B1"/>
                    </a:gs>
                    <a:gs pos="100000">
                      <a:srgbClr val="944DCF"/>
                    </a:gs>
                  </a:gsLst>
                  <a:lin ang="0" scaled="1"/>
                </a:gradFill>
              </a:rPr>
              <a:t>detallado</a:t>
            </a:r>
            <a:r>
              <a:rPr lang="es-ES" sz="1000" spc="0" err="1">
                <a:solidFill>
                  <a:prstClr val="black"/>
                </a:solidFill>
                <a:latin typeface="Segoe UI"/>
              </a:rPr>
              <a:t>Agradeciendo</a:t>
            </a:r>
            <a:r>
              <a:rPr lang="es-ES" sz="1000" spc="0">
                <a:solidFill>
                  <a:prstClr val="black"/>
                </a:solidFill>
                <a:latin typeface="Segoe UI"/>
              </a:rPr>
              <a:t> a todos los empleados por asistir a la revisión de fin de año. Dale un tono amigable y menciona lo emocionados que están de continuar su progreso en el nuevo año.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8" name="TextBox 137">
            <a:extLst>
              <a:ext uri="{FF2B5EF4-FFF2-40B4-BE49-F238E27FC236}">
                <a16:creationId xmlns:a16="http://schemas.microsoft.com/office/drawing/2014/main" id="{AC907283-9A58-A49D-97A7-D5BCEFFFDD2A}"/>
              </a:ext>
            </a:extLst>
          </p:cNvPr>
          <p:cNvSpPr txBox="1"/>
          <p:nvPr/>
        </p:nvSpPr>
        <p:spPr>
          <a:xfrm>
            <a:off x="4490013"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Repaso del mensaje del trimestre pasado</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43" name="Text Placeholder 2">
            <a:extLst>
              <a:ext uri="{FF2B5EF4-FFF2-40B4-BE49-F238E27FC236}">
                <a16:creationId xmlns:a16="http://schemas.microsoft.com/office/drawing/2014/main" id="{AE773380-3BF7-DD13-A418-AD8D39043958}"/>
              </a:ext>
            </a:extLst>
          </p:cNvPr>
          <p:cNvSpPr txBox="1">
            <a:spLocks/>
          </p:cNvSpPr>
          <p:nvPr/>
        </p:nvSpPr>
        <p:spPr>
          <a:xfrm>
            <a:off x="4474822" y="4885215"/>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A </a:t>
            </a:r>
            <a:r>
              <a:rPr lang="en-US" sz="1050" err="1">
                <a:ln w="3175">
                  <a:noFill/>
                </a:ln>
                <a:solidFill>
                  <a:prstClr val="black"/>
                </a:solidFill>
                <a:latin typeface="Segoe UI"/>
              </a:rPr>
              <a:t>partir</a:t>
            </a:r>
            <a:r>
              <a:rPr lang="en-US" sz="1050">
                <a:ln w="3175">
                  <a:noFill/>
                </a:ln>
                <a:solidFill>
                  <a:prstClr val="black"/>
                </a:solidFill>
                <a:latin typeface="Segoe UI"/>
              </a:rPr>
              <a:t> de la </a:t>
            </a:r>
            <a:r>
              <a:rPr lang="en-US" sz="1050" err="1">
                <a:ln w="3175">
                  <a:noFill/>
                </a:ln>
                <a:solidFill>
                  <a:prstClr val="black"/>
                </a:solidFill>
                <a:latin typeface="Segoe UI"/>
              </a:rPr>
              <a:t>recapitulación</a:t>
            </a:r>
            <a:r>
              <a:rPr lang="en-US" sz="1050">
                <a:ln w="3175">
                  <a:noFill/>
                </a:ln>
                <a:solidFill>
                  <a:prstClr val="black"/>
                </a:solidFill>
                <a:latin typeface="Segoe UI"/>
              </a:rPr>
              <a:t> de la reunion, </a:t>
            </a:r>
            <a:r>
              <a:rPr lang="en-US" sz="1050" err="1">
                <a:ln w="3175">
                  <a:noFill/>
                </a:ln>
                <a:solidFill>
                  <a:prstClr val="black"/>
                </a:solidFill>
                <a:latin typeface="Segoe UI"/>
              </a:rPr>
              <a:t>haz</a:t>
            </a:r>
            <a:r>
              <a:rPr lang="en-US" sz="1050">
                <a:ln w="3175">
                  <a:noFill/>
                </a:ln>
                <a:solidFill>
                  <a:prstClr val="black"/>
                </a:solidFill>
                <a:latin typeface="Segoe UI"/>
              </a:rPr>
              <a:t> un prompt </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Copilot </a:t>
            </a:r>
            <a:r>
              <a:rPr lang="en-US" sz="1050">
                <a:ln w="3175">
                  <a:noFill/>
                </a:ln>
                <a:solidFill>
                  <a:prstClr val="black"/>
                </a:solidFill>
                <a:latin typeface="Segoe UI"/>
              </a:rPr>
              <a:t>e</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n Teams</a:t>
            </a:r>
          </a:p>
        </p:txBody>
      </p:sp>
      <p:grpSp>
        <p:nvGrpSpPr>
          <p:cNvPr id="79" name="Group 78" descr="Microsoft Teams Logo">
            <a:extLst>
              <a:ext uri="{FF2B5EF4-FFF2-40B4-BE49-F238E27FC236}">
                <a16:creationId xmlns:a16="http://schemas.microsoft.com/office/drawing/2014/main" id="{A300F785-60B3-0773-6C42-C8E016971811}"/>
              </a:ext>
              <a:ext uri="{C183D7F6-B498-43B3-948B-1728B52AA6E4}">
                <adec:decorative xmlns:adec="http://schemas.microsoft.com/office/drawing/2017/decorative" val="0"/>
              </a:ext>
            </a:extLst>
          </p:cNvPr>
          <p:cNvGrpSpPr>
            <a:grpSpLocks/>
          </p:cNvGrpSpPr>
          <p:nvPr/>
        </p:nvGrpSpPr>
        <p:grpSpPr>
          <a:xfrm>
            <a:off x="7372339" y="4028486"/>
            <a:ext cx="534544" cy="534544"/>
            <a:chOff x="3125234" y="13590476"/>
            <a:chExt cx="659280" cy="659280"/>
          </a:xfrm>
        </p:grpSpPr>
        <p:sp>
          <p:nvSpPr>
            <p:cNvPr id="80" name="Rounded Rectangle 56">
              <a:extLst>
                <a:ext uri="{FF2B5EF4-FFF2-40B4-BE49-F238E27FC236}">
                  <a16:creationId xmlns:a16="http://schemas.microsoft.com/office/drawing/2014/main" id="{BA43D2E7-2D1C-B0F7-152C-F141EB04318A}"/>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Graphic 80">
              <a:extLst>
                <a:ext uri="{FF2B5EF4-FFF2-40B4-BE49-F238E27FC236}">
                  <a16:creationId xmlns:a16="http://schemas.microsoft.com/office/drawing/2014/main" id="{4ECB7C98-0EED-EF3C-DA9E-8546E07036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35" name="Rectangle: Rounded Corners 6">
            <a:extLst>
              <a:ext uri="{FF2B5EF4-FFF2-40B4-BE49-F238E27FC236}">
                <a16:creationId xmlns:a16="http://schemas.microsoft.com/office/drawing/2014/main" id="{430D1BD6-AF1A-D022-65B8-A70EB0FA821C}"/>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32F9DAF-6D18-D2D8-30B3-A39B077BFE8B}"/>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a:gradFill>
                  <a:gsLst>
                    <a:gs pos="0">
                      <a:srgbClr val="1264B1"/>
                    </a:gs>
                    <a:gs pos="100000">
                      <a:srgbClr val="944DCF"/>
                    </a:gs>
                  </a:gsLst>
                  <a:lin ang="0" scaled="1"/>
                </a:gradFill>
              </a:rPr>
              <a:t>Resume la </a:t>
            </a:r>
            <a:r>
              <a:rPr lang="en-US" sz="1000" spc="0" err="1">
                <a:gradFill>
                  <a:gsLst>
                    <a:gs pos="0">
                      <a:srgbClr val="1264B1"/>
                    </a:gs>
                    <a:gs pos="100000">
                      <a:srgbClr val="944DCF"/>
                    </a:gs>
                  </a:gsLst>
                  <a:lin ang="0" scaled="1"/>
                </a:gradFill>
              </a:rPr>
              <a:t>reunión</a:t>
            </a:r>
            <a:r>
              <a:rPr lang="en-US" sz="1000" spc="0">
                <a:gradFill>
                  <a:gsLst>
                    <a:gs pos="0">
                      <a:srgbClr val="1264B1"/>
                    </a:gs>
                    <a:gs pos="100000">
                      <a:srgbClr val="944DCF"/>
                    </a:gs>
                  </a:gsLst>
                  <a:lin ang="0" scaled="1"/>
                </a:gradFill>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y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crea</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una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lista</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de </a:t>
            </a:r>
            <a:r>
              <a:rPr lang="es-ES" sz="1000" spc="0">
                <a:solidFill>
                  <a:prstClr val="black"/>
                </a:solidFill>
                <a:latin typeface="Segoe UI"/>
              </a:rPr>
              <a:t>puntos clave. Incluye todas las cifras de ingresos que se presentaron.</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9" name="TextBox 158">
            <a:extLst>
              <a:ext uri="{FF2B5EF4-FFF2-40B4-BE49-F238E27FC236}">
                <a16:creationId xmlns:a16="http://schemas.microsoft.com/office/drawing/2014/main" id="{E5648769-776F-F9F5-0857-88D00165E02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Revisa la presentación</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60" name="Text Placeholder 2">
            <a:extLst>
              <a:ext uri="{FF2B5EF4-FFF2-40B4-BE49-F238E27FC236}">
                <a16:creationId xmlns:a16="http://schemas.microsoft.com/office/drawing/2014/main" id="{ABB8E8AA-5A96-0BD5-CA4D-1B61D7EC2257}"/>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Dentro de la presentación, genera un </a:t>
            </a:r>
            <a:r>
              <a:rPr lang="es-ES" sz="1050" err="1">
                <a:ln w="3175">
                  <a:noFill/>
                </a:ln>
                <a:solidFill>
                  <a:prstClr val="black"/>
                </a:solidFill>
                <a:latin typeface="Segoe UI"/>
              </a:rPr>
              <a:t>prompt</a:t>
            </a:r>
            <a:r>
              <a:rPr lang="es-ES" sz="1050">
                <a:ln w="3175">
                  <a:noFill/>
                </a:ln>
                <a:solidFill>
                  <a:prstClr val="black"/>
                </a:solidFill>
                <a:latin typeface="Segoe UI"/>
              </a:rPr>
              <a:t> </a:t>
            </a:r>
            <a:r>
              <a:rPr lang="es-ES" sz="1050" err="1">
                <a:ln w="3175">
                  <a:noFill/>
                </a:ln>
                <a:solidFill>
                  <a:prstClr val="black"/>
                </a:solidFill>
                <a:latin typeface="Segoe UI"/>
              </a:rPr>
              <a:t>Copilot</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65" name="Group 64" descr="Microsoft PowerPoint Logo">
            <a:extLst>
              <a:ext uri="{FF2B5EF4-FFF2-40B4-BE49-F238E27FC236}">
                <a16:creationId xmlns:a16="http://schemas.microsoft.com/office/drawing/2014/main" id="{49C87A96-6C94-3395-7A61-EF05D8EEFF9B}"/>
              </a:ext>
            </a:extLst>
          </p:cNvPr>
          <p:cNvGrpSpPr>
            <a:grpSpLocks/>
          </p:cNvGrpSpPr>
          <p:nvPr/>
        </p:nvGrpSpPr>
        <p:grpSpPr>
          <a:xfrm>
            <a:off x="11118806" y="4026754"/>
            <a:ext cx="534543" cy="534543"/>
            <a:chOff x="587375" y="1790700"/>
            <a:chExt cx="1371600" cy="1371600"/>
          </a:xfrm>
        </p:grpSpPr>
        <p:sp>
          <p:nvSpPr>
            <p:cNvPr id="66" name="Rounded Rectangle 46">
              <a:extLst>
                <a:ext uri="{FF2B5EF4-FFF2-40B4-BE49-F238E27FC236}">
                  <a16:creationId xmlns:a16="http://schemas.microsoft.com/office/drawing/2014/main" id="{2244AD26-869C-002C-54C0-5FF59AF4D9E2}"/>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2" descr="Microsoft PowerPoint Logo - PNG and Vector - Logo Download">
              <a:hlinkClick r:id="rId13"/>
              <a:extLst>
                <a:ext uri="{FF2B5EF4-FFF2-40B4-BE49-F238E27FC236}">
                  <a16:creationId xmlns:a16="http://schemas.microsoft.com/office/drawing/2014/main" id="{87418575-6289-513F-47EF-577B43A9CD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Rectangle: Rounded Corners 6">
            <a:extLst>
              <a:ext uri="{FF2B5EF4-FFF2-40B4-BE49-F238E27FC236}">
                <a16:creationId xmlns:a16="http://schemas.microsoft.com/office/drawing/2014/main" id="{C7AAD86F-E507-A59B-9C6E-44F5D779C2A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3" name="Title 1">
            <a:extLst>
              <a:ext uri="{FF2B5EF4-FFF2-40B4-BE49-F238E27FC236}">
                <a16:creationId xmlns:a16="http://schemas.microsoft.com/office/drawing/2014/main" id="{0F558B47-63EF-BA69-6D3D-3F099793D07D}"/>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an image</a:t>
            </a:r>
            <a:r>
              <a:rPr kumimoji="0" lang="en-US" sz="10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itchFamily="34" charset="0"/>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an inspiring landscape of a mountain to match the company motto –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“We overcome every obstacle”</a:t>
            </a:r>
          </a:p>
        </p:txBody>
      </p:sp>
      <p:sp>
        <p:nvSpPr>
          <p:cNvPr id="2" name="Title 9">
            <a:extLst>
              <a:ext uri="{FF2B5EF4-FFF2-40B4-BE49-F238E27FC236}">
                <a16:creationId xmlns:a16="http://schemas.microsoft.com/office/drawing/2014/main" id="{93E1D2D8-4B94-D27C-989C-D833637DB7B7}"/>
              </a:ext>
            </a:extLst>
          </p:cNvPr>
          <p:cNvSpPr txBox="1">
            <a:spLocks/>
          </p:cNvSpPr>
          <p:nvPr/>
        </p:nvSpPr>
        <p:spPr>
          <a:xfrm>
            <a:off x="740663" y="609600"/>
            <a:ext cx="11018520" cy="492443"/>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n-US">
                <a:gradFill flip="none" rotWithShape="1">
                  <a:gsLst>
                    <a:gs pos="50000">
                      <a:srgbClr val="8661C5"/>
                    </a:gs>
                    <a:gs pos="0">
                      <a:srgbClr val="3E76D4"/>
                    </a:gs>
                    <a:gs pos="100000">
                      <a:srgbClr val="C73ECC"/>
                    </a:gs>
                  </a:gsLst>
                  <a:lin ang="2700000" scaled="1"/>
                  <a:tileRect/>
                </a:gradFill>
                <a:cs typeface="+mn-cs"/>
              </a:rPr>
              <a:t>Prepárate para dirigir toda la empresa</a:t>
            </a:r>
          </a:p>
        </p:txBody>
      </p:sp>
    </p:spTree>
    <p:extLst>
      <p:ext uri="{BB962C8B-B14F-4D97-AF65-F5344CB8AC3E}">
        <p14:creationId xmlns:p14="http://schemas.microsoft.com/office/powerpoint/2010/main" val="40046063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ejecutivo</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25B0531D-5544-3ED2-7CD8-C5D432ED1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a:extLst>
              <a:ext uri="{FF2B5EF4-FFF2-40B4-BE49-F238E27FC236}">
                <a16:creationId xmlns:a16="http://schemas.microsoft.com/office/drawing/2014/main" id="{1592F4BA-E79F-E31D-2C9A-F179688A678B}"/>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49" name="Freeform: Shape 148">
              <a:extLst>
                <a:ext uri="{FF2B5EF4-FFF2-40B4-BE49-F238E27FC236}">
                  <a16:creationId xmlns:a16="http://schemas.microsoft.com/office/drawing/2014/main" id="{4F4166AB-2141-CE74-6B50-8D13FF4C1AB6}"/>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02A5EC2-B81D-81AB-FF4B-9E350EE9B29B}"/>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169" name="Oval 168">
                <a:extLst>
                  <a:ext uri="{FF2B5EF4-FFF2-40B4-BE49-F238E27FC236}">
                    <a16:creationId xmlns:a16="http://schemas.microsoft.com/office/drawing/2014/main" id="{53419B14-FD7F-BAC1-EEBC-0D1915E0A2A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 name="Graphic 68">
                <a:extLst>
                  <a:ext uri="{FF2B5EF4-FFF2-40B4-BE49-F238E27FC236}">
                    <a16:creationId xmlns:a16="http://schemas.microsoft.com/office/drawing/2014/main" id="{EEEFEC2C-AD8B-FAE4-997B-B4BD0AD8183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1" name="Group 150">
              <a:extLst>
                <a:ext uri="{FF2B5EF4-FFF2-40B4-BE49-F238E27FC236}">
                  <a16:creationId xmlns:a16="http://schemas.microsoft.com/office/drawing/2014/main" id="{A32DC7CF-B955-EA6A-4E0F-C7A905F68A83}"/>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167" name="Oval 166">
                <a:extLst>
                  <a:ext uri="{FF2B5EF4-FFF2-40B4-BE49-F238E27FC236}">
                    <a16:creationId xmlns:a16="http://schemas.microsoft.com/office/drawing/2014/main" id="{6D009C6C-AA22-5DE8-8181-CA4699A38F2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 name="Graphic 68">
                <a:extLst>
                  <a:ext uri="{FF2B5EF4-FFF2-40B4-BE49-F238E27FC236}">
                    <a16:creationId xmlns:a16="http://schemas.microsoft.com/office/drawing/2014/main" id="{5747D078-CFE0-35B7-09C1-D079B8C20A1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2" name="Group 151">
              <a:extLst>
                <a:ext uri="{FF2B5EF4-FFF2-40B4-BE49-F238E27FC236}">
                  <a16:creationId xmlns:a16="http://schemas.microsoft.com/office/drawing/2014/main" id="{E413FF34-E18E-DC06-67EF-19BE63EB215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165" name="Oval 164">
                <a:extLst>
                  <a:ext uri="{FF2B5EF4-FFF2-40B4-BE49-F238E27FC236}">
                    <a16:creationId xmlns:a16="http://schemas.microsoft.com/office/drawing/2014/main" id="{F0E95B8A-C567-25B7-34F8-EF641939B9C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6" name="Graphic 68">
                <a:extLst>
                  <a:ext uri="{FF2B5EF4-FFF2-40B4-BE49-F238E27FC236}">
                    <a16:creationId xmlns:a16="http://schemas.microsoft.com/office/drawing/2014/main" id="{D080B016-1914-314F-1C45-0C960982EDA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681C758A-1EED-CB88-0F46-5766B65CAE35}"/>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163" name="Oval 162">
                <a:extLst>
                  <a:ext uri="{FF2B5EF4-FFF2-40B4-BE49-F238E27FC236}">
                    <a16:creationId xmlns:a16="http://schemas.microsoft.com/office/drawing/2014/main" id="{F3527CB1-F981-D5CF-1023-928DC0C631E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4" name="Graphic 68">
                <a:extLst>
                  <a:ext uri="{FF2B5EF4-FFF2-40B4-BE49-F238E27FC236}">
                    <a16:creationId xmlns:a16="http://schemas.microsoft.com/office/drawing/2014/main" id="{240DE718-662D-6BD3-6B69-B815D673D8F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54" name="Rectangle: Rounded Corners 6">
              <a:extLst>
                <a:ext uri="{FF2B5EF4-FFF2-40B4-BE49-F238E27FC236}">
                  <a16:creationId xmlns:a16="http://schemas.microsoft.com/office/drawing/2014/main" id="{A2C9122A-5BE9-99FA-9F54-87220B17C97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ectangle: Rounded Corners 6">
              <a:extLst>
                <a:ext uri="{FF2B5EF4-FFF2-40B4-BE49-F238E27FC236}">
                  <a16:creationId xmlns:a16="http://schemas.microsoft.com/office/drawing/2014/main" id="{6511942D-B39B-67FB-A647-1C010FED42A7}"/>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6" name="Rectangle: Rounded Corners 6">
              <a:extLst>
                <a:ext uri="{FF2B5EF4-FFF2-40B4-BE49-F238E27FC236}">
                  <a16:creationId xmlns:a16="http://schemas.microsoft.com/office/drawing/2014/main" id="{DB28E560-C7A8-5E13-112D-25B9B508FFF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ectangle: Rounded Corners 6">
              <a:extLst>
                <a:ext uri="{FF2B5EF4-FFF2-40B4-BE49-F238E27FC236}">
                  <a16:creationId xmlns:a16="http://schemas.microsoft.com/office/drawing/2014/main" id="{7B431EF8-5E7B-55DB-A64E-8006C048FDEC}"/>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F101E713-4CD8-1737-1842-3C16F5DBC68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9" name="Rectangle: Rounded Corners 6">
              <a:extLst>
                <a:ext uri="{FF2B5EF4-FFF2-40B4-BE49-F238E27FC236}">
                  <a16:creationId xmlns:a16="http://schemas.microsoft.com/office/drawing/2014/main" id="{E4C26DE1-F32E-17B0-859A-AEC2FF339F5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0" name="Group 159">
              <a:extLst>
                <a:ext uri="{FF2B5EF4-FFF2-40B4-BE49-F238E27FC236}">
                  <a16:creationId xmlns:a16="http://schemas.microsoft.com/office/drawing/2014/main" id="{F2756467-DCA2-C02F-0D8C-99A6B5B77680}"/>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161" name="Oval 160">
                <a:extLst>
                  <a:ext uri="{FF2B5EF4-FFF2-40B4-BE49-F238E27FC236}">
                    <a16:creationId xmlns:a16="http://schemas.microsoft.com/office/drawing/2014/main" id="{247DC0FB-04E7-DE01-7332-9BB9750D724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2" name="Graphic 68">
                <a:extLst>
                  <a:ext uri="{FF2B5EF4-FFF2-40B4-BE49-F238E27FC236}">
                    <a16:creationId xmlns:a16="http://schemas.microsoft.com/office/drawing/2014/main" id="{F6E9A16A-2672-4F6C-ED40-D2772FCB3F0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71" name="Rectangle: Rounded Corners 170">
            <a:extLst>
              <a:ext uri="{FF2B5EF4-FFF2-40B4-BE49-F238E27FC236}">
                <a16:creationId xmlns:a16="http://schemas.microsoft.com/office/drawing/2014/main" id="{68CD4D98-3803-444D-021D-9667CDBE74BD}"/>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72" name="TextBox 171">
            <a:extLst>
              <a:ext uri="{FF2B5EF4-FFF2-40B4-BE49-F238E27FC236}">
                <a16:creationId xmlns:a16="http://schemas.microsoft.com/office/drawing/2014/main" id="{B0F75811-6518-13F1-0563-C3CF11094EC6}"/>
              </a:ext>
            </a:extLst>
          </p:cNvPr>
          <p:cNvSpPr txBox="1"/>
          <p:nvPr/>
        </p:nvSpPr>
        <p:spPr>
          <a:xfrm>
            <a:off x="588263"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Tanya comienza el día con una llamada de un cliente en su habitación de hotel. Utiliza </a:t>
            </a:r>
            <a:r>
              <a:rPr lang="es-ES" sz="1000" err="1">
                <a:solidFill>
                  <a:prstClr val="black"/>
                </a:solidFill>
                <a:cs typeface="Segoe UI Semibold"/>
              </a:rPr>
              <a:t>Copilot</a:t>
            </a:r>
            <a:r>
              <a:rPr lang="es-ES" sz="1000">
                <a:solidFill>
                  <a:prstClr val="black"/>
                </a:solidFill>
                <a:cs typeface="Segoe UI Semibold"/>
              </a:rPr>
              <a:t> para monitorear cualquier desacuerdo.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61B4EC4C-EC70-249E-DEFE-296A29B1E3AD}"/>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77" name="Title 1">
            <a:extLst>
              <a:ext uri="{FF2B5EF4-FFF2-40B4-BE49-F238E27FC236}">
                <a16:creationId xmlns:a16="http://schemas.microsoft.com/office/drawing/2014/main" id="{0530A55A-284E-6F8D-7DB3-D5E95A8EDADF}"/>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algunas buenas preguntas de seguimiento </a:t>
            </a:r>
            <a:r>
              <a:rPr lang="es-ES" sz="800" spc="0">
                <a:solidFill>
                  <a:prstClr val="black"/>
                </a:solidFill>
                <a:latin typeface="Segoe UI"/>
              </a:rPr>
              <a:t>para estar seguro de que entiendo el problema del cliente con la última entrega?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78" name="Rectangle: Rounded Corners 177">
            <a:extLst>
              <a:ext uri="{FF2B5EF4-FFF2-40B4-BE49-F238E27FC236}">
                <a16:creationId xmlns:a16="http://schemas.microsoft.com/office/drawing/2014/main" id="{E09577B1-D06B-0C2C-B707-65E4B4E79B40}"/>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79" name="TextBox 178">
            <a:extLst>
              <a:ext uri="{FF2B5EF4-FFF2-40B4-BE49-F238E27FC236}">
                <a16:creationId xmlns:a16="http://schemas.microsoft.com/office/drawing/2014/main" id="{ADADC7AD-2415-A8D8-B98F-04E40614C7F3}"/>
              </a:ext>
            </a:extLst>
          </p:cNvPr>
          <p:cNvSpPr txBox="1"/>
          <p:nvPr/>
        </p:nvSpPr>
        <p:spPr>
          <a:xfrm>
            <a:off x="3417469"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la llamada, Tanya resume sus correos electrónicos del día anterior y usa </a:t>
            </a:r>
            <a:r>
              <a:rPr lang="es-ES" sz="1000" err="1">
                <a:solidFill>
                  <a:prstClr val="black"/>
                </a:solidFill>
                <a:cs typeface="Segoe UI Semibold"/>
              </a:rPr>
              <a:t>Copilot</a:t>
            </a:r>
            <a:r>
              <a:rPr lang="es-ES" sz="1000">
                <a:solidFill>
                  <a:prstClr val="black"/>
                </a:solidFill>
                <a:cs typeface="Segoe UI Semibold"/>
              </a:rPr>
              <a:t> para crear respuestas que completan todos sus correos electrónicos en solo 20 minutos.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18" name="Group 17">
            <a:extLst>
              <a:ext uri="{FF2B5EF4-FFF2-40B4-BE49-F238E27FC236}">
                <a16:creationId xmlns:a16="http://schemas.microsoft.com/office/drawing/2014/main" id="{B2D83B0E-6693-8018-BF84-6C65C9ACAA73}"/>
              </a:ext>
              <a:ext uri="{C183D7F6-B498-43B3-948B-1728B52AA6E4}">
                <adec:decorative xmlns:adec="http://schemas.microsoft.com/office/drawing/2017/decorative" val="1"/>
              </a:ext>
            </a:extLst>
          </p:cNvPr>
          <p:cNvGrpSpPr>
            <a:grpSpLocks/>
          </p:cNvGrpSpPr>
          <p:nvPr/>
        </p:nvGrpSpPr>
        <p:grpSpPr>
          <a:xfrm>
            <a:off x="3417469" y="2375244"/>
            <a:ext cx="534543" cy="534543"/>
            <a:chOff x="12716387" y="5818028"/>
            <a:chExt cx="534543" cy="534543"/>
          </a:xfrm>
        </p:grpSpPr>
        <p:sp>
          <p:nvSpPr>
            <p:cNvPr id="19" name="Rounded Rectangle 46">
              <a:hlinkClick r:id="rId6"/>
              <a:extLst>
                <a:ext uri="{FF2B5EF4-FFF2-40B4-BE49-F238E27FC236}">
                  <a16:creationId xmlns:a16="http://schemas.microsoft.com/office/drawing/2014/main" id="{54C9C0A2-42BE-4EF2-4393-B2FD1FE634E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D50D61CD-B868-319C-9BCA-B6E482244D2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871" t="17900" r="17900" b="17900"/>
            <a:stretch/>
          </p:blipFill>
          <p:spPr>
            <a:xfrm>
              <a:off x="12753754" y="5867453"/>
              <a:ext cx="410880" cy="445366"/>
            </a:xfrm>
            <a:prstGeom prst="rect">
              <a:avLst/>
            </a:prstGeom>
          </p:spPr>
        </p:pic>
      </p:grpSp>
      <p:sp>
        <p:nvSpPr>
          <p:cNvPr id="183" name="TextBox 182">
            <a:extLst>
              <a:ext uri="{FF2B5EF4-FFF2-40B4-BE49-F238E27FC236}">
                <a16:creationId xmlns:a16="http://schemas.microsoft.com/office/drawing/2014/main" id="{2CDCD612-F9A7-ED32-8B94-50E229476AF8}"/>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84" name="Title 1">
            <a:extLst>
              <a:ext uri="{FF2B5EF4-FFF2-40B4-BE49-F238E27FC236}">
                <a16:creationId xmlns:a16="http://schemas.microsoft.com/office/drawing/2014/main" id="{5FF67652-A3FB-B23B-44F1-42F415F93586}"/>
              </a:ext>
            </a:extLst>
          </p:cNvPr>
          <p:cNvSpPr txBox="1">
            <a:spLocks/>
          </p:cNvSpPr>
          <p:nvPr/>
        </p:nvSpPr>
        <p:spPr>
          <a:xfrm>
            <a:off x="3476070" y="3060182"/>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Responde en un tono profesional </a:t>
            </a:r>
            <a:r>
              <a:rPr lang="es-ES" sz="800" spc="0">
                <a:solidFill>
                  <a:prstClr val="black"/>
                </a:solidFill>
                <a:latin typeface="Segoe UI"/>
              </a:rPr>
              <a:t>con un breve correo electrónico, di que lamentas el problema con el producto y tendrá una respuesta antes de las 3 pm de hoy.</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5" name="Rectangle: Rounded Corners 184">
            <a:extLst>
              <a:ext uri="{FF2B5EF4-FFF2-40B4-BE49-F238E27FC236}">
                <a16:creationId xmlns:a16="http://schemas.microsoft.com/office/drawing/2014/main" id="{D336F59E-5A6D-FF92-40C9-9B39F57D9319}"/>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86" name="TextBox 185">
            <a:extLst>
              <a:ext uri="{FF2B5EF4-FFF2-40B4-BE49-F238E27FC236}">
                <a16:creationId xmlns:a16="http://schemas.microsoft.com/office/drawing/2014/main" id="{13D7B8EC-79C4-980F-45E0-5FFC4DA15494}"/>
              </a:ext>
            </a:extLst>
          </p:cNvPr>
          <p:cNvSpPr txBox="1"/>
          <p:nvPr/>
        </p:nvSpPr>
        <p:spPr>
          <a:xfrm>
            <a:off x="6246676"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Tanya tiene unos minutos más, así que usa </a:t>
            </a:r>
            <a:r>
              <a:rPr lang="es-ES" sz="1000" err="1">
                <a:solidFill>
                  <a:prstClr val="black"/>
                </a:solidFill>
                <a:cs typeface="Segoe UI Semibold"/>
              </a:rPr>
              <a:t>Copilot</a:t>
            </a:r>
            <a:r>
              <a:rPr lang="es-ES" sz="1000">
                <a:solidFill>
                  <a:prstClr val="black"/>
                </a:solidFill>
                <a:cs typeface="Segoe UI Semibold"/>
              </a:rPr>
              <a:t> para ponerse al día con las reuniones que se perdió mientras volaba. Envía algunos chats para dar instrucciones sobre los temas críticos.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6" name="Group 55">
            <a:extLst>
              <a:ext uri="{FF2B5EF4-FFF2-40B4-BE49-F238E27FC236}">
                <a16:creationId xmlns:a16="http://schemas.microsoft.com/office/drawing/2014/main" id="{AEA55C6A-A9B4-3B96-2E83-66FF4B113111}"/>
              </a:ext>
              <a:ext uri="{C183D7F6-B498-43B3-948B-1728B52AA6E4}">
                <adec:decorative xmlns:adec="http://schemas.microsoft.com/office/drawing/2017/decorative" val="1"/>
              </a:ext>
            </a:extLst>
          </p:cNvPr>
          <p:cNvGrpSpPr>
            <a:grpSpLocks/>
          </p:cNvGrpSpPr>
          <p:nvPr/>
        </p:nvGrpSpPr>
        <p:grpSpPr>
          <a:xfrm>
            <a:off x="6246676" y="2375244"/>
            <a:ext cx="534543" cy="534543"/>
            <a:chOff x="4236994" y="8381781"/>
            <a:chExt cx="534543" cy="534543"/>
          </a:xfrm>
        </p:grpSpPr>
        <p:sp>
          <p:nvSpPr>
            <p:cNvPr id="57" name="Rounded Rectangle 46">
              <a:extLst>
                <a:ext uri="{FF2B5EF4-FFF2-40B4-BE49-F238E27FC236}">
                  <a16:creationId xmlns:a16="http://schemas.microsoft.com/office/drawing/2014/main" id="{351DD6DE-1015-6C8E-BDC1-4BB382172AD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6" descr="Microsoft Teams Logo, symbol, meaning, history, PNG">
              <a:hlinkClick r:id="rId4"/>
              <a:extLst>
                <a:ext uri="{FF2B5EF4-FFF2-40B4-BE49-F238E27FC236}">
                  <a16:creationId xmlns:a16="http://schemas.microsoft.com/office/drawing/2014/main" id="{336DA1ED-89EB-892D-B3F7-19A3A9514A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91" name="TextBox 190">
            <a:extLst>
              <a:ext uri="{FF2B5EF4-FFF2-40B4-BE49-F238E27FC236}">
                <a16:creationId xmlns:a16="http://schemas.microsoft.com/office/drawing/2014/main" id="{D6B061A3-8542-AA89-6B8B-879D18A883D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92" name="Title 1">
            <a:extLst>
              <a:ext uri="{FF2B5EF4-FFF2-40B4-BE49-F238E27FC236}">
                <a16:creationId xmlns:a16="http://schemas.microsoft.com/office/drawing/2014/main" id="{EDF3BD0B-500F-5FA6-66B7-79E2D4665F16}"/>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 era el problema principal </a:t>
            </a:r>
            <a:r>
              <a:rPr lang="es-ES" sz="800" spc="0">
                <a:solidFill>
                  <a:prstClr val="black"/>
                </a:solidFill>
                <a:latin typeface="Segoe UI"/>
              </a:rPr>
              <a:t>que se enfrentó el cliente y cuál fue la solución propuesta y el tiempo de respuesta?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93" name="Rectangle: Rounded Corners 192">
            <a:extLst>
              <a:ext uri="{FF2B5EF4-FFF2-40B4-BE49-F238E27FC236}">
                <a16:creationId xmlns:a16="http://schemas.microsoft.com/office/drawing/2014/main" id="{6E5A0AF0-8D86-A635-D11B-0E36EF66CF14}"/>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94" name="TextBox 193">
            <a:extLst>
              <a:ext uri="{FF2B5EF4-FFF2-40B4-BE49-F238E27FC236}">
                <a16:creationId xmlns:a16="http://schemas.microsoft.com/office/drawing/2014/main" id="{5291E915-29C3-FB2D-FB61-726E9F37AFB3}"/>
              </a:ext>
            </a:extLst>
          </p:cNvPr>
          <p:cNvSpPr txBox="1"/>
          <p:nvPr/>
        </p:nvSpPr>
        <p:spPr>
          <a:xfrm>
            <a:off x="6246676" y="4075061"/>
            <a:ext cx="2824298"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una larga reunión en las instalaciones de un cliente, Tanya tiene la oportunidad de echar un vistazo a su discurso de mañana y hacer algunas actualizaciones. Utiliza </a:t>
            </a:r>
            <a:r>
              <a:rPr lang="es-ES" sz="1000" err="1">
                <a:solidFill>
                  <a:prstClr val="black"/>
                </a:solidFill>
                <a:cs typeface="Segoe UI Semibold"/>
              </a:rPr>
              <a:t>Copilot</a:t>
            </a:r>
            <a:r>
              <a:rPr lang="es-ES" sz="1000">
                <a:solidFill>
                  <a:prstClr val="black"/>
                </a:solidFill>
                <a:cs typeface="Segoe UI Semibold"/>
              </a:rPr>
              <a:t> para añadir una nueva sección sobre las actualizaciones de los planes de bonificación.</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5003768"/>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9"/>
              <a:extLst>
                <a:ext uri="{FF2B5EF4-FFF2-40B4-BE49-F238E27FC236}">
                  <a16:creationId xmlns:a16="http://schemas.microsoft.com/office/drawing/2014/main" id="{9C7DBD3F-A2CE-29DA-A97B-F127C2B0FDE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98" name="TextBox 197">
            <a:extLst>
              <a:ext uri="{FF2B5EF4-FFF2-40B4-BE49-F238E27FC236}">
                <a16:creationId xmlns:a16="http://schemas.microsoft.com/office/drawing/2014/main" id="{3A5BD94B-78C1-D148-4041-3C4204E261EC}"/>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99" name="Title 1">
            <a:extLst>
              <a:ext uri="{FF2B5EF4-FFF2-40B4-BE49-F238E27FC236}">
                <a16:creationId xmlns:a16="http://schemas.microsoft.com/office/drawing/2014/main" id="{9CFB7F31-F383-DB80-CE45-8F453008AA3B}"/>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Añade</a:t>
            </a:r>
            <a:r>
              <a:rPr lang="en-US" sz="800" b="1" spc="0">
                <a:gradFill>
                  <a:gsLst>
                    <a:gs pos="0">
                      <a:srgbClr val="1264B1"/>
                    </a:gs>
                    <a:gs pos="100000">
                      <a:srgbClr val="944DCF"/>
                    </a:gs>
                  </a:gsLst>
                  <a:lin ang="0" scaled="1"/>
                </a:gradFill>
                <a:latin typeface="Segoe UI"/>
              </a:rPr>
              <a:t> un nuevo </a:t>
            </a:r>
            <a:r>
              <a:rPr lang="en-US" sz="800" b="1" spc="0" err="1">
                <a:gradFill>
                  <a:gsLst>
                    <a:gs pos="0">
                      <a:srgbClr val="1264B1"/>
                    </a:gs>
                    <a:gs pos="100000">
                      <a:srgbClr val="944DCF"/>
                    </a:gs>
                  </a:gsLst>
                  <a:lin ang="0" scaled="1"/>
                </a:gradFill>
                <a:latin typeface="Segoe UI"/>
              </a:rPr>
              <a:t>párrafo</a:t>
            </a:r>
            <a:r>
              <a:rPr lang="en-US" sz="800" b="1" spc="0">
                <a:gradFill>
                  <a:gsLst>
                    <a:gs pos="0">
                      <a:srgbClr val="1264B1"/>
                    </a:gs>
                    <a:gs pos="100000">
                      <a:srgbClr val="944DCF"/>
                    </a:gs>
                  </a:gsLst>
                  <a:lin ang="0" scaled="1"/>
                </a:gradFill>
                <a:latin typeface="Segoe UI"/>
              </a:rPr>
              <a:t> </a:t>
            </a:r>
            <a:r>
              <a:rPr kumimoji="0" lang="en-US" sz="800" b="0" i="0" u="none" strike="noStrike" kern="1200" cap="none" spc="0" normalizeH="0" baseline="0" noProof="0" err="1">
                <a:ln w="3175">
                  <a:noFill/>
                </a:ln>
                <a:solidFill>
                  <a:prstClr val="black"/>
                </a:solidFill>
                <a:effectLst/>
                <a:uLnTx/>
                <a:uFillTx/>
                <a:latin typeface="Segoe UI"/>
                <a:ea typeface="+mn-ea"/>
                <a:cs typeface="Segoe UI" pitchFamily="34" charset="0"/>
              </a:rPr>
              <a:t>basado</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n-US" sz="800" spc="0" err="1">
                <a:solidFill>
                  <a:prstClr val="black"/>
                </a:solidFill>
                <a:latin typeface="Segoe UI"/>
              </a:rPr>
              <a:t>en</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t>el plan de Contoso para 2024</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t>
            </a:r>
          </a:p>
        </p:txBody>
      </p:sp>
      <p:sp>
        <p:nvSpPr>
          <p:cNvPr id="200" name="Rectangle: Rounded Corners 199">
            <a:extLst>
              <a:ext uri="{FF2B5EF4-FFF2-40B4-BE49-F238E27FC236}">
                <a16:creationId xmlns:a16="http://schemas.microsoft.com/office/drawing/2014/main" id="{C2264BA8-7191-2ADC-1407-4543677CD43A}"/>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3:00 PM</a:t>
            </a:r>
          </a:p>
        </p:txBody>
      </p:sp>
      <p:sp>
        <p:nvSpPr>
          <p:cNvPr id="201" name="TextBox 200">
            <a:extLst>
              <a:ext uri="{FF2B5EF4-FFF2-40B4-BE49-F238E27FC236}">
                <a16:creationId xmlns:a16="http://schemas.microsoft.com/office/drawing/2014/main" id="{01B9B546-D609-9221-5A3D-515B3551FBB6}"/>
              </a:ext>
            </a:extLst>
          </p:cNvPr>
          <p:cNvSpPr txBox="1"/>
          <p:nvPr/>
        </p:nvSpPr>
        <p:spPr>
          <a:xfrm>
            <a:off x="3417469"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Se ha producido un problema crítico de producción y Tanya necesita ponerse al día rápidamente. Le pide a </a:t>
            </a:r>
            <a:r>
              <a:rPr lang="es-ES" sz="1000" err="1">
                <a:solidFill>
                  <a:prstClr val="black"/>
                </a:solidFill>
                <a:cs typeface="Segoe UI Semibold"/>
              </a:rPr>
              <a:t>Copilot</a:t>
            </a:r>
            <a:r>
              <a:rPr lang="es-ES" sz="1000">
                <a:solidFill>
                  <a:prstClr val="black"/>
                </a:solidFill>
                <a:cs typeface="Segoe UI Semibold"/>
              </a:rPr>
              <a:t> un resumen de los correos electrónicos y chats relacionados con el problema</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62" name="Group 61">
            <a:extLst>
              <a:ext uri="{FF2B5EF4-FFF2-40B4-BE49-F238E27FC236}">
                <a16:creationId xmlns:a16="http://schemas.microsoft.com/office/drawing/2014/main" id="{AA7831CB-0F69-D557-0182-43F5DA39F5F6}"/>
              </a:ext>
              <a:ext uri="{C183D7F6-B498-43B3-948B-1728B52AA6E4}">
                <adec:decorative xmlns:adec="http://schemas.microsoft.com/office/drawing/2017/decorative" val="1"/>
              </a:ext>
            </a:extLst>
          </p:cNvPr>
          <p:cNvGrpSpPr>
            <a:grpSpLocks/>
          </p:cNvGrpSpPr>
          <p:nvPr/>
        </p:nvGrpSpPr>
        <p:grpSpPr>
          <a:xfrm>
            <a:off x="3417469" y="5003768"/>
            <a:ext cx="534543" cy="534543"/>
            <a:chOff x="10616632" y="8381781"/>
            <a:chExt cx="534543" cy="534543"/>
          </a:xfrm>
        </p:grpSpPr>
        <p:sp>
          <p:nvSpPr>
            <p:cNvPr id="83" name="Rounded Rectangle 46">
              <a:extLst>
                <a:ext uri="{FF2B5EF4-FFF2-40B4-BE49-F238E27FC236}">
                  <a16:creationId xmlns:a16="http://schemas.microsoft.com/office/drawing/2014/main" id="{7D4407D2-1989-8438-ED6F-C83C3259B23E}"/>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2" descr="Zip Co logo SVG free download, id: 101874 - Brandlogos.net">
              <a:hlinkClick r:id="rId11"/>
              <a:extLst>
                <a:ext uri="{FF2B5EF4-FFF2-40B4-BE49-F238E27FC236}">
                  <a16:creationId xmlns:a16="http://schemas.microsoft.com/office/drawing/2014/main" id="{E8CDB237-A718-F0C9-6AA5-F9ADC74D50F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205" name="TextBox 204">
            <a:extLst>
              <a:ext uri="{FF2B5EF4-FFF2-40B4-BE49-F238E27FC236}">
                <a16:creationId xmlns:a16="http://schemas.microsoft.com/office/drawing/2014/main" id="{6F663D96-8FFE-F802-9B5E-E4A872237167}"/>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206" name="Title 1">
            <a:extLst>
              <a:ext uri="{FF2B5EF4-FFF2-40B4-BE49-F238E27FC236}">
                <a16:creationId xmlns:a16="http://schemas.microsoft.com/office/drawing/2014/main" id="{AFC6EB13-345C-6E34-C096-68B8CAE9999D}"/>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a:t>
            </a: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es-ES" sz="800" b="1" i="0" u="none" strike="noStrike" kern="1200" cap="none" spc="0" normalizeH="0" baseline="0" noProof="0">
                <a:ln w="3175">
                  <a:noFill/>
                </a:ln>
                <a:solidFill>
                  <a:prstClr val="black"/>
                </a:solidFill>
                <a:effectLst/>
                <a:uLnTx/>
                <a:uFillTx/>
                <a:latin typeface="Segoe UI"/>
                <a:ea typeface="+mn-ea"/>
                <a:cs typeface="Segoe UI" pitchFamily="34" charset="0"/>
              </a:rPr>
              <a:t>t</a:t>
            </a:r>
            <a:r>
              <a:rPr lang="es-ES" sz="800" spc="0" err="1">
                <a:solidFill>
                  <a:prstClr val="black"/>
                </a:solidFill>
                <a:latin typeface="Segoe UI"/>
              </a:rPr>
              <a:t>odos</a:t>
            </a:r>
            <a:r>
              <a:rPr lang="es-ES" sz="800" spc="0">
                <a:solidFill>
                  <a:prstClr val="black"/>
                </a:solidFill>
                <a:latin typeface="Segoe UI"/>
              </a:rPr>
              <a:t> los correos electrónicos y chats que mencionan el taller de fundición de las últimas dos horas.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07" name="Rectangle: Rounded Corners 206">
            <a:extLst>
              <a:ext uri="{FF2B5EF4-FFF2-40B4-BE49-F238E27FC236}">
                <a16:creationId xmlns:a16="http://schemas.microsoft.com/office/drawing/2014/main" id="{28F3C611-E432-BE67-66A5-09824476077F}"/>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7:00 PM</a:t>
            </a:r>
          </a:p>
        </p:txBody>
      </p:sp>
      <p:sp>
        <p:nvSpPr>
          <p:cNvPr id="208" name="TextBox 207">
            <a:extLst>
              <a:ext uri="{FF2B5EF4-FFF2-40B4-BE49-F238E27FC236}">
                <a16:creationId xmlns:a16="http://schemas.microsoft.com/office/drawing/2014/main" id="{6075E74B-15C7-EC38-7EBF-32D43577F259}"/>
              </a:ext>
            </a:extLst>
          </p:cNvPr>
          <p:cNvSpPr txBox="1"/>
          <p:nvPr/>
        </p:nvSpPr>
        <p:spPr>
          <a:xfrm>
            <a:off x="588263" y="4075061"/>
            <a:ext cx="2598477"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El problema finalmente está bajo control y Tanya puede volver a su discurso. Ella no está contenta con la introducción, por lo que le pide a </a:t>
            </a:r>
            <a:r>
              <a:rPr lang="es-ES" sz="1000" err="1">
                <a:solidFill>
                  <a:prstClr val="black"/>
                </a:solidFill>
                <a:cs typeface="Segoe UI Semibold"/>
              </a:rPr>
              <a:t>Copilot</a:t>
            </a:r>
            <a:r>
              <a:rPr lang="es-ES" sz="1000">
                <a:solidFill>
                  <a:prstClr val="black"/>
                </a:solidFill>
                <a:cs typeface="Segoe UI Semibold"/>
              </a:rPr>
              <a:t> que sugiera algunas líneas de apertura humorísticas para su discurso. Con algunos ajustes, tiene el comienzo perfecto.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85" name="Group 84">
            <a:extLst>
              <a:ext uri="{FF2B5EF4-FFF2-40B4-BE49-F238E27FC236}">
                <a16:creationId xmlns:a16="http://schemas.microsoft.com/office/drawing/2014/main" id="{9E18A6D0-4CBA-AED6-B191-79CB4821AACE}"/>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3AC45A1B-72EA-A54F-C057-5AB8C51002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387B14A6-A4D0-2D50-6D43-FB197C02748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9"/>
              <a:extLst>
                <a:ext uri="{FF2B5EF4-FFF2-40B4-BE49-F238E27FC236}">
                  <a16:creationId xmlns:a16="http://schemas.microsoft.com/office/drawing/2014/main" id="{37FD6D3A-366D-7797-55FC-B58BC9EB536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TextBox 211">
            <a:extLst>
              <a:ext uri="{FF2B5EF4-FFF2-40B4-BE49-F238E27FC236}">
                <a16:creationId xmlns:a16="http://schemas.microsoft.com/office/drawing/2014/main" id="{7E5DB077-3D14-2CB6-03DC-D4DCF246CB85}"/>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13" name="Title 1">
            <a:extLst>
              <a:ext uri="{FF2B5EF4-FFF2-40B4-BE49-F238E27FC236}">
                <a16:creationId xmlns:a16="http://schemas.microsoft.com/office/drawing/2014/main" id="{BF031716-3C01-B980-B36A-D891508E6FEC}"/>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Dame </a:t>
            </a:r>
            <a:r>
              <a:rPr lang="en-US" sz="800" b="1" spc="0" err="1">
                <a:gradFill>
                  <a:gsLst>
                    <a:gs pos="0">
                      <a:srgbClr val="1264B1"/>
                    </a:gs>
                    <a:gs pos="100000">
                      <a:srgbClr val="944DCF"/>
                    </a:gs>
                  </a:gsLst>
                  <a:lin ang="0" scaled="1"/>
                </a:gradFill>
                <a:latin typeface="Segoe UI"/>
              </a:rPr>
              <a:t>algunas</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sugerencias</a:t>
            </a:r>
            <a:r>
              <a:rPr lang="en-US" sz="800" b="1" spc="0">
                <a:gradFill>
                  <a:gsLst>
                    <a:gs pos="0">
                      <a:srgbClr val="1264B1"/>
                    </a:gs>
                    <a:gs pos="100000">
                      <a:srgbClr val="944DCF"/>
                    </a:gs>
                  </a:gsLst>
                  <a:lin ang="0" scaled="1"/>
                </a:gradFill>
                <a:latin typeface="Segoe UI"/>
              </a:rPr>
              <a:t> </a:t>
            </a:r>
            <a:r>
              <a:rPr lang="en-US" sz="800" spc="0">
                <a:solidFill>
                  <a:prstClr val="black"/>
                </a:solidFill>
                <a:latin typeface="Segoe UI"/>
              </a:rPr>
              <a:t>de </a:t>
            </a:r>
            <a:r>
              <a:rPr lang="en-US" sz="800" spc="0" err="1">
                <a:solidFill>
                  <a:prstClr val="black"/>
                </a:solidFill>
                <a:latin typeface="Segoe UI"/>
              </a:rPr>
              <a:t>maneras</a:t>
            </a:r>
            <a:r>
              <a:rPr lang="en-US" sz="800" spc="0">
                <a:solidFill>
                  <a:prstClr val="black"/>
                </a:solidFill>
                <a:latin typeface="Segoe UI"/>
              </a:rPr>
              <a:t> </a:t>
            </a:r>
            <a:r>
              <a:rPr lang="en-US" sz="800" spc="0" err="1">
                <a:solidFill>
                  <a:prstClr val="black"/>
                </a:solidFill>
                <a:latin typeface="Segoe UI"/>
              </a:rPr>
              <a:t>humorísticas</a:t>
            </a:r>
            <a:r>
              <a:rPr lang="en-US" sz="800" spc="0">
                <a:solidFill>
                  <a:prstClr val="black"/>
                </a:solidFill>
                <a:latin typeface="Segoe UI"/>
              </a:rPr>
              <a:t> para </a:t>
            </a:r>
            <a:r>
              <a:rPr lang="en-US" sz="800" spc="0" err="1">
                <a:solidFill>
                  <a:prstClr val="black"/>
                </a:solidFill>
                <a:latin typeface="Segoe UI"/>
              </a:rPr>
              <a:t>comenzar</a:t>
            </a:r>
            <a:r>
              <a:rPr lang="en-US" sz="800" spc="0">
                <a:solidFill>
                  <a:prstClr val="black"/>
                </a:solidFill>
                <a:latin typeface="Segoe UI"/>
              </a:rPr>
              <a:t> </a:t>
            </a:r>
            <a:r>
              <a:rPr lang="en-US" sz="800" spc="0" err="1">
                <a:solidFill>
                  <a:prstClr val="black"/>
                </a:solidFill>
                <a:latin typeface="Segoe UI"/>
              </a:rPr>
              <a:t>este</a:t>
            </a:r>
            <a:r>
              <a:rPr lang="en-US" sz="800" spc="0">
                <a:solidFill>
                  <a:prstClr val="black"/>
                </a:solidFill>
                <a:latin typeface="Segoe UI"/>
              </a:rPr>
              <a:t> </a:t>
            </a:r>
            <a:r>
              <a:rPr lang="en-US" sz="800" spc="0" err="1">
                <a:solidFill>
                  <a:prstClr val="black"/>
                </a:solidFill>
                <a:latin typeface="Segoe UI"/>
              </a:rPr>
              <a:t>discurso</a:t>
            </a:r>
            <a:r>
              <a:rPr lang="en-US" sz="800" spc="0">
                <a:solidFill>
                  <a:prstClr val="black"/>
                </a:solidFill>
                <a:latin typeface="Segoe UI"/>
              </a:rPr>
              <a:t>.</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pic>
        <p:nvPicPr>
          <p:cNvPr id="17" name="Picture 16" descr="Portrait of Tanya">
            <a:extLst>
              <a:ext uri="{FF2B5EF4-FFF2-40B4-BE49-F238E27FC236}">
                <a16:creationId xmlns:a16="http://schemas.microsoft.com/office/drawing/2014/main" id="{F578C86B-0C1F-0434-9078-E3DB10F48B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96" t="22130" r="27708"/>
          <a:stretch/>
        </p:blipFill>
        <p:spPr>
          <a:xfrm>
            <a:off x="9386789" y="2434705"/>
            <a:ext cx="2387600" cy="3033190"/>
          </a:xfrm>
          <a:prstGeom prst="rect">
            <a:avLst/>
          </a:prstGeom>
        </p:spPr>
      </p:pic>
      <p:sp>
        <p:nvSpPr>
          <p:cNvPr id="215" name="Freeform: Shape 214">
            <a:extLst>
              <a:ext uri="{FF2B5EF4-FFF2-40B4-BE49-F238E27FC236}">
                <a16:creationId xmlns:a16="http://schemas.microsoft.com/office/drawing/2014/main" id="{BE24A444-AF22-1C45-9EE3-131627130BF2}"/>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6" name="Rectangle 215">
            <a:extLst>
              <a:ext uri="{FF2B5EF4-FFF2-40B4-BE49-F238E27FC236}">
                <a16:creationId xmlns:a16="http://schemas.microsoft.com/office/drawing/2014/main" id="{E2CB52B8-24ED-0C0B-EADD-9449D45CF2E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defRPr/>
            </a:pPr>
            <a:r>
              <a:rPr lang="es-ES" sz="1400">
                <a:solidFill>
                  <a:prstClr val="white"/>
                </a:solidFill>
                <a:latin typeface="Segoe UI Semibold"/>
              </a:rPr>
              <a:t>Tanya lidera un equipo de desarrollo de productos</a:t>
            </a:r>
            <a:endParaRPr kumimoji="0" lang="en-US" sz="1400" b="0" i="0" u="none" strike="noStrike" kern="120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31975487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38365"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para Microsoft 365 </a:t>
            </a:r>
            <a:br>
              <a:rPr lang="en-US" sz="4200"/>
            </a:br>
            <a:r>
              <a:rPr lang="en-US" sz="4200">
                <a:cs typeface="Segoe UI"/>
              </a:rPr>
              <a:t>AI para RRHH</a:t>
            </a:r>
            <a:endParaRPr lang="en-US">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23ECBF1-9E7B-2600-C58B-5A313E5EA8B2}"/>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 name="Picture Placeholder 7">
            <a:extLst>
              <a:ext uri="{FF2B5EF4-FFF2-40B4-BE49-F238E27FC236}">
                <a16:creationId xmlns:a16="http://schemas.microsoft.com/office/drawing/2014/main" id="{7C3291B8-1593-B4D5-FE36-AA0028B62788}"/>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l="37430" t="12547" r="21092" b="24916"/>
          <a:stretch/>
        </p:blipFill>
        <p:spPr bwMode="ltGray">
          <a:xfrm>
            <a:off x="6616922" y="1102233"/>
            <a:ext cx="4672584" cy="4672584"/>
          </a:xfrm>
          <a:prstGeom prst="ellipse">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8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037D0-0483-58DA-92AA-B053AFDDD25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4" name="Rectangle: Rounded Corners 6">
            <a:extLst>
              <a:ext uri="{FF2B5EF4-FFF2-40B4-BE49-F238E27FC236}">
                <a16:creationId xmlns:a16="http://schemas.microsoft.com/office/drawing/2014/main" id="{409DD201-41FD-C6C7-92F1-7111B01600DC}"/>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3">
            <a:extLst>
              <a:ext uri="{FF2B5EF4-FFF2-40B4-BE49-F238E27FC236}">
                <a16:creationId xmlns:a16="http://schemas.microsoft.com/office/drawing/2014/main" id="{15D2AC83-A3ED-2146-084A-BA3C277DB16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err="1">
                <a:ln>
                  <a:noFill/>
                </a:ln>
                <a:solidFill>
                  <a:schemeClr val="bg1"/>
                </a:solidFill>
                <a:latin typeface="+mj-lt"/>
                <a:cs typeface="Segoe UI"/>
              </a:rPr>
              <a:t>Destierra</a:t>
            </a:r>
            <a:r>
              <a:rPr lang="en-US" sz="2400" spc="0">
                <a:ln>
                  <a:noFill/>
                </a:ln>
                <a:solidFill>
                  <a:schemeClr val="bg1"/>
                </a:solidFill>
                <a:latin typeface="+mj-lt"/>
                <a:cs typeface="Segoe UI"/>
              </a:rPr>
              <a:t> tu </a:t>
            </a:r>
            <a:r>
              <a:rPr lang="en-US" sz="2400" spc="0" err="1">
                <a:ln>
                  <a:noFill/>
                </a:ln>
                <a:solidFill>
                  <a:schemeClr val="bg1"/>
                </a:solidFill>
                <a:latin typeface="+mj-lt"/>
                <a:cs typeface="Segoe UI"/>
              </a:rPr>
              <a:t>ajetreo</a:t>
            </a:r>
            <a:endParaRPr lang="en-US" sz="2400" spc="0">
              <a:ln>
                <a:noFill/>
              </a:ln>
              <a:solidFill>
                <a:schemeClr val="bg1"/>
              </a:solidFill>
              <a:latin typeface="+mj-lt"/>
              <a:cs typeface="Segoe UI"/>
            </a:endParaRPr>
          </a:p>
        </p:txBody>
      </p:sp>
      <p:sp>
        <p:nvSpPr>
          <p:cNvPr id="10" name="TextBox 9">
            <a:extLst>
              <a:ext uri="{FF2B5EF4-FFF2-40B4-BE49-F238E27FC236}">
                <a16:creationId xmlns:a16="http://schemas.microsoft.com/office/drawing/2014/main" id="{00502656-F21F-B7C2-35A2-F3C37AF5EA55}"/>
              </a:ext>
            </a:extLst>
          </p:cNvPr>
          <p:cNvSpPr txBox="1"/>
          <p:nvPr/>
        </p:nvSpPr>
        <p:spPr>
          <a:xfrm>
            <a:off x="2946191" y="2598003"/>
            <a:ext cx="6299615" cy="1785104"/>
          </a:xfrm>
          <a:prstGeom prst="rect">
            <a:avLst/>
          </a:prstGeom>
        </p:spPr>
        <p:txBody>
          <a:bodyPr wrap="square" lIns="0" tIns="0" rIns="0" bIns="0" anchor="ctr">
            <a:spAutoFit/>
          </a:bodyPr>
          <a:lstStyle/>
          <a:p>
            <a:pPr lvl="0" algn="ctr">
              <a:spcBef>
                <a:spcPts val="3600"/>
              </a:spcBef>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de 4 personas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lang="en-US" sz="2800">
                <a:solidFill>
                  <a:prstClr val="black"/>
                </a:solidFill>
                <a:ea typeface="+mj-lt"/>
                <a:cs typeface="Segoe UI"/>
              </a:rPr>
              <a:t>se </a:t>
            </a:r>
            <a:r>
              <a:rPr lang="en-US" sz="2800" err="1">
                <a:solidFill>
                  <a:prstClr val="black"/>
                </a:solidFill>
                <a:ea typeface="+mj-lt"/>
                <a:cs typeface="Segoe UI"/>
              </a:rPr>
              <a:t>sentirían</a:t>
            </a:r>
            <a:r>
              <a:rPr lang="en-US" sz="2800">
                <a:solidFill>
                  <a:prstClr val="black"/>
                </a:solidFill>
                <a:ea typeface="+mj-lt"/>
                <a:cs typeface="Segoe UI"/>
              </a:rPr>
              <a:t> </a:t>
            </a:r>
            <a:r>
              <a:rPr lang="en-US" sz="2800" err="1">
                <a:solidFill>
                  <a:prstClr val="black"/>
                </a:solidFill>
                <a:ea typeface="+mj-lt"/>
                <a:cs typeface="Segoe UI"/>
              </a:rPr>
              <a:t>cómodos</a:t>
            </a:r>
            <a:r>
              <a:rPr lang="en-US" sz="2800">
                <a:solidFill>
                  <a:prstClr val="black"/>
                </a:solidFill>
                <a:ea typeface="+mj-lt"/>
                <a:cs typeface="Segoe UI"/>
              </a:rPr>
              <a:t> </a:t>
            </a:r>
            <a:r>
              <a:rPr lang="en-US" sz="2800" err="1">
                <a:solidFill>
                  <a:prstClr val="black"/>
                </a:solidFill>
                <a:ea typeface="+mj-lt"/>
                <a:cs typeface="Segoe UI"/>
              </a:rPr>
              <a:t>utilizando</a:t>
            </a:r>
            <a:r>
              <a:rPr lang="en-US" sz="2800">
                <a:solidFill>
                  <a:prstClr val="black"/>
                </a:solidFill>
                <a:ea typeface="+mj-lt"/>
                <a:cs typeface="Segoe UI"/>
              </a:rPr>
              <a:t> la IA para </a:t>
            </a:r>
            <a:r>
              <a:rPr lang="en-US" sz="2800" err="1">
                <a:solidFill>
                  <a:prstClr val="black"/>
                </a:solidFill>
                <a:ea typeface="+mj-lt"/>
                <a:cs typeface="Segoe UI"/>
              </a:rPr>
              <a:t>tareas</a:t>
            </a:r>
            <a:r>
              <a:rPr lang="en-US" sz="2800">
                <a:solidFill>
                  <a:prstClr val="black"/>
                </a:solidFill>
                <a:ea typeface="+mj-lt"/>
                <a:cs typeface="Segoe UI"/>
              </a:rPr>
              <a:t> </a:t>
            </a:r>
            <a:r>
              <a:rPr lang="en-US" sz="2800" err="1">
                <a:solidFill>
                  <a:prstClr val="black"/>
                </a:solidFill>
                <a:ea typeface="+mj-lt"/>
                <a:cs typeface="Segoe UI"/>
              </a:rPr>
              <a:t>administrativas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FBED8F43-E0FB-5C55-D811-EC32582ADA6C}"/>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2248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0" name="Group 1109">
            <a:extLst>
              <a:ext uri="{FF2B5EF4-FFF2-40B4-BE49-F238E27FC236}">
                <a16:creationId xmlns:a16="http://schemas.microsoft.com/office/drawing/2014/main" id="{1DDE1065-1A81-4A15-6EE7-D7EAE5E9F4C5}"/>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1111" name="Group 1110">
              <a:extLst>
                <a:ext uri="{FF2B5EF4-FFF2-40B4-BE49-F238E27FC236}">
                  <a16:creationId xmlns:a16="http://schemas.microsoft.com/office/drawing/2014/main" id="{CE59AF7B-61F4-6DFE-7F2F-98120B1AC7F6}"/>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1116" name="Rectangle: Single Corner Rounded 1115">
                <a:extLst>
                  <a:ext uri="{FF2B5EF4-FFF2-40B4-BE49-F238E27FC236}">
                    <a16:creationId xmlns:a16="http://schemas.microsoft.com/office/drawing/2014/main" id="{984D5004-14F2-0D5E-39EB-3CEC37292AEE}"/>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117" name="Group 1116">
                <a:extLst>
                  <a:ext uri="{FF2B5EF4-FFF2-40B4-BE49-F238E27FC236}">
                    <a16:creationId xmlns:a16="http://schemas.microsoft.com/office/drawing/2014/main" id="{B98450C3-9446-F507-6F86-4907EF263DA8}"/>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1118" name="Picture 1117">
                  <a:extLst>
                    <a:ext uri="{FF2B5EF4-FFF2-40B4-BE49-F238E27FC236}">
                      <a16:creationId xmlns:a16="http://schemas.microsoft.com/office/drawing/2014/main" id="{ECD1D097-12BC-327D-0F80-F4ABC1F7D2B8}"/>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119" name="Rectangle: Top Corners Rounded 1118">
                  <a:extLst>
                    <a:ext uri="{FF2B5EF4-FFF2-40B4-BE49-F238E27FC236}">
                      <a16:creationId xmlns:a16="http://schemas.microsoft.com/office/drawing/2014/main" id="{4CF3A633-6DC2-6200-4B51-973F52C7ACD2}"/>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120" name="Group 1119">
                  <a:extLst>
                    <a:ext uri="{FF2B5EF4-FFF2-40B4-BE49-F238E27FC236}">
                      <a16:creationId xmlns:a16="http://schemas.microsoft.com/office/drawing/2014/main" id="{4C59B061-0D95-E05F-C89E-E311037F8A64}"/>
                    </a:ext>
                  </a:extLst>
                </p:cNvPr>
                <p:cNvGrpSpPr/>
                <p:nvPr/>
              </p:nvGrpSpPr>
              <p:grpSpPr>
                <a:xfrm>
                  <a:off x="-2" y="1103972"/>
                  <a:ext cx="12205140" cy="4806944"/>
                  <a:chOff x="-2" y="1103972"/>
                  <a:chExt cx="12205140" cy="4806944"/>
                </a:xfrm>
              </p:grpSpPr>
              <p:sp>
                <p:nvSpPr>
                  <p:cNvPr id="1131" name="Arrow: Bent 1130">
                    <a:extLst>
                      <a:ext uri="{FF2B5EF4-FFF2-40B4-BE49-F238E27FC236}">
                        <a16:creationId xmlns:a16="http://schemas.microsoft.com/office/drawing/2014/main" id="{987EB6A2-D6B6-6ED1-2F81-8E5EA40F4A0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2" name="Arrow: Bent 1131">
                    <a:extLst>
                      <a:ext uri="{FF2B5EF4-FFF2-40B4-BE49-F238E27FC236}">
                        <a16:creationId xmlns:a16="http://schemas.microsoft.com/office/drawing/2014/main" id="{F9DF1378-0B44-33FA-D006-7E05FDABE7F4}"/>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121" name="Straight Connector 1120">
                  <a:extLst>
                    <a:ext uri="{FF2B5EF4-FFF2-40B4-BE49-F238E27FC236}">
                      <a16:creationId xmlns:a16="http://schemas.microsoft.com/office/drawing/2014/main" id="{567E1B49-1A69-19C6-0814-3F5138005D44}"/>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182E3DCB-110C-381D-A8F5-A197BDBEE5A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DE3372DE-0D11-5BA2-DC8C-20E8375D7478}"/>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B7169974-195F-4489-8697-25FC5FE55C6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9F72D60A-9943-8251-5F76-8012C31944F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831BE2F4-3CF7-75CC-033E-B3DC665BB229}"/>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A0AF8B79-5BA9-1AD3-A913-C3A72F1931C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FDBF96A1-8F25-017E-FB12-39CD632D30A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991904C-6BB5-A130-7CA8-07A5AA7DC4E1}"/>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7C9AC484-C991-CB37-DE8F-CC228A7A330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12" name="Group 1111">
              <a:extLst>
                <a:ext uri="{FF2B5EF4-FFF2-40B4-BE49-F238E27FC236}">
                  <a16:creationId xmlns:a16="http://schemas.microsoft.com/office/drawing/2014/main" id="{17CC6F65-ED90-E6BD-2812-3377A628EEA0}"/>
                </a:ext>
              </a:extLst>
            </p:cNvPr>
            <p:cNvGrpSpPr/>
            <p:nvPr/>
          </p:nvGrpSpPr>
          <p:grpSpPr>
            <a:xfrm>
              <a:off x="4045115" y="6019800"/>
              <a:ext cx="7570788" cy="498476"/>
              <a:chOff x="4045115" y="6019800"/>
              <a:chExt cx="7570788" cy="498476"/>
            </a:xfrm>
          </p:grpSpPr>
          <p:sp>
            <p:nvSpPr>
              <p:cNvPr id="1113" name="Rectangle: Rounded Corners 6">
                <a:extLst>
                  <a:ext uri="{FF2B5EF4-FFF2-40B4-BE49-F238E27FC236}">
                    <a16:creationId xmlns:a16="http://schemas.microsoft.com/office/drawing/2014/main" id="{6643660D-8D04-38F8-B7C6-99E53CE22E5F}"/>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14" name="Straight Connector 1113">
                <a:extLst>
                  <a:ext uri="{FF2B5EF4-FFF2-40B4-BE49-F238E27FC236}">
                    <a16:creationId xmlns:a16="http://schemas.microsoft.com/office/drawing/2014/main" id="{52712B3D-1E24-D2CD-C7B8-5BF6A508553A}"/>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DBA2249-80F4-C2FA-DD8B-2E7CA243ED6E}"/>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30887"/>
          </a:xfrm>
          <a:noFill/>
        </p:spPr>
        <p:txBody>
          <a:bodyPr wrap="square">
            <a:spAutoFit/>
          </a:bodyPr>
          <a:lstStyle/>
          <a:p>
            <a:pPr defTabSz="914400"/>
            <a:r>
              <a:rPr lang="en-US" sz="2800">
                <a:gradFill flip="none" rotWithShape="1">
                  <a:gsLst>
                    <a:gs pos="50000">
                      <a:srgbClr val="8661C5"/>
                    </a:gs>
                    <a:gs pos="0">
                      <a:srgbClr val="3E76D4"/>
                    </a:gs>
                    <a:gs pos="100000">
                      <a:srgbClr val="C73ECC"/>
                    </a:gs>
                  </a:gsLst>
                  <a:lin ang="2700000" scaled="1"/>
                  <a:tileRect/>
                </a:gradFill>
                <a:cs typeface="+mn-cs"/>
              </a:rPr>
              <a:t>Copilot para Microsoft 365 </a:t>
            </a:r>
            <a:r>
              <a:rPr lang="en-US" sz="2800" err="1">
                <a:gradFill flip="none" rotWithShape="1">
                  <a:gsLst>
                    <a:gs pos="50000">
                      <a:srgbClr val="8661C5"/>
                    </a:gs>
                    <a:gs pos="0">
                      <a:srgbClr val="3E76D4"/>
                    </a:gs>
                    <a:gs pos="100000">
                      <a:srgbClr val="C73ECC"/>
                    </a:gs>
                  </a:gsLst>
                  <a:lin ang="2700000" scaled="1"/>
                  <a:tileRect/>
                </a:gradFill>
                <a:cs typeface="+mn-cs"/>
              </a:rPr>
              <a:t>flujo</a:t>
            </a:r>
            <a:r>
              <a:rPr lang="en-US" sz="2800">
                <a:gradFill flip="none" rotWithShape="1">
                  <a:gsLst>
                    <a:gs pos="50000">
                      <a:srgbClr val="8661C5"/>
                    </a:gs>
                    <a:gs pos="0">
                      <a:srgbClr val="3E76D4"/>
                    </a:gs>
                    <a:gs pos="100000">
                      <a:srgbClr val="C73ECC"/>
                    </a:gs>
                  </a:gsLst>
                  <a:lin ang="2700000" scaled="1"/>
                  <a:tileRect/>
                </a:gradFill>
                <a:cs typeface="+mn-cs"/>
              </a:rPr>
              <a:t> de </a:t>
            </a:r>
            <a:r>
              <a:rPr lang="en-US" sz="2800" err="1">
                <a:gradFill flip="none" rotWithShape="1">
                  <a:gsLst>
                    <a:gs pos="50000">
                      <a:srgbClr val="8661C5"/>
                    </a:gs>
                    <a:gs pos="0">
                      <a:srgbClr val="3E76D4"/>
                    </a:gs>
                    <a:gs pos="100000">
                      <a:srgbClr val="C73ECC"/>
                    </a:gs>
                  </a:gsLst>
                  <a:lin ang="2700000" scaled="1"/>
                  <a:tileRect/>
                </a:gradFill>
                <a:cs typeface="+mn-cs"/>
              </a:rPr>
              <a:t>contratación</a:t>
            </a:r>
            <a:r>
              <a:rPr lang="en-US" sz="2800">
                <a:gradFill flip="none" rotWithShape="1">
                  <a:gsLst>
                    <a:gs pos="50000">
                      <a:srgbClr val="8661C5"/>
                    </a:gs>
                    <a:gs pos="0">
                      <a:srgbClr val="3E76D4"/>
                    </a:gs>
                    <a:gs pos="100000">
                      <a:srgbClr val="C73ECC"/>
                    </a:gs>
                  </a:gsLst>
                  <a:lin ang="2700000" scaled="1"/>
                  <a:tileRect/>
                </a:gradFill>
                <a:cs typeface="+mn-cs"/>
              </a:rPr>
              <a:t> </a:t>
            </a:r>
            <a:r>
              <a:rPr lang="en-US" sz="2800" err="1">
                <a:gradFill flip="none" rotWithShape="1">
                  <a:gsLst>
                    <a:gs pos="50000">
                      <a:srgbClr val="8661C5"/>
                    </a:gs>
                    <a:gs pos="0">
                      <a:srgbClr val="3E76D4"/>
                    </a:gs>
                    <a:gs pos="100000">
                      <a:srgbClr val="C73ECC"/>
                    </a:gs>
                  </a:gsLst>
                  <a:lin ang="2700000" scaled="1"/>
                  <a:tileRect/>
                </a:gradFill>
                <a:cs typeface="+mn-cs"/>
              </a:rPr>
              <a:t>potenciado</a:t>
            </a:r>
            <a:endParaRPr lang="en-IN" sz="2800">
              <a:gradFill flip="none" rotWithShape="1">
                <a:gsLst>
                  <a:gs pos="50000">
                    <a:srgbClr val="8661C5"/>
                  </a:gs>
                  <a:gs pos="0">
                    <a:srgbClr val="3E76D4"/>
                  </a:gs>
                  <a:gs pos="100000">
                    <a:srgbClr val="C73ECC"/>
                  </a:gs>
                </a:gsLst>
                <a:lin ang="2700000" scaled="1"/>
                <a:tileRect/>
              </a:gradFill>
              <a:cs typeface="+mn-cs"/>
            </a:endParaRPr>
          </a:p>
        </p:txBody>
      </p:sp>
      <p:pic>
        <p:nvPicPr>
          <p:cNvPr id="21" name="Picture 2" descr="Microsoft Copilot logo">
            <a:extLst>
              <a:ext uri="{FF2B5EF4-FFF2-40B4-BE49-F238E27FC236}">
                <a16:creationId xmlns:a16="http://schemas.microsoft.com/office/drawing/2014/main" id="{1AF44D01-3D08-C1DD-680B-6860F714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33" name="TextBox 1132">
            <a:extLst>
              <a:ext uri="{FF2B5EF4-FFF2-40B4-BE49-F238E27FC236}">
                <a16:creationId xmlns:a16="http://schemas.microsoft.com/office/drawing/2014/main" id="{98052F7A-8141-F88E-C1BC-C21341F1BCCF}"/>
              </a:ext>
            </a:extLst>
          </p:cNvPr>
          <p:cNvSpPr txBox="1"/>
          <p:nvPr/>
        </p:nvSpPr>
        <p:spPr>
          <a:xfrm>
            <a:off x="588963" y="1524000"/>
            <a:ext cx="2782887" cy="253915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500" b="0" i="0" u="none" strike="noStrike" kern="1200" cap="none" spc="0" normalizeH="0" baseline="0" noProof="0">
                <a:ln>
                  <a:noFill/>
                </a:ln>
                <a:solidFill>
                  <a:prstClr val="white"/>
                </a:solidFill>
                <a:effectLst/>
                <a:uLnTx/>
                <a:uFillTx/>
                <a:latin typeface="Segoe UI"/>
                <a:ea typeface="+mn-ea"/>
                <a:cs typeface="+mn-cs"/>
              </a:rPr>
              <a:t>La contratación y el </a:t>
            </a:r>
            <a:r>
              <a:rPr kumimoji="0" lang="es-ES" sz="1500" b="0" i="0" u="none" strike="noStrike" kern="1200" cap="none" spc="0" normalizeH="0" baseline="0" noProof="0" err="1">
                <a:ln>
                  <a:noFill/>
                </a:ln>
                <a:solidFill>
                  <a:prstClr val="white"/>
                </a:solidFill>
                <a:effectLst/>
                <a:uLnTx/>
                <a:uFillTx/>
                <a:latin typeface="Segoe UI"/>
                <a:ea typeface="+mn-ea"/>
                <a:cs typeface="+mn-cs"/>
              </a:rPr>
              <a:t>onboarding</a:t>
            </a:r>
            <a:r>
              <a:rPr kumimoji="0" lang="es-ES" sz="1500" b="0" i="0" u="none" strike="noStrike" kern="1200" cap="none" spc="0" normalizeH="0" baseline="0" noProof="0">
                <a:ln>
                  <a:noFill/>
                </a:ln>
                <a:solidFill>
                  <a:prstClr val="white"/>
                </a:solidFill>
                <a:effectLst/>
                <a:uLnTx/>
                <a:uFillTx/>
                <a:latin typeface="Segoe UI"/>
                <a:ea typeface="+mn-ea"/>
                <a:cs typeface="+mn-cs"/>
              </a:rPr>
              <a:t> suelen costar el salario de un año completo por cada empleado que se pierde por la rotación. </a:t>
            </a:r>
            <a:r>
              <a:rPr kumimoji="0" lang="es-ES" sz="1500" b="0" i="0" u="none" strike="noStrike" kern="1200" cap="none" spc="0" normalizeH="0" baseline="0" noProof="0" err="1">
                <a:ln>
                  <a:noFill/>
                </a:ln>
                <a:solidFill>
                  <a:prstClr val="white"/>
                </a:solidFill>
                <a:effectLst/>
                <a:uLnTx/>
                <a:uFillTx/>
                <a:latin typeface="Segoe UI"/>
                <a:ea typeface="+mn-ea"/>
                <a:cs typeface="+mn-cs"/>
              </a:rPr>
              <a:t>Copilot</a:t>
            </a:r>
            <a:r>
              <a:rPr kumimoji="0" lang="es-ES" sz="1500" b="0" i="0" u="none" strike="noStrike" kern="1200" cap="none" spc="0" normalizeH="0" baseline="0" noProof="0">
                <a:ln>
                  <a:noFill/>
                </a:ln>
                <a:solidFill>
                  <a:prstClr val="white"/>
                </a:solidFill>
                <a:effectLst/>
                <a:uLnTx/>
                <a:uFillTx/>
                <a:latin typeface="Segoe UI"/>
                <a:ea typeface="+mn-ea"/>
                <a:cs typeface="+mn-cs"/>
              </a:rPr>
              <a:t> para Microsoft 365 puede ayudarte a crear un proceso de contratación más eficiente que reduzca los costos y garantice que está seleccionando a los candidatos más adecuados.</a:t>
            </a:r>
            <a:endParaRPr kumimoji="0" lang="en-US" sz="1500" b="0" i="0" u="none" strike="noStrike" kern="1200" cap="none" spc="0" normalizeH="0" baseline="0" noProof="0">
              <a:ln>
                <a:noFill/>
              </a:ln>
              <a:solidFill>
                <a:prstClr val="white"/>
              </a:solidFill>
              <a:effectLst/>
              <a:uLnTx/>
              <a:uFillTx/>
              <a:latin typeface="Segoe UI"/>
              <a:ea typeface="+mn-ea"/>
              <a:cs typeface="+mn-cs"/>
            </a:endParaRPr>
          </a:p>
        </p:txBody>
      </p:sp>
      <p:sp>
        <p:nvSpPr>
          <p:cNvPr id="1134" name="TextBox 1133">
            <a:extLst>
              <a:ext uri="{FF2B5EF4-FFF2-40B4-BE49-F238E27FC236}">
                <a16:creationId xmlns:a16="http://schemas.microsoft.com/office/drawing/2014/main" id="{D3E9B361-ECCF-DAFD-FD98-71312B5B3240}"/>
              </a:ext>
            </a:extLst>
          </p:cNvPr>
          <p:cNvSpPr txBox="1"/>
          <p:nvPr/>
        </p:nvSpPr>
        <p:spPr>
          <a:xfrm>
            <a:off x="588962" y="4638870"/>
            <a:ext cx="282098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de 4 people </a:t>
            </a:r>
          </a:p>
        </p:txBody>
      </p:sp>
      <p:sp>
        <p:nvSpPr>
          <p:cNvPr id="1135" name="TextBox 1134">
            <a:extLst>
              <a:ext uri="{FF2B5EF4-FFF2-40B4-BE49-F238E27FC236}">
                <a16:creationId xmlns:a16="http://schemas.microsoft.com/office/drawing/2014/main" id="{35654F3A-1BC8-C8F9-A433-417DB7D8441F}"/>
              </a:ext>
            </a:extLst>
          </p:cNvPr>
          <p:cNvSpPr txBox="1"/>
          <p:nvPr/>
        </p:nvSpPr>
        <p:spPr>
          <a:xfrm>
            <a:off x="588963" y="5220195"/>
            <a:ext cx="2740024" cy="430887"/>
          </a:xfrm>
          <a:prstGeom prst="rect">
            <a:avLst/>
          </a:prstGeom>
          <a:noFill/>
        </p:spPr>
        <p:txBody>
          <a:bodyPr wrap="square" lIns="0" tIns="0" rIns="0" bIns="0" anchor="t">
            <a:spAutoFit/>
          </a:bodyPr>
          <a:lstStyle/>
          <a:p>
            <a:pPr lvl="0" defTabSz="914367">
              <a:spcAft>
                <a:spcPts val="600"/>
              </a:spcAft>
              <a:defRPr/>
            </a:pPr>
            <a:r>
              <a:rPr lang="en-US" sz="1400">
                <a:solidFill>
                  <a:prstClr val="black"/>
                </a:solidFill>
                <a:ea typeface="DengXian"/>
                <a:cs typeface="Segoe UI"/>
              </a:rPr>
              <a:t>se </a:t>
            </a:r>
            <a:r>
              <a:rPr lang="en-US" sz="1400" err="1">
                <a:solidFill>
                  <a:prstClr val="black"/>
                </a:solidFill>
                <a:ea typeface="DengXian"/>
                <a:cs typeface="Segoe UI"/>
              </a:rPr>
              <a:t>sentirían</a:t>
            </a:r>
            <a:r>
              <a:rPr lang="en-US" sz="1400">
                <a:solidFill>
                  <a:prstClr val="black"/>
                </a:solidFill>
                <a:ea typeface="DengXian"/>
                <a:cs typeface="Segoe UI"/>
              </a:rPr>
              <a:t> </a:t>
            </a:r>
            <a:r>
              <a:rPr lang="en-US" sz="1400" err="1">
                <a:solidFill>
                  <a:prstClr val="black"/>
                </a:solidFill>
                <a:ea typeface="DengXian"/>
                <a:cs typeface="Segoe UI"/>
              </a:rPr>
              <a:t>cómodos</a:t>
            </a:r>
            <a:r>
              <a:rPr lang="en-US" sz="1400">
                <a:solidFill>
                  <a:prstClr val="black"/>
                </a:solidFill>
                <a:ea typeface="DengXian"/>
                <a:cs typeface="Segoe UI"/>
              </a:rPr>
              <a:t> </a:t>
            </a:r>
            <a:r>
              <a:rPr lang="en-US" sz="1400" err="1">
                <a:solidFill>
                  <a:prstClr val="black"/>
                </a:solidFill>
                <a:ea typeface="DengXian"/>
                <a:cs typeface="Segoe UI"/>
              </a:rPr>
              <a:t>utilizando</a:t>
            </a:r>
            <a:r>
              <a:rPr lang="en-US" sz="1400">
                <a:solidFill>
                  <a:prstClr val="black"/>
                </a:solidFill>
                <a:ea typeface="DengXian"/>
                <a:cs typeface="Segoe UI"/>
              </a:rPr>
              <a:t> la IA para </a:t>
            </a:r>
            <a:r>
              <a:rPr lang="en-US" sz="1400" err="1">
                <a:solidFill>
                  <a:prstClr val="black"/>
                </a:solidFill>
                <a:ea typeface="DengXian"/>
                <a:cs typeface="Segoe UI"/>
              </a:rPr>
              <a:t>tareas</a:t>
            </a:r>
            <a:r>
              <a:rPr lang="en-US" sz="1400">
                <a:solidFill>
                  <a:prstClr val="black"/>
                </a:solidFill>
                <a:ea typeface="DengXian"/>
                <a:cs typeface="Segoe UI"/>
              </a:rPr>
              <a:t> </a:t>
            </a:r>
            <a:r>
              <a:rPr lang="en-US" sz="1400" err="1">
                <a:solidFill>
                  <a:prstClr val="black"/>
                </a:solidFill>
                <a:ea typeface="DengXian"/>
                <a:cs typeface="Segoe UI"/>
              </a:rPr>
              <a:t>administrativas</a:t>
            </a:r>
            <a:endParaRPr kumimoji="0" lang="en-US" sz="1400" b="0" i="0" u="none" strike="noStrike" kern="1200" cap="none" spc="0" normalizeH="0" baseline="0" noProof="0">
              <a:ln>
                <a:noFill/>
              </a:ln>
              <a:solidFill>
                <a:prstClr val="black"/>
              </a:solidFill>
              <a:effectLst/>
              <a:uLnTx/>
              <a:uFillTx/>
              <a:latin typeface="Segoe UI"/>
              <a:ea typeface="DengXian"/>
              <a:cs typeface="Segoe UI"/>
            </a:endParaRPr>
          </a:p>
        </p:txBody>
      </p:sp>
      <p:sp>
        <p:nvSpPr>
          <p:cNvPr id="1136" name="TextBox 1135">
            <a:extLst>
              <a:ext uri="{FF2B5EF4-FFF2-40B4-BE49-F238E27FC236}">
                <a16:creationId xmlns:a16="http://schemas.microsoft.com/office/drawing/2014/main" id="{66378FB8-60BD-A772-EA4A-EC92A785A407}"/>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88" name="Group 87">
            <a:extLst>
              <a:ext uri="{FF2B5EF4-FFF2-40B4-BE49-F238E27FC236}">
                <a16:creationId xmlns:a16="http://schemas.microsoft.com/office/drawing/2014/main" id="{D1B4B9D7-A233-AFE4-EC61-36F9F56D88A1}"/>
              </a:ext>
              <a:ext uri="{C183D7F6-B498-43B3-948B-1728B52AA6E4}">
                <adec:decorative xmlns:adec="http://schemas.microsoft.com/office/drawing/2017/decorative" val="1"/>
              </a:ext>
            </a:extLst>
          </p:cNvPr>
          <p:cNvGrpSpPr>
            <a:grpSpLocks/>
          </p:cNvGrpSpPr>
          <p:nvPr/>
        </p:nvGrpSpPr>
        <p:grpSpPr>
          <a:xfrm>
            <a:off x="4173992" y="1313320"/>
            <a:ext cx="534543" cy="534543"/>
            <a:chOff x="1047176" y="8381781"/>
            <a:chExt cx="534543" cy="534543"/>
          </a:xfrm>
        </p:grpSpPr>
        <p:sp>
          <p:nvSpPr>
            <p:cNvPr id="89" name="server_2" title="Icon of a server with a padlock in the lower right corner">
              <a:extLst>
                <a:ext uri="{FF2B5EF4-FFF2-40B4-BE49-F238E27FC236}">
                  <a16:creationId xmlns:a16="http://schemas.microsoft.com/office/drawing/2014/main" id="{0BD34787-89A8-B7E4-BFEC-BD1164FE422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Rounded Rectangle 46">
              <a:extLst>
                <a:ext uri="{FF2B5EF4-FFF2-40B4-BE49-F238E27FC236}">
                  <a16:creationId xmlns:a16="http://schemas.microsoft.com/office/drawing/2014/main" id="{BF614217-B916-B743-85D9-5140D598DFA4}"/>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1" name="Picture 10" descr="Microsoft Word Logo - PNG and Vector - Logo Download">
              <a:hlinkClick r:id="rId7"/>
              <a:extLst>
                <a:ext uri="{FF2B5EF4-FFF2-40B4-BE49-F238E27FC236}">
                  <a16:creationId xmlns:a16="http://schemas.microsoft.com/office/drawing/2014/main" id="{1F36ACD7-5D37-180C-233E-E0154675DC7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0" name="TextBox 1139">
            <a:extLst>
              <a:ext uri="{FF2B5EF4-FFF2-40B4-BE49-F238E27FC236}">
                <a16:creationId xmlns:a16="http://schemas.microsoft.com/office/drawing/2014/main" id="{C1C60E9C-72AB-C3FE-0B30-B0681DB301D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41" name="TextBox 1140">
            <a:extLst>
              <a:ext uri="{FF2B5EF4-FFF2-40B4-BE49-F238E27FC236}">
                <a16:creationId xmlns:a16="http://schemas.microsoft.com/office/drawing/2014/main" id="{6FA48F9D-160A-8042-567D-166B429112B8}"/>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Crea una descripción del trabajo pidiéndole a </a:t>
            </a:r>
            <a:r>
              <a:rPr lang="es-ES" sz="1100" err="1">
                <a:solidFill>
                  <a:prstClr val="black"/>
                </a:solidFill>
              </a:rPr>
              <a:t>Copilot</a:t>
            </a:r>
            <a:r>
              <a:rPr lang="es-ES" sz="1100">
                <a:solidFill>
                  <a:prstClr val="black"/>
                </a:solidFill>
              </a:rPr>
              <a:t> en Word que sugiera habilidades, calificaciones y responsabilidades.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78" name="Group 77">
            <a:extLst>
              <a:ext uri="{FF2B5EF4-FFF2-40B4-BE49-F238E27FC236}">
                <a16:creationId xmlns:a16="http://schemas.microsoft.com/office/drawing/2014/main" id="{79AC4342-BF45-B07F-1BF6-FD0D6EF05BD1}"/>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79" name="Rounded Rectangle 46">
              <a:extLst>
                <a:ext uri="{FF2B5EF4-FFF2-40B4-BE49-F238E27FC236}">
                  <a16:creationId xmlns:a16="http://schemas.microsoft.com/office/drawing/2014/main" id="{6D0A0981-3CE2-8712-2E6B-EEFC0264B13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Picture 2" descr="Zip Co logo SVG free download, id: 101874 - Brandlogos.net">
              <a:hlinkClick r:id="rId9"/>
              <a:extLst>
                <a:ext uri="{FF2B5EF4-FFF2-40B4-BE49-F238E27FC236}">
                  <a16:creationId xmlns:a16="http://schemas.microsoft.com/office/drawing/2014/main" id="{B71C58DF-C0B8-6D51-012C-C28D0F1FC3C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5" name="TextBox 1144">
            <a:extLst>
              <a:ext uri="{FF2B5EF4-FFF2-40B4-BE49-F238E27FC236}">
                <a16:creationId xmlns:a16="http://schemas.microsoft.com/office/drawing/2014/main" id="{F9C4F3CD-CDE0-B43F-CCAB-10095E1CD578}"/>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46" name="TextBox 1145">
            <a:extLst>
              <a:ext uri="{FF2B5EF4-FFF2-40B4-BE49-F238E27FC236}">
                <a16:creationId xmlns:a16="http://schemas.microsoft.com/office/drawing/2014/main" id="{A0B28C13-33B1-C5C1-22F5-6194C379CA6A}"/>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lvl="0" defTabSz="914367">
              <a:defRPr/>
            </a:pPr>
            <a:r>
              <a:rPr lang="es-ES" sz="1100">
                <a:solidFill>
                  <a:prstClr val="black"/>
                </a:solidFill>
              </a:rPr>
              <a:t>Descubre a los mejores candidatos para un puesto haciendo que </a:t>
            </a:r>
            <a:r>
              <a:rPr lang="es-ES" sz="1100" err="1">
                <a:solidFill>
                  <a:prstClr val="black"/>
                </a:solidFill>
              </a:rPr>
              <a:t>Copilot</a:t>
            </a:r>
            <a:r>
              <a:rPr lang="es-ES" sz="1100">
                <a:solidFill>
                  <a:prstClr val="black"/>
                </a:solidFill>
              </a:rPr>
              <a:t> extraiga habilidades, experiencia y calificaciones de un conjunto de currículums.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16DA4103-CA31-894E-BF11-D93AB392F35C}"/>
              </a:ext>
              <a:ext uri="{C183D7F6-B498-43B3-948B-1728B52AA6E4}">
                <adec:decorative xmlns:adec="http://schemas.microsoft.com/office/drawing/2017/decorative" val="1"/>
              </a:ext>
            </a:extLst>
          </p:cNvPr>
          <p:cNvGrpSpPr>
            <a:grpSpLocks/>
          </p:cNvGrpSpPr>
          <p:nvPr/>
        </p:nvGrpSpPr>
        <p:grpSpPr>
          <a:xfrm>
            <a:off x="4173992" y="2855630"/>
            <a:ext cx="534543" cy="534543"/>
            <a:chOff x="12648363" y="6739401"/>
            <a:chExt cx="534543" cy="534543"/>
          </a:xfrm>
        </p:grpSpPr>
        <p:sp>
          <p:nvSpPr>
            <p:cNvPr id="12" name="Rounded Rectangle 46">
              <a:hlinkClick r:id="rId11"/>
              <a:extLst>
                <a:ext uri="{FF2B5EF4-FFF2-40B4-BE49-F238E27FC236}">
                  <a16:creationId xmlns:a16="http://schemas.microsoft.com/office/drawing/2014/main" id="{8BEF2D52-8CAB-74BC-A4E3-771B986244E1}"/>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Graphic 12">
              <a:hlinkClick r:id="rId11"/>
              <a:extLst>
                <a:ext uri="{FF2B5EF4-FFF2-40B4-BE49-F238E27FC236}">
                  <a16:creationId xmlns:a16="http://schemas.microsoft.com/office/drawing/2014/main" id="{E628B5A9-E2F7-36F9-6AC5-464ACD7846C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1151" name="TextBox 1150">
            <a:extLst>
              <a:ext uri="{FF2B5EF4-FFF2-40B4-BE49-F238E27FC236}">
                <a16:creationId xmlns:a16="http://schemas.microsoft.com/office/drawing/2014/main" id="{9AB448D4-530F-B1C0-B3F2-3C7B4B66B747}"/>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Loop</a:t>
            </a:r>
          </a:p>
        </p:txBody>
      </p:sp>
      <p:sp>
        <p:nvSpPr>
          <p:cNvPr id="1152" name="TextBox 1151">
            <a:extLst>
              <a:ext uri="{FF2B5EF4-FFF2-40B4-BE49-F238E27FC236}">
                <a16:creationId xmlns:a16="http://schemas.microsoft.com/office/drawing/2014/main" id="{059CB9ED-C921-74FE-D1F0-61383FA7261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Crea preguntas para la entrevista basadas en requisitos de trabajo únicos, luego busca ideas adicionales y haz que </a:t>
            </a:r>
            <a:r>
              <a:rPr lang="es-ES" sz="1100" err="1">
                <a:solidFill>
                  <a:prstClr val="black"/>
                </a:solidFill>
              </a:rPr>
              <a:t>Copilot</a:t>
            </a:r>
            <a:r>
              <a:rPr lang="es-ES" sz="1100">
                <a:solidFill>
                  <a:prstClr val="black"/>
                </a:solidFill>
              </a:rPr>
              <a:t> cree una lista final.</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99" name="Group 98">
            <a:extLst>
              <a:ext uri="{FF2B5EF4-FFF2-40B4-BE49-F238E27FC236}">
                <a16:creationId xmlns:a16="http://schemas.microsoft.com/office/drawing/2014/main" id="{B4EAB845-640C-B8EC-3CE8-8EDBF3D64801}"/>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0" name="Rounded Rectangle 46">
              <a:extLst>
                <a:ext uri="{FF2B5EF4-FFF2-40B4-BE49-F238E27FC236}">
                  <a16:creationId xmlns:a16="http://schemas.microsoft.com/office/drawing/2014/main" id="{959328A1-7DBB-6A14-E5F8-8D2574F4A243}"/>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1" name="Picture 6" descr="Microsoft Teams Logo, symbol, meaning, history, PNG">
              <a:hlinkClick r:id="rId14"/>
              <a:extLst>
                <a:ext uri="{FF2B5EF4-FFF2-40B4-BE49-F238E27FC236}">
                  <a16:creationId xmlns:a16="http://schemas.microsoft.com/office/drawing/2014/main" id="{41222F3A-1082-E0B8-258B-12D80ED750F2}"/>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6" name="TextBox 1155">
            <a:extLst>
              <a:ext uri="{FF2B5EF4-FFF2-40B4-BE49-F238E27FC236}">
                <a16:creationId xmlns:a16="http://schemas.microsoft.com/office/drawing/2014/main" id="{789F22D4-23E5-D8C8-3586-481C90B55419}"/>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157" name="TextBox 1156">
            <a:extLst>
              <a:ext uri="{FF2B5EF4-FFF2-40B4-BE49-F238E27FC236}">
                <a16:creationId xmlns:a16="http://schemas.microsoft.com/office/drawing/2014/main" id="{1DE0CDF8-DA20-5979-D0ED-B4AF5854E714}"/>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Realiza las entrevistas en </a:t>
            </a:r>
            <a:r>
              <a:rPr lang="es-ES" err="1">
                <a:solidFill>
                  <a:prstClr val="black"/>
                </a:solidFill>
              </a:rPr>
              <a:t>Teams</a:t>
            </a:r>
            <a:r>
              <a:rPr lang="es-ES">
                <a:solidFill>
                  <a:prstClr val="black"/>
                </a:solidFill>
              </a:rPr>
              <a:t> y pide a </a:t>
            </a:r>
            <a:r>
              <a:rPr lang="es-ES" err="1">
                <a:solidFill>
                  <a:prstClr val="black"/>
                </a:solidFill>
              </a:rPr>
              <a:t>Copilot</a:t>
            </a:r>
            <a:r>
              <a:rPr lang="es-ES">
                <a:solidFill>
                  <a:prstClr val="black"/>
                </a:solidFill>
              </a:rPr>
              <a:t> que resuma las contribuciones de cada candidato.</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147" name="Group 1146">
            <a:extLst>
              <a:ext uri="{FF2B5EF4-FFF2-40B4-BE49-F238E27FC236}">
                <a16:creationId xmlns:a16="http://schemas.microsoft.com/office/drawing/2014/main" id="{CCC153C4-92BA-42C2-3F11-B04AB0918741}"/>
              </a:ext>
              <a:ext uri="{C183D7F6-B498-43B3-948B-1728B52AA6E4}">
                <adec:decorative xmlns:adec="http://schemas.microsoft.com/office/drawing/2017/decorative" val="1"/>
              </a:ext>
            </a:extLst>
          </p:cNvPr>
          <p:cNvGrpSpPr>
            <a:grpSpLocks/>
          </p:cNvGrpSpPr>
          <p:nvPr/>
        </p:nvGrpSpPr>
        <p:grpSpPr>
          <a:xfrm>
            <a:off x="4173992" y="4397940"/>
            <a:ext cx="534543" cy="534543"/>
            <a:chOff x="1047176" y="8381781"/>
            <a:chExt cx="534543" cy="534543"/>
          </a:xfrm>
        </p:grpSpPr>
        <p:sp>
          <p:nvSpPr>
            <p:cNvPr id="1148" name="server_2" title="Icon of a server with a padlock in the lower right corner">
              <a:extLst>
                <a:ext uri="{FF2B5EF4-FFF2-40B4-BE49-F238E27FC236}">
                  <a16:creationId xmlns:a16="http://schemas.microsoft.com/office/drawing/2014/main" id="{D008ACD1-6306-99B6-CF25-430EC02DD9A6}"/>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Rounded Rectangle 46">
              <a:extLst>
                <a:ext uri="{FF2B5EF4-FFF2-40B4-BE49-F238E27FC236}">
                  <a16:creationId xmlns:a16="http://schemas.microsoft.com/office/drawing/2014/main" id="{3EEC7B60-2300-F2E4-B491-F851A8E9D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0" name="Picture 10" descr="Microsoft Word Logo - PNG and Vector - Logo Download">
              <a:hlinkClick r:id="rId7"/>
              <a:extLst>
                <a:ext uri="{FF2B5EF4-FFF2-40B4-BE49-F238E27FC236}">
                  <a16:creationId xmlns:a16="http://schemas.microsoft.com/office/drawing/2014/main" id="{A7F7D098-1BF8-CD62-3D06-BD6F23E0639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1" name="TextBox 1160">
            <a:extLst>
              <a:ext uri="{FF2B5EF4-FFF2-40B4-BE49-F238E27FC236}">
                <a16:creationId xmlns:a16="http://schemas.microsoft.com/office/drawing/2014/main" id="{3E1BA581-583F-61E8-95D0-B52579CCA711}"/>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62" name="TextBox 1161">
            <a:extLst>
              <a:ext uri="{FF2B5EF4-FFF2-40B4-BE49-F238E27FC236}">
                <a16:creationId xmlns:a16="http://schemas.microsoft.com/office/drawing/2014/main" id="{A8B86CBF-E3C9-CFF1-01CE-0EE1C2B961AE}"/>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Ordena a </a:t>
            </a:r>
            <a:r>
              <a:rPr lang="es-ES" sz="1100" err="1">
                <a:solidFill>
                  <a:prstClr val="black"/>
                </a:solidFill>
              </a:rPr>
              <a:t>Copilot</a:t>
            </a:r>
            <a:r>
              <a:rPr lang="es-ES" sz="1100">
                <a:solidFill>
                  <a:prstClr val="black"/>
                </a:solidFill>
              </a:rPr>
              <a:t> en Word que redacte una carta de oferta personalizada basada en tus ideas y propuestas.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171" name="Group 1170">
            <a:extLst>
              <a:ext uri="{FF2B5EF4-FFF2-40B4-BE49-F238E27FC236}">
                <a16:creationId xmlns:a16="http://schemas.microsoft.com/office/drawing/2014/main" id="{D566BC3A-966C-647D-342C-B0352D78B1F4}"/>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172" name="Rounded Rectangle 46">
              <a:extLst>
                <a:ext uri="{FF2B5EF4-FFF2-40B4-BE49-F238E27FC236}">
                  <a16:creationId xmlns:a16="http://schemas.microsoft.com/office/drawing/2014/main" id="{A7032D4F-A9D7-8336-9C87-72C47B7E6009}"/>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73" name="Picture 4" descr="Microsoft PowerPoint Logo - PNG and Vector - Logo Download">
              <a:hlinkClick r:id="rId16"/>
              <a:extLst>
                <a:ext uri="{FF2B5EF4-FFF2-40B4-BE49-F238E27FC236}">
                  <a16:creationId xmlns:a16="http://schemas.microsoft.com/office/drawing/2014/main" id="{09D11560-B464-ED22-B99B-9A48B25028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66" name="TextBox 1165">
            <a:extLst>
              <a:ext uri="{FF2B5EF4-FFF2-40B4-BE49-F238E27FC236}">
                <a16:creationId xmlns:a16="http://schemas.microsoft.com/office/drawing/2014/main" id="{82E552DA-2535-1D2A-C670-822FD4DF38DC}"/>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167" name="TextBox 1166">
            <a:extLst>
              <a:ext uri="{FF2B5EF4-FFF2-40B4-BE49-F238E27FC236}">
                <a16:creationId xmlns:a16="http://schemas.microsoft.com/office/drawing/2014/main" id="{1E8B9AF7-701D-8384-C4FD-849D64A0AE81}"/>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Crea poderosos materiales de </a:t>
            </a:r>
            <a:r>
              <a:rPr lang="es-ES" err="1">
                <a:solidFill>
                  <a:prstClr val="black"/>
                </a:solidFill>
              </a:rPr>
              <a:t>onboarding</a:t>
            </a:r>
            <a:r>
              <a:rPr lang="es-ES">
                <a:solidFill>
                  <a:prstClr val="black"/>
                </a:solidFill>
              </a:rPr>
              <a:t> en PowerPoint.</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18"/>
              <a:extLst>
                <a:ext uri="{FF2B5EF4-FFF2-40B4-BE49-F238E27FC236}">
                  <a16:creationId xmlns:a16="http://schemas.microsoft.com/office/drawing/2014/main" id="{8F158F4A-0557-4EB3-75DA-835959493C89}"/>
                </a:ext>
              </a:extLst>
            </p:cNvPr>
            <p:cNvPicPr>
              <a:picLocks noChangeArrowheads="1"/>
            </p:cNvPicPr>
            <p:nvPr/>
          </p:nvPicPr>
          <p:blipFill rotWithShape="1">
            <a:blip r:embed="rId1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7"/>
              <a:extLst>
                <a:ext uri="{FF2B5EF4-FFF2-40B4-BE49-F238E27FC236}">
                  <a16:creationId xmlns:a16="http://schemas.microsoft.com/office/drawing/2014/main" id="{DAD8B5CB-A2C5-5A1C-E8BB-28ECB76446C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4"/>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1"/>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1"/>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2" name="TextBox 1">
            <a:extLst>
              <a:ext uri="{FF2B5EF4-FFF2-40B4-BE49-F238E27FC236}">
                <a16:creationId xmlns:a16="http://schemas.microsoft.com/office/drawing/2014/main" id="{207BC2E6-3429-74B6-B059-06884FC173B1}"/>
              </a:ext>
            </a:extLst>
          </p:cNvPr>
          <p:cNvSpPr txBox="1"/>
          <p:nvPr/>
        </p:nvSpPr>
        <p:spPr>
          <a:xfrm>
            <a:off x="6642004" y="6099761"/>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Sitio de </a:t>
            </a: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adopción</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 de Copilot for Microsoft 365</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5E40C086-7E8D-15B5-5620-7F33EB13CF64}"/>
              </a:ext>
            </a:extLst>
          </p:cNvPr>
          <p:cNvSpPr txBox="1"/>
          <p:nvPr/>
        </p:nvSpPr>
        <p:spPr>
          <a:xfrm>
            <a:off x="4284310" y="6185137"/>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a:noFill/>
                </a:ln>
                <a:solidFill>
                  <a:srgbClr val="8661C5"/>
                </a:solidFill>
                <a:effectLst/>
                <a:uLnTx/>
                <a:uFillTx/>
                <a:latin typeface="Segoe UI Semibold"/>
                <a:ea typeface="+mn-ea"/>
                <a:cs typeface="Segoe UI Semilight" panose="020B0402040204020203" pitchFamily="34" charset="0"/>
                <a:hlinkClick r:id="rId30">
                  <a:extLst>
                    <a:ext uri="{A12FA001-AC4F-418D-AE19-62706E023703}">
                      <ahyp:hlinkClr xmlns:ahyp="http://schemas.microsoft.com/office/drawing/2018/hyperlinkcolor" val="tx"/>
                    </a:ext>
                  </a:extLst>
                </a:hlinkClick>
              </a:rPr>
              <a:t>Documentación</a:t>
            </a: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30">
                  <a:extLst>
                    <a:ext uri="{A12FA001-AC4F-418D-AE19-62706E023703}">
                      <ahyp:hlinkClr xmlns:ahyp="http://schemas.microsoft.com/office/drawing/2018/hyperlinkcolor" val="tx"/>
                    </a:ext>
                  </a:extLst>
                </a:hlinkClick>
              </a:rPr>
              <a:t> de Copilot</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4" name="TextBox 13">
            <a:extLst>
              <a:ext uri="{FF2B5EF4-FFF2-40B4-BE49-F238E27FC236}">
                <a16:creationId xmlns:a16="http://schemas.microsoft.com/office/drawing/2014/main" id="{1B32B92E-5AB1-1C32-FF94-C749C7FBA9B8}"/>
              </a:ext>
            </a:extLst>
          </p:cNvPr>
          <p:cNvSpPr txBox="1"/>
          <p:nvPr/>
        </p:nvSpPr>
        <p:spPr>
          <a:xfrm>
            <a:off x="9264520" y="6155426"/>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31">
                  <a:extLst>
                    <a:ext uri="{A12FA001-AC4F-418D-AE19-62706E023703}">
                      <ahyp:hlinkClr xmlns:ahyp="http://schemas.microsoft.com/office/drawing/2018/hyperlinkcolor" val="tx"/>
                    </a:ext>
                  </a:extLst>
                </a:hlinkClick>
              </a:rPr>
              <a:t>Cómo</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31">
                  <a:extLst>
                    <a:ext uri="{A12FA001-AC4F-418D-AE19-62706E023703}">
                      <ahyp:hlinkClr xmlns:ahyp="http://schemas.microsoft.com/office/drawing/2018/hyperlinkcolor" val="tx"/>
                    </a:ext>
                  </a:extLst>
                </a:hlinkClick>
              </a:rPr>
              <a:t>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Tree>
    <p:extLst>
      <p:ext uri="{BB962C8B-B14F-4D97-AF65-F5344CB8AC3E}">
        <p14:creationId xmlns:p14="http://schemas.microsoft.com/office/powerpoint/2010/main" val="4771664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325EA37-FFE4-E087-8E03-B344949B2350}"/>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72" name="Rectangle: Rounded Corners 6">
              <a:extLst>
                <a:ext uri="{FF2B5EF4-FFF2-40B4-BE49-F238E27FC236}">
                  <a16:creationId xmlns:a16="http://schemas.microsoft.com/office/drawing/2014/main" id="{28460C1A-A9CF-1749-EDCC-9AE7EFB846C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Rectangle: Rounded Corners 6">
              <a:extLst>
                <a:ext uri="{FF2B5EF4-FFF2-40B4-BE49-F238E27FC236}">
                  <a16:creationId xmlns:a16="http://schemas.microsoft.com/office/drawing/2014/main" id="{ACC14BA4-8A96-891D-220F-16DA4AE9C5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8BBD970A-ABFB-0041-33D3-D7AEB894F1E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3">
              <a:extLst>
                <a:ext uri="{FF2B5EF4-FFF2-40B4-BE49-F238E27FC236}">
                  <a16:creationId xmlns:a16="http://schemas.microsoft.com/office/drawing/2014/main" id="{D9E45868-D8C2-D04F-30AE-56A79C96FB78}"/>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82" name="Rectangle: Rounded Corners 6">
              <a:extLst>
                <a:ext uri="{FF2B5EF4-FFF2-40B4-BE49-F238E27FC236}">
                  <a16:creationId xmlns:a16="http://schemas.microsoft.com/office/drawing/2014/main" id="{615E2E66-7956-160F-2B00-1F1C1AD2364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1EE57E0C-CEAE-3425-6EB6-AB19B54C41DF}"/>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E01E9659-40EF-D631-7BB1-062BF98E0078}"/>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3">
              <a:extLst>
                <a:ext uri="{FF2B5EF4-FFF2-40B4-BE49-F238E27FC236}">
                  <a16:creationId xmlns:a16="http://schemas.microsoft.com/office/drawing/2014/main" id="{8B2DE42A-AD94-C224-F360-F7AB08781CE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pic>
        <p:nvPicPr>
          <p:cNvPr id="10" name="Picture 2" descr="Microsoft Copilot logo">
            <a:extLst>
              <a:ext uri="{FF2B5EF4-FFF2-40B4-BE49-F238E27FC236}">
                <a16:creationId xmlns:a16="http://schemas.microsoft.com/office/drawing/2014/main" id="{B81D93D4-718E-3978-F602-6D1EB1678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6B92E15-2AE6-F2D8-3737-7858A7A5C373}"/>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cs typeface="Segoe UI"/>
              </a:rPr>
              <a:t>Crea la descripción del puesto de trabajo</a:t>
            </a:r>
            <a:endParaRPr kumimoji="0" lang="en-US" sz="1400" b="1" i="0" u="none" strike="noStrike" kern="1200" cap="none" spc="0" normalizeH="0" baseline="0" noProof="0">
              <a:ln>
                <a:noFill/>
              </a:ln>
              <a:solidFill>
                <a:prstClr val="black"/>
              </a:solidFill>
              <a:effectLst/>
              <a:uLnTx/>
              <a:uFillTx/>
              <a:latin typeface="Segoe UI Semibold"/>
              <a:cs typeface="Segoe UI"/>
            </a:endParaRPr>
          </a:p>
        </p:txBody>
      </p:sp>
      <p:sp>
        <p:nvSpPr>
          <p:cNvPr id="92" name="Text Placeholder 2">
            <a:extLst>
              <a:ext uri="{FF2B5EF4-FFF2-40B4-BE49-F238E27FC236}">
                <a16:creationId xmlns:a16="http://schemas.microsoft.com/office/drawing/2014/main" id="{0926F85C-E1DF-CEF5-3951-41B3CA233C58}"/>
              </a:ext>
            </a:extLst>
          </p:cNvPr>
          <p:cNvSpPr txBox="1">
            <a:spLocks/>
          </p:cNvSpPr>
          <p:nvPr/>
        </p:nvSpPr>
        <p:spPr>
          <a:xfrm>
            <a:off x="772587" y="2299575"/>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A partir de un documento en blanco con </a:t>
            </a:r>
            <a:r>
              <a:rPr lang="es-ES" sz="1050" err="1">
                <a:ln w="3175">
                  <a:noFill/>
                </a:ln>
                <a:solidFill>
                  <a:prstClr val="black"/>
                </a:solidFill>
                <a:latin typeface="Segoe UI"/>
              </a:rPr>
              <a:t>Copilot</a:t>
            </a:r>
            <a:r>
              <a:rPr lang="es-ES" sz="1050">
                <a:ln w="3175">
                  <a:noFill/>
                </a:ln>
                <a:solidFill>
                  <a:prstClr val="black"/>
                </a:solidFill>
                <a:latin typeface="Segoe UI"/>
              </a:rPr>
              <a:t> en Word</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62" name="Group 161" descr="Microsoft Word Logo">
            <a:extLst>
              <a:ext uri="{FF2B5EF4-FFF2-40B4-BE49-F238E27FC236}">
                <a16:creationId xmlns:a16="http://schemas.microsoft.com/office/drawing/2014/main" id="{EF867695-FE80-11B7-34E0-19EBEB5B7CA0}"/>
              </a:ext>
              <a:ext uri="{C183D7F6-B498-43B3-948B-1728B52AA6E4}">
                <adec:decorative xmlns:adec="http://schemas.microsoft.com/office/drawing/2017/decorative" val="0"/>
              </a:ext>
            </a:extLst>
          </p:cNvPr>
          <p:cNvGrpSpPr>
            <a:grpSpLocks/>
          </p:cNvGrpSpPr>
          <p:nvPr/>
        </p:nvGrpSpPr>
        <p:grpSpPr>
          <a:xfrm>
            <a:off x="3610467" y="1434677"/>
            <a:ext cx="534543" cy="534543"/>
            <a:chOff x="5006422" y="10181153"/>
            <a:chExt cx="659280" cy="659280"/>
          </a:xfrm>
        </p:grpSpPr>
        <p:sp>
          <p:nvSpPr>
            <p:cNvPr id="164" name="Rounded Rectangle 46">
              <a:extLst>
                <a:ext uri="{FF2B5EF4-FFF2-40B4-BE49-F238E27FC236}">
                  <a16:creationId xmlns:a16="http://schemas.microsoft.com/office/drawing/2014/main" id="{84ADF5DA-5C3B-99DD-3CE6-BE59E69B192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5" name="Graphic 164">
              <a:extLst>
                <a:ext uri="{FF2B5EF4-FFF2-40B4-BE49-F238E27FC236}">
                  <a16:creationId xmlns:a16="http://schemas.microsoft.com/office/drawing/2014/main" id="{DAEBABAF-0EC7-1F49-3228-C4F4D315BDB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3" name="Rectangle: Rounded Corners 6">
            <a:extLst>
              <a:ext uri="{FF2B5EF4-FFF2-40B4-BE49-F238E27FC236}">
                <a16:creationId xmlns:a16="http://schemas.microsoft.com/office/drawing/2014/main" id="{19670769-E397-A1C6-0A40-E01275DE01E8}"/>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Title 1">
            <a:extLst>
              <a:ext uri="{FF2B5EF4-FFF2-40B4-BE49-F238E27FC236}">
                <a16:creationId xmlns:a16="http://schemas.microsoft.com/office/drawing/2014/main" id="{1A970498-421D-3948-377B-9BD3CF19D0FD}"/>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una descripción del puesto de trabajo </a:t>
            </a:r>
            <a:r>
              <a:rPr lang="en-US" sz="1000" spc="0">
                <a:solidFill>
                  <a:prstClr val="black"/>
                </a:solidFill>
                <a:latin typeface="Segoe UI"/>
              </a:rPr>
              <a:t>para un </a:t>
            </a:r>
            <a:r>
              <a:rPr lang="en-US" sz="1000" spc="0" err="1">
                <a:solidFill>
                  <a:prstClr val="black"/>
                </a:solidFill>
                <a:latin typeface="Segoe UI"/>
              </a:rPr>
              <a:t>puesto</a:t>
            </a:r>
            <a:r>
              <a:rPr lang="en-US" sz="1000" spc="0">
                <a:solidFill>
                  <a:prstClr val="black"/>
                </a:solidFill>
                <a:latin typeface="Segoe UI"/>
              </a:rPr>
              <a:t> de </a:t>
            </a:r>
            <a:r>
              <a:rPr lang="en-US" sz="1000" spc="0" err="1">
                <a:solidFill>
                  <a:prstClr val="black"/>
                </a:solidFill>
                <a:latin typeface="Segoe UI"/>
              </a:rPr>
              <a:t>diseñador</a:t>
            </a:r>
            <a:r>
              <a:rPr lang="en-US" sz="1000" spc="0">
                <a:solidFill>
                  <a:prstClr val="black"/>
                </a:solidFill>
                <a:latin typeface="Segoe UI"/>
              </a:rPr>
              <a:t> de </a:t>
            </a:r>
            <a:r>
              <a:rPr lang="en-US" sz="1000" spc="0" err="1">
                <a:solidFill>
                  <a:prstClr val="black"/>
                </a:solidFill>
                <a:latin typeface="Segoe UI"/>
              </a:rPr>
              <a:t>animación</a:t>
            </a:r>
            <a:r>
              <a:rPr lang="en-US" sz="1000" spc="0">
                <a:solidFill>
                  <a:prstClr val="black"/>
                </a:solidFill>
                <a:latin typeface="Segoe UI"/>
              </a:rPr>
              <a:t> senior, </a:t>
            </a:r>
            <a:r>
              <a:rPr lang="en-US" sz="1000" spc="0" err="1">
                <a:solidFill>
                  <a:prstClr val="black"/>
                </a:solidFill>
                <a:latin typeface="Segoe UI"/>
              </a:rPr>
              <a:t>basado</a:t>
            </a:r>
            <a:r>
              <a:rPr lang="en-US" sz="1000" spc="0">
                <a:solidFill>
                  <a:prstClr val="black"/>
                </a:solidFill>
                <a:latin typeface="Segoe UI"/>
              </a:rPr>
              <a:t> </a:t>
            </a:r>
            <a:r>
              <a:rPr lang="en-US" sz="1000" spc="0" err="1">
                <a:solidFill>
                  <a:prstClr val="black"/>
                </a:solidFill>
                <a:latin typeface="Segoe UI"/>
              </a:rPr>
              <a:t>en</a:t>
            </a:r>
            <a:r>
              <a:rPr lang="en-US" sz="1000" spc="0">
                <a:solidFill>
                  <a:prstClr val="black"/>
                </a:solidFill>
                <a:latin typeface="Segoe UI"/>
              </a:rPr>
              <a:t> el </a:t>
            </a:r>
            <a:r>
              <a:rPr lang="en-US" sz="1000" spc="0" err="1">
                <a:solidFill>
                  <a:prstClr val="black"/>
                </a:solidFill>
                <a:latin typeface="Segoe UI"/>
              </a:rPr>
              <a:t>documento</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R</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esponsabilidades</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 del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equipo</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 de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diseño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1135AA2B-9E09-396E-260A-EE86C415078D}"/>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Descubre</a:t>
            </a:r>
            <a:r>
              <a:rPr lang="en-US" sz="1400">
                <a:solidFill>
                  <a:prstClr val="black"/>
                </a:solidFill>
                <a:latin typeface="Segoe UI Semibold"/>
              </a:rPr>
              <a:t> </a:t>
            </a:r>
            <a:r>
              <a:rPr lang="en-US" sz="1400" err="1">
                <a:solidFill>
                  <a:prstClr val="black"/>
                </a:solidFill>
                <a:latin typeface="Segoe UI Semibold"/>
              </a:rPr>
              <a:t>candidatos</a:t>
            </a:r>
            <a:r>
              <a:rPr lang="en-US" sz="1400">
                <a:solidFill>
                  <a:prstClr val="black"/>
                </a:solidFill>
                <a:latin typeface="Segoe UI Semibold"/>
              </a:rPr>
              <a:t> </a:t>
            </a:r>
            <a:r>
              <a:rPr lang="en-US" sz="1400" err="1">
                <a:solidFill>
                  <a:prstClr val="black"/>
                </a:solidFill>
                <a:latin typeface="Segoe UI Semibold"/>
              </a:rPr>
              <a:t>cualificados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94" name="Text Placeholder 2">
            <a:extLst>
              <a:ext uri="{FF2B5EF4-FFF2-40B4-BE49-F238E27FC236}">
                <a16:creationId xmlns:a16="http://schemas.microsoft.com/office/drawing/2014/main" id="{869B798B-AA67-9974-6A43-A09960A3166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en</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Microsoft Copilot</a:t>
            </a:r>
          </a:p>
        </p:txBody>
      </p:sp>
      <p:grpSp>
        <p:nvGrpSpPr>
          <p:cNvPr id="152" name="Group 151" descr="Microsoft Copilot logo">
            <a:extLst>
              <a:ext uri="{FF2B5EF4-FFF2-40B4-BE49-F238E27FC236}">
                <a16:creationId xmlns:a16="http://schemas.microsoft.com/office/drawing/2014/main" id="{A3CD86CE-3D6B-CC70-513A-9F4202A0B606}"/>
              </a:ext>
            </a:extLst>
          </p:cNvPr>
          <p:cNvGrpSpPr>
            <a:grpSpLocks/>
          </p:cNvGrpSpPr>
          <p:nvPr/>
        </p:nvGrpSpPr>
        <p:grpSpPr>
          <a:xfrm>
            <a:off x="7372689" y="1430408"/>
            <a:ext cx="534544" cy="534544"/>
            <a:chOff x="3610465" y="1434675"/>
            <a:chExt cx="534543" cy="534543"/>
          </a:xfrm>
        </p:grpSpPr>
        <p:sp>
          <p:nvSpPr>
            <p:cNvPr id="153" name="Rounded Rectangle 46">
              <a:extLst>
                <a:ext uri="{FF2B5EF4-FFF2-40B4-BE49-F238E27FC236}">
                  <a16:creationId xmlns:a16="http://schemas.microsoft.com/office/drawing/2014/main" id="{237D0DD3-FCB3-8BF0-5A0E-05F23F52F664}"/>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4" name="Picture 2" descr="Zip Co logo SVG free download, id: 101874 - Brandlogos.net">
              <a:hlinkClick r:id="rId6"/>
              <a:extLst>
                <a:ext uri="{FF2B5EF4-FFF2-40B4-BE49-F238E27FC236}">
                  <a16:creationId xmlns:a16="http://schemas.microsoft.com/office/drawing/2014/main" id="{8F119243-BAF6-2B6A-1906-E29C470044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ectangle: Rounded Corners 6">
            <a:extLst>
              <a:ext uri="{FF2B5EF4-FFF2-40B4-BE49-F238E27FC236}">
                <a16:creationId xmlns:a16="http://schemas.microsoft.com/office/drawing/2014/main" id="{3DE592B5-CE4D-713C-4DCE-0A52362939B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0" name="Title 1">
            <a:extLst>
              <a:ext uri="{FF2B5EF4-FFF2-40B4-BE49-F238E27FC236}">
                <a16:creationId xmlns:a16="http://schemas.microsoft.com/office/drawing/2014/main" id="{2828C2A4-6846-1220-A4DD-C2C8C26D29D2}"/>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Basado</a:t>
            </a: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en-US"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en</a:t>
            </a: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Currículum</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Candidato</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 #1</a:t>
            </a:r>
            <a:r>
              <a:rPr kumimoji="0" lang="en-US"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lang="es-ES" sz="1000" spc="0">
                <a:solidFill>
                  <a:prstClr val="black"/>
                </a:solidFill>
                <a:latin typeface="Segoe UI"/>
              </a:rPr>
              <a:t>Proporciona un resumen de las habilidades, la experiencia y las calificaciones del candidato.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96" name="TextBox 95">
            <a:extLst>
              <a:ext uri="{FF2B5EF4-FFF2-40B4-BE49-F238E27FC236}">
                <a16:creationId xmlns:a16="http://schemas.microsoft.com/office/drawing/2014/main" id="{437F58DE-CBD7-8295-7C05-CDB311B41AEC}"/>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Crear</a:t>
            </a:r>
            <a:r>
              <a:rPr lang="en-US" sz="1400">
                <a:solidFill>
                  <a:prstClr val="black"/>
                </a:solidFill>
                <a:latin typeface="Segoe UI Semibold"/>
              </a:rPr>
              <a:t> </a:t>
            </a:r>
            <a:r>
              <a:rPr lang="en-US" sz="1400" err="1">
                <a:solidFill>
                  <a:prstClr val="black"/>
                </a:solidFill>
                <a:latin typeface="Segoe UI Semibold"/>
              </a:rPr>
              <a:t>preguntas</a:t>
            </a:r>
            <a:r>
              <a:rPr lang="en-US" sz="1400">
                <a:solidFill>
                  <a:prstClr val="black"/>
                </a:solidFill>
                <a:latin typeface="Segoe UI Semibold"/>
              </a:rPr>
              <a:t> de </a:t>
            </a:r>
            <a:r>
              <a:rPr lang="en-US" sz="1400" err="1">
                <a:solidFill>
                  <a:prstClr val="black"/>
                </a:solidFill>
                <a:latin typeface="Segoe UI Semibold"/>
              </a:rPr>
              <a:t>entrevista</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97" name="Text Placeholder 2">
            <a:extLst>
              <a:ext uri="{FF2B5EF4-FFF2-40B4-BE49-F238E27FC236}">
                <a16:creationId xmlns:a16="http://schemas.microsoft.com/office/drawing/2014/main" id="{73AC0F58-3441-E1DD-A89E-36C9D4364EC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en</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Loop </a:t>
            </a:r>
            <a:r>
              <a:rPr kumimoji="0" lang="es-E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a:t>
            </a:r>
            <a:r>
              <a:rPr lang="es-ES" sz="1050">
                <a:ln w="3175">
                  <a:noFill/>
                </a:ln>
                <a:solidFill>
                  <a:prstClr val="black"/>
                </a:solidFill>
                <a:latin typeface="Segoe UI"/>
              </a:rPr>
              <a:t>ara crear una serie de preguntas para la entrevista</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3" name="Group 2" descr="Copilot in a loop logo">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11118805" y="1412878"/>
            <a:ext cx="534543" cy="534543"/>
            <a:chOff x="12648363" y="6739401"/>
            <a:chExt cx="534543" cy="534543"/>
          </a:xfrm>
        </p:grpSpPr>
        <p:sp>
          <p:nvSpPr>
            <p:cNvPr id="4" name="Rounded Rectangle 46">
              <a:hlinkClick r:id="rId8"/>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8"/>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4341" y="6815379"/>
              <a:ext cx="382586" cy="382585"/>
            </a:xfrm>
            <a:prstGeom prst="rect">
              <a:avLst/>
            </a:prstGeom>
          </p:spPr>
        </p:pic>
      </p:grpSp>
      <p:sp>
        <p:nvSpPr>
          <p:cNvPr id="134" name="Rectangle: Rounded Corners 6">
            <a:extLst>
              <a:ext uri="{FF2B5EF4-FFF2-40B4-BE49-F238E27FC236}">
                <a16:creationId xmlns:a16="http://schemas.microsoft.com/office/drawing/2014/main" id="{68274C50-C2DF-B423-9666-F36D2DF4B913}"/>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6" name="Title 1">
            <a:extLst>
              <a:ext uri="{FF2B5EF4-FFF2-40B4-BE49-F238E27FC236}">
                <a16:creationId xmlns:a16="http://schemas.microsoft.com/office/drawing/2014/main" id="{183E321C-7207-FC2F-69C3-C578FA6FB769}"/>
              </a:ext>
            </a:extLst>
          </p:cNvPr>
          <p:cNvSpPr txBox="1">
            <a:spLocks/>
          </p:cNvSpPr>
          <p:nvPr/>
        </p:nvSpPr>
        <p:spPr>
          <a:xfrm>
            <a:off x="8352613"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 conjunto de preguntas para la entrevista </a:t>
            </a:r>
            <a:r>
              <a:rPr lang="es-ES" sz="1000" spc="0">
                <a:solidFill>
                  <a:prstClr val="black"/>
                </a:solidFill>
                <a:latin typeface="Segoe UI"/>
              </a:rPr>
              <a:t>para el puesto de Diseñador Senior de Animación. Pregunta sobre la experiencia previa, las metas e incluye algunas preguntas sobre sus intereses personales.</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98" name="TextBox 97">
            <a:extLst>
              <a:ext uri="{FF2B5EF4-FFF2-40B4-BE49-F238E27FC236}">
                <a16:creationId xmlns:a16="http://schemas.microsoft.com/office/drawing/2014/main" id="{1C92BC9F-BDB0-3094-9137-0ACF351FFF23}"/>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Realiza</a:t>
            </a:r>
            <a:r>
              <a:rPr lang="en-US" sz="1400">
                <a:solidFill>
                  <a:prstClr val="black"/>
                </a:solidFill>
                <a:latin typeface="Segoe UI Semibold"/>
              </a:rPr>
              <a:t> una </a:t>
            </a:r>
            <a:r>
              <a:rPr lang="en-US" sz="1400" err="1">
                <a:solidFill>
                  <a:prstClr val="black"/>
                </a:solidFill>
                <a:latin typeface="Segoe UI Semibold"/>
              </a:rPr>
              <a:t>entrevista</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99" name="Text Placeholder 2">
            <a:extLst>
              <a:ext uri="{FF2B5EF4-FFF2-40B4-BE49-F238E27FC236}">
                <a16:creationId xmlns:a16="http://schemas.microsoft.com/office/drawing/2014/main" id="{267C4CB0-72F1-D43B-6EAC-B951DB242709}"/>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Durante la </a:t>
            </a:r>
            <a:r>
              <a:rPr lang="en-US" sz="1050" err="1">
                <a:ln w="3175">
                  <a:noFill/>
                </a:ln>
                <a:solidFill>
                  <a:prstClr val="black"/>
                </a:solidFill>
                <a:latin typeface="Segoe UI"/>
              </a:rPr>
              <a:t>entrevista</a:t>
            </a:r>
            <a:r>
              <a:rPr lang="en-US" sz="1050">
                <a:ln w="3175">
                  <a:noFill/>
                </a:ln>
                <a:solidFill>
                  <a:prstClr val="black"/>
                </a:solidFill>
                <a:latin typeface="Segoe UI"/>
              </a:rPr>
              <a:t> </a:t>
            </a:r>
            <a:r>
              <a:rPr lang="en-US" sz="1050" err="1">
                <a:ln w="3175">
                  <a:noFill/>
                </a:ln>
                <a:solidFill>
                  <a:prstClr val="black"/>
                </a:solidFill>
                <a:latin typeface="Segoe UI"/>
              </a:rPr>
              <a:t>realiza</a:t>
            </a:r>
            <a:r>
              <a:rPr lang="en-US" sz="1050">
                <a:ln w="3175">
                  <a:noFill/>
                </a:ln>
                <a:solidFill>
                  <a:prstClr val="black"/>
                </a:solidFill>
                <a:latin typeface="Segoe UI"/>
              </a:rPr>
              <a:t> un p</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rompt</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Copilot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en</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Teams</a:t>
            </a:r>
          </a:p>
        </p:txBody>
      </p:sp>
      <p:grpSp>
        <p:nvGrpSpPr>
          <p:cNvPr id="155" name="Group 154" descr="Microsoft Teams Logo">
            <a:extLst>
              <a:ext uri="{FF2B5EF4-FFF2-40B4-BE49-F238E27FC236}">
                <a16:creationId xmlns:a16="http://schemas.microsoft.com/office/drawing/2014/main" id="{7C3F8A29-06B6-DFB0-A58D-767827253620}"/>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156" name="Rounded Rectangle 56">
              <a:extLst>
                <a:ext uri="{FF2B5EF4-FFF2-40B4-BE49-F238E27FC236}">
                  <a16:creationId xmlns:a16="http://schemas.microsoft.com/office/drawing/2014/main" id="{C6446D6B-9298-3719-8F94-BF4ECA6EE99E}"/>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7" name="Graphic 156">
              <a:extLst>
                <a:ext uri="{FF2B5EF4-FFF2-40B4-BE49-F238E27FC236}">
                  <a16:creationId xmlns:a16="http://schemas.microsoft.com/office/drawing/2014/main" id="{DC130C72-E174-73E4-CF39-22930BAB10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606" y="13694555"/>
              <a:ext cx="451120" cy="451118"/>
            </a:xfrm>
            <a:prstGeom prst="rect">
              <a:avLst/>
            </a:prstGeom>
          </p:spPr>
        </p:pic>
      </p:grpSp>
      <p:sp>
        <p:nvSpPr>
          <p:cNvPr id="100" name="Rectangle: Rounded Corners 6">
            <a:extLst>
              <a:ext uri="{FF2B5EF4-FFF2-40B4-BE49-F238E27FC236}">
                <a16:creationId xmlns:a16="http://schemas.microsoft.com/office/drawing/2014/main" id="{A807B664-816D-9600-A799-5892448E43B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 name="Title 1">
            <a:extLst>
              <a:ext uri="{FF2B5EF4-FFF2-40B4-BE49-F238E27FC236}">
                <a16:creationId xmlns:a16="http://schemas.microsoft.com/office/drawing/2014/main" id="{CD433A79-4835-3325-49AF-7DE1A36181B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¿Cuáles serían algunas buenas preguntas de seguimiento </a:t>
            </a:r>
            <a:r>
              <a:rPr lang="es-ES" sz="1000" spc="0">
                <a:solidFill>
                  <a:prstClr val="black"/>
                </a:solidFill>
                <a:latin typeface="Segoe UI"/>
              </a:rPr>
              <a:t>basándome en lo que ya hemos discutido y hay alguna pregunta que no haya respondido?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05" name="TextBox 104">
            <a:extLst>
              <a:ext uri="{FF2B5EF4-FFF2-40B4-BE49-F238E27FC236}">
                <a16:creationId xmlns:a16="http://schemas.microsoft.com/office/drawing/2014/main" id="{DAAA0212-BF3B-E6B4-7534-5CE8A499D9F5}"/>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Crea una oferta formal</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7" name="Text Placeholder 2">
            <a:extLst>
              <a:ext uri="{FF2B5EF4-FFF2-40B4-BE49-F238E27FC236}">
                <a16:creationId xmlns:a16="http://schemas.microsoft.com/office/drawing/2014/main" id="{6D7AACC3-4CAE-F752-AD39-660712E51FF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Haz un prompt Copilot </a:t>
            </a:r>
            <a:r>
              <a:rPr lang="en-US" sz="1050" err="1">
                <a:ln w="3175">
                  <a:noFill/>
                </a:ln>
                <a:solidFill>
                  <a:prstClr val="black"/>
                </a:solidFill>
                <a:latin typeface="Segoe UI"/>
              </a:rPr>
              <a:t>en</a:t>
            </a:r>
            <a:r>
              <a:rPr lang="en-US" sz="1050">
                <a:ln w="3175">
                  <a:noFill/>
                </a:ln>
                <a:solidFill>
                  <a:prstClr val="black"/>
                </a:solidFill>
                <a:latin typeface="Segoe UI"/>
              </a:rPr>
              <a:t> word para un nuevo </a:t>
            </a:r>
            <a:r>
              <a:rPr lang="en-US" sz="1050" err="1">
                <a:ln w="3175">
                  <a:noFill/>
                </a:ln>
                <a:solidFill>
                  <a:prstClr val="black"/>
                </a:solidFill>
                <a:latin typeface="Segoe UI"/>
              </a:rPr>
              <a:t>correo</a:t>
            </a:r>
            <a:r>
              <a:rPr lang="en-US" sz="1050">
                <a:ln w="3175">
                  <a:noFill/>
                </a:ln>
                <a:solidFill>
                  <a:prstClr val="black"/>
                </a:solidFill>
                <a:latin typeface="Segoe UI"/>
              </a:rPr>
              <a:t> </a:t>
            </a:r>
            <a:r>
              <a:rPr lang="en-US" sz="1050" err="1">
                <a:ln w="3175">
                  <a:noFill/>
                </a:ln>
                <a:solidFill>
                  <a:prstClr val="black"/>
                </a:solidFill>
                <a:latin typeface="Segoe UI"/>
              </a:rPr>
              <a:t>electrónico</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76" name="Group 175" descr="Microsoft Word Logo">
            <a:extLst>
              <a:ext uri="{FF2B5EF4-FFF2-40B4-BE49-F238E27FC236}">
                <a16:creationId xmlns:a16="http://schemas.microsoft.com/office/drawing/2014/main" id="{08C9D69E-C520-FE69-FFB2-EEC7C7E71D1C}"/>
              </a:ext>
              <a:ext uri="{C183D7F6-B498-43B3-948B-1728B52AA6E4}">
                <adec:decorative xmlns:adec="http://schemas.microsoft.com/office/drawing/2017/decorative" val="0"/>
              </a:ext>
            </a:extLst>
          </p:cNvPr>
          <p:cNvGrpSpPr>
            <a:grpSpLocks/>
          </p:cNvGrpSpPr>
          <p:nvPr/>
        </p:nvGrpSpPr>
        <p:grpSpPr>
          <a:xfrm>
            <a:off x="7372338" y="4028485"/>
            <a:ext cx="534544" cy="534544"/>
            <a:chOff x="5006422" y="10181153"/>
            <a:chExt cx="659280" cy="659280"/>
          </a:xfrm>
        </p:grpSpPr>
        <p:sp>
          <p:nvSpPr>
            <p:cNvPr id="178" name="Rounded Rectangle 46">
              <a:extLst>
                <a:ext uri="{FF2B5EF4-FFF2-40B4-BE49-F238E27FC236}">
                  <a16:creationId xmlns:a16="http://schemas.microsoft.com/office/drawing/2014/main" id="{DFC6DDD9-14BC-CC10-8233-4D4581486E06}"/>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9" name="Graphic 178">
              <a:extLst>
                <a:ext uri="{FF2B5EF4-FFF2-40B4-BE49-F238E27FC236}">
                  <a16:creationId xmlns:a16="http://schemas.microsoft.com/office/drawing/2014/main" id="{CA1A7405-6FF7-27A7-3012-60E8E5921F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2" name="Rectangle: Rounded Corners 6">
            <a:extLst>
              <a:ext uri="{FF2B5EF4-FFF2-40B4-BE49-F238E27FC236}">
                <a16:creationId xmlns:a16="http://schemas.microsoft.com/office/drawing/2014/main" id="{FB18D0FF-06D6-07E8-8947-1E3D9448D40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9" name="Title 1">
            <a:extLst>
              <a:ext uri="{FF2B5EF4-FFF2-40B4-BE49-F238E27FC236}">
                <a16:creationId xmlns:a16="http://schemas.microsoft.com/office/drawing/2014/main" id="{EF122ECF-5053-B271-33F2-9F0D17F7C021}"/>
              </a:ext>
            </a:extLst>
          </p:cNvPr>
          <p:cNvSpPr txBox="1">
            <a:spLocks/>
          </p:cNvSpPr>
          <p:nvPr/>
        </p:nvSpPr>
        <p:spPr>
          <a:xfrm>
            <a:off x="4613434" y="5467431"/>
            <a:ext cx="2735299" cy="615553"/>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una oferta </a:t>
            </a:r>
            <a:r>
              <a:rPr lang="es-ES" sz="1000" spc="0">
                <a:solidFill>
                  <a:prstClr val="black"/>
                </a:solidFill>
                <a:latin typeface="Segoe UI"/>
              </a:rPr>
              <a:t>a Maya para el puesto de Diseñador Senior de Animación con fecha de inicio el 16 de marzo. Incluya detalles sobre los beneficios basados en el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manual de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beneficios</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a:t>
            </a:r>
          </a:p>
        </p:txBody>
      </p:sp>
      <p:sp>
        <p:nvSpPr>
          <p:cNvPr id="108" name="TextBox 107">
            <a:extLst>
              <a:ext uri="{FF2B5EF4-FFF2-40B4-BE49-F238E27FC236}">
                <a16:creationId xmlns:a16="http://schemas.microsoft.com/office/drawing/2014/main" id="{50F03422-4CA8-A604-C64D-53828F46F5C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Crea</a:t>
            </a:r>
            <a:r>
              <a:rPr lang="en-US" sz="1400">
                <a:solidFill>
                  <a:prstClr val="black"/>
                </a:solidFill>
                <a:latin typeface="Segoe UI Semibold"/>
              </a:rPr>
              <a:t> </a:t>
            </a:r>
            <a:r>
              <a:rPr lang="en-US" sz="1400" err="1">
                <a:solidFill>
                  <a:prstClr val="black"/>
                </a:solidFill>
                <a:latin typeface="Segoe UI Semibold"/>
              </a:rPr>
              <a:t>materiales</a:t>
            </a:r>
            <a:r>
              <a:rPr lang="en-US" sz="1400">
                <a:solidFill>
                  <a:prstClr val="black"/>
                </a:solidFill>
                <a:latin typeface="Segoe UI Semibold"/>
              </a:rPr>
              <a:t> de onboarding</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9" name="Text Placeholder 2">
            <a:extLst>
              <a:ext uri="{FF2B5EF4-FFF2-40B4-BE49-F238E27FC236}">
                <a16:creationId xmlns:a16="http://schemas.microsoft.com/office/drawing/2014/main" id="{76F19766-FF91-C197-36A5-49684A339F2E}"/>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Empezando</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con un prompt Copilot para una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nueva</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presentación</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95" name="Group 194" descr="Microsoft PowerPoint Logo">
            <a:extLst>
              <a:ext uri="{FF2B5EF4-FFF2-40B4-BE49-F238E27FC236}">
                <a16:creationId xmlns:a16="http://schemas.microsoft.com/office/drawing/2014/main" id="{87438312-CACE-3F6A-4B36-5282B7736175}"/>
              </a:ext>
            </a:extLst>
          </p:cNvPr>
          <p:cNvGrpSpPr>
            <a:grpSpLocks/>
          </p:cNvGrpSpPr>
          <p:nvPr/>
        </p:nvGrpSpPr>
        <p:grpSpPr>
          <a:xfrm>
            <a:off x="11118805" y="4026753"/>
            <a:ext cx="534543" cy="534543"/>
            <a:chOff x="587375" y="1790700"/>
            <a:chExt cx="1371600" cy="1371600"/>
          </a:xfrm>
        </p:grpSpPr>
        <p:sp>
          <p:nvSpPr>
            <p:cNvPr id="196" name="Rounded Rectangle 46">
              <a:extLst>
                <a:ext uri="{FF2B5EF4-FFF2-40B4-BE49-F238E27FC236}">
                  <a16:creationId xmlns:a16="http://schemas.microsoft.com/office/drawing/2014/main" id="{0E4F9D6A-ED69-C250-0BEE-A0527AC46941}"/>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7" name="Picture 2" descr="Microsoft PowerPoint Logo - PNG and Vector - Logo Download">
              <a:hlinkClick r:id="rId13"/>
              <a:extLst>
                <a:ext uri="{FF2B5EF4-FFF2-40B4-BE49-F238E27FC236}">
                  <a16:creationId xmlns:a16="http://schemas.microsoft.com/office/drawing/2014/main" id="{C8B99D08-0F17-E79E-4B1D-61B475201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angle: Rounded Corners 6">
            <a:extLst>
              <a:ext uri="{FF2B5EF4-FFF2-40B4-BE49-F238E27FC236}">
                <a16:creationId xmlns:a16="http://schemas.microsoft.com/office/drawing/2014/main" id="{CD2EE425-06BF-08EA-54F2-CB3605BA5A58}"/>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Title 1">
            <a:extLst>
              <a:ext uri="{FF2B5EF4-FFF2-40B4-BE49-F238E27FC236}">
                <a16:creationId xmlns:a16="http://schemas.microsoft.com/office/drawing/2014/main" id="{87996806-7D8F-A62B-9CDF-EF1EEC9C1B48}"/>
              </a:ext>
            </a:extLst>
          </p:cNvPr>
          <p:cNvSpPr txBox="1">
            <a:spLocks/>
          </p:cNvSpPr>
          <p:nvPr/>
        </p:nvSpPr>
        <p:spPr>
          <a:xfrm>
            <a:off x="8352613"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una presentación a partir de</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t>
            </a:r>
            <a:r>
              <a:rPr lang="es-ES" sz="1000" spc="0">
                <a:solidFill>
                  <a:prstClr val="black"/>
                </a:solidFill>
                <a:latin typeface="Segoe UI"/>
              </a:rPr>
              <a:t>Enlace del documento de Word a la descripción del trabajo de diseñador de animación senior] </a:t>
            </a:r>
          </a:p>
          <a:p>
            <a:pPr lvl="0" defTabSz="932472" fontAlgn="base">
              <a:spcAft>
                <a:spcPct val="0"/>
              </a:spcAft>
              <a:defRPr/>
            </a:pPr>
            <a:r>
              <a:rPr lang="es-ES" sz="1000" spc="0">
                <a:solidFill>
                  <a:prstClr val="black"/>
                </a:solidFill>
                <a:latin typeface="Segoe UI"/>
              </a:rPr>
              <a:t>Crea una descripción general de las responsabilidades del trabajo.</a:t>
            </a:r>
            <a:endParaRPr lang="en-US" sz="1000" spc="0">
              <a:solidFill>
                <a:prstClr val="black"/>
              </a:solidFill>
              <a:latin typeface="Segoe UI"/>
            </a:endParaRPr>
          </a:p>
        </p:txBody>
      </p:sp>
      <p:sp>
        <p:nvSpPr>
          <p:cNvPr id="2" name="Title 9">
            <a:extLst>
              <a:ext uri="{FF2B5EF4-FFF2-40B4-BE49-F238E27FC236}">
                <a16:creationId xmlns:a16="http://schemas.microsoft.com/office/drawing/2014/main" id="{C9BDCD5C-61E3-5B0F-B604-0FE5F6B79487}"/>
              </a:ext>
            </a:extLst>
          </p:cNvPr>
          <p:cNvSpPr txBox="1">
            <a:spLocks/>
          </p:cNvSpPr>
          <p:nvPr/>
        </p:nvSpPr>
        <p:spPr>
          <a:xfrm>
            <a:off x="634828" y="458268"/>
            <a:ext cx="11018520" cy="430887"/>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s-ES" sz="2800" err="1">
                <a:gradFill flip="none" rotWithShape="1">
                  <a:gsLst>
                    <a:gs pos="50000">
                      <a:srgbClr val="8661C5"/>
                    </a:gs>
                    <a:gs pos="0">
                      <a:srgbClr val="3E76D4"/>
                    </a:gs>
                    <a:gs pos="100000">
                      <a:srgbClr val="C73ECC"/>
                    </a:gs>
                  </a:gsLst>
                  <a:lin ang="2700000" scaled="1"/>
                  <a:tileRect/>
                </a:gradFill>
                <a:cs typeface="+mn-cs"/>
              </a:rPr>
              <a:t>Copilot</a:t>
            </a:r>
            <a:r>
              <a:rPr lang="es-ES" sz="2800">
                <a:gradFill flip="none" rotWithShape="1">
                  <a:gsLst>
                    <a:gs pos="50000">
                      <a:srgbClr val="8661C5"/>
                    </a:gs>
                    <a:gs pos="0">
                      <a:srgbClr val="3E76D4"/>
                    </a:gs>
                    <a:gs pos="100000">
                      <a:srgbClr val="C73ECC"/>
                    </a:gs>
                  </a:gsLst>
                  <a:lin ang="2700000" scaled="1"/>
                  <a:tileRect/>
                </a:gradFill>
                <a:cs typeface="+mn-cs"/>
              </a:rPr>
              <a:t> para Microsoft 365 flujo de contratación potenciado</a:t>
            </a:r>
          </a:p>
        </p:txBody>
      </p:sp>
    </p:spTree>
    <p:extLst>
      <p:ext uri="{BB962C8B-B14F-4D97-AF65-F5344CB8AC3E}">
        <p14:creationId xmlns:p14="http://schemas.microsoft.com/office/powerpoint/2010/main" val="11399774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gerente de recursos humanos</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41" name="Picture 2" descr="Microsoft Copilot logo">
            <a:extLst>
              <a:ext uri="{FF2B5EF4-FFF2-40B4-BE49-F238E27FC236}">
                <a16:creationId xmlns:a16="http://schemas.microsoft.com/office/drawing/2014/main" id="{7EF5D3C7-0088-8879-3FAE-06A82B696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a16="http://schemas.microsoft.com/office/drawing/2014/main" id="{822EE6DB-AA65-8F56-FF0D-4D38AD89DF5E}"/>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9DDF1119-A269-DCF9-CC33-8F61AF7F97D2}"/>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98CA266A-1430-CC21-D214-F95E14CCC4D7}"/>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C2F41570-FD11-FB0E-9967-4717E6A92E3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B7A67BF9-1DFF-29BC-E7D4-A7DAD142795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41C705B2-FD78-0F76-9BE9-703647BED00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138B6948-8AF0-E0D9-A976-1EB030222BE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2A90CA05-6BB3-F708-7E00-7D206C6F842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0912CE75-4A67-E461-A051-7138010710CF}"/>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98968CE7-B368-9D0B-2454-E842F5268EE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AD16A5B-DADD-FA2F-C97D-993E21AA94B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7CDA0CD5-213F-A473-3FED-43652615E99F}"/>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0C6BC233-2757-DF61-6558-AEBA4A347D6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74561D60-76B7-B3C7-A5D6-BFEC5FED17C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C92E5F6D-A333-1614-2245-5BB9CC60D81D}"/>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B31AF21C-45CC-2FE9-6BB3-65209ED81C9A}"/>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F74AC48D-742E-F91F-C230-B24A0A4F9505}"/>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2125243A-C88F-64C2-8DD1-32BEAFD6F77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F3BC5706-7AA5-F977-F2CB-B4AF30E6517D}"/>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4629887C-679D-4D74-D753-FB0D28DC8BC8}"/>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0229DC3A-E3D1-82D5-7C5F-16561F4FA341}"/>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AF1F1825-9FFC-5FCA-0233-B19DF76BD28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3C6FC6F1-F38B-D5A1-0F1B-7B80DDD310D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231" name="Rectangle: Rounded Corners 230">
            <a:extLst>
              <a:ext uri="{FF2B5EF4-FFF2-40B4-BE49-F238E27FC236}">
                <a16:creationId xmlns:a16="http://schemas.microsoft.com/office/drawing/2014/main" id="{66185DF7-E0B9-8FFB-3166-9EA092045D1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32" name="TextBox 231">
            <a:extLst>
              <a:ext uri="{FF2B5EF4-FFF2-40B4-BE49-F238E27FC236}">
                <a16:creationId xmlns:a16="http://schemas.microsoft.com/office/drawing/2014/main" id="{F5757F90-3E21-48EA-5992-A36E35860EFC}"/>
              </a:ext>
            </a:extLst>
          </p:cNvPr>
          <p:cNvSpPr txBox="1"/>
          <p:nvPr/>
        </p:nvSpPr>
        <p:spPr>
          <a:xfrm>
            <a:off x="588263"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comienza el día en casa con una entrevista para un nuevo candidato a cajero. Le ordena a </a:t>
            </a:r>
            <a:r>
              <a:rPr lang="es-ES" sz="1000" err="1">
                <a:solidFill>
                  <a:prstClr val="black"/>
                </a:solidFill>
                <a:cs typeface="Segoe UI Semibold"/>
              </a:rPr>
              <a:t>Copilot</a:t>
            </a:r>
            <a:r>
              <a:rPr lang="es-ES" sz="1000">
                <a:solidFill>
                  <a:prstClr val="black"/>
                </a:solidFill>
                <a:cs typeface="Segoe UI Semibold"/>
              </a:rPr>
              <a:t> que sugiera preguntas de seguimiento y resuma los puntos clave que hizo el candidato.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EB8803A6-5550-FF6E-DC88-0B26873DA2F4}"/>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Teams</a:t>
            </a:r>
          </a:p>
        </p:txBody>
      </p:sp>
      <p:sp>
        <p:nvSpPr>
          <p:cNvPr id="237" name="Title 1">
            <a:extLst>
              <a:ext uri="{FF2B5EF4-FFF2-40B4-BE49-F238E27FC236}">
                <a16:creationId xmlns:a16="http://schemas.microsoft.com/office/drawing/2014/main" id="{56D0BC59-44D0-89E9-A51E-416ABCE7CE73}"/>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a:t>
            </a:r>
            <a:r>
              <a:rPr lang="es-ES" sz="800" b="1" spc="0">
                <a:gradFill>
                  <a:gsLst>
                    <a:gs pos="0">
                      <a:srgbClr val="1264B1"/>
                    </a:gs>
                    <a:gs pos="100000">
                      <a:srgbClr val="944DCF"/>
                    </a:gs>
                  </a:gsLst>
                  <a:lin ang="0" scaled="1"/>
                </a:gradFill>
                <a:latin typeface="Segoe UI"/>
              </a:rPr>
              <a:t>¿Cuáles son algunas buenas preguntas de seguimiento </a:t>
            </a:r>
            <a:r>
              <a:rPr lang="es-ES" sz="800" spc="0">
                <a:solidFill>
                  <a:prstClr val="black"/>
                </a:solidFill>
                <a:latin typeface="Segoe UI"/>
              </a:rPr>
              <a:t>para obtener más información sobre las habilidades y la experiencia de esta persona</a:t>
            </a:r>
            <a:r>
              <a:rPr lang="en-US" sz="800" spc="0">
                <a:solidFill>
                  <a:prstClr val="black"/>
                </a:solidFill>
                <a:latin typeface="Segoe UI"/>
              </a:rPr>
              <a:t>?</a:t>
            </a:r>
          </a:p>
        </p:txBody>
      </p:sp>
      <p:sp>
        <p:nvSpPr>
          <p:cNvPr id="238" name="Rectangle: Rounded Corners 237">
            <a:extLst>
              <a:ext uri="{FF2B5EF4-FFF2-40B4-BE49-F238E27FC236}">
                <a16:creationId xmlns:a16="http://schemas.microsoft.com/office/drawing/2014/main" id="{486E0D45-842F-3DA6-318A-0EBC459747A6}"/>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9:35 AM</a:t>
            </a:r>
          </a:p>
        </p:txBody>
      </p:sp>
      <p:sp>
        <p:nvSpPr>
          <p:cNvPr id="239" name="TextBox 238">
            <a:extLst>
              <a:ext uri="{FF2B5EF4-FFF2-40B4-BE49-F238E27FC236}">
                <a16:creationId xmlns:a16="http://schemas.microsoft.com/office/drawing/2014/main" id="{D4EFFE58-3560-1CA6-1052-03B9A72B9619}"/>
              </a:ext>
            </a:extLst>
          </p:cNvPr>
          <p:cNvSpPr txBox="1"/>
          <p:nvPr/>
        </p:nvSpPr>
        <p:spPr>
          <a:xfrm>
            <a:off x="3417469"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En la oficina, Omar resume algunos chats que ocurrieron durante la noche en una subsidiaria y puede evaluar rápidamente la situación y brindar orientación a su equipo para abordar el problema.</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17" name="Group 16">
            <a:extLst>
              <a:ext uri="{FF2B5EF4-FFF2-40B4-BE49-F238E27FC236}">
                <a16:creationId xmlns:a16="http://schemas.microsoft.com/office/drawing/2014/main" id="{A71C6B1C-AD96-D4D6-0DD4-D8EE28A525C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18" name="Rounded Rectangle 46">
              <a:extLst>
                <a:ext uri="{FF2B5EF4-FFF2-40B4-BE49-F238E27FC236}">
                  <a16:creationId xmlns:a16="http://schemas.microsoft.com/office/drawing/2014/main" id="{95CB1A55-7CF0-5F7C-F53A-F0B3B67A8FF9}"/>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6" descr="Microsoft Teams Logo, symbol, meaning, history, PNG">
              <a:hlinkClick r:id="rId4"/>
              <a:extLst>
                <a:ext uri="{FF2B5EF4-FFF2-40B4-BE49-F238E27FC236}">
                  <a16:creationId xmlns:a16="http://schemas.microsoft.com/office/drawing/2014/main" id="{B0396B2E-C14A-5653-ED2C-58CEB14AEC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8B3E32C7-C5A8-25A7-6680-8A35ABB332DB}"/>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Teams</a:t>
            </a:r>
          </a:p>
        </p:txBody>
      </p:sp>
      <p:sp>
        <p:nvSpPr>
          <p:cNvPr id="244" name="Title 1">
            <a:extLst>
              <a:ext uri="{FF2B5EF4-FFF2-40B4-BE49-F238E27FC236}">
                <a16:creationId xmlns:a16="http://schemas.microsoft.com/office/drawing/2014/main" id="{8BDC1B64-79E3-82F6-CF34-F62187C7683E}"/>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 </a:t>
            </a:r>
            <a:r>
              <a:rPr lang="en-US" sz="800" b="1" spc="0" err="1">
                <a:gradFill>
                  <a:gsLst>
                    <a:gs pos="0">
                      <a:srgbClr val="1264B1"/>
                    </a:gs>
                    <a:gs pos="100000">
                      <a:srgbClr val="944DCF"/>
                    </a:gs>
                  </a:gsLst>
                  <a:lin ang="0" scaled="1"/>
                </a:gradFill>
                <a:latin typeface="Segoe UI"/>
              </a:rPr>
              <a:t>este</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hilo</a:t>
            </a:r>
            <a:r>
              <a:rPr lang="en-US" sz="800" b="1" spc="0">
                <a:gradFill>
                  <a:gsLst>
                    <a:gs pos="0">
                      <a:srgbClr val="1264B1"/>
                    </a:gs>
                    <a:gs pos="100000">
                      <a:srgbClr val="944DCF"/>
                    </a:gs>
                  </a:gsLst>
                  <a:lin ang="0" scaled="1"/>
                </a:gradFill>
                <a:latin typeface="Segoe UI"/>
              </a:rPr>
              <a:t> </a:t>
            </a:r>
            <a:r>
              <a:rPr lang="en-US" sz="800" spc="0">
                <a:solidFill>
                  <a:prstClr val="black"/>
                </a:solidFill>
                <a:latin typeface="Segoe UI"/>
              </a:rPr>
              <a:t>e </a:t>
            </a:r>
            <a:r>
              <a:rPr lang="en-US" sz="800" spc="0" err="1">
                <a:solidFill>
                  <a:prstClr val="black"/>
                </a:solidFill>
                <a:latin typeface="Segoe UI"/>
              </a:rPr>
              <a:t>incluye</a:t>
            </a:r>
            <a:r>
              <a:rPr lang="en-US" sz="800" spc="0">
                <a:solidFill>
                  <a:prstClr val="black"/>
                </a:solidFill>
                <a:latin typeface="Segoe UI"/>
              </a:rPr>
              <a:t> </a:t>
            </a:r>
            <a:r>
              <a:rPr lang="es-ES" sz="800" spc="0">
                <a:solidFill>
                  <a:prstClr val="black"/>
                </a:solidFill>
                <a:latin typeface="Segoe UI"/>
              </a:rPr>
              <a:t>los problemas claves y las sugerencias para su resolución, junto con quién tenía las sugerencias.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45" name="Rectangle: Rounded Corners 244">
            <a:extLst>
              <a:ext uri="{FF2B5EF4-FFF2-40B4-BE49-F238E27FC236}">
                <a16:creationId xmlns:a16="http://schemas.microsoft.com/office/drawing/2014/main" id="{DB0F10CB-C14D-AB3F-353E-ED111328E8E1}"/>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246" name="TextBox 245">
            <a:extLst>
              <a:ext uri="{FF2B5EF4-FFF2-40B4-BE49-F238E27FC236}">
                <a16:creationId xmlns:a16="http://schemas.microsoft.com/office/drawing/2014/main" id="{349EAC1F-28FA-279B-5D8A-C9DDF2DAEB72}"/>
              </a:ext>
            </a:extLst>
          </p:cNvPr>
          <p:cNvSpPr txBox="1"/>
          <p:nvPr/>
        </p:nvSpPr>
        <p:spPr>
          <a:xfrm>
            <a:off x="6246676"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le pide a </a:t>
            </a:r>
            <a:r>
              <a:rPr lang="es-ES" sz="1000" err="1">
                <a:solidFill>
                  <a:prstClr val="black"/>
                </a:solidFill>
                <a:cs typeface="Segoe UI Semibold"/>
              </a:rPr>
              <a:t>Copilot</a:t>
            </a:r>
            <a:r>
              <a:rPr lang="es-ES" sz="1000">
                <a:solidFill>
                  <a:prstClr val="black"/>
                </a:solidFill>
                <a:cs typeface="Segoe UI Semibold"/>
              </a:rPr>
              <a:t> que cree un resumen del nuevo manual de cumplimiento de la organización para asegurarse de que tiene los puntos clave. A continuación, ordena a </a:t>
            </a:r>
            <a:r>
              <a:rPr lang="es-ES" sz="1000" err="1">
                <a:solidFill>
                  <a:prstClr val="black"/>
                </a:solidFill>
                <a:cs typeface="Segoe UI Semibold"/>
              </a:rPr>
              <a:t>Copilot</a:t>
            </a:r>
            <a:r>
              <a:rPr lang="es-ES" sz="1000">
                <a:solidFill>
                  <a:prstClr val="black"/>
                </a:solidFill>
                <a:cs typeface="Segoe UI Semibold"/>
              </a:rPr>
              <a:t> que rellene las secciones que faltan.</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6"/>
              <a:extLst>
                <a:ext uri="{FF2B5EF4-FFF2-40B4-BE49-F238E27FC236}">
                  <a16:creationId xmlns:a16="http://schemas.microsoft.com/office/drawing/2014/main" id="{9C7DBD3F-A2CE-29DA-A97B-F127C2B0FDE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0" name="TextBox 249">
            <a:extLst>
              <a:ext uri="{FF2B5EF4-FFF2-40B4-BE49-F238E27FC236}">
                <a16:creationId xmlns:a16="http://schemas.microsoft.com/office/drawing/2014/main" id="{97F31C02-1C3B-A842-5CD0-20BDA46F1E4B}"/>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Word</a:t>
            </a:r>
          </a:p>
        </p:txBody>
      </p:sp>
      <p:sp>
        <p:nvSpPr>
          <p:cNvPr id="251" name="Title 1">
            <a:extLst>
              <a:ext uri="{FF2B5EF4-FFF2-40B4-BE49-F238E27FC236}">
                <a16:creationId xmlns:a16="http://schemas.microsoft.com/office/drawing/2014/main" id="{82286AAB-943E-9F16-D0C0-72EC37B28A9F}"/>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a:t>
            </a:r>
            <a:r>
              <a:rPr lang="en-US" sz="800" spc="0">
                <a:solidFill>
                  <a:prstClr val="black"/>
                </a:solidFill>
                <a:latin typeface="Segoe UI"/>
              </a:rPr>
              <a:t>el</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n-US" sz="800" u="sng" spc="0">
                <a:solidFill>
                  <a:srgbClr val="0078D4">
                    <a:lumMod val="75000"/>
                  </a:srgbClr>
                </a:solidFill>
                <a:latin typeface="Segoe UI"/>
              </a:rPr>
              <a:t>M</a:t>
            </a:r>
            <a:r>
              <a:rPr kumimoji="0" lang="en-US" sz="800" b="0" i="0" u="sng" strike="noStrike" kern="1200" cap="none" spc="0" normalizeH="0" baseline="0" noProof="0" err="1">
                <a:ln w="3175">
                  <a:noFill/>
                </a:ln>
                <a:solidFill>
                  <a:srgbClr val="0078D4">
                    <a:lumMod val="75000"/>
                  </a:srgbClr>
                </a:solidFill>
                <a:effectLst/>
                <a:uLnTx/>
                <a:uFillTx/>
                <a:latin typeface="Segoe UI"/>
                <a:ea typeface="+mn-ea"/>
                <a:cs typeface="Segoe UI" pitchFamily="34" charset="0"/>
              </a:rPr>
              <a:t>anual</a:t>
            </a:r>
            <a:r>
              <a:rPr kumimoji="0" lang="en-US" sz="800" b="0" i="0" u="sng" strike="noStrike" kern="1200" cap="none" spc="0" normalizeH="0" baseline="0" noProof="0">
                <a:ln w="3175">
                  <a:noFill/>
                </a:ln>
                <a:solidFill>
                  <a:srgbClr val="0078D4">
                    <a:lumMod val="75000"/>
                  </a:srgbClr>
                </a:solidFill>
                <a:effectLst/>
                <a:uLnTx/>
                <a:uFillTx/>
                <a:latin typeface="Segoe UI"/>
                <a:ea typeface="+mn-ea"/>
                <a:cs typeface="Segoe UI" pitchFamily="34" charset="0"/>
              </a:rPr>
              <a:t> de </a:t>
            </a:r>
            <a:r>
              <a:rPr kumimoji="0" lang="en-US" sz="800" b="0" i="0" u="sng" strike="noStrike" kern="1200" cap="none" spc="0" normalizeH="0" baseline="0" noProof="0" err="1">
                <a:ln w="3175">
                  <a:noFill/>
                </a:ln>
                <a:solidFill>
                  <a:srgbClr val="0078D4">
                    <a:lumMod val="75000"/>
                  </a:srgbClr>
                </a:solidFill>
                <a:effectLst/>
                <a:uLnTx/>
                <a:uFillTx/>
                <a:latin typeface="Segoe UI"/>
                <a:ea typeface="+mn-ea"/>
                <a:cs typeface="Segoe UI" pitchFamily="34" charset="0"/>
              </a:rPr>
              <a:t>Compliace</a:t>
            </a:r>
            <a:r>
              <a:rPr kumimoji="0" lang="en-US" sz="800" b="0" i="0" u="sng" strike="noStrike" kern="1200" cap="none" spc="0" normalizeH="0" baseline="0" noProof="0">
                <a:ln w="3175">
                  <a:noFill/>
                </a:ln>
                <a:solidFill>
                  <a:srgbClr val="0078D4">
                    <a:lumMod val="75000"/>
                  </a:srgbClr>
                </a:solidFill>
                <a:effectLst/>
                <a:uLnTx/>
                <a:uFillTx/>
                <a:latin typeface="Segoe UI"/>
                <a:ea typeface="+mn-ea"/>
                <a:cs typeface="Segoe UI" pitchFamily="34" charset="0"/>
              </a:rPr>
              <a:t> de </a:t>
            </a:r>
            <a:r>
              <a:rPr kumimoji="0" lang="en-US" sz="800" b="0" i="0" u="sng" strike="noStrike" kern="1200" cap="none" spc="0" normalizeH="0" baseline="0" noProof="0" err="1">
                <a:ln w="3175">
                  <a:noFill/>
                </a:ln>
                <a:solidFill>
                  <a:srgbClr val="0078D4">
                    <a:lumMod val="75000"/>
                  </a:srgbClr>
                </a:solidFill>
                <a:effectLst/>
                <a:uLnTx/>
                <a:uFillTx/>
                <a:latin typeface="Segoe UI"/>
                <a:ea typeface="+mn-ea"/>
                <a:cs typeface="Segoe UI" pitchFamily="34" charset="0"/>
              </a:rPr>
              <a:t>contoso</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n-US" sz="800" spc="0">
                <a:solidFill>
                  <a:prstClr val="black"/>
                </a:solidFill>
                <a:latin typeface="Segoe UI"/>
              </a:rPr>
              <a:t>e</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n</a:t>
            </a:r>
            <a:r>
              <a:rPr lang="es-ES" sz="800" spc="0">
                <a:solidFill>
                  <a:prstClr val="black"/>
                </a:solidFill>
                <a:latin typeface="Segoe UI"/>
              </a:rPr>
              <a:t>unos cuatro párrafos para un ejecutivo y también proporciona una lista de puntos importantes.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2" name="Rectangle: Rounded Corners 251">
            <a:extLst>
              <a:ext uri="{FF2B5EF4-FFF2-40B4-BE49-F238E27FC236}">
                <a16:creationId xmlns:a16="http://schemas.microsoft.com/office/drawing/2014/main" id="{1615CE31-0036-FDF3-FBDE-B7023EB34AFA}"/>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 PM</a:t>
            </a:r>
          </a:p>
        </p:txBody>
      </p:sp>
      <p:sp>
        <p:nvSpPr>
          <p:cNvPr id="253" name="TextBox 252">
            <a:extLst>
              <a:ext uri="{FF2B5EF4-FFF2-40B4-BE49-F238E27FC236}">
                <a16:creationId xmlns:a16="http://schemas.microsoft.com/office/drawing/2014/main" id="{317FB799-9993-BDAA-C1F9-32E974C22BA9}"/>
              </a:ext>
            </a:extLst>
          </p:cNvPr>
          <p:cNvSpPr txBox="1"/>
          <p:nvPr/>
        </p:nvSpPr>
        <p:spPr>
          <a:xfrm>
            <a:off x="6246676" y="4075061"/>
            <a:ext cx="2777971"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El banco ha iniciado recientemente algunas iniciativas de experiencia de los empleados, por lo que Omar comprueba las últimas cifras de deserción en Excel y le pide a </a:t>
            </a:r>
            <a:r>
              <a:rPr lang="es-ES" sz="1000" err="1">
                <a:solidFill>
                  <a:prstClr val="black"/>
                </a:solidFill>
                <a:cs typeface="Segoe UI Semibold"/>
              </a:rPr>
              <a:t>Copilot</a:t>
            </a:r>
            <a:r>
              <a:rPr lang="es-ES" sz="1000">
                <a:solidFill>
                  <a:prstClr val="black"/>
                </a:solidFill>
                <a:cs typeface="Segoe UI Semibold"/>
              </a:rPr>
              <a:t> que agregue algunos cálculos y produzca un gráfico para su presentación a su equipo de liderazgo.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6246676" y="5003768"/>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8"/>
              <a:extLst>
                <a:ext uri="{FF2B5EF4-FFF2-40B4-BE49-F238E27FC236}">
                  <a16:creationId xmlns:a16="http://schemas.microsoft.com/office/drawing/2014/main" id="{FA3CCB9F-DBFB-B66B-66B4-2F230BD53206}"/>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7" name="TextBox 256">
            <a:extLst>
              <a:ext uri="{FF2B5EF4-FFF2-40B4-BE49-F238E27FC236}">
                <a16:creationId xmlns:a16="http://schemas.microsoft.com/office/drawing/2014/main" id="{969E8317-6BA3-10BC-6D6E-584ADC84800E}"/>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Excel</a:t>
            </a:r>
          </a:p>
        </p:txBody>
      </p:sp>
      <p:sp>
        <p:nvSpPr>
          <p:cNvPr id="258" name="Title 1">
            <a:extLst>
              <a:ext uri="{FF2B5EF4-FFF2-40B4-BE49-F238E27FC236}">
                <a16:creationId xmlns:a16="http://schemas.microsoft.com/office/drawing/2014/main" id="{77F6972E-7640-8C9F-F0BD-AEDAB6A48E48}"/>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Agrega una columna que promedie las otras columnas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para </a:t>
            </a:r>
            <a:r>
              <a:rPr kumimoji="0" lang="en-US" sz="800" b="0" i="0" u="none" strike="noStrike" kern="1200" cap="none" spc="0" normalizeH="0" baseline="0" noProof="0" err="1">
                <a:ln w="3175">
                  <a:noFill/>
                </a:ln>
                <a:solidFill>
                  <a:prstClr val="black"/>
                </a:solidFill>
                <a:effectLst/>
                <a:uLnTx/>
                <a:uFillTx/>
                <a:latin typeface="Segoe UI"/>
                <a:ea typeface="+mn-ea"/>
                <a:cs typeface="Segoe UI" pitchFamily="34" charset="0"/>
              </a:rPr>
              <a:t>cada</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none" strike="noStrike" kern="1200" cap="none" spc="0" normalizeH="0" baseline="0" noProof="0" err="1">
                <a:ln w="3175">
                  <a:noFill/>
                </a:ln>
                <a:solidFill>
                  <a:prstClr val="black"/>
                </a:solidFill>
                <a:effectLst/>
                <a:uLnTx/>
                <a:uFillTx/>
                <a:latin typeface="Segoe UI"/>
                <a:ea typeface="+mn-ea"/>
                <a:cs typeface="Segoe UI" pitchFamily="34" charset="0"/>
              </a:rPr>
              <a:t>mes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9" name="Rectangle: Rounded Corners 258">
            <a:extLst>
              <a:ext uri="{FF2B5EF4-FFF2-40B4-BE49-F238E27FC236}">
                <a16:creationId xmlns:a16="http://schemas.microsoft.com/office/drawing/2014/main" id="{9935857B-FF09-7C75-B0E5-39C716CF776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260" name="TextBox 259">
            <a:extLst>
              <a:ext uri="{FF2B5EF4-FFF2-40B4-BE49-F238E27FC236}">
                <a16:creationId xmlns:a16="http://schemas.microsoft.com/office/drawing/2014/main" id="{9927343F-54F7-1F73-9985-943F834F3EB3}"/>
              </a:ext>
            </a:extLst>
          </p:cNvPr>
          <p:cNvSpPr txBox="1"/>
          <p:nvPr/>
        </p:nvSpPr>
        <p:spPr>
          <a:xfrm>
            <a:off x="3417469" y="4075061"/>
            <a:ext cx="2598477" cy="461665"/>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le ordena a </a:t>
            </a:r>
            <a:r>
              <a:rPr lang="es-ES" sz="1000" err="1">
                <a:solidFill>
                  <a:prstClr val="black"/>
                </a:solidFill>
                <a:cs typeface="Segoe UI Semibold"/>
              </a:rPr>
              <a:t>Copilot</a:t>
            </a:r>
            <a:r>
              <a:rPr lang="es-ES" sz="1000">
                <a:solidFill>
                  <a:prstClr val="black"/>
                </a:solidFill>
                <a:cs typeface="Segoe UI Semibold"/>
              </a:rPr>
              <a:t> que agregue una diapositiva a su presentación que se pueda usar para explicar las iniciativas del equipo.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2" name="Group 51">
            <a:extLst>
              <a:ext uri="{FF2B5EF4-FFF2-40B4-BE49-F238E27FC236}">
                <a16:creationId xmlns:a16="http://schemas.microsoft.com/office/drawing/2014/main" id="{48C598C0-F259-A248-F7F3-5B4969DFE32B}"/>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43" name="Rounded Rectangle 46">
              <a:extLst>
                <a:ext uri="{FF2B5EF4-FFF2-40B4-BE49-F238E27FC236}">
                  <a16:creationId xmlns:a16="http://schemas.microsoft.com/office/drawing/2014/main" id="{78B7AC44-6A0D-DE0D-CD2D-EC920F623DB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4" descr="Microsoft PowerPoint Logo - PNG and Vector - Logo Download">
              <a:hlinkClick r:id="rId10"/>
              <a:extLst>
                <a:ext uri="{FF2B5EF4-FFF2-40B4-BE49-F238E27FC236}">
                  <a16:creationId xmlns:a16="http://schemas.microsoft.com/office/drawing/2014/main" id="{F71B5A5A-20D2-0F92-4A3C-CC08CFF659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TextBox 263">
            <a:extLst>
              <a:ext uri="{FF2B5EF4-FFF2-40B4-BE49-F238E27FC236}">
                <a16:creationId xmlns:a16="http://schemas.microsoft.com/office/drawing/2014/main" id="{63A48E35-F270-50F3-FDC0-FF7051A07481}"/>
              </a:ext>
              <a:ext uri="{C183D7F6-B498-43B3-948B-1728B52AA6E4}">
                <adec:decorative xmlns:adec="http://schemas.microsoft.com/office/drawing/2017/decorative" val="0"/>
              </a:ext>
            </a:extLst>
          </p:cNvPr>
          <p:cNvSpPr txBox="1"/>
          <p:nvPr/>
        </p:nvSpPr>
        <p:spPr>
          <a:xfrm>
            <a:off x="4037251" y="5178706"/>
            <a:ext cx="1710523"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PowerPoint</a:t>
            </a:r>
          </a:p>
        </p:txBody>
      </p:sp>
      <p:sp>
        <p:nvSpPr>
          <p:cNvPr id="265" name="Title 1">
            <a:extLst>
              <a:ext uri="{FF2B5EF4-FFF2-40B4-BE49-F238E27FC236}">
                <a16:creationId xmlns:a16="http://schemas.microsoft.com/office/drawing/2014/main" id="{BF99173D-9238-11E6-1549-3A2DBCDD57DD}"/>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Agregar</a:t>
            </a:r>
            <a:r>
              <a:rPr lang="en-US" sz="800" b="1" spc="0">
                <a:gradFill>
                  <a:gsLst>
                    <a:gs pos="0">
                      <a:srgbClr val="1264B1"/>
                    </a:gs>
                    <a:gs pos="100000">
                      <a:srgbClr val="944DCF"/>
                    </a:gs>
                  </a:gsLst>
                  <a:lin ang="0" scaled="1"/>
                </a:gradFill>
                <a:latin typeface="Segoe UI"/>
              </a:rPr>
              <a:t> una </a:t>
            </a:r>
            <a:r>
              <a:rPr lang="en-US" sz="800" b="1" spc="0" err="1">
                <a:gradFill>
                  <a:gsLst>
                    <a:gs pos="0">
                      <a:srgbClr val="1264B1"/>
                    </a:gs>
                    <a:gs pos="100000">
                      <a:srgbClr val="944DCF"/>
                    </a:gs>
                  </a:gsLst>
                  <a:lin ang="0" scaled="1"/>
                </a:gradFill>
                <a:latin typeface="Segoe UI"/>
              </a:rPr>
              <a:t>diapositiva</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sobre</a:t>
            </a:r>
            <a:r>
              <a:rPr lang="en-US" sz="800" b="1" spc="0">
                <a:gradFill>
                  <a:gsLst>
                    <a:gs pos="0">
                      <a:srgbClr val="1264B1"/>
                    </a:gs>
                    <a:gs pos="100000">
                      <a:srgbClr val="944DCF"/>
                    </a:gs>
                  </a:gsLst>
                  <a:lin ang="0" scaled="1"/>
                </a:gradFill>
                <a:latin typeface="Segoe UI"/>
              </a:rPr>
              <a:t> </a:t>
            </a:r>
            <a:r>
              <a:rPr lang="en-US" sz="800" spc="0" err="1">
                <a:solidFill>
                  <a:prstClr val="black"/>
                </a:solidFill>
                <a:latin typeface="Segoe UI"/>
              </a:rPr>
              <a:t>posibles</a:t>
            </a:r>
            <a:r>
              <a:rPr lang="en-US" sz="800" spc="0">
                <a:solidFill>
                  <a:prstClr val="black"/>
                </a:solidFill>
                <a:latin typeface="Segoe UI"/>
              </a:rPr>
              <a:t> </a:t>
            </a:r>
            <a:r>
              <a:rPr lang="en-US" sz="800" spc="0" err="1">
                <a:solidFill>
                  <a:prstClr val="black"/>
                </a:solidFill>
                <a:latin typeface="Segoe UI"/>
              </a:rPr>
              <a:t>iniciativas</a:t>
            </a:r>
            <a:r>
              <a:rPr lang="en-US" sz="800" spc="0">
                <a:solidFill>
                  <a:prstClr val="black"/>
                </a:solidFill>
                <a:latin typeface="Segoe UI"/>
              </a:rPr>
              <a:t> de RRHH</a:t>
            </a:r>
          </a:p>
        </p:txBody>
      </p:sp>
      <p:sp>
        <p:nvSpPr>
          <p:cNvPr id="266" name="Rectangle: Rounded Corners 265">
            <a:extLst>
              <a:ext uri="{FF2B5EF4-FFF2-40B4-BE49-F238E27FC236}">
                <a16:creationId xmlns:a16="http://schemas.microsoft.com/office/drawing/2014/main" id="{F8450743-7A93-52FE-B833-BF49585A2A56}"/>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267" name="TextBox 266">
            <a:extLst>
              <a:ext uri="{FF2B5EF4-FFF2-40B4-BE49-F238E27FC236}">
                <a16:creationId xmlns:a16="http://schemas.microsoft.com/office/drawing/2014/main" id="{E87FC9D2-CDF2-5234-804B-DC12E3FDAA2C}"/>
              </a:ext>
            </a:extLst>
          </p:cNvPr>
          <p:cNvSpPr txBox="1"/>
          <p:nvPr/>
        </p:nvSpPr>
        <p:spPr>
          <a:xfrm>
            <a:off x="588263"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ha perdido algunas llamadas y correos electrónicos. Ordena a </a:t>
            </a:r>
            <a:r>
              <a:rPr lang="es-ES" sz="1000" err="1">
                <a:solidFill>
                  <a:prstClr val="black"/>
                </a:solidFill>
                <a:cs typeface="Segoe UI Semibold"/>
              </a:rPr>
              <a:t>Copilot</a:t>
            </a:r>
            <a:r>
              <a:rPr lang="es-ES" sz="1000">
                <a:solidFill>
                  <a:prstClr val="black"/>
                </a:solidFill>
                <a:cs typeface="Segoe UI Semibold"/>
              </a:rPr>
              <a:t> que resuma los hilos de correo electrónico y, a continuación, utiliza los resúmenes para redactar las respuestas.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6" name="Group 55">
            <a:extLst>
              <a:ext uri="{FF2B5EF4-FFF2-40B4-BE49-F238E27FC236}">
                <a16:creationId xmlns:a16="http://schemas.microsoft.com/office/drawing/2014/main" id="{E5000C6E-6E2C-C5E8-1D87-5E7A01EA31A1}"/>
              </a:ext>
              <a:ext uri="{C183D7F6-B498-43B3-948B-1728B52AA6E4}">
                <adec:decorative xmlns:adec="http://schemas.microsoft.com/office/drawing/2017/decorative" val="1"/>
              </a:ext>
            </a:extLst>
          </p:cNvPr>
          <p:cNvGrpSpPr>
            <a:grpSpLocks/>
          </p:cNvGrpSpPr>
          <p:nvPr/>
        </p:nvGrpSpPr>
        <p:grpSpPr>
          <a:xfrm>
            <a:off x="588264" y="5003768"/>
            <a:ext cx="534543" cy="534543"/>
            <a:chOff x="12716387" y="5818028"/>
            <a:chExt cx="534543" cy="534543"/>
          </a:xfrm>
        </p:grpSpPr>
        <p:sp>
          <p:nvSpPr>
            <p:cNvPr id="57" name="Rounded Rectangle 46">
              <a:hlinkClick r:id="rId12"/>
              <a:extLst>
                <a:ext uri="{FF2B5EF4-FFF2-40B4-BE49-F238E27FC236}">
                  <a16:creationId xmlns:a16="http://schemas.microsoft.com/office/drawing/2014/main" id="{C3107C88-A822-7CEB-E2ED-690F4425D78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D86D47F-6594-2DD4-3562-0F1CBBC97025}"/>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957" t="20957" r="14933" b="14933"/>
            <a:stretch/>
          </p:blipFill>
          <p:spPr>
            <a:xfrm>
              <a:off x="12764287" y="5887811"/>
              <a:ext cx="444742" cy="444742"/>
            </a:xfrm>
            <a:prstGeom prst="rect">
              <a:avLst/>
            </a:prstGeom>
          </p:spPr>
        </p:pic>
      </p:grpSp>
      <p:sp>
        <p:nvSpPr>
          <p:cNvPr id="272" name="TextBox 271">
            <a:extLst>
              <a:ext uri="{FF2B5EF4-FFF2-40B4-BE49-F238E27FC236}">
                <a16:creationId xmlns:a16="http://schemas.microsoft.com/office/drawing/2014/main" id="{D16D8573-D9E7-E849-C264-85A03FAA8534}"/>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Outlook</a:t>
            </a:r>
          </a:p>
        </p:txBody>
      </p:sp>
      <p:sp>
        <p:nvSpPr>
          <p:cNvPr id="273" name="Title 1">
            <a:extLst>
              <a:ext uri="{FF2B5EF4-FFF2-40B4-BE49-F238E27FC236}">
                <a16:creationId xmlns:a16="http://schemas.microsoft.com/office/drawing/2014/main" id="{D3C00555-5D12-662B-0F5F-6F9E0FA0B3FF}"/>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 </a:t>
            </a:r>
            <a:r>
              <a:rPr lang="en-US" sz="800" b="1" spc="0" err="1">
                <a:gradFill>
                  <a:gsLst>
                    <a:gs pos="0">
                      <a:srgbClr val="1264B1"/>
                    </a:gs>
                    <a:gs pos="100000">
                      <a:srgbClr val="944DCF"/>
                    </a:gs>
                  </a:gsLst>
                  <a:lin ang="0" scaled="1"/>
                </a:gradFill>
                <a:latin typeface="Segoe UI"/>
              </a:rPr>
              <a:t>este</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hilo</a:t>
            </a:r>
            <a:r>
              <a:rPr lang="en-US" sz="800" b="1" spc="0">
                <a:gradFill>
                  <a:gsLst>
                    <a:gs pos="0">
                      <a:srgbClr val="1264B1"/>
                    </a:gs>
                    <a:gs pos="100000">
                      <a:srgbClr val="944DCF"/>
                    </a:gs>
                  </a:gsLst>
                  <a:lin ang="0" scaled="1"/>
                </a:gradFill>
                <a:latin typeface="Segoe UI"/>
              </a:rPr>
              <a:t>.</a:t>
            </a:r>
            <a:endPar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pic>
        <p:nvPicPr>
          <p:cNvPr id="8" name="Picture 7" descr="Portrait of Omar">
            <a:extLst>
              <a:ext uri="{FF2B5EF4-FFF2-40B4-BE49-F238E27FC236}">
                <a16:creationId xmlns:a16="http://schemas.microsoft.com/office/drawing/2014/main" id="{83C0DCCF-E9C9-18B4-BF23-5936FB4BFE56}"/>
              </a:ext>
              <a:ext uri="{C183D7F6-B498-43B3-948B-1728B52AA6E4}">
                <adec:decorative xmlns:adec="http://schemas.microsoft.com/office/drawing/2017/decorative" val="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908" t="19861" r="30763" b="14584"/>
          <a:stretch/>
        </p:blipFill>
        <p:spPr>
          <a:xfrm>
            <a:off x="9314244" y="1857956"/>
            <a:ext cx="2588158" cy="3727877"/>
          </a:xfrm>
          <a:prstGeom prst="rect">
            <a:avLst/>
          </a:prstGeom>
        </p:spPr>
      </p:pic>
      <p:sp>
        <p:nvSpPr>
          <p:cNvPr id="275" name="Freeform: Shape 274">
            <a:extLst>
              <a:ext uri="{FF2B5EF4-FFF2-40B4-BE49-F238E27FC236}">
                <a16:creationId xmlns:a16="http://schemas.microsoft.com/office/drawing/2014/main" id="{6740A4A4-2109-7AD9-A9BE-6F0FCCCD08B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7867F9E5-E9B8-1B72-3D0B-26D92B217366}"/>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Omar leads HR for a </a:t>
            </a:r>
            <a:br>
              <a:rPr kumimoji="0" lang="en-US" sz="1400" b="0" i="0" u="none" strike="noStrike" kern="1200" cap="none" spc="0" normalizeH="0" baseline="0" noProof="0">
                <a:ln>
                  <a:noFill/>
                </a:ln>
                <a:solidFill>
                  <a:prstClr val="white"/>
                </a:solidFill>
                <a:effectLst/>
                <a:uLnTx/>
                <a:uFillTx/>
                <a:latin typeface="Segoe UI Semibold"/>
                <a:ea typeface="+mn-ea"/>
                <a:cs typeface="+mn-cs"/>
              </a:rPr>
            </a:br>
            <a:r>
              <a:rPr kumimoji="0" lang="en-US" sz="1400" b="0" i="0" u="none" strike="noStrike" kern="1200" cap="none" spc="0" normalizeH="0" baseline="0" noProof="0">
                <a:ln>
                  <a:noFill/>
                </a:ln>
                <a:solidFill>
                  <a:prstClr val="white"/>
                </a:solidFill>
                <a:effectLst/>
                <a:uLnTx/>
                <a:uFillTx/>
                <a:latin typeface="Segoe UI Semibold"/>
                <a:ea typeface="+mn-ea"/>
                <a:cs typeface="+mn-cs"/>
              </a:rPr>
              <a:t>regional bank</a:t>
            </a:r>
          </a:p>
        </p:txBody>
      </p:sp>
    </p:spTree>
    <p:extLst>
      <p:ext uri="{BB962C8B-B14F-4D97-AF65-F5344CB8AC3E}">
        <p14:creationId xmlns:p14="http://schemas.microsoft.com/office/powerpoint/2010/main" val="36103895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406137"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para Microsoft 365 </a:t>
            </a:r>
            <a:br>
              <a:rPr lang="en-US" sz="4200"/>
            </a:br>
            <a:r>
              <a:rPr lang="en-US" sz="4200">
                <a:cs typeface="Segoe UI"/>
              </a:rPr>
              <a:t>AI para </a:t>
            </a:r>
            <a:r>
              <a:rPr lang="en-US" sz="4200" err="1">
                <a:cs typeface="Segoe UI"/>
              </a:rPr>
              <a:t>Operaciones</a:t>
            </a:r>
            <a:endParaRPr lang="en-US">
              <a:cs typeface="Segoe UI"/>
            </a:endParaRPr>
          </a:p>
        </p:txBody>
      </p:sp>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 name="Picture 9">
            <a:extLst>
              <a:ext uri="{FF2B5EF4-FFF2-40B4-BE49-F238E27FC236}">
                <a16:creationId xmlns:a16="http://schemas.microsoft.com/office/drawing/2014/main" id="{464B157E-D936-E79C-6DB0-DE912C4DA06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3323" r="3827" b="36678"/>
          <a:stretch/>
        </p:blipFill>
        <p:spPr>
          <a:xfrm>
            <a:off x="6606934" y="1089992"/>
            <a:ext cx="4672584" cy="4672584"/>
          </a:xfrm>
          <a:prstGeom prst="flowChartConnector">
            <a:avLst/>
          </a:prstGeom>
          <a:solidFill>
            <a:srgbClr val="F2F2F2"/>
          </a:solidFill>
          <a:effectLst>
            <a:outerShdw blurRad="393700" dist="38100" dir="2700000" algn="tl" rotWithShape="0">
              <a:prstClr val="black">
                <a:alpha val="40000"/>
              </a:prstClr>
            </a:outerShdw>
          </a:effectLst>
        </p:spPr>
      </p:pic>
      <p:pic>
        <p:nvPicPr>
          <p:cNvPr id="2" name="Picture 2" descr="Microsoft Copilot logo">
            <a:extLst>
              <a:ext uri="{FF2B5EF4-FFF2-40B4-BE49-F238E27FC236}">
                <a16:creationId xmlns:a16="http://schemas.microsoft.com/office/drawing/2014/main" id="{72EA08C7-A812-D7F3-8C4C-378D3E146F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3023F-FF67-086F-B394-096B35D3EA73}"/>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0162A2B-4E48-A76A-C854-DCB46F9DCF89}"/>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86B45CF-3477-77AD-0CE0-8A99637A5E76}"/>
              </a:ext>
            </a:extLst>
          </p:cNvPr>
          <p:cNvSpPr>
            <a:spLocks noGrp="1"/>
          </p:cNvSpPr>
          <p:nvPr>
            <p:ph type="title"/>
          </p:nvPr>
        </p:nvSpPr>
        <p:spPr bwMode="auto">
          <a:xfrm>
            <a:off x="2455068" y="1493838"/>
            <a:ext cx="7281863" cy="746442"/>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err="1">
                <a:ln>
                  <a:noFill/>
                </a:ln>
                <a:solidFill>
                  <a:schemeClr val="bg1"/>
                </a:solidFill>
                <a:latin typeface="+mj-lt"/>
                <a:cs typeface="Segoe UI"/>
              </a:rPr>
              <a:t>Capturar</a:t>
            </a:r>
            <a:r>
              <a:rPr lang="en-US" sz="2400" spc="0">
                <a:ln>
                  <a:noFill/>
                </a:ln>
                <a:solidFill>
                  <a:schemeClr val="bg1"/>
                </a:solidFill>
                <a:latin typeface="+mj-lt"/>
                <a:cs typeface="Segoe UI"/>
              </a:rPr>
              <a:t> </a:t>
            </a:r>
            <a:r>
              <a:rPr lang="en-US" sz="2400" spc="0" err="1">
                <a:ln>
                  <a:noFill/>
                </a:ln>
                <a:solidFill>
                  <a:schemeClr val="bg1"/>
                </a:solidFill>
                <a:latin typeface="+mj-lt"/>
                <a:cs typeface="Segoe UI"/>
              </a:rPr>
              <a:t>acciones</a:t>
            </a:r>
            <a:r>
              <a:rPr lang="en-US" sz="2400" spc="0">
                <a:ln>
                  <a:noFill/>
                </a:ln>
                <a:solidFill>
                  <a:schemeClr val="bg1"/>
                </a:solidFill>
                <a:latin typeface="+mj-lt"/>
                <a:cs typeface="Segoe UI"/>
              </a:rPr>
              <a:t> para </a:t>
            </a:r>
            <a:r>
              <a:rPr lang="en-US" sz="2400" spc="0" err="1">
                <a:ln>
                  <a:noFill/>
                </a:ln>
                <a:solidFill>
                  <a:schemeClr val="bg1"/>
                </a:solidFill>
                <a:latin typeface="+mj-lt"/>
                <a:cs typeface="Segoe UI"/>
              </a:rPr>
              <a:t>mantener</a:t>
            </a:r>
            <a:r>
              <a:rPr lang="en-US" sz="2400" spc="0">
                <a:ln>
                  <a:noFill/>
                </a:ln>
                <a:solidFill>
                  <a:schemeClr val="bg1"/>
                </a:solidFill>
                <a:latin typeface="+mj-lt"/>
                <a:cs typeface="Segoe UI"/>
              </a:rPr>
              <a:t> las </a:t>
            </a:r>
            <a:br>
              <a:rPr lang="en-US" sz="2400" spc="0">
                <a:ln>
                  <a:noFill/>
                </a:ln>
                <a:solidFill>
                  <a:schemeClr val="bg1"/>
                </a:solidFill>
                <a:latin typeface="+mj-lt"/>
                <a:cs typeface="Segoe UI"/>
              </a:rPr>
            </a:br>
            <a:r>
              <a:rPr lang="en-US" sz="2400" spc="0" err="1">
                <a:ln>
                  <a:noFill/>
                </a:ln>
                <a:solidFill>
                  <a:schemeClr val="bg1"/>
                </a:solidFill>
                <a:latin typeface="+mj-lt"/>
                <a:cs typeface="Segoe UI"/>
              </a:rPr>
              <a:t>operaciones</a:t>
            </a:r>
            <a:r>
              <a:rPr lang="en-US" sz="2400" spc="0">
                <a:ln>
                  <a:noFill/>
                </a:ln>
                <a:solidFill>
                  <a:schemeClr val="bg1"/>
                </a:solidFill>
                <a:latin typeface="+mj-lt"/>
                <a:cs typeface="Segoe UI"/>
              </a:rPr>
              <a:t> </a:t>
            </a:r>
            <a:r>
              <a:rPr lang="en-US" sz="2400" spc="0" err="1">
                <a:ln>
                  <a:noFill/>
                </a:ln>
                <a:solidFill>
                  <a:schemeClr val="bg1"/>
                </a:solidFill>
                <a:latin typeface="+mj-lt"/>
                <a:cs typeface="Segoe UI"/>
              </a:rPr>
              <a:t>en</a:t>
            </a:r>
            <a:r>
              <a:rPr lang="en-US" sz="2400" spc="0">
                <a:ln>
                  <a:noFill/>
                </a:ln>
                <a:solidFill>
                  <a:schemeClr val="bg1"/>
                </a:solidFill>
                <a:latin typeface="+mj-lt"/>
                <a:cs typeface="Segoe UI"/>
              </a:rPr>
              <a:t> </a:t>
            </a:r>
            <a:r>
              <a:rPr lang="en-US" sz="2400" spc="0" err="1">
                <a:ln>
                  <a:noFill/>
                </a:ln>
                <a:solidFill>
                  <a:schemeClr val="bg1"/>
                </a:solidFill>
                <a:latin typeface="+mj-lt"/>
                <a:cs typeface="Segoe UI"/>
              </a:rPr>
              <a:t>funcionamiento</a:t>
            </a:r>
            <a:endParaRPr lang="en-US" sz="2400" spc="0">
              <a:ln>
                <a:noFill/>
              </a:ln>
              <a:solidFill>
                <a:schemeClr val="bg1"/>
              </a:solidFill>
              <a:latin typeface="+mj-lt"/>
              <a:cs typeface="Segoe UI"/>
            </a:endParaRPr>
          </a:p>
        </p:txBody>
      </p:sp>
      <p:sp>
        <p:nvSpPr>
          <p:cNvPr id="10" name="TextBox 9">
            <a:extLst>
              <a:ext uri="{FF2B5EF4-FFF2-40B4-BE49-F238E27FC236}">
                <a16:creationId xmlns:a16="http://schemas.microsoft.com/office/drawing/2014/main" id="{61B4668C-2A87-F20E-EB6D-24F8CDECF287}"/>
              </a:ext>
            </a:extLst>
          </p:cNvPr>
          <p:cNvSpPr txBox="1"/>
          <p:nvPr/>
        </p:nvSpPr>
        <p:spPr>
          <a:xfrm>
            <a:off x="2112865" y="2598003"/>
            <a:ext cx="7966269" cy="1785104"/>
          </a:xfrm>
          <a:prstGeom prst="rect">
            <a:avLst/>
          </a:prstGeom>
        </p:spPr>
        <p:txBody>
          <a:bodyPr wrap="square" lIns="0" tIns="0" rIns="0" bIns="0" anchor="ctr">
            <a:spAutoFit/>
          </a:bodyPr>
          <a:lstStyle/>
          <a:p>
            <a:pPr lvl="0" algn="ctr">
              <a:spcBef>
                <a:spcPts val="3600"/>
              </a:spcBef>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a:t>
            </a:r>
            <a:r>
              <a:rPr lang="en-US" sz="6000">
                <a:ln w="3175">
                  <a:noFill/>
                </a:ln>
                <a:gradFill>
                  <a:gsLst>
                    <a:gs pos="33000">
                      <a:srgbClr val="1F78D4"/>
                    </a:gs>
                    <a:gs pos="81000">
                      <a:srgbClr val="8678D6"/>
                    </a:gs>
                  </a:gsLst>
                  <a:lin ang="2700000" scaled="1"/>
                </a:gradFill>
                <a:latin typeface="Segoe UI Semibold"/>
              </a:rPr>
              <a:t>de las personas</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lang="es-ES" sz="2800">
                <a:solidFill>
                  <a:prstClr val="black"/>
                </a:solidFill>
                <a:ea typeface="+mj-lt"/>
                <a:cs typeface="Segoe UI"/>
              </a:rPr>
              <a:t>se sentiría cómodas utilizando la IA para resumir las reuniones y acciones a tomar.</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0DD4393-49DE-AB82-7646-E0E24AC79BCD}"/>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6114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369332"/>
          </a:xfrm>
          <a:noFill/>
        </p:spPr>
        <p:txBody>
          <a:bodyPr wrap="square">
            <a:spAutoFit/>
          </a:bodyPr>
          <a:lstStyle/>
          <a:p>
            <a:pPr defTabSz="914400"/>
            <a:r>
              <a:rPr lang="es-ES" sz="2400">
                <a:gradFill flip="none" rotWithShape="1">
                  <a:gsLst>
                    <a:gs pos="50000">
                      <a:srgbClr val="8661C5"/>
                    </a:gs>
                    <a:gs pos="0">
                      <a:srgbClr val="3E76D4"/>
                    </a:gs>
                    <a:gs pos="100000">
                      <a:srgbClr val="C73ECC"/>
                    </a:gs>
                  </a:gsLst>
                  <a:lin ang="2700000" scaled="1"/>
                  <a:tileRect/>
                </a:gradFill>
                <a:cs typeface="+mn-cs"/>
              </a:rPr>
              <a:t>Solución de un problema de producción con </a:t>
            </a:r>
            <a:r>
              <a:rPr lang="es-ES" sz="2400" err="1">
                <a:gradFill flip="none" rotWithShape="1">
                  <a:gsLst>
                    <a:gs pos="50000">
                      <a:srgbClr val="8661C5"/>
                    </a:gs>
                    <a:gs pos="0">
                      <a:srgbClr val="3E76D4"/>
                    </a:gs>
                    <a:gs pos="100000">
                      <a:srgbClr val="C73ECC"/>
                    </a:gs>
                  </a:gsLst>
                  <a:lin ang="2700000" scaled="1"/>
                  <a:tileRect/>
                </a:gradFill>
                <a:cs typeface="+mn-cs"/>
              </a:rPr>
              <a:t>Copilot</a:t>
            </a:r>
            <a:r>
              <a:rPr lang="es-ES" sz="2400">
                <a:gradFill flip="none" rotWithShape="1">
                  <a:gsLst>
                    <a:gs pos="50000">
                      <a:srgbClr val="8661C5"/>
                    </a:gs>
                    <a:gs pos="0">
                      <a:srgbClr val="3E76D4"/>
                    </a:gs>
                    <a:gs pos="100000">
                      <a:srgbClr val="C73ECC"/>
                    </a:gs>
                  </a:gsLst>
                  <a:lin ang="2700000" scaled="1"/>
                  <a:tileRect/>
                </a:gradFill>
                <a:cs typeface="+mn-cs"/>
              </a:rPr>
              <a: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49BB1DD6-7A54-0074-D5A8-409CB3884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2C8AFE-A3BE-903C-00A2-E60DF940D8DF}"/>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5" name="Group 4">
              <a:extLst>
                <a:ext uri="{FF2B5EF4-FFF2-40B4-BE49-F238E27FC236}">
                  <a16:creationId xmlns:a16="http://schemas.microsoft.com/office/drawing/2014/main" id="{18ACAA88-20C1-837E-9B7F-EA37CB90A120}"/>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35" name="Rectangle: Single Corner Rounded 34">
                <a:extLst>
                  <a:ext uri="{FF2B5EF4-FFF2-40B4-BE49-F238E27FC236}">
                    <a16:creationId xmlns:a16="http://schemas.microsoft.com/office/drawing/2014/main" id="{00564F00-7676-39FB-4053-8074D2DBDCAD}"/>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36" name="Group 35">
                <a:extLst>
                  <a:ext uri="{FF2B5EF4-FFF2-40B4-BE49-F238E27FC236}">
                    <a16:creationId xmlns:a16="http://schemas.microsoft.com/office/drawing/2014/main" id="{A8FA42A6-F3BC-2995-FF54-A394159F20C0}"/>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37" name="Picture 36">
                  <a:extLst>
                    <a:ext uri="{FF2B5EF4-FFF2-40B4-BE49-F238E27FC236}">
                      <a16:creationId xmlns:a16="http://schemas.microsoft.com/office/drawing/2014/main" id="{37E2D917-A10F-44DE-F7E1-EF2E913270E1}"/>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43" name="Rectangle: Top Corners Rounded 42">
                  <a:extLst>
                    <a:ext uri="{FF2B5EF4-FFF2-40B4-BE49-F238E27FC236}">
                      <a16:creationId xmlns:a16="http://schemas.microsoft.com/office/drawing/2014/main" id="{591EC315-70A8-C07E-591E-3C3961E3A6C6}"/>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301DC89C-3B60-3166-36B4-7EBBDB79EB82}"/>
                    </a:ext>
                  </a:extLst>
                </p:cNvPr>
                <p:cNvGrpSpPr/>
                <p:nvPr/>
              </p:nvGrpSpPr>
              <p:grpSpPr>
                <a:xfrm>
                  <a:off x="-2" y="1103972"/>
                  <a:ext cx="12205140" cy="4806944"/>
                  <a:chOff x="-2" y="1103972"/>
                  <a:chExt cx="12205140" cy="4806944"/>
                </a:xfrm>
              </p:grpSpPr>
              <p:sp>
                <p:nvSpPr>
                  <p:cNvPr id="112" name="Arrow: Bent 111">
                    <a:extLst>
                      <a:ext uri="{FF2B5EF4-FFF2-40B4-BE49-F238E27FC236}">
                        <a16:creationId xmlns:a16="http://schemas.microsoft.com/office/drawing/2014/main" id="{50C97A33-BEC4-2BC0-C940-32E148B287CD}"/>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Arrow: Bent 112">
                    <a:extLst>
                      <a:ext uri="{FF2B5EF4-FFF2-40B4-BE49-F238E27FC236}">
                        <a16:creationId xmlns:a16="http://schemas.microsoft.com/office/drawing/2014/main" id="{886465EE-D692-4F30-7F16-9CE22545EF8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3F7CB739-EFC0-3815-51F3-06796F22A76F}"/>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FFB950-02B8-F4BE-D2A3-154D3304CC1F}"/>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93B1C8-DE3C-7E38-839B-7DDFE33340C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74077F-1072-2EDD-F358-D67629C5095C}"/>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C9D147-4E79-CC43-AE39-32E392EAEA0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1CE758-D86E-531D-F009-B75CE08E4CEB}"/>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5FC4B60-D564-B0DE-0A1B-36F9DBD39B4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B94DBC-87DC-4DFD-A3AF-3417BAB40DA5}"/>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A75718-CE3F-5F4E-0AC2-80CA9CCF38B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C7F8EE-2D6B-34ED-547B-C5481C00F2E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19CA3144-1768-9119-C634-26B547761A21}"/>
                </a:ext>
              </a:extLst>
            </p:cNvPr>
            <p:cNvGrpSpPr/>
            <p:nvPr/>
          </p:nvGrpSpPr>
          <p:grpSpPr>
            <a:xfrm>
              <a:off x="4045115" y="6019800"/>
              <a:ext cx="7570788" cy="498476"/>
              <a:chOff x="4045115" y="6019800"/>
              <a:chExt cx="7570788" cy="498476"/>
            </a:xfrm>
          </p:grpSpPr>
          <p:sp>
            <p:nvSpPr>
              <p:cNvPr id="20" name="Rectangle: Rounded Corners 6">
                <a:extLst>
                  <a:ext uri="{FF2B5EF4-FFF2-40B4-BE49-F238E27FC236}">
                    <a16:creationId xmlns:a16="http://schemas.microsoft.com/office/drawing/2014/main" id="{BADBB269-A576-B4DE-FA14-0107557DBA8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F1A67A7B-8B2E-99AD-7461-B27BF7D0B3CD}"/>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E41F19-3933-CB63-7470-EC90432C5C35}"/>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5" name="TextBox 114">
            <a:extLst>
              <a:ext uri="{FF2B5EF4-FFF2-40B4-BE49-F238E27FC236}">
                <a16:creationId xmlns:a16="http://schemas.microsoft.com/office/drawing/2014/main" id="{14376E6A-21AB-A7C8-3B66-C7B013DDA60B}"/>
              </a:ext>
            </a:extLst>
          </p:cNvPr>
          <p:cNvSpPr txBox="1"/>
          <p:nvPr/>
        </p:nvSpPr>
        <p:spPr>
          <a:xfrm>
            <a:off x="588963" y="1524000"/>
            <a:ext cx="2782887"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Segoe UI"/>
                <a:ea typeface="+mn-ea"/>
                <a:cs typeface="+mn-cs"/>
              </a:rPr>
              <a:t>Los problemas de producción cuestan dinero, por lo que resolverlos rápidamente siempre es una prioridad principal. Usar </a:t>
            </a:r>
            <a:r>
              <a:rPr kumimoji="0" lang="es-ES" sz="1600" b="0" i="0" u="none" strike="noStrike" kern="1200" cap="none" spc="0" normalizeH="0" baseline="0" noProof="0" err="1">
                <a:ln>
                  <a:noFill/>
                </a:ln>
                <a:solidFill>
                  <a:prstClr val="white"/>
                </a:solidFill>
                <a:effectLst/>
                <a:uLnTx/>
                <a:uFillTx/>
                <a:latin typeface="Segoe UI"/>
                <a:ea typeface="+mn-ea"/>
                <a:cs typeface="+mn-cs"/>
              </a:rPr>
              <a:t>Copilot</a:t>
            </a:r>
            <a:r>
              <a:rPr kumimoji="0" lang="es-ES" sz="1600" b="0" i="0" u="none" strike="noStrike" kern="1200" cap="none" spc="0" normalizeH="0" baseline="0" noProof="0">
                <a:ln>
                  <a:noFill/>
                </a:ln>
                <a:solidFill>
                  <a:prstClr val="white"/>
                </a:solidFill>
                <a:effectLst/>
                <a:uLnTx/>
                <a:uFillTx/>
                <a:latin typeface="Segoe UI"/>
                <a:ea typeface="+mn-ea"/>
                <a:cs typeface="+mn-cs"/>
              </a:rPr>
              <a:t> para Microsoft 365 para identificar problemas y encontrar soluciones puede reducir el costo de la falta de producción</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5" name="TextBox 124">
            <a:extLst>
              <a:ext uri="{FF2B5EF4-FFF2-40B4-BE49-F238E27FC236}">
                <a16:creationId xmlns:a16="http://schemas.microsoft.com/office/drawing/2014/main" id="{81EBA189-6EAB-7960-DA32-41FB78D81DF8}"/>
              </a:ext>
            </a:extLst>
          </p:cNvPr>
          <p:cNvSpPr txBox="1"/>
          <p:nvPr/>
        </p:nvSpPr>
        <p:spPr>
          <a:xfrm>
            <a:off x="588961" y="4436717"/>
            <a:ext cx="2995672"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de las personas</a:t>
            </a:r>
          </a:p>
        </p:txBody>
      </p:sp>
      <p:sp>
        <p:nvSpPr>
          <p:cNvPr id="126" name="TextBox 125">
            <a:extLst>
              <a:ext uri="{FF2B5EF4-FFF2-40B4-BE49-F238E27FC236}">
                <a16:creationId xmlns:a16="http://schemas.microsoft.com/office/drawing/2014/main" id="{0CC439A6-0678-4905-CD54-FD9C612C07C3}"/>
              </a:ext>
            </a:extLst>
          </p:cNvPr>
          <p:cNvSpPr txBox="1"/>
          <p:nvPr/>
        </p:nvSpPr>
        <p:spPr>
          <a:xfrm>
            <a:off x="588961" y="5493400"/>
            <a:ext cx="2740024" cy="646331"/>
          </a:xfrm>
          <a:prstGeom prst="rect">
            <a:avLst/>
          </a:prstGeom>
          <a:noFill/>
        </p:spPr>
        <p:txBody>
          <a:bodyPr wrap="square" lIns="0" tIns="0" rIns="0" bIns="0" anchor="t">
            <a:spAutoFit/>
          </a:bodyPr>
          <a:lstStyle/>
          <a:p>
            <a:pPr lvl="0" defTabSz="914367">
              <a:spcAft>
                <a:spcPts val="600"/>
              </a:spcAft>
              <a:defRPr/>
            </a:pPr>
            <a:r>
              <a:rPr lang="es-ES" sz="1400">
                <a:solidFill>
                  <a:prstClr val="black"/>
                </a:solidFill>
                <a:ea typeface="DengXian"/>
                <a:cs typeface="Segoe UI"/>
              </a:rPr>
              <a:t>se sentirían cómodas utilizando la IA para resumir las reuniones y los elementos de acción</a:t>
            </a:r>
            <a:endParaRPr kumimoji="0" lang="en-US" sz="1400" b="0" i="0" u="none" strike="noStrike" kern="1200" cap="none" spc="0" normalizeH="0" baseline="0" noProof="0">
              <a:ln>
                <a:noFill/>
              </a:ln>
              <a:solidFill>
                <a:prstClr val="black"/>
              </a:solidFill>
              <a:effectLst/>
              <a:uLnTx/>
              <a:uFillTx/>
              <a:latin typeface="Segoe UI"/>
              <a:ea typeface="DengXian"/>
              <a:cs typeface="Segoe UI"/>
            </a:endParaRPr>
          </a:p>
        </p:txBody>
      </p:sp>
      <p:sp>
        <p:nvSpPr>
          <p:cNvPr id="1029" name="TextBox 1028">
            <a:extLst>
              <a:ext uri="{FF2B5EF4-FFF2-40B4-BE49-F238E27FC236}">
                <a16:creationId xmlns:a16="http://schemas.microsoft.com/office/drawing/2014/main" id="{359D9EA9-C725-36C2-33B3-3FB6BB1CB093}"/>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1313320"/>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7"/>
              <a:extLst>
                <a:ext uri="{FF2B5EF4-FFF2-40B4-BE49-F238E27FC236}">
                  <a16:creationId xmlns:a16="http://schemas.microsoft.com/office/drawing/2014/main" id="{390DE7E5-7B97-3093-A086-979A17B23BE2}"/>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TextBox 1035">
            <a:extLst>
              <a:ext uri="{FF2B5EF4-FFF2-40B4-BE49-F238E27FC236}">
                <a16:creationId xmlns:a16="http://schemas.microsoft.com/office/drawing/2014/main" id="{887DDD01-503A-2FF7-1886-6719D517CEF4}"/>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045" name="TextBox 1044">
            <a:extLst>
              <a:ext uri="{FF2B5EF4-FFF2-40B4-BE49-F238E27FC236}">
                <a16:creationId xmlns:a16="http://schemas.microsoft.com/office/drawing/2014/main" id="{7345D091-9117-2B35-172A-C609D9806ABF}"/>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Descubre las tasas de defectos de producción para los reportes </a:t>
            </a:r>
            <a:r>
              <a:rPr lang="es-ES" sz="1100" err="1">
                <a:solidFill>
                  <a:prstClr val="black"/>
                </a:solidFill>
              </a:rPr>
              <a:t>Six</a:t>
            </a:r>
            <a:r>
              <a:rPr lang="es-ES" sz="1100">
                <a:solidFill>
                  <a:prstClr val="black"/>
                </a:solidFill>
              </a:rPr>
              <a:t> Sigma utilizando </a:t>
            </a:r>
            <a:r>
              <a:rPr lang="es-ES" sz="1100" err="1">
                <a:solidFill>
                  <a:prstClr val="black"/>
                </a:solidFill>
              </a:rPr>
              <a:t>Copilot</a:t>
            </a:r>
            <a:r>
              <a:rPr lang="es-ES" sz="1100">
                <a:solidFill>
                  <a:prstClr val="black"/>
                </a:solidFill>
              </a:rPr>
              <a:t> en Excel para sugerir nuevos cálculos y producir gráficos.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46" name="Group 1045">
            <a:extLst>
              <a:ext uri="{FF2B5EF4-FFF2-40B4-BE49-F238E27FC236}">
                <a16:creationId xmlns:a16="http://schemas.microsoft.com/office/drawing/2014/main" id="{61D00B2A-CA74-DBC2-F67A-BC1E211052B5}"/>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1047" name="Rounded Rectangle 46">
              <a:extLst>
                <a:ext uri="{FF2B5EF4-FFF2-40B4-BE49-F238E27FC236}">
                  <a16:creationId xmlns:a16="http://schemas.microsoft.com/office/drawing/2014/main" id="{D9C63AC6-04E3-E225-7CC9-949C94D34341}"/>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48" name="Picture 2" descr="Zip Co logo SVG free download, id: 101874 - Brandlogos.net">
              <a:hlinkClick r:id="rId9"/>
              <a:extLst>
                <a:ext uri="{FF2B5EF4-FFF2-40B4-BE49-F238E27FC236}">
                  <a16:creationId xmlns:a16="http://schemas.microsoft.com/office/drawing/2014/main" id="{DCD4F462-7FC0-DD44-6EB2-D0B1920F48E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49" name="TextBox 1048">
            <a:extLst>
              <a:ext uri="{FF2B5EF4-FFF2-40B4-BE49-F238E27FC236}">
                <a16:creationId xmlns:a16="http://schemas.microsoft.com/office/drawing/2014/main" id="{927B4AB2-F674-CFA5-0BD0-AC9C21D408BA}"/>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0" name="TextBox 1049">
            <a:extLst>
              <a:ext uri="{FF2B5EF4-FFF2-40B4-BE49-F238E27FC236}">
                <a16:creationId xmlns:a16="http://schemas.microsoft.com/office/drawing/2014/main" id="{D1B4249F-3645-4C36-37BB-CF0745139D19}"/>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Obtén soluciones a problemas de producción similares con Microsoft </a:t>
            </a:r>
            <a:r>
              <a:rPr lang="es-ES" sz="1100" err="1">
                <a:solidFill>
                  <a:prstClr val="black"/>
                </a:solidFill>
              </a:rPr>
              <a:t>Copilot</a:t>
            </a:r>
            <a:r>
              <a:rPr lang="es-ES" sz="1100">
                <a:solidFill>
                  <a:prstClr val="black"/>
                </a:solidFill>
              </a:rPr>
              <a:t> buscando archivos internos.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F126790A-0320-67FC-D172-8CE6982938D5}"/>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23" name="Rounded Rectangle 46">
              <a:hlinkClick r:id="rId11"/>
              <a:extLst>
                <a:ext uri="{FF2B5EF4-FFF2-40B4-BE49-F238E27FC236}">
                  <a16:creationId xmlns:a16="http://schemas.microsoft.com/office/drawing/2014/main" id="{1721114C-F61D-EE8E-6157-F7A28E185618}"/>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descr="Whiteboard icon in Windows 11 Color Style">
              <a:hlinkClick r:id="rId11"/>
              <a:extLst>
                <a:ext uri="{FF2B5EF4-FFF2-40B4-BE49-F238E27FC236}">
                  <a16:creationId xmlns:a16="http://schemas.microsoft.com/office/drawing/2014/main" id="{4B66DB97-5843-E2EE-738F-8E53D60222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D9B5ACF-10E0-D0E7-3327-F1E71570DE89}"/>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Whiteboard</a:t>
            </a:r>
          </a:p>
        </p:txBody>
      </p:sp>
      <p:sp>
        <p:nvSpPr>
          <p:cNvPr id="1056" name="TextBox 1055">
            <a:extLst>
              <a:ext uri="{FF2B5EF4-FFF2-40B4-BE49-F238E27FC236}">
                <a16:creationId xmlns:a16="http://schemas.microsoft.com/office/drawing/2014/main" id="{647D74B8-74A5-A043-98FE-3D3738C776AD}"/>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Organiza las ideas después de una sesión de lluvia de ideas para posibles soluciones.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57" name="Group 1056">
            <a:extLst>
              <a:ext uri="{FF2B5EF4-FFF2-40B4-BE49-F238E27FC236}">
                <a16:creationId xmlns:a16="http://schemas.microsoft.com/office/drawing/2014/main" id="{87DAABAC-2A8F-4B20-5E19-B3B98259799C}"/>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58" name="Rounded Rectangle 46">
              <a:extLst>
                <a:ext uri="{FF2B5EF4-FFF2-40B4-BE49-F238E27FC236}">
                  <a16:creationId xmlns:a16="http://schemas.microsoft.com/office/drawing/2014/main" id="{372EEA59-6D59-7D49-973A-8084F53884BD}"/>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9" name="Picture 6" descr="Microsoft Teams Logo, symbol, meaning, history, PNG">
              <a:hlinkClick r:id="rId13"/>
              <a:extLst>
                <a:ext uri="{FF2B5EF4-FFF2-40B4-BE49-F238E27FC236}">
                  <a16:creationId xmlns:a16="http://schemas.microsoft.com/office/drawing/2014/main" id="{F705FB18-3BEA-E404-10E6-19D192DA18CA}"/>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0" name="TextBox 1059">
            <a:extLst>
              <a:ext uri="{FF2B5EF4-FFF2-40B4-BE49-F238E27FC236}">
                <a16:creationId xmlns:a16="http://schemas.microsoft.com/office/drawing/2014/main" id="{689B66B5-A3C5-0A21-9FB4-2D654E42DE86}"/>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1" name="TextBox 1060">
            <a:extLst>
              <a:ext uri="{FF2B5EF4-FFF2-40B4-BE49-F238E27FC236}">
                <a16:creationId xmlns:a16="http://schemas.microsoft.com/office/drawing/2014/main" id="{79F6B43E-4750-7219-CD05-3857D978963F}"/>
              </a:ext>
              <a:ext uri="{C183D7F6-B498-43B3-948B-1728B52AA6E4}">
                <adec:decorative xmlns:adec="http://schemas.microsoft.com/office/drawing/2017/decorative" val="0"/>
              </a:ext>
            </a:extLst>
          </p:cNvPr>
          <p:cNvSpPr txBox="1"/>
          <p:nvPr/>
        </p:nvSpPr>
        <p:spPr>
          <a:xfrm>
            <a:off x="6756400" y="3640141"/>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Realiza una reunión semanal para dar un seguimiento de la implementación de la solución. Utiliza </a:t>
            </a:r>
            <a:r>
              <a:rPr lang="es-ES" err="1">
                <a:solidFill>
                  <a:prstClr val="black"/>
                </a:solidFill>
              </a:rPr>
              <a:t>Copilot</a:t>
            </a:r>
            <a:r>
              <a:rPr lang="es-ES">
                <a:solidFill>
                  <a:prstClr val="black"/>
                </a:solidFill>
              </a:rPr>
              <a:t> para resumir cada reunión y enumerar las acciones a tomar</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1" name="Group 100">
            <a:extLst>
              <a:ext uri="{FF2B5EF4-FFF2-40B4-BE49-F238E27FC236}">
                <a16:creationId xmlns:a16="http://schemas.microsoft.com/office/drawing/2014/main" id="{D9FFEF77-0DF0-A3DB-C7D9-0A2C33363D06}"/>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 name="Rounded Rectangle 46">
              <a:hlinkClick r:id="rId15"/>
              <a:extLst>
                <a:ext uri="{FF2B5EF4-FFF2-40B4-BE49-F238E27FC236}">
                  <a16:creationId xmlns:a16="http://schemas.microsoft.com/office/drawing/2014/main" id="{DAC6690C-5408-2598-7215-978019F3E35A}"/>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 name="Graphic 102">
              <a:extLst>
                <a:ext uri="{FF2B5EF4-FFF2-40B4-BE49-F238E27FC236}">
                  <a16:creationId xmlns:a16="http://schemas.microsoft.com/office/drawing/2014/main" id="{A59A5B2E-3C0D-1DF9-5DAC-E1AA959334E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66" name="TextBox 1065">
            <a:extLst>
              <a:ext uri="{FF2B5EF4-FFF2-40B4-BE49-F238E27FC236}">
                <a16:creationId xmlns:a16="http://schemas.microsoft.com/office/drawing/2014/main" id="{0D72EF3F-58A5-F6A1-C40A-15032194C574}"/>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7" name="TextBox 1066">
            <a:extLst>
              <a:ext uri="{FF2B5EF4-FFF2-40B4-BE49-F238E27FC236}">
                <a16:creationId xmlns:a16="http://schemas.microsoft.com/office/drawing/2014/main" id="{0AD2BAC7-AD33-B3E5-E4C0-FE5979A5FA1C}"/>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Crea un correo electrónico para los empleados de ingeniería y producción agradeciéndoles por su trabajo adicional para resolver el problema.</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6" name="Group 105">
            <a:extLst>
              <a:ext uri="{FF2B5EF4-FFF2-40B4-BE49-F238E27FC236}">
                <a16:creationId xmlns:a16="http://schemas.microsoft.com/office/drawing/2014/main" id="{0258CCC1-77CE-2151-6952-F39DDF9DD689}"/>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7" name="Rounded Rectangle 46">
              <a:extLst>
                <a:ext uri="{FF2B5EF4-FFF2-40B4-BE49-F238E27FC236}">
                  <a16:creationId xmlns:a16="http://schemas.microsoft.com/office/drawing/2014/main" id="{C78AF29D-B7BB-87E3-5B9A-102A2B4CBDF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8" name="Picture 4" descr="Microsoft PowerPoint Logo - PNG and Vector - Logo Download">
              <a:hlinkClick r:id="rId18"/>
              <a:extLst>
                <a:ext uri="{FF2B5EF4-FFF2-40B4-BE49-F238E27FC236}">
                  <a16:creationId xmlns:a16="http://schemas.microsoft.com/office/drawing/2014/main" id="{95EA0543-9BF1-1E0B-2E31-20511A483C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71" name="TextBox 1070">
            <a:extLst>
              <a:ext uri="{FF2B5EF4-FFF2-40B4-BE49-F238E27FC236}">
                <a16:creationId xmlns:a16="http://schemas.microsoft.com/office/drawing/2014/main" id="{4A4953BC-C2B6-688E-EA07-ABEE69D18A1D}"/>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72" name="TextBox 1071">
            <a:extLst>
              <a:ext uri="{FF2B5EF4-FFF2-40B4-BE49-F238E27FC236}">
                <a16:creationId xmlns:a16="http://schemas.microsoft.com/office/drawing/2014/main" id="{9BCA118E-FDDA-AC38-8492-6BD7FA9CEFF9}"/>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Cree una presentación sobre el análisis de la causa raíz basada en el análisis.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073" name="TextBox 1072">
            <a:extLst>
              <a:ext uri="{FF2B5EF4-FFF2-40B4-BE49-F238E27FC236}">
                <a16:creationId xmlns:a16="http://schemas.microsoft.com/office/drawing/2014/main" id="{C16B204F-B766-1F07-FE3A-52B90650FEA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74" name="TextBox 1073">
            <a:extLst>
              <a:ext uri="{FF2B5EF4-FFF2-40B4-BE49-F238E27FC236}">
                <a16:creationId xmlns:a16="http://schemas.microsoft.com/office/drawing/2014/main" id="{573CB987-2891-8991-6FCC-A420BEF77460}"/>
              </a:ext>
            </a:extLst>
          </p:cNvPr>
          <p:cNvSpPr txBox="1"/>
          <p:nvPr/>
        </p:nvSpPr>
        <p:spPr>
          <a:xfrm>
            <a:off x="6659378"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75" name="TextBox 1074">
            <a:extLst>
              <a:ext uri="{FF2B5EF4-FFF2-40B4-BE49-F238E27FC236}">
                <a16:creationId xmlns:a16="http://schemas.microsoft.com/office/drawing/2014/main" id="{1E6998E3-565B-7F0C-4572-0FD7A87018DA}"/>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7"/>
              <a:extLst>
                <a:ext uri="{FF2B5EF4-FFF2-40B4-BE49-F238E27FC236}">
                  <a16:creationId xmlns:a16="http://schemas.microsoft.com/office/drawing/2014/main" id="{8F158F4A-0557-4EB3-75DA-835959493C89}"/>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3"/>
              <a:extLst>
                <a:ext uri="{FF2B5EF4-FFF2-40B4-BE49-F238E27FC236}">
                  <a16:creationId xmlns:a16="http://schemas.microsoft.com/office/drawing/2014/main" id="{DAD8B5CB-A2C5-5A1C-E8BB-28ECB76446C2}"/>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8"/>
              <a:extLst>
                <a:ext uri="{FF2B5EF4-FFF2-40B4-BE49-F238E27FC236}">
                  <a16:creationId xmlns:a16="http://schemas.microsoft.com/office/drawing/2014/main" id="{5F19379A-147E-0335-8BD4-1F163318069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1915158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41AD2E5-CBC0-FC85-B2AD-A18414943F66}"/>
              </a:ext>
              <a:ext uri="{C183D7F6-B498-43B3-948B-1728B52AA6E4}">
                <adec:decorative xmlns:adec="http://schemas.microsoft.com/office/drawing/2017/decorative" val="1"/>
              </a:ext>
            </a:extLst>
          </p:cNvPr>
          <p:cNvGrpSpPr/>
          <p:nvPr/>
        </p:nvGrpSpPr>
        <p:grpSpPr>
          <a:xfrm>
            <a:off x="6509" y="427037"/>
            <a:ext cx="12205144" cy="5842001"/>
            <a:chOff x="6509" y="427037"/>
            <a:chExt cx="12205144" cy="5842001"/>
          </a:xfrm>
        </p:grpSpPr>
        <p:sp>
          <p:nvSpPr>
            <p:cNvPr id="10" name="Rectangle: Rounded Corners 3">
              <a:extLst>
                <a:ext uri="{FF2B5EF4-FFF2-40B4-BE49-F238E27FC236}">
                  <a16:creationId xmlns:a16="http://schemas.microsoft.com/office/drawing/2014/main" id="{B9B28C9F-333B-08B1-8C2D-A1EC2B8FEBC7}"/>
                </a:ext>
                <a:ext uri="{C183D7F6-B498-43B3-948B-1728B52AA6E4}">
                  <adec:decorative xmlns:adec="http://schemas.microsoft.com/office/drawing/2017/decorative" val="1"/>
                </a:ext>
              </a:extLst>
            </p:cNvPr>
            <p:cNvSpPr txBox="1">
              <a:spLocks/>
            </p:cNvSpPr>
            <p:nvPr/>
          </p:nvSpPr>
          <p:spPr bwMode="auto">
            <a:xfrm>
              <a:off x="304800" y="585788"/>
              <a:ext cx="3323771" cy="5683250"/>
            </a:xfrm>
            <a:prstGeom prst="roundRect">
              <a:avLst>
                <a:gd name="adj" fmla="val 384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1" name="Arrow: Bent 10">
              <a:extLst>
                <a:ext uri="{FF2B5EF4-FFF2-40B4-BE49-F238E27FC236}">
                  <a16:creationId xmlns:a16="http://schemas.microsoft.com/office/drawing/2014/main" id="{176A0788-0283-B461-9541-0AA72B70345D}"/>
                </a:ext>
                <a:ext uri="{C183D7F6-B498-43B3-948B-1728B52AA6E4}">
                  <adec:decorative xmlns:adec="http://schemas.microsoft.com/office/drawing/2017/decorative" val="1"/>
                </a:ext>
              </a:extLst>
            </p:cNvPr>
            <p:cNvSpPr/>
            <p:nvPr/>
          </p:nvSpPr>
          <p:spPr bwMode="auto">
            <a:xfrm flipV="1">
              <a:off x="3784598" y="2933700"/>
              <a:ext cx="8427055" cy="3335338"/>
            </a:xfrm>
            <a:prstGeom prst="bentArrow">
              <a:avLst>
                <a:gd name="adj1" fmla="val 25000"/>
                <a:gd name="adj2" fmla="val 0"/>
                <a:gd name="adj3" fmla="val 25000"/>
                <a:gd name="adj4" fmla="val 4643"/>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Arrow: Bent 11">
              <a:extLst>
                <a:ext uri="{FF2B5EF4-FFF2-40B4-BE49-F238E27FC236}">
                  <a16:creationId xmlns:a16="http://schemas.microsoft.com/office/drawing/2014/main" id="{D6F10E83-6A85-0E07-3C9F-80E6136E9590}"/>
                </a:ext>
                <a:ext uri="{C183D7F6-B498-43B3-948B-1728B52AA6E4}">
                  <adec:decorative xmlns:adec="http://schemas.microsoft.com/office/drawing/2017/decorative" val="1"/>
                </a:ext>
              </a:extLst>
            </p:cNvPr>
            <p:cNvSpPr/>
            <p:nvPr/>
          </p:nvSpPr>
          <p:spPr bwMode="auto">
            <a:xfrm flipH="1">
              <a:off x="6509" y="427037"/>
              <a:ext cx="3778089" cy="2745458"/>
            </a:xfrm>
            <a:prstGeom prst="bentArrow">
              <a:avLst>
                <a:gd name="adj1" fmla="val 25000"/>
                <a:gd name="adj2" fmla="val 0"/>
                <a:gd name="adj3" fmla="val 25000"/>
                <a:gd name="adj4" fmla="val 7353"/>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0ECFFD9E-32FE-CD58-91F5-A12FF26BBCFD}"/>
                </a:ext>
              </a:extLst>
            </p:cNvPr>
            <p:cNvCxnSpPr/>
            <p:nvPr/>
          </p:nvCxnSpPr>
          <p:spPr>
            <a:xfrm>
              <a:off x="4174435" y="1420896"/>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DA2EAD85-7086-5B79-2F5B-8E4B67631223}"/>
                </a:ext>
              </a:extLst>
            </p:cNvPr>
            <p:cNvCxnSpPr/>
            <p:nvPr/>
          </p:nvCxnSpPr>
          <p:spPr>
            <a:xfrm>
              <a:off x="4174435" y="2142313"/>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4" name="Straight Connector 23">
              <a:extLst>
                <a:ext uri="{FF2B5EF4-FFF2-40B4-BE49-F238E27FC236}">
                  <a16:creationId xmlns:a16="http://schemas.microsoft.com/office/drawing/2014/main" id="{77AD0234-4C7E-CC16-48C6-07BE1E6B3F26}"/>
                </a:ext>
              </a:extLst>
            </p:cNvPr>
            <p:cNvCxnSpPr/>
            <p:nvPr/>
          </p:nvCxnSpPr>
          <p:spPr>
            <a:xfrm>
              <a:off x="4174435" y="4331234"/>
              <a:ext cx="7129669"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3" name="TextBox 12">
              <a:extLst>
                <a:ext uri="{FF2B5EF4-FFF2-40B4-BE49-F238E27FC236}">
                  <a16:creationId xmlns:a16="http://schemas.microsoft.com/office/drawing/2014/main" id="{DC20E88B-4D44-3ACA-5E67-AB9B5D236EBA}"/>
                </a:ext>
                <a:ext uri="{C183D7F6-B498-43B3-948B-1728B52AA6E4}">
                  <adec:decorative xmlns:adec="http://schemas.microsoft.com/office/drawing/2017/decorative" val="1"/>
                </a:ext>
              </a:extLst>
            </p:cNvPr>
            <p:cNvSpPr txBox="1">
              <a:spLocks/>
            </p:cNvSpPr>
            <p:nvPr/>
          </p:nvSpPr>
          <p:spPr>
            <a:xfrm>
              <a:off x="3937000" y="585789"/>
              <a:ext cx="7666037" cy="5541962"/>
            </a:xfrm>
            <a:prstGeom prst="roundRect">
              <a:avLst>
                <a:gd name="adj" fmla="val 190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grpSp>
      <p:sp>
        <p:nvSpPr>
          <p:cNvPr id="2" name="Title 1">
            <a:extLst>
              <a:ext uri="{FF2B5EF4-FFF2-40B4-BE49-F238E27FC236}">
                <a16:creationId xmlns:a16="http://schemas.microsoft.com/office/drawing/2014/main" id="{6034246D-1366-4326-BB51-F895290E2426}"/>
              </a:ext>
            </a:extLst>
          </p:cNvPr>
          <p:cNvSpPr>
            <a:spLocks noGrp="1"/>
          </p:cNvSpPr>
          <p:nvPr>
            <p:ph type="title"/>
          </p:nvPr>
        </p:nvSpPr>
        <p:spPr>
          <a:xfrm>
            <a:off x="588963" y="2499542"/>
            <a:ext cx="2353020" cy="984885"/>
          </a:xfrm>
        </p:spPr>
        <p:txBody>
          <a:bodyPr vert="horz" wrap="square" lIns="0" tIns="0" rIns="0" bIns="0" rtlCol="0" anchor="ctr">
            <a:spAutoFit/>
          </a:bodyPr>
          <a:lstStyle/>
          <a:p>
            <a:r>
              <a:rPr lang="en-US" err="1">
                <a:solidFill>
                  <a:schemeClr val="bg1"/>
                </a:solidFill>
              </a:rPr>
              <a:t>Guía</a:t>
            </a:r>
            <a:r>
              <a:rPr lang="en-US">
                <a:solidFill>
                  <a:schemeClr val="bg1"/>
                </a:solidFill>
              </a:rPr>
              <a:t> de la </a:t>
            </a:r>
            <a:r>
              <a:rPr lang="en-US" err="1">
                <a:solidFill>
                  <a:schemeClr val="bg1"/>
                </a:solidFill>
              </a:rPr>
              <a:t>presentación</a:t>
            </a:r>
            <a:endParaRPr lang="en-US">
              <a:solidFill>
                <a:schemeClr val="bg1"/>
              </a:solidFill>
            </a:endParaRPr>
          </a:p>
        </p:txBody>
      </p:sp>
      <p:sp>
        <p:nvSpPr>
          <p:cNvPr id="8" name="TextBox 7">
            <a:extLst>
              <a:ext uri="{FF2B5EF4-FFF2-40B4-BE49-F238E27FC236}">
                <a16:creationId xmlns:a16="http://schemas.microsoft.com/office/drawing/2014/main" id="{03078408-E573-4305-B525-8A71BAC2768B}"/>
              </a:ext>
            </a:extLst>
          </p:cNvPr>
          <p:cNvSpPr txBox="1"/>
          <p:nvPr/>
        </p:nvSpPr>
        <p:spPr>
          <a:xfrm>
            <a:off x="588963" y="3865995"/>
            <a:ext cx="2340148" cy="492443"/>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a:ln>
                  <a:noFill/>
                </a:ln>
                <a:solidFill>
                  <a:sysClr val="windowText" lastClr="000000"/>
                </a:solidFill>
                <a:effectLst/>
                <a:highlight>
                  <a:srgbClr val="00FFFF"/>
                </a:highlight>
                <a:uLnTx/>
                <a:uFillTx/>
                <a:latin typeface="Segoe UI Semibold"/>
                <a:ea typeface="Segoe UI Black"/>
                <a:cs typeface="+mn-cs"/>
              </a:rPr>
              <a:t>Info solo para </a:t>
            </a:r>
            <a:r>
              <a:rPr kumimoji="0" lang="en-US" sz="1600" b="0" i="0" u="none" strike="noStrike" kern="1200" cap="all" spc="0" normalizeH="0" baseline="0" noProof="0" err="1">
                <a:ln>
                  <a:noFill/>
                </a:ln>
                <a:solidFill>
                  <a:sysClr val="windowText" lastClr="000000"/>
                </a:solidFill>
                <a:effectLst/>
                <a:highlight>
                  <a:srgbClr val="00FFFF"/>
                </a:highlight>
                <a:uLnTx/>
                <a:uFillTx/>
                <a:latin typeface="Segoe UI Semibold"/>
                <a:ea typeface="Segoe UI Black"/>
                <a:cs typeface="+mn-cs"/>
              </a:rPr>
              <a:t>presentador</a:t>
            </a:r>
            <a:endParaRPr kumimoji="0" lang="en-US" sz="1600" b="0" i="0" u="none" strike="noStrike" kern="1200" cap="all" spc="0" normalizeH="0" baseline="0" noProof="0">
              <a:ln>
                <a:noFill/>
              </a:ln>
              <a:solidFill>
                <a:sysClr val="windowText" lastClr="000000"/>
              </a:solidFill>
              <a:effectLst/>
              <a:highlight>
                <a:srgbClr val="00FFFF"/>
              </a:highlight>
              <a:uLnTx/>
              <a:uFillTx/>
              <a:latin typeface="Segoe UI Semibold"/>
              <a:ea typeface="Segoe UI Black"/>
              <a:cs typeface="+mn-cs"/>
            </a:endParaRPr>
          </a:p>
        </p:txBody>
      </p:sp>
      <p:sp>
        <p:nvSpPr>
          <p:cNvPr id="17" name="TextBox 16">
            <a:extLst>
              <a:ext uri="{FF2B5EF4-FFF2-40B4-BE49-F238E27FC236}">
                <a16:creationId xmlns:a16="http://schemas.microsoft.com/office/drawing/2014/main" id="{9CBE2D24-3F2F-DDE9-A8BC-E70DB80886BA}"/>
              </a:ext>
            </a:extLst>
          </p:cNvPr>
          <p:cNvSpPr txBox="1"/>
          <p:nvPr/>
        </p:nvSpPr>
        <p:spPr>
          <a:xfrm>
            <a:off x="4178301" y="778059"/>
            <a:ext cx="7183436" cy="564257"/>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en-US" sz="1600" b="0" i="0" u="none" strike="noStrike" kern="1200" cap="none" spc="0" normalizeH="0" baseline="0" noProof="0" err="1">
                <a:ln>
                  <a:noFill/>
                </a:ln>
                <a:solidFill>
                  <a:srgbClr val="8661C5"/>
                </a:solidFill>
                <a:effectLst/>
                <a:uLnTx/>
                <a:uFillTx/>
                <a:latin typeface="Segoe UI Semibold"/>
                <a:ea typeface="+mn-ea"/>
                <a:cs typeface="+mn-cs"/>
              </a:rPr>
              <a:t>Duración</a:t>
            </a:r>
            <a:r>
              <a:rPr kumimoji="0" lang="en-US" sz="1600" b="0" i="0" u="none" strike="noStrike" kern="1200" cap="none" spc="0" normalizeH="0" baseline="0" noProof="0">
                <a:ln>
                  <a:noFill/>
                </a:ln>
                <a:solidFill>
                  <a:srgbClr val="8661C5"/>
                </a:solidFill>
                <a:effectLst/>
                <a:uLnTx/>
                <a:uFillTx/>
                <a:latin typeface="Segoe UI Semibold"/>
                <a:ea typeface="+mn-ea"/>
                <a:cs typeface="+mn-cs"/>
              </a:rPr>
              <a:t> de la </a:t>
            </a:r>
            <a:r>
              <a:rPr kumimoji="0" lang="en-US" sz="1600" b="0" i="0" u="none" strike="noStrike" kern="1200" cap="none" spc="0" normalizeH="0" baseline="0" noProof="0" err="1">
                <a:ln>
                  <a:noFill/>
                </a:ln>
                <a:solidFill>
                  <a:srgbClr val="8661C5"/>
                </a:solidFill>
                <a:effectLst/>
                <a:uLnTx/>
                <a:uFillTx/>
                <a:latin typeface="Segoe UI Semibold"/>
                <a:ea typeface="+mn-ea"/>
                <a:cs typeface="+mn-cs"/>
              </a:rPr>
              <a:t>presentación</a:t>
            </a:r>
            <a:endParaRPr kumimoji="0" lang="en-US" sz="1600" b="0" i="0" u="none" strike="noStrike" kern="1200" cap="none" spc="0" normalizeH="0" baseline="0" noProof="0">
              <a:ln>
                <a:noFill/>
              </a:ln>
              <a:solidFill>
                <a:srgbClr val="8661C5"/>
              </a:solidFill>
              <a:effectLst/>
              <a:uLnTx/>
              <a:uFillTx/>
              <a:latin typeface="Segoe UI Semibold"/>
              <a:ea typeface="+mn-ea"/>
              <a:cs typeface="+mn-cs"/>
            </a:endParaRP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3-7 </a:t>
            </a:r>
            <a:r>
              <a:rPr kumimoji="0" lang="en-US" sz="1400" b="0" i="0" u="none" strike="noStrike" kern="1200" cap="none" spc="0" normalizeH="0" baseline="0" noProof="0" err="1">
                <a:ln>
                  <a:noFill/>
                </a:ln>
                <a:solidFill>
                  <a:prstClr val="black"/>
                </a:solidFill>
                <a:effectLst/>
                <a:uLnTx/>
                <a:uFillTx/>
                <a:latin typeface="Segoe UI"/>
                <a:ea typeface="+mn-ea"/>
                <a:cs typeface="+mn-cs"/>
              </a:rPr>
              <a:t>minutos</a:t>
            </a:r>
            <a:r>
              <a:rPr kumimoji="0" lang="en-US" sz="1400" b="0" i="0" u="none" strike="noStrike" kern="1200" cap="none" spc="0" normalizeH="0" baseline="0" noProof="0">
                <a:ln>
                  <a:noFill/>
                </a:ln>
                <a:solidFill>
                  <a:prstClr val="black"/>
                </a:solidFill>
                <a:effectLst/>
                <a:uLnTx/>
                <a:uFillTx/>
                <a:latin typeface="Segoe UI"/>
                <a:ea typeface="+mn-ea"/>
                <a:cs typeface="+mn-cs"/>
              </a:rPr>
              <a:t> </a:t>
            </a:r>
            <a:r>
              <a:rPr kumimoji="0" lang="en-US" sz="1400" b="0" i="0" u="none" strike="noStrike" kern="1200" cap="none" spc="0" normalizeH="0" baseline="0" noProof="0" err="1">
                <a:ln>
                  <a:noFill/>
                </a:ln>
                <a:solidFill>
                  <a:prstClr val="black"/>
                </a:solidFill>
                <a:effectLst/>
                <a:uLnTx/>
                <a:uFillTx/>
                <a:latin typeface="Segoe UI"/>
                <a:ea typeface="+mn-ea"/>
                <a:cs typeface="+mn-cs"/>
              </a:rPr>
              <a:t>por</a:t>
            </a:r>
            <a:r>
              <a:rPr kumimoji="0" lang="en-US" sz="1400" b="0" i="0" u="none" strike="noStrike" kern="1200" cap="none" spc="0" normalizeH="0" baseline="0" noProof="0">
                <a:ln>
                  <a:noFill/>
                </a:ln>
                <a:solidFill>
                  <a:prstClr val="black"/>
                </a:solidFill>
                <a:effectLst/>
                <a:uLnTx/>
                <a:uFillTx/>
                <a:latin typeface="Segoe UI"/>
                <a:ea typeface="+mn-ea"/>
                <a:cs typeface="+mn-cs"/>
              </a:rPr>
              <a:t> persona/</a:t>
            </a:r>
            <a:r>
              <a:rPr kumimoji="0" lang="en-US" sz="1400" b="0" i="0" u="none" strike="noStrike" kern="1200" cap="none" spc="0" normalizeH="0" baseline="0" noProof="0" err="1">
                <a:ln>
                  <a:noFill/>
                </a:ln>
                <a:solidFill>
                  <a:prstClr val="black"/>
                </a:solidFill>
                <a:effectLst/>
                <a:uLnTx/>
                <a:uFillTx/>
                <a:latin typeface="Segoe UI"/>
                <a:ea typeface="+mn-ea"/>
                <a:cs typeface="+mn-cs"/>
              </a:rPr>
              <a:t>rol</a:t>
            </a:r>
            <a:endParaRPr kumimoji="0" lang="en-US" sz="1400"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Box 17">
            <a:extLst>
              <a:ext uri="{FF2B5EF4-FFF2-40B4-BE49-F238E27FC236}">
                <a16:creationId xmlns:a16="http://schemas.microsoft.com/office/drawing/2014/main" id="{0330B152-7D01-88C1-7E81-E9A59B9B2224}"/>
              </a:ext>
            </a:extLst>
          </p:cNvPr>
          <p:cNvSpPr txBox="1"/>
          <p:nvPr/>
        </p:nvSpPr>
        <p:spPr>
          <a:xfrm>
            <a:off x="4178301" y="1499476"/>
            <a:ext cx="7183436" cy="564257"/>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en-US" sz="1600" b="0" i="0" u="none" strike="noStrike" kern="1200" cap="none" spc="0" normalizeH="0" baseline="0" noProof="0" err="1">
                <a:ln>
                  <a:noFill/>
                </a:ln>
                <a:solidFill>
                  <a:srgbClr val="8661C5"/>
                </a:solidFill>
                <a:effectLst/>
                <a:uLnTx/>
                <a:uFillTx/>
                <a:latin typeface="Segoe UI Semibold"/>
                <a:ea typeface="+mn-ea"/>
                <a:cs typeface="+mn-cs"/>
              </a:rPr>
              <a:t>Audienc</a:t>
            </a:r>
            <a:r>
              <a:rPr lang="en-US" sz="1600" err="1">
                <a:solidFill>
                  <a:srgbClr val="8661C5"/>
                </a:solidFill>
                <a:latin typeface="Segoe UI Semibold"/>
              </a:rPr>
              <a:t>ia</a:t>
            </a:r>
            <a:endParaRPr kumimoji="0" lang="en-US" sz="1600" b="0" i="0" u="none" strike="noStrike" kern="1200" cap="none" spc="0" normalizeH="0" baseline="0" noProof="0">
              <a:ln>
                <a:noFill/>
              </a:ln>
              <a:solidFill>
                <a:srgbClr val="8661C5"/>
              </a:solidFill>
              <a:effectLst/>
              <a:uLnTx/>
              <a:uFillTx/>
              <a:latin typeface="Segoe UI Semibold"/>
              <a:ea typeface="+mn-ea"/>
              <a:cs typeface="+mn-cs"/>
            </a:endParaRPr>
          </a:p>
          <a:p>
            <a:pPr marL="342900" marR="0" lvl="0" indent="-228600" algn="l" defTabSz="914378" rtl="0" eaLnBrk="1" fontAlgn="auto" latinLnBrk="0" hangingPunct="1">
              <a:lnSpc>
                <a:spcPct val="100000"/>
              </a:lnSpc>
              <a:spcBef>
                <a:spcPts val="200"/>
              </a:spcBef>
              <a:spcAft>
                <a:spcPts val="400"/>
              </a:spcAft>
              <a:buClr>
                <a:prstClr val="black"/>
              </a:buClr>
              <a:buSzTx/>
              <a:buFont typeface="Arial" panose="020B0604020202020204" pitchFamily="34" charset="0"/>
              <a:buChar char="•"/>
              <a:tabLst/>
              <a:defRPr/>
            </a:pPr>
            <a:r>
              <a:rPr lang="en-US" sz="1400" err="1">
                <a:solidFill>
                  <a:prstClr val="black"/>
                </a:solidFill>
                <a:latin typeface="Segoe UI"/>
              </a:rPr>
              <a:t>Tomadors</a:t>
            </a:r>
            <a:r>
              <a:rPr lang="en-US" sz="1400">
                <a:solidFill>
                  <a:prstClr val="black"/>
                </a:solidFill>
                <a:latin typeface="Segoe UI"/>
              </a:rPr>
              <a:t> de </a:t>
            </a:r>
            <a:r>
              <a:rPr lang="en-US" sz="1400" err="1">
                <a:solidFill>
                  <a:prstClr val="black"/>
                </a:solidFill>
                <a:latin typeface="Segoe UI"/>
              </a:rPr>
              <a:t>decisión</a:t>
            </a:r>
            <a:r>
              <a:rPr lang="en-US" sz="1400">
                <a:solidFill>
                  <a:prstClr val="black"/>
                </a:solidFill>
                <a:latin typeface="Segoe UI"/>
              </a:rPr>
              <a:t> de </a:t>
            </a:r>
            <a:r>
              <a:rPr lang="en-US" sz="1400" err="1">
                <a:solidFill>
                  <a:prstClr val="black"/>
                </a:solidFill>
                <a:latin typeface="Segoe UI"/>
              </a:rPr>
              <a:t>negocio</a:t>
            </a:r>
            <a:r>
              <a:rPr lang="en-US" sz="1400">
                <a:solidFill>
                  <a:prstClr val="black"/>
                </a:solidFill>
                <a:latin typeface="Segoe UI"/>
              </a:rPr>
              <a:t> y de </a:t>
            </a:r>
            <a:r>
              <a:rPr lang="en-US" sz="1400" err="1">
                <a:solidFill>
                  <a:prstClr val="black"/>
                </a:solidFill>
                <a:latin typeface="Segoe UI"/>
              </a:rPr>
              <a:t>tecnología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BB865DE6-2D59-FB86-4F50-A4A7D6F2AA68}"/>
              </a:ext>
            </a:extLst>
          </p:cNvPr>
          <p:cNvSpPr txBox="1"/>
          <p:nvPr/>
        </p:nvSpPr>
        <p:spPr>
          <a:xfrm>
            <a:off x="4178301" y="2220893"/>
            <a:ext cx="7183436" cy="779701"/>
          </a:xfrm>
          <a:prstGeom prst="rect">
            <a:avLst/>
          </a:prstGeom>
          <a:noFill/>
        </p:spPr>
        <p:txBody>
          <a:bodyPr wrap="square" lIns="0" tIns="0" rIns="0" bIns="0">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lang="en-US" sz="1600" err="1">
                <a:solidFill>
                  <a:srgbClr val="8661C5"/>
                </a:solidFill>
                <a:latin typeface="Segoe UI Semibold"/>
              </a:rPr>
              <a:t>Objetivo</a:t>
            </a:r>
            <a:endParaRPr kumimoji="0" lang="en-US" sz="1600" b="0" i="0" u="none" strike="noStrike" kern="1200" cap="none" spc="0" normalizeH="0" baseline="0" noProof="0">
              <a:ln>
                <a:noFill/>
              </a:ln>
              <a:solidFill>
                <a:srgbClr val="8661C5"/>
              </a:solidFill>
              <a:effectLst/>
              <a:uLnTx/>
              <a:uFillTx/>
              <a:latin typeface="Segoe UI Semibold"/>
              <a:ea typeface="+mn-ea"/>
              <a:cs typeface="+mn-cs"/>
            </a:endParaRPr>
          </a:p>
          <a:p>
            <a:pPr marL="342900" lvl="0" indent="-228600" defTabSz="914378">
              <a:spcBef>
                <a:spcPts val="200"/>
              </a:spcBef>
              <a:spcAft>
                <a:spcPts val="400"/>
              </a:spcAft>
              <a:buClr>
                <a:prstClr val="black"/>
              </a:buClr>
              <a:buFont typeface="Arial" panose="020B0604020202020204" pitchFamily="34" charset="0"/>
              <a:buChar char="•"/>
              <a:defRPr/>
            </a:pPr>
            <a:r>
              <a:rPr lang="es-ES" sz="1400">
                <a:solidFill>
                  <a:prstClr val="black"/>
                </a:solidFill>
              </a:rPr>
              <a:t>El objetivo de esta guía es demostrar escenarios de uso de </a:t>
            </a:r>
            <a:r>
              <a:rPr lang="es-ES" sz="1400" err="1">
                <a:solidFill>
                  <a:prstClr val="black"/>
                </a:solidFill>
              </a:rPr>
              <a:t>copilot</a:t>
            </a:r>
            <a:r>
              <a:rPr lang="es-ES" sz="1400">
                <a:solidFill>
                  <a:prstClr val="black"/>
                </a:solidFill>
              </a:rPr>
              <a:t> en todos los productos y personas:</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aphicFrame>
        <p:nvGraphicFramePr>
          <p:cNvPr id="4" name="Table 3">
            <a:extLst>
              <a:ext uri="{FF2B5EF4-FFF2-40B4-BE49-F238E27FC236}">
                <a16:creationId xmlns:a16="http://schemas.microsoft.com/office/drawing/2014/main" id="{E3C6DA4A-F292-44DC-1444-049E4A7987A2}"/>
              </a:ext>
            </a:extLst>
          </p:cNvPr>
          <p:cNvGraphicFramePr>
            <a:graphicFrameLocks noGrp="1"/>
          </p:cNvGraphicFramePr>
          <p:nvPr>
            <p:extLst>
              <p:ext uri="{D42A27DB-BD31-4B8C-83A1-F6EECF244321}">
                <p14:modId xmlns:p14="http://schemas.microsoft.com/office/powerpoint/2010/main" val="3148254567"/>
              </p:ext>
            </p:extLst>
          </p:nvPr>
        </p:nvGraphicFramePr>
        <p:xfrm>
          <a:off x="4178301" y="3079174"/>
          <a:ext cx="7183436" cy="1173480"/>
        </p:xfrm>
        <a:graphic>
          <a:graphicData uri="http://schemas.openxmlformats.org/drawingml/2006/table">
            <a:tbl>
              <a:tblPr firstRow="1" bandRow="1">
                <a:tableStyleId>{5C22544A-7EE6-4342-B048-85BDC9FD1C3A}</a:tableStyleId>
              </a:tblPr>
              <a:tblGrid>
                <a:gridCol w="3591718">
                  <a:extLst>
                    <a:ext uri="{9D8B030D-6E8A-4147-A177-3AD203B41FA5}">
                      <a16:colId xmlns:a16="http://schemas.microsoft.com/office/drawing/2014/main" val="3402383361"/>
                    </a:ext>
                  </a:extLst>
                </a:gridCol>
                <a:gridCol w="3591718">
                  <a:extLst>
                    <a:ext uri="{9D8B030D-6E8A-4147-A177-3AD203B41FA5}">
                      <a16:colId xmlns:a16="http://schemas.microsoft.com/office/drawing/2014/main" val="4289575505"/>
                    </a:ext>
                  </a:extLst>
                </a:gridCol>
              </a:tblGrid>
              <a:tr h="1155873">
                <a:tc>
                  <a:txBody>
                    <a:bodyPr/>
                    <a:lstStyle/>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IA para </a:t>
                      </a:r>
                      <a:r>
                        <a:rPr lang="en-US" sz="1400" b="0" i="0" u="none" strike="noStrike" noProof="0" err="1">
                          <a:solidFill>
                            <a:schemeClr val="tx1"/>
                          </a:solidFill>
                          <a:latin typeface="+mn-lt"/>
                        </a:rPr>
                        <a:t>ejecutivos</a:t>
                      </a:r>
                      <a:endParaRPr lang="en-US" sz="1400" b="0" i="0" u="none" strike="noStrike" noProof="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a:t>
                      </a:r>
                      <a:r>
                        <a:rPr lang="en-US" sz="1400" b="0" i="0" u="none" strike="noStrike" noProof="0" err="1">
                          <a:solidFill>
                            <a:schemeClr val="tx1"/>
                          </a:solidFill>
                          <a:latin typeface="+mn-lt"/>
                        </a:rPr>
                        <a:t>Recursos</a:t>
                      </a:r>
                      <a:r>
                        <a:rPr lang="en-US" sz="1400" b="0" i="0" u="none" strike="noStrike" noProof="0">
                          <a:solidFill>
                            <a:schemeClr val="tx1"/>
                          </a:solidFill>
                          <a:latin typeface="+mn-lt"/>
                        </a:rPr>
                        <a:t> </a:t>
                      </a:r>
                      <a:r>
                        <a:rPr lang="en-US" sz="1400" b="0" i="0" u="none" strike="noStrike" noProof="0" err="1">
                          <a:solidFill>
                            <a:schemeClr val="tx1"/>
                          </a:solidFill>
                          <a:latin typeface="+mn-lt"/>
                        </a:rPr>
                        <a:t>humanos</a:t>
                      </a:r>
                      <a:endParaRPr lang="en-US" sz="1400" b="0" i="0" u="none" strike="noStrike" noProof="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a:t>
                      </a:r>
                      <a:r>
                        <a:rPr lang="en-US" sz="1400" b="0" i="0" u="none" strike="noStrike" noProof="0" err="1">
                          <a:solidFill>
                            <a:schemeClr val="tx1"/>
                          </a:solidFill>
                          <a:latin typeface="+mn-lt"/>
                        </a:rPr>
                        <a:t>operaciones</a:t>
                      </a:r>
                      <a:endParaRPr lang="en-US" sz="1400" b="0" i="0" u="none" strike="noStrike" noProof="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a:t>
                      </a:r>
                      <a:r>
                        <a:rPr lang="en-US" sz="1400" b="0" i="0" u="none" strike="noStrike" noProof="0" err="1">
                          <a:solidFill>
                            <a:schemeClr val="tx1"/>
                          </a:solidFill>
                          <a:latin typeface="+mn-lt"/>
                        </a:rPr>
                        <a:t>ventas</a:t>
                      </a:r>
                      <a:endParaRPr lang="en-US" sz="1600">
                        <a:solidFill>
                          <a:schemeClr val="tx1"/>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marketing</a:t>
                      </a: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a:t>
                      </a:r>
                      <a:r>
                        <a:rPr lang="en-US" sz="1400" b="0" i="0" u="none" strike="noStrike" noProof="0" err="1">
                          <a:solidFill>
                            <a:schemeClr val="tx1"/>
                          </a:solidFill>
                          <a:latin typeface="+mn-lt"/>
                        </a:rPr>
                        <a:t>finanzas</a:t>
                      </a:r>
                      <a:r>
                        <a:rPr lang="en-US" sz="1400" b="0" i="0" u="none" strike="noStrike" noProof="0">
                          <a:solidFill>
                            <a:schemeClr val="tx1"/>
                          </a:solidFill>
                          <a:latin typeface="+mn-lt"/>
                        </a:rPr>
                        <a:t> </a:t>
                      </a:r>
                      <a:endParaRPr lang="en-US" sz="1400" b="1" i="0" u="none" strike="noStrike" noProof="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a:solidFill>
                            <a:schemeClr val="tx1"/>
                          </a:solidFill>
                          <a:latin typeface="+mn-lt"/>
                        </a:rPr>
                        <a:t>AI para </a:t>
                      </a:r>
                      <a:r>
                        <a:rPr lang="en-US" sz="1400" b="0" i="0" u="none" strike="noStrike" noProof="0" err="1">
                          <a:solidFill>
                            <a:schemeClr val="tx1"/>
                          </a:solidFill>
                          <a:latin typeface="+mn-lt"/>
                        </a:rPr>
                        <a:t>tecnología</a:t>
                      </a:r>
                      <a:endParaRPr lang="en-US" sz="1400" b="1" i="0" u="none" strike="noStrike" noProof="0">
                        <a:solidFill>
                          <a:schemeClr val="tx1"/>
                        </a:solidFill>
                        <a:latin typeface="+mn-lt"/>
                      </a:endParaRPr>
                    </a:p>
                    <a:p>
                      <a:pPr marL="285750" marR="0" lvl="1" indent="-285750" algn="l">
                        <a:lnSpc>
                          <a:spcPct val="100000"/>
                        </a:lnSpc>
                        <a:spcBef>
                          <a:spcPts val="200"/>
                        </a:spcBef>
                        <a:spcAft>
                          <a:spcPts val="400"/>
                        </a:spcAft>
                        <a:buClrTx/>
                        <a:buFont typeface="Arial" panose="020B0604020202020204" pitchFamily="34" charset="0"/>
                        <a:buChar char="•"/>
                      </a:pPr>
                      <a:r>
                        <a:rPr lang="en-US" sz="1400" b="0" i="0" u="none" strike="noStrike" noProof="0" err="1">
                          <a:solidFill>
                            <a:schemeClr val="tx1"/>
                          </a:solidFill>
                          <a:latin typeface="+mn-lt"/>
                        </a:rPr>
                        <a:t>Cómo</a:t>
                      </a:r>
                      <a:r>
                        <a:rPr lang="en-US" sz="1400" b="0" i="0" u="none" strike="noStrike" noProof="0">
                          <a:solidFill>
                            <a:schemeClr val="tx1"/>
                          </a:solidFill>
                          <a:latin typeface="+mn-lt"/>
                        </a:rPr>
                        <a:t> usar Copilot </a:t>
                      </a:r>
                      <a:r>
                        <a:rPr lang="en-US" sz="1400" b="0" i="0" u="none" strike="noStrike" noProof="0" err="1">
                          <a:solidFill>
                            <a:schemeClr val="tx1"/>
                          </a:solidFill>
                          <a:latin typeface="+mn-lt"/>
                        </a:rPr>
                        <a:t>por</a:t>
                      </a:r>
                      <a:r>
                        <a:rPr lang="en-US" sz="1400" b="0" i="0" u="none" strike="noStrike" noProof="0">
                          <a:solidFill>
                            <a:schemeClr val="tx1"/>
                          </a:solidFill>
                          <a:latin typeface="+mn-lt"/>
                        </a:rPr>
                        <a:t> </a:t>
                      </a:r>
                      <a:r>
                        <a:rPr lang="en-US" sz="1400" b="0" i="0" u="none" strike="noStrike" noProof="0" err="1">
                          <a:solidFill>
                            <a:schemeClr val="tx1"/>
                          </a:solidFill>
                          <a:latin typeface="+mn-lt"/>
                        </a:rPr>
                        <a:t>aplicación</a:t>
                      </a:r>
                      <a:endParaRPr lang="en-US" sz="1400" b="1" i="0" u="none" strike="noStrike" noProof="0">
                        <a:solidFill>
                          <a:schemeClr val="tx1"/>
                        </a:solidFill>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605319"/>
                  </a:ext>
                </a:extLst>
              </a:tr>
            </a:tbl>
          </a:graphicData>
        </a:graphic>
      </p:graphicFrame>
      <p:sp>
        <p:nvSpPr>
          <p:cNvPr id="20" name="TextBox 19">
            <a:extLst>
              <a:ext uri="{FF2B5EF4-FFF2-40B4-BE49-F238E27FC236}">
                <a16:creationId xmlns:a16="http://schemas.microsoft.com/office/drawing/2014/main" id="{8DB39CD9-092D-8AD2-DD20-2B9B5EA72271}"/>
              </a:ext>
            </a:extLst>
          </p:cNvPr>
          <p:cNvSpPr txBox="1"/>
          <p:nvPr/>
        </p:nvSpPr>
        <p:spPr>
          <a:xfrm>
            <a:off x="4178301" y="4409816"/>
            <a:ext cx="7183436" cy="1795363"/>
          </a:xfrm>
          <a:prstGeom prst="rect">
            <a:avLst/>
          </a:prstGeom>
          <a:noFill/>
        </p:spPr>
        <p:txBody>
          <a:bodyPr wrap="square" lIns="0" tIns="0" rIns="0" bIns="0" anchor="t">
            <a:spAutoFit/>
          </a:bodyPr>
          <a:lstStyle/>
          <a:p>
            <a:pPr marL="0" marR="0" lvl="0" indent="0" algn="l" defTabSz="914378" rtl="0" eaLnBrk="1" fontAlgn="auto" latinLnBrk="0" hangingPunct="1">
              <a:lnSpc>
                <a:spcPct val="100000"/>
              </a:lnSpc>
              <a:spcBef>
                <a:spcPts val="400"/>
              </a:spcBef>
              <a:spcAft>
                <a:spcPts val="600"/>
              </a:spcAft>
              <a:buClrTx/>
              <a:buSzTx/>
              <a:buFontTx/>
              <a:buNone/>
              <a:tabLst/>
              <a:defRPr/>
            </a:pPr>
            <a:r>
              <a:rPr kumimoji="0" lang="en-US" sz="1600" b="0" i="0" u="none" strike="noStrike" kern="1200" cap="none" spc="0" normalizeH="0" baseline="0" noProof="0" err="1">
                <a:ln>
                  <a:noFill/>
                </a:ln>
                <a:solidFill>
                  <a:srgbClr val="8661C5"/>
                </a:solidFill>
                <a:effectLst/>
                <a:uLnTx/>
                <a:uFillTx/>
                <a:latin typeface="Segoe UI Semibold"/>
                <a:ea typeface="+mn-ea"/>
                <a:cs typeface="+mn-cs"/>
              </a:rPr>
              <a:t>Cómo</a:t>
            </a:r>
            <a:r>
              <a:rPr kumimoji="0" lang="en-US" sz="1600" b="0" i="0" u="none" strike="noStrike" kern="1200" cap="none" spc="0" normalizeH="0" baseline="0" noProof="0">
                <a:ln>
                  <a:noFill/>
                </a:ln>
                <a:solidFill>
                  <a:srgbClr val="8661C5"/>
                </a:solidFill>
                <a:effectLst/>
                <a:uLnTx/>
                <a:uFillTx/>
                <a:latin typeface="Segoe UI Semibold"/>
                <a:ea typeface="+mn-ea"/>
                <a:cs typeface="+mn-cs"/>
              </a:rPr>
              <a:t> usar </a:t>
            </a:r>
            <a:r>
              <a:rPr kumimoji="0" lang="en-US" sz="1600" b="0" i="0" u="none" strike="noStrike" kern="1200" cap="none" spc="0" normalizeH="0" baseline="0" noProof="0" err="1">
                <a:ln>
                  <a:noFill/>
                </a:ln>
                <a:solidFill>
                  <a:srgbClr val="8661C5"/>
                </a:solidFill>
                <a:effectLst/>
                <a:uLnTx/>
                <a:uFillTx/>
                <a:latin typeface="Segoe UI Semibold"/>
                <a:ea typeface="+mn-ea"/>
                <a:cs typeface="+mn-cs"/>
              </a:rPr>
              <a:t>esta</a:t>
            </a:r>
            <a:r>
              <a:rPr kumimoji="0" lang="en-US" sz="1600" b="0" i="0" u="none" strike="noStrike" kern="1200" cap="none" spc="0" normalizeH="0" baseline="0" noProof="0">
                <a:ln>
                  <a:noFill/>
                </a:ln>
                <a:solidFill>
                  <a:srgbClr val="8661C5"/>
                </a:solidFill>
                <a:effectLst/>
                <a:uLnTx/>
                <a:uFillTx/>
                <a:latin typeface="Segoe UI Semibold"/>
                <a:ea typeface="+mn-ea"/>
                <a:cs typeface="+mn-cs"/>
              </a:rPr>
              <a:t> </a:t>
            </a:r>
            <a:r>
              <a:rPr kumimoji="0" lang="en-US" sz="1600" b="0" i="0" u="none" strike="noStrike" kern="1200" cap="none" spc="0" normalizeH="0" baseline="0" noProof="0" err="1">
                <a:ln>
                  <a:noFill/>
                </a:ln>
                <a:solidFill>
                  <a:srgbClr val="8661C5"/>
                </a:solidFill>
                <a:effectLst/>
                <a:uLnTx/>
                <a:uFillTx/>
                <a:latin typeface="Segoe UI Semibold"/>
                <a:ea typeface="+mn-ea"/>
                <a:cs typeface="+mn-cs"/>
              </a:rPr>
              <a:t>guía</a:t>
            </a:r>
            <a:endParaRPr kumimoji="0" lang="en-US" sz="1600" b="0" i="0" u="none" strike="noStrike" kern="1200" cap="none" spc="0" normalizeH="0" baseline="0" noProof="0">
              <a:ln>
                <a:noFill/>
              </a:ln>
              <a:solidFill>
                <a:srgbClr val="8661C5"/>
              </a:solidFill>
              <a:effectLst/>
              <a:uLnTx/>
              <a:uFillTx/>
              <a:latin typeface="Segoe UI Semibold"/>
              <a:ea typeface="+mn-ea"/>
              <a:cs typeface="+mn-cs"/>
            </a:endParaRPr>
          </a:p>
          <a:p>
            <a:pPr marL="342900" lvl="0" indent="-228600" defTabSz="914378">
              <a:spcBef>
                <a:spcPts val="200"/>
              </a:spcBef>
              <a:spcAft>
                <a:spcPts val="400"/>
              </a:spcAft>
              <a:buClr>
                <a:prstClr val="black"/>
              </a:buClr>
              <a:buFont typeface="Arial" panose="020B0604020202020204" pitchFamily="34" charset="0"/>
              <a:buChar char="•"/>
              <a:defRPr/>
            </a:pPr>
            <a:r>
              <a:rPr lang="es-ES" sz="1400">
                <a:solidFill>
                  <a:prstClr val="black"/>
                </a:solidFill>
                <a:latin typeface="Segoe UI Semibold"/>
              </a:rPr>
              <a:t>IMPORTANTE: Por favor, presenta en modo 'Presentación de diapositivas', ya que contiene varias animaciones y transiciones
Adapta la conversación en función de las necesidades de tu cliente
Todos los iconos de productos son enlaces, ya sea una demostración de ese producto o el sitio de soporte del producto para obtener instrucciones rápidas adicionales</a:t>
            </a:r>
            <a:endParaRPr lang="en-US" sz="14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2578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 Copilot logo">
            <a:extLst>
              <a:ext uri="{FF2B5EF4-FFF2-40B4-BE49-F238E27FC236}">
                <a16:creationId xmlns:a16="http://schemas.microsoft.com/office/drawing/2014/main" id="{DD2CB79B-704C-CAB1-1BD2-94FB1668D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DD706BE-BFA8-7ECA-AA64-7C96F616B17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20" name="Rectangle: Rounded Corners 6">
              <a:extLst>
                <a:ext uri="{FF2B5EF4-FFF2-40B4-BE49-F238E27FC236}">
                  <a16:creationId xmlns:a16="http://schemas.microsoft.com/office/drawing/2014/main" id="{F7F2FCC6-D39C-9AB2-DE6F-A63C8D51CA64}"/>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04B220B5-18D1-F410-674A-6E21F0F313DB}"/>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D6ED2E78-AE11-D903-533C-FC23C187A3C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88280F33-8980-D3EE-7FB7-5CE87AB1C35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0516C74B-2AAE-69B3-0F8E-9B857D48FAA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00774611-D92C-C5EF-7F71-E8094F61C32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7E876D34-0E00-6D54-8DAD-4D4E070B1D8A}"/>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B3885EED-BAFE-C82C-4D3B-467CAF54AEBB}"/>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CE8C5C20-AAAD-18B2-5172-474F563FA2A0}"/>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cs typeface="Segoe UI"/>
              </a:rPr>
              <a:t>Análisis de datos de producción</a:t>
            </a:r>
            <a:endParaRPr kumimoji="0" lang="en-US" sz="1400" b="1" i="0" u="none" strike="noStrike" kern="1200" cap="none" spc="0" normalizeH="0" baseline="0" noProof="0">
              <a:ln>
                <a:noFill/>
              </a:ln>
              <a:solidFill>
                <a:prstClr val="black"/>
              </a:solidFill>
              <a:effectLst/>
              <a:uLnTx/>
              <a:uFillTx/>
              <a:latin typeface="Segoe UI Semibold"/>
              <a:cs typeface="Segoe UI"/>
            </a:endParaRPr>
          </a:p>
        </p:txBody>
      </p:sp>
      <p:sp>
        <p:nvSpPr>
          <p:cNvPr id="30" name="Text Placeholder 2">
            <a:extLst>
              <a:ext uri="{FF2B5EF4-FFF2-40B4-BE49-F238E27FC236}">
                <a16:creationId xmlns:a16="http://schemas.microsoft.com/office/drawing/2014/main" id="{A597714A-CF56-097E-E9BC-741E5EF1F66E}"/>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Con una tabla de datos de </a:t>
            </a:r>
            <a:r>
              <a:rPr lang="es-ES" sz="1050" err="1">
                <a:ln w="3175">
                  <a:noFill/>
                </a:ln>
                <a:solidFill>
                  <a:prstClr val="black"/>
                </a:solidFill>
                <a:latin typeface="Segoe UI"/>
              </a:rPr>
              <a:t>Six</a:t>
            </a:r>
            <a:r>
              <a:rPr lang="es-ES" sz="1050">
                <a:ln w="3175">
                  <a:noFill/>
                </a:ln>
                <a:solidFill>
                  <a:prstClr val="black"/>
                </a:solidFill>
                <a:latin typeface="Segoe UI"/>
              </a:rPr>
              <a:t> Sigma, selecciona el mensaje Mostrar información de datos</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2" name="Group 1" descr="Microsoft Excel logo">
            <a:extLst>
              <a:ext uri="{FF2B5EF4-FFF2-40B4-BE49-F238E27FC236}">
                <a16:creationId xmlns:a16="http://schemas.microsoft.com/office/drawing/2014/main" id="{C2ADECF2-14F3-AE4C-BDCD-2CBFA7F198FA}"/>
              </a:ext>
              <a:ext uri="{C183D7F6-B498-43B3-948B-1728B52AA6E4}">
                <adec:decorative xmlns:adec="http://schemas.microsoft.com/office/drawing/2017/decorative" val="0"/>
              </a:ext>
            </a:extLst>
          </p:cNvPr>
          <p:cNvGrpSpPr>
            <a:grpSpLocks/>
          </p:cNvGrpSpPr>
          <p:nvPr/>
        </p:nvGrpSpPr>
        <p:grpSpPr>
          <a:xfrm>
            <a:off x="3610467" y="1434677"/>
            <a:ext cx="534543" cy="534543"/>
            <a:chOff x="5831903" y="8381781"/>
            <a:chExt cx="534543" cy="534543"/>
          </a:xfrm>
        </p:grpSpPr>
        <p:sp>
          <p:nvSpPr>
            <p:cNvPr id="7" name="Rounded Rectangle 46">
              <a:extLst>
                <a:ext uri="{FF2B5EF4-FFF2-40B4-BE49-F238E27FC236}">
                  <a16:creationId xmlns:a16="http://schemas.microsoft.com/office/drawing/2014/main" id="{0C912EE1-3B9C-F95A-492E-DF451F32436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4"/>
              <a:extLst>
                <a:ext uri="{FF2B5EF4-FFF2-40B4-BE49-F238E27FC236}">
                  <a16:creationId xmlns:a16="http://schemas.microsoft.com/office/drawing/2014/main" id="{B197A5B8-2C5A-012C-F931-55CD5EC05B9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Rounded Corners 6">
            <a:extLst>
              <a:ext uri="{FF2B5EF4-FFF2-40B4-BE49-F238E27FC236}">
                <a16:creationId xmlns:a16="http://schemas.microsoft.com/office/drawing/2014/main" id="{E21C62F1-77DA-D185-C9A8-021AD0153172}"/>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Title 1">
            <a:extLst>
              <a:ext uri="{FF2B5EF4-FFF2-40B4-BE49-F238E27FC236}">
                <a16:creationId xmlns:a16="http://schemas.microsoft.com/office/drawing/2014/main" id="{95547A2D-580F-9674-317C-EE57E78C1D7E}"/>
              </a:ext>
            </a:extLst>
          </p:cNvPr>
          <p:cNvSpPr txBox="1">
            <a:spLocks/>
          </p:cNvSpPr>
          <p:nvPr/>
        </p:nvSpPr>
        <p:spPr>
          <a:xfrm>
            <a:off x="878319"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Mostrar información sobre los datos.</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39" name="TextBox 38">
            <a:extLst>
              <a:ext uri="{FF2B5EF4-FFF2-40B4-BE49-F238E27FC236}">
                <a16:creationId xmlns:a16="http://schemas.microsoft.com/office/drawing/2014/main" id="{30DD14C3-0CB2-9ECE-599F-0ECFF2A4ADF2}"/>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Descubre</a:t>
            </a:r>
            <a:r>
              <a:rPr lang="en-US" sz="1400">
                <a:solidFill>
                  <a:prstClr val="black"/>
                </a:solidFill>
                <a:latin typeface="Segoe UI Semibold"/>
              </a:rPr>
              <a:t> </a:t>
            </a:r>
            <a:r>
              <a:rPr lang="en-US" sz="1400" err="1">
                <a:solidFill>
                  <a:prstClr val="black"/>
                </a:solidFill>
                <a:latin typeface="Segoe UI Semibold"/>
              </a:rPr>
              <a:t>soluciones</a:t>
            </a:r>
            <a:r>
              <a:rPr lang="en-US" sz="1400">
                <a:solidFill>
                  <a:prstClr val="black"/>
                </a:solidFill>
                <a:latin typeface="Segoe UI Semibold"/>
              </a:rPr>
              <a:t> </a:t>
            </a:r>
            <a:r>
              <a:rPr lang="en-US" sz="1400" err="1">
                <a:solidFill>
                  <a:prstClr val="black"/>
                </a:solidFill>
                <a:latin typeface="Segoe UI Semibold"/>
              </a:rPr>
              <a:t>anteriores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0" name="Text Placeholder 2">
            <a:extLst>
              <a:ext uri="{FF2B5EF4-FFF2-40B4-BE49-F238E27FC236}">
                <a16:creationId xmlns:a16="http://schemas.microsoft.com/office/drawing/2014/main" id="{FF39AE74-5B34-C80B-BBEB-ECB3E86497C2}"/>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Con un Microsoft365.com Copilot prompt </a:t>
            </a:r>
            <a:r>
              <a:rPr lang="en-US" sz="1050">
                <a:ln w="3175">
                  <a:noFill/>
                </a:ln>
                <a:solidFill>
                  <a:prstClr val="black"/>
                </a:solidFill>
                <a:latin typeface="Segoe UI"/>
              </a:rPr>
              <a:t>e</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n Microsoft Copilot</a:t>
            </a:r>
          </a:p>
        </p:txBody>
      </p:sp>
      <p:grpSp>
        <p:nvGrpSpPr>
          <p:cNvPr id="41" name="Group 40" descr="Microsoft Copilot logo">
            <a:extLst>
              <a:ext uri="{FF2B5EF4-FFF2-40B4-BE49-F238E27FC236}">
                <a16:creationId xmlns:a16="http://schemas.microsoft.com/office/drawing/2014/main" id="{B711A4AB-251A-51D7-1DB2-A4C6152F17C0}"/>
              </a:ext>
            </a:extLst>
          </p:cNvPr>
          <p:cNvGrpSpPr>
            <a:grpSpLocks/>
          </p:cNvGrpSpPr>
          <p:nvPr/>
        </p:nvGrpSpPr>
        <p:grpSpPr>
          <a:xfrm>
            <a:off x="7372689" y="1430408"/>
            <a:ext cx="534544" cy="534544"/>
            <a:chOff x="3610465" y="1434675"/>
            <a:chExt cx="534543" cy="534543"/>
          </a:xfrm>
        </p:grpSpPr>
        <p:sp>
          <p:nvSpPr>
            <p:cNvPr id="42" name="Rounded Rectangle 46">
              <a:extLst>
                <a:ext uri="{FF2B5EF4-FFF2-40B4-BE49-F238E27FC236}">
                  <a16:creationId xmlns:a16="http://schemas.microsoft.com/office/drawing/2014/main" id="{0C1B9304-6EF2-E0DF-FB65-984C0B66B61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3" name="Picture 2" descr="Zip Co logo SVG free download, id: 101874 - Brandlogos.net">
              <a:hlinkClick r:id="rId6"/>
              <a:extLst>
                <a:ext uri="{FF2B5EF4-FFF2-40B4-BE49-F238E27FC236}">
                  <a16:creationId xmlns:a16="http://schemas.microsoft.com/office/drawing/2014/main" id="{21FEBF72-3C77-9BA5-5864-99F6E909B6FD}"/>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6">
            <a:extLst>
              <a:ext uri="{FF2B5EF4-FFF2-40B4-BE49-F238E27FC236}">
                <a16:creationId xmlns:a16="http://schemas.microsoft.com/office/drawing/2014/main" id="{F80B6BB8-5A1F-D115-2E8D-3C95A7682848}"/>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Title 1">
            <a:extLst>
              <a:ext uri="{FF2B5EF4-FFF2-40B4-BE49-F238E27FC236}">
                <a16:creationId xmlns:a16="http://schemas.microsoft.com/office/drawing/2014/main" id="{2821B7E8-8000-8545-7D2A-17012E5E5E00}"/>
              </a:ext>
            </a:extLst>
          </p:cNvPr>
          <p:cNvSpPr txBox="1">
            <a:spLocks/>
          </p:cNvSpPr>
          <p:nvPr/>
        </p:nvSpPr>
        <p:spPr>
          <a:xfrm>
            <a:off x="4613434"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Busca  información sobre la solución de problemas</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s-ES" sz="1000" b="0" i="0" u="none" strike="noStrike" kern="1200" cap="none" spc="0" normalizeH="0" baseline="0" noProof="0">
                <a:ln w="3175">
                  <a:noFill/>
                </a:ln>
                <a:solidFill>
                  <a:prstClr val="black"/>
                </a:solidFill>
                <a:effectLst/>
                <a:uLnTx/>
                <a:uFillTx/>
                <a:latin typeface="Segoe UI"/>
                <a:ea typeface="+mn-ea"/>
                <a:cs typeface="Segoe UI" pitchFamily="34" charset="0"/>
              </a:rPr>
              <a:t>d</a:t>
            </a:r>
            <a:r>
              <a:rPr lang="es-ES" sz="1000" spc="0">
                <a:solidFill>
                  <a:prstClr val="black"/>
                </a:solidFill>
                <a:latin typeface="Segoe UI"/>
              </a:rPr>
              <a:t>el equipo de producción actual en todos los manuales de equipos. Busca información sobre cómo restablecer el procesador.</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5606C60E-9790-B7B5-EF86-93A3F6FB0874}"/>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Lluvia de ideas sobre nuevas soluciones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7" name="Text Placeholder 2">
            <a:extLst>
              <a:ext uri="{FF2B5EF4-FFF2-40B4-BE49-F238E27FC236}">
                <a16:creationId xmlns:a16="http://schemas.microsoft.com/office/drawing/2014/main" id="{CAC0B192-5DD0-87F0-F62E-CF298B23ED58}"/>
              </a:ext>
            </a:extLst>
          </p:cNvPr>
          <p:cNvSpPr txBox="1">
            <a:spLocks/>
          </p:cNvSpPr>
          <p:nvPr/>
        </p:nvSpPr>
        <p:spPr>
          <a:xfrm>
            <a:off x="8246881" y="2287121"/>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Después de recopilar las ideas, haga clic en Organizar usando </a:t>
            </a:r>
            <a:r>
              <a:rPr lang="es-ES" sz="1050" err="1">
                <a:ln w="3175">
                  <a:noFill/>
                </a:ln>
                <a:solidFill>
                  <a:prstClr val="black"/>
                </a:solidFill>
                <a:latin typeface="Segoe UI"/>
              </a:rPr>
              <a:t>Copilot</a:t>
            </a:r>
            <a:r>
              <a:rPr lang="es-ES" sz="1050">
                <a:ln w="3175">
                  <a:noFill/>
                </a:ln>
                <a:solidFill>
                  <a:prstClr val="black"/>
                </a:solidFill>
                <a:latin typeface="Segoe UI"/>
              </a:rPr>
              <a:t> en la Pizarra</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0" name="Group 9" descr="Whiteboard logo">
            <a:extLst>
              <a:ext uri="{FF2B5EF4-FFF2-40B4-BE49-F238E27FC236}">
                <a16:creationId xmlns:a16="http://schemas.microsoft.com/office/drawing/2014/main" id="{B744E4F0-446D-EF62-AE0A-ECD266B7FAB7}"/>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18" name="Rounded Rectangle 46">
              <a:hlinkClick r:id="rId8"/>
              <a:extLst>
                <a:ext uri="{FF2B5EF4-FFF2-40B4-BE49-F238E27FC236}">
                  <a16:creationId xmlns:a16="http://schemas.microsoft.com/office/drawing/2014/main" id="{384E952F-FC2A-CA4F-B741-1509F9239669}"/>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18" descr="Whiteboard icon in Windows 11 Color Style">
              <a:hlinkClick r:id="rId8"/>
              <a:extLst>
                <a:ext uri="{FF2B5EF4-FFF2-40B4-BE49-F238E27FC236}">
                  <a16:creationId xmlns:a16="http://schemas.microsoft.com/office/drawing/2014/main" id="{2123707C-CB01-FB1E-82DB-8BDF12CC8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6">
            <a:extLst>
              <a:ext uri="{FF2B5EF4-FFF2-40B4-BE49-F238E27FC236}">
                <a16:creationId xmlns:a16="http://schemas.microsoft.com/office/drawing/2014/main" id="{9BB5BA09-D5DA-9776-6B91-FF6EDB4F881E}"/>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Title 1">
            <a:extLst>
              <a:ext uri="{FF2B5EF4-FFF2-40B4-BE49-F238E27FC236}">
                <a16:creationId xmlns:a16="http://schemas.microsoft.com/office/drawing/2014/main" id="{2ABCE63E-4F47-13CD-FE66-1E9ACAB2D0A0}"/>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Organiza</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53" name="TextBox 52">
            <a:extLst>
              <a:ext uri="{FF2B5EF4-FFF2-40B4-BE49-F238E27FC236}">
                <a16:creationId xmlns:a16="http://schemas.microsoft.com/office/drawing/2014/main" id="{13FDF827-FB9B-64C4-D80D-07ACE6AF7282}"/>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Resume la reunión de estatus semanal</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54" name="Text Placeholder 2">
            <a:extLst>
              <a:ext uri="{FF2B5EF4-FFF2-40B4-BE49-F238E27FC236}">
                <a16:creationId xmlns:a16="http://schemas.microsoft.com/office/drawing/2014/main" id="{5EBB6D84-FE7F-F20F-19ED-729980CFEC97}"/>
              </a:ext>
            </a:extLst>
          </p:cNvPr>
          <p:cNvSpPr txBox="1">
            <a:spLocks/>
          </p:cNvSpPr>
          <p:nvPr/>
        </p:nvSpPr>
        <p:spPr>
          <a:xfrm>
            <a:off x="754898" y="4909664"/>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Haz un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resumen</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con un prompt Copilot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en</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Teams</a:t>
            </a:r>
          </a:p>
        </p:txBody>
      </p:sp>
      <p:grpSp>
        <p:nvGrpSpPr>
          <p:cNvPr id="55" name="Group 54" descr="Microsoft Teams Logo">
            <a:extLst>
              <a:ext uri="{FF2B5EF4-FFF2-40B4-BE49-F238E27FC236}">
                <a16:creationId xmlns:a16="http://schemas.microsoft.com/office/drawing/2014/main" id="{D0682427-65E8-6E69-7F2B-617CAFC4DE1C}"/>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56" name="Rounded Rectangle 56">
              <a:extLst>
                <a:ext uri="{FF2B5EF4-FFF2-40B4-BE49-F238E27FC236}">
                  <a16:creationId xmlns:a16="http://schemas.microsoft.com/office/drawing/2014/main" id="{E87F996E-913C-DDDE-F092-560D22F9AE10}"/>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54D2360B-5767-3E72-AF02-36C95793ED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9606" y="13694555"/>
              <a:ext cx="451120" cy="451118"/>
            </a:xfrm>
            <a:prstGeom prst="rect">
              <a:avLst/>
            </a:prstGeom>
          </p:spPr>
        </p:pic>
      </p:grpSp>
      <p:sp>
        <p:nvSpPr>
          <p:cNvPr id="58" name="Rectangle: Rounded Corners 6">
            <a:extLst>
              <a:ext uri="{FF2B5EF4-FFF2-40B4-BE49-F238E27FC236}">
                <a16:creationId xmlns:a16="http://schemas.microsoft.com/office/drawing/2014/main" id="{87DB25FB-3F87-E4CD-7B51-42F2A85E7390}"/>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38BFBCC-0999-6504-F0FA-7570E57D646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a:gradFill>
                  <a:gsLst>
                    <a:gs pos="0">
                      <a:srgbClr val="1264B1"/>
                    </a:gs>
                    <a:gs pos="100000">
                      <a:srgbClr val="944DCF"/>
                    </a:gs>
                  </a:gsLst>
                  <a:lin ang="0" scaled="1"/>
                </a:gradFill>
              </a:rPr>
              <a:t>Resume la reunion </a:t>
            </a:r>
            <a:r>
              <a:rPr lang="es-ES" sz="1000" spc="0">
                <a:solidFill>
                  <a:prstClr val="black"/>
                </a:solidFill>
                <a:latin typeface="Segoe UI"/>
              </a:rPr>
              <a:t>y enumera las acciones discutidas y su estado actual. Enumera todas las decisiones que se tomaron y los problemas que se resolvieron.</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9AF08A12-335E-AA3B-D322-E265A3B75E5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Thank employees for their work</a:t>
            </a:r>
          </a:p>
        </p:txBody>
      </p:sp>
      <p:sp>
        <p:nvSpPr>
          <p:cNvPr id="61" name="Text Placeholder 2">
            <a:extLst>
              <a:ext uri="{FF2B5EF4-FFF2-40B4-BE49-F238E27FC236}">
                <a16:creationId xmlns:a16="http://schemas.microsoft.com/office/drawing/2014/main" id="{2D3F7089-5B07-8DD0-1CB8-5C5CAD2F57E1}"/>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email prompt Copilot in Outlook prompt</a:t>
            </a:r>
          </a:p>
        </p:txBody>
      </p:sp>
      <p:grpSp>
        <p:nvGrpSpPr>
          <p:cNvPr id="75" name="Group 74" descr="Microsoft Outlook logo">
            <a:extLst>
              <a:ext uri="{FF2B5EF4-FFF2-40B4-BE49-F238E27FC236}">
                <a16:creationId xmlns:a16="http://schemas.microsoft.com/office/drawing/2014/main" id="{34A5FD45-A3FF-D854-8B48-4177B2019B92}"/>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76" name="Rounded Rectangle 64">
              <a:extLst>
                <a:ext uri="{FF2B5EF4-FFF2-40B4-BE49-F238E27FC236}">
                  <a16:creationId xmlns:a16="http://schemas.microsoft.com/office/drawing/2014/main" id="{372164CE-5C79-511F-903A-B0569EA6BB8D}"/>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95F1C586-5D24-2B64-48AA-40FD6CEF04E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5" name="Rectangle: Rounded Corners 6">
            <a:extLst>
              <a:ext uri="{FF2B5EF4-FFF2-40B4-BE49-F238E27FC236}">
                <a16:creationId xmlns:a16="http://schemas.microsoft.com/office/drawing/2014/main" id="{88A28468-ADD8-5D7D-FCF0-FB1EC4873ACE}"/>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1B87BE5F-BB83-4E02-58DE-8E9BA20CBAFE}"/>
              </a:ext>
            </a:extLst>
          </p:cNvPr>
          <p:cNvSpPr txBox="1">
            <a:spLocks/>
          </p:cNvSpPr>
          <p:nvPr/>
        </p:nvSpPr>
        <p:spPr>
          <a:xfrm>
            <a:off x="4613434" y="5390487"/>
            <a:ext cx="2735299" cy="769441"/>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Crea</a:t>
            </a:r>
            <a:r>
              <a:rPr lang="en-US" sz="1000" spc="0">
                <a:gradFill>
                  <a:gsLst>
                    <a:gs pos="0">
                      <a:srgbClr val="1264B1"/>
                    </a:gs>
                    <a:gs pos="100000">
                      <a:srgbClr val="944DCF"/>
                    </a:gs>
                  </a:gsLst>
                  <a:lin ang="0" scaled="1"/>
                </a:gradFill>
              </a:rPr>
              <a:t> un </a:t>
            </a:r>
            <a:r>
              <a:rPr lang="en-US" sz="1000" spc="0" err="1">
                <a:gradFill>
                  <a:gsLst>
                    <a:gs pos="0">
                      <a:srgbClr val="1264B1"/>
                    </a:gs>
                    <a:gs pos="100000">
                      <a:srgbClr val="944DCF"/>
                    </a:gs>
                  </a:gsLst>
                  <a:lin ang="0" scaled="1"/>
                </a:gradFill>
              </a:rPr>
              <a:t>correo</a:t>
            </a:r>
            <a:r>
              <a:rPr lang="en-US" sz="1000" spc="0">
                <a:gradFill>
                  <a:gsLst>
                    <a:gs pos="0">
                      <a:srgbClr val="1264B1"/>
                    </a:gs>
                    <a:gs pos="100000">
                      <a:srgbClr val="944DCF"/>
                    </a:gs>
                  </a:gsLst>
                  <a:lin ang="0" scaled="1"/>
                </a:gradFill>
              </a:rPr>
              <a:t> </a:t>
            </a:r>
            <a:r>
              <a:rPr lang="en-US" sz="1000" spc="0" err="1">
                <a:gradFill>
                  <a:gsLst>
                    <a:gs pos="0">
                      <a:srgbClr val="1264B1"/>
                    </a:gs>
                    <a:gs pos="100000">
                      <a:srgbClr val="944DCF"/>
                    </a:gs>
                  </a:gsLst>
                  <a:lin ang="0" scaled="1"/>
                </a:gradFill>
              </a:rPr>
              <a:t>electrónico</a:t>
            </a:r>
            <a:r>
              <a:rPr lang="en-US" sz="1000" spc="0">
                <a:gradFill>
                  <a:gsLst>
                    <a:gs pos="0">
                      <a:srgbClr val="1264B1"/>
                    </a:gs>
                    <a:gs pos="100000">
                      <a:srgbClr val="944DCF"/>
                    </a:gs>
                  </a:gsLst>
                  <a:lin ang="0" scaled="1"/>
                </a:gradFill>
              </a:rPr>
              <a:t> </a:t>
            </a:r>
            <a:r>
              <a:rPr lang="es-ES" sz="1000" spc="0">
                <a:solidFill>
                  <a:prstClr val="black"/>
                </a:solidFill>
                <a:latin typeface="Segoe UI"/>
              </a:rPr>
              <a:t>agradeciendo a todas las personas que ayudaron a identificar el problema e implementar la solución. Incluye que reanudamos la producción completa el martes a las 6 pm y limitamos el cierre a 3 días.</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67" name="TextBox 66">
            <a:extLst>
              <a:ext uri="{FF2B5EF4-FFF2-40B4-BE49-F238E27FC236}">
                <a16:creationId xmlns:a16="http://schemas.microsoft.com/office/drawing/2014/main" id="{6D3F4E44-57B8-20C9-1E49-B5360A892421}"/>
              </a:ext>
            </a:extLst>
          </p:cNvPr>
          <p:cNvSpPr txBox="1"/>
          <p:nvPr/>
        </p:nvSpPr>
        <p:spPr>
          <a:xfrm>
            <a:off x="8229191"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Crear un informe de análisis de causa raíz</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68" name="Text Placeholder 2">
            <a:extLst>
              <a:ext uri="{FF2B5EF4-FFF2-40B4-BE49-F238E27FC236}">
                <a16:creationId xmlns:a16="http://schemas.microsoft.com/office/drawing/2014/main" id="{29851D36-5E94-FF5C-ACD6-2D6F92B45938}"/>
              </a:ext>
            </a:extLst>
          </p:cNvPr>
          <p:cNvSpPr txBox="1">
            <a:spLocks/>
          </p:cNvSpPr>
          <p:nvPr/>
        </p:nvSpPr>
        <p:spPr>
          <a:xfrm>
            <a:off x="8229191" y="4883767"/>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Con un prompt Copilot para una </a:t>
            </a:r>
            <a:r>
              <a:rPr lang="en-US" sz="1050" err="1">
                <a:ln w="3175">
                  <a:noFill/>
                </a:ln>
                <a:solidFill>
                  <a:prstClr val="black"/>
                </a:solidFill>
                <a:latin typeface="Segoe UI"/>
              </a:rPr>
              <a:t>nueva</a:t>
            </a:r>
            <a:r>
              <a:rPr lang="en-US" sz="1050">
                <a:ln w="3175">
                  <a:noFill/>
                </a:ln>
                <a:solidFill>
                  <a:prstClr val="black"/>
                </a:solidFill>
                <a:latin typeface="Segoe UI"/>
              </a:rPr>
              <a:t> </a:t>
            </a:r>
            <a:r>
              <a:rPr lang="en-US" sz="1050" err="1">
                <a:ln w="3175">
                  <a:noFill/>
                </a:ln>
                <a:solidFill>
                  <a:prstClr val="black"/>
                </a:solidFill>
                <a:latin typeface="Segoe UI"/>
              </a:rPr>
              <a:t>presentación</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8" name="Group 77" descr="Microsoft PowerPoint Logo">
            <a:extLst>
              <a:ext uri="{FF2B5EF4-FFF2-40B4-BE49-F238E27FC236}">
                <a16:creationId xmlns:a16="http://schemas.microsoft.com/office/drawing/2014/main" id="{1CCA1F72-E6A6-4E6F-7693-7858411453D5}"/>
              </a:ext>
            </a:extLst>
          </p:cNvPr>
          <p:cNvGrpSpPr>
            <a:grpSpLocks/>
          </p:cNvGrpSpPr>
          <p:nvPr/>
        </p:nvGrpSpPr>
        <p:grpSpPr>
          <a:xfrm>
            <a:off x="11118805" y="4026753"/>
            <a:ext cx="534543" cy="534543"/>
            <a:chOff x="587375" y="1790700"/>
            <a:chExt cx="1371600" cy="1371600"/>
          </a:xfrm>
        </p:grpSpPr>
        <p:sp>
          <p:nvSpPr>
            <p:cNvPr id="88" name="Rounded Rectangle 46">
              <a:extLst>
                <a:ext uri="{FF2B5EF4-FFF2-40B4-BE49-F238E27FC236}">
                  <a16:creationId xmlns:a16="http://schemas.microsoft.com/office/drawing/2014/main" id="{05C45DF3-6665-63DD-106D-3CA7BFF27A77}"/>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2" descr="Microsoft PowerPoint Logo - PNG and Vector - Logo Download">
              <a:hlinkClick r:id="rId14"/>
              <a:extLst>
                <a:ext uri="{FF2B5EF4-FFF2-40B4-BE49-F238E27FC236}">
                  <a16:creationId xmlns:a16="http://schemas.microsoft.com/office/drawing/2014/main" id="{0CE45BCF-A5D8-B4A6-63FA-7D994B77E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Rectangle: Rounded Corners 6">
            <a:extLst>
              <a:ext uri="{FF2B5EF4-FFF2-40B4-BE49-F238E27FC236}">
                <a16:creationId xmlns:a16="http://schemas.microsoft.com/office/drawing/2014/main" id="{1530EC11-6DEF-7E56-AF28-051C1CC12F03}"/>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1D49F38E-8A12-9D61-F24A-47F808B4825C}"/>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Crear</a:t>
            </a:r>
            <a:r>
              <a:rPr lang="en-US" sz="1000" spc="0">
                <a:gradFill>
                  <a:gsLst>
                    <a:gs pos="0">
                      <a:srgbClr val="1264B1"/>
                    </a:gs>
                    <a:gs pos="100000">
                      <a:srgbClr val="944DCF"/>
                    </a:gs>
                  </a:gsLst>
                  <a:lin ang="0" scaled="1"/>
                </a:gradFill>
              </a:rPr>
              <a:t> una </a:t>
            </a:r>
            <a:r>
              <a:rPr lang="en-US" sz="1000" spc="0" err="1">
                <a:gradFill>
                  <a:gsLst>
                    <a:gs pos="0">
                      <a:srgbClr val="1264B1"/>
                    </a:gs>
                    <a:gs pos="100000">
                      <a:srgbClr val="944DCF"/>
                    </a:gs>
                  </a:gsLst>
                  <a:lin ang="0" scaled="1"/>
                </a:gradFill>
              </a:rPr>
              <a:t>presentación</a:t>
            </a:r>
            <a:r>
              <a:rPr lang="en-US" sz="1000" spc="0">
                <a:gradFill>
                  <a:gsLst>
                    <a:gs pos="0">
                      <a:srgbClr val="1264B1"/>
                    </a:gs>
                    <a:gs pos="100000">
                      <a:srgbClr val="944DCF"/>
                    </a:gs>
                  </a:gsLst>
                  <a:lin ang="0" scaled="1"/>
                </a:gradFill>
              </a:rPr>
              <a:t> </a:t>
            </a:r>
            <a:r>
              <a:rPr lang="es-ES" sz="1000" spc="0">
                <a:solidFill>
                  <a:prstClr val="black"/>
                </a:solidFill>
                <a:latin typeface="Segoe UI"/>
              </a:rPr>
              <a:t>que resuma [Enlace del documento de Word al análisis de la causa raíz del problema de producción report.docx]</a:t>
            </a:r>
            <a:endParaRPr lang="en-US" sz="1000" spc="0">
              <a:solidFill>
                <a:prstClr val="black"/>
              </a:solidFill>
              <a:latin typeface="Segoe UI"/>
            </a:endParaRPr>
          </a:p>
        </p:txBody>
      </p:sp>
      <p:sp>
        <p:nvSpPr>
          <p:cNvPr id="4" name="Title 9">
            <a:extLst>
              <a:ext uri="{FF2B5EF4-FFF2-40B4-BE49-F238E27FC236}">
                <a16:creationId xmlns:a16="http://schemas.microsoft.com/office/drawing/2014/main" id="{A7A32424-9889-32BA-0C0D-0742B330540A}"/>
              </a:ext>
            </a:extLst>
          </p:cNvPr>
          <p:cNvSpPr txBox="1">
            <a:spLocks/>
          </p:cNvSpPr>
          <p:nvPr/>
        </p:nvSpPr>
        <p:spPr>
          <a:xfrm>
            <a:off x="588263" y="457200"/>
            <a:ext cx="11018520" cy="369332"/>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s-ES" sz="2400">
                <a:gradFill flip="none" rotWithShape="1">
                  <a:gsLst>
                    <a:gs pos="50000">
                      <a:srgbClr val="8661C5"/>
                    </a:gs>
                    <a:gs pos="0">
                      <a:srgbClr val="3E76D4"/>
                    </a:gs>
                    <a:gs pos="100000">
                      <a:srgbClr val="C73ECC"/>
                    </a:gs>
                  </a:gsLst>
                  <a:lin ang="2700000" scaled="1"/>
                  <a:tileRect/>
                </a:gradFill>
                <a:cs typeface="+mn-cs"/>
              </a:rPr>
              <a:t>Solución de un problema de producción con Copilot para Microsoft 365</a:t>
            </a:r>
            <a:endParaRPr lang="en-IN">
              <a:gradFill flip="none" rotWithShape="1">
                <a:gsLst>
                  <a:gs pos="50000">
                    <a:srgbClr val="8661C5"/>
                  </a:gs>
                  <a:gs pos="0">
                    <a:srgbClr val="3E76D4"/>
                  </a:gs>
                  <a:gs pos="100000">
                    <a:srgbClr val="C73ECC"/>
                  </a:gs>
                </a:gsLst>
                <a:lin ang="2700000" scaled="1"/>
                <a:tileRect/>
              </a:gradFill>
              <a:cs typeface="+mn-cs"/>
            </a:endParaRPr>
          </a:p>
        </p:txBody>
      </p:sp>
    </p:spTree>
    <p:extLst>
      <p:ext uri="{BB962C8B-B14F-4D97-AF65-F5344CB8AC3E}">
        <p14:creationId xmlns:p14="http://schemas.microsoft.com/office/powerpoint/2010/main" val="24803604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gerente de operaciones</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17" name="Picture 2" descr="Microsoft Copilot logo">
            <a:extLst>
              <a:ext uri="{FF2B5EF4-FFF2-40B4-BE49-F238E27FC236}">
                <a16:creationId xmlns:a16="http://schemas.microsoft.com/office/drawing/2014/main" id="{EA5A13C8-9596-EB9E-511F-279199856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A97D867-A022-5DB7-ACB3-63ACAD852099}"/>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9" name="Freeform: Shape 18">
              <a:extLst>
                <a:ext uri="{FF2B5EF4-FFF2-40B4-BE49-F238E27FC236}">
                  <a16:creationId xmlns:a16="http://schemas.microsoft.com/office/drawing/2014/main" id="{9BA152FA-B7AE-AF74-8540-BA83622CC8E3}"/>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D9787A00-3F83-2A4B-E83E-03D99D10CAC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8" name="Oval 97">
                <a:extLst>
                  <a:ext uri="{FF2B5EF4-FFF2-40B4-BE49-F238E27FC236}">
                    <a16:creationId xmlns:a16="http://schemas.microsoft.com/office/drawing/2014/main" id="{ACC8056A-0390-400B-C847-71BF17777FF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9" name="Graphic 68">
                <a:extLst>
                  <a:ext uri="{FF2B5EF4-FFF2-40B4-BE49-F238E27FC236}">
                    <a16:creationId xmlns:a16="http://schemas.microsoft.com/office/drawing/2014/main" id="{32DF03E1-D7FC-90A0-AD03-CF92563AC0E0}"/>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DA7514B6-6023-38E7-0EAC-41E21C34715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6" name="Oval 95">
                <a:extLst>
                  <a:ext uri="{FF2B5EF4-FFF2-40B4-BE49-F238E27FC236}">
                    <a16:creationId xmlns:a16="http://schemas.microsoft.com/office/drawing/2014/main" id="{79ADFAE3-A85D-B777-E7AC-BC9E9FB98BB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7" name="Graphic 68">
                <a:extLst>
                  <a:ext uri="{FF2B5EF4-FFF2-40B4-BE49-F238E27FC236}">
                    <a16:creationId xmlns:a16="http://schemas.microsoft.com/office/drawing/2014/main" id="{B7B30A9D-1616-A17E-9345-17627F4229A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A30430CD-4ABD-E913-C6F9-E7183C93A53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94" name="Oval 93">
                <a:extLst>
                  <a:ext uri="{FF2B5EF4-FFF2-40B4-BE49-F238E27FC236}">
                    <a16:creationId xmlns:a16="http://schemas.microsoft.com/office/drawing/2014/main" id="{18317F58-73F7-8107-4C1A-547F31055080}"/>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5" name="Graphic 68">
                <a:extLst>
                  <a:ext uri="{FF2B5EF4-FFF2-40B4-BE49-F238E27FC236}">
                    <a16:creationId xmlns:a16="http://schemas.microsoft.com/office/drawing/2014/main" id="{5D7CC55B-3CD2-84F6-A6A8-9D0805A6C7A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D4A34477-1881-FAA0-1319-A5892E3E053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92" name="Oval 91">
                <a:extLst>
                  <a:ext uri="{FF2B5EF4-FFF2-40B4-BE49-F238E27FC236}">
                    <a16:creationId xmlns:a16="http://schemas.microsoft.com/office/drawing/2014/main" id="{E12B4CF4-9614-3CAF-2560-1F3FBDA291E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DD8011DC-F118-CAD4-598D-AB88D5BEA84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2" name="Rectangle: Rounded Corners 6">
              <a:extLst>
                <a:ext uri="{FF2B5EF4-FFF2-40B4-BE49-F238E27FC236}">
                  <a16:creationId xmlns:a16="http://schemas.microsoft.com/office/drawing/2014/main" id="{94BB0D7A-1AB4-58F3-3282-03A7795E32FE}"/>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4658358A-105F-224A-3F74-3BC590857281}"/>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50A04986-47BF-09F5-B36D-51B718565616}"/>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5" name="Rectangle: Rounded Corners 6">
              <a:extLst>
                <a:ext uri="{FF2B5EF4-FFF2-40B4-BE49-F238E27FC236}">
                  <a16:creationId xmlns:a16="http://schemas.microsoft.com/office/drawing/2014/main" id="{52686B0A-412F-92D1-3977-0FF83293D7DD}"/>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Rectangle: Rounded Corners 6">
              <a:extLst>
                <a:ext uri="{FF2B5EF4-FFF2-40B4-BE49-F238E27FC236}">
                  <a16:creationId xmlns:a16="http://schemas.microsoft.com/office/drawing/2014/main" id="{D8140379-2EFC-9B95-D7AC-D9B46278FAA6}"/>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ED500380-7B1A-E9A3-B145-1F60C4F0CB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9" name="Group 88">
              <a:extLst>
                <a:ext uri="{FF2B5EF4-FFF2-40B4-BE49-F238E27FC236}">
                  <a16:creationId xmlns:a16="http://schemas.microsoft.com/office/drawing/2014/main" id="{9E0E9580-015F-421C-EF81-3BDB5B5F7997}"/>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90" name="Oval 89">
                <a:extLst>
                  <a:ext uri="{FF2B5EF4-FFF2-40B4-BE49-F238E27FC236}">
                    <a16:creationId xmlns:a16="http://schemas.microsoft.com/office/drawing/2014/main" id="{103C571B-F274-A9E5-52EB-51E15D3A1DA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E4A07042-D66E-C2FD-704F-BF7C10F9B1C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00" name="Rectangle: Rounded Corners 99">
            <a:extLst>
              <a:ext uri="{FF2B5EF4-FFF2-40B4-BE49-F238E27FC236}">
                <a16:creationId xmlns:a16="http://schemas.microsoft.com/office/drawing/2014/main" id="{74E94DDF-38DF-E1B2-CE50-9BAF7FEA19A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01" name="TextBox 100">
            <a:extLst>
              <a:ext uri="{FF2B5EF4-FFF2-40B4-BE49-F238E27FC236}">
                <a16:creationId xmlns:a16="http://schemas.microsoft.com/office/drawing/2014/main" id="{3EA18133-519F-A8CC-D6DC-F30864216183}"/>
              </a:ext>
            </a:extLst>
          </p:cNvPr>
          <p:cNvSpPr txBox="1"/>
          <p:nvPr/>
        </p:nvSpPr>
        <p:spPr>
          <a:xfrm>
            <a:off x="588263"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se reúne con el equipo de producción en el lugar de fabricación en el extranjero para discutir los cambios necesarios para los nuevos productos.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607A0E90-4759-E08E-47C3-67A3844F03FF}"/>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Teams</a:t>
            </a:r>
          </a:p>
        </p:txBody>
      </p:sp>
      <p:sp>
        <p:nvSpPr>
          <p:cNvPr id="106" name="Title 1">
            <a:extLst>
              <a:ext uri="{FF2B5EF4-FFF2-40B4-BE49-F238E27FC236}">
                <a16:creationId xmlns:a16="http://schemas.microsoft.com/office/drawing/2014/main" id="{B946D2B1-6B27-87BB-7BCE-CE3745AD597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algunas buenas preguntas de seguimiento para </a:t>
            </a:r>
            <a:r>
              <a:rPr lang="en-US" sz="800" spc="0" err="1">
                <a:solidFill>
                  <a:prstClr val="black"/>
                </a:solidFill>
                <a:latin typeface="Segoe UI"/>
              </a:rPr>
              <a:t>asegurarme</a:t>
            </a:r>
            <a:r>
              <a:rPr lang="en-US" sz="800" spc="0">
                <a:solidFill>
                  <a:prstClr val="black"/>
                </a:solidFill>
                <a:latin typeface="Segoe UI"/>
              </a:rPr>
              <a:t> </a:t>
            </a:r>
            <a:r>
              <a:rPr lang="en-US" sz="800" spc="0" err="1">
                <a:solidFill>
                  <a:prstClr val="black"/>
                </a:solidFill>
                <a:latin typeface="Segoe UI"/>
              </a:rPr>
              <a:t>si</a:t>
            </a:r>
            <a:r>
              <a:rPr lang="en-US" sz="800" spc="0">
                <a:solidFill>
                  <a:prstClr val="black"/>
                </a:solidFill>
                <a:latin typeface="Segoe UI"/>
              </a:rPr>
              <a:t> </a:t>
            </a:r>
            <a:r>
              <a:rPr lang="es-ES" sz="800" spc="0">
                <a:solidFill>
                  <a:prstClr val="black"/>
                </a:solidFill>
                <a:latin typeface="Segoe UI"/>
              </a:rPr>
              <a:t>Entiendo el impacto en el proceso de fabricación de cada actualización de producto que discutimos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p>
        </p:txBody>
      </p:sp>
      <p:sp>
        <p:nvSpPr>
          <p:cNvPr id="107" name="Rectangle: Rounded Corners 106">
            <a:extLst>
              <a:ext uri="{FF2B5EF4-FFF2-40B4-BE49-F238E27FC236}">
                <a16:creationId xmlns:a16="http://schemas.microsoft.com/office/drawing/2014/main" id="{D39BA4BF-57C7-59A1-4346-377AD11909C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09" name="TextBox 108">
            <a:extLst>
              <a:ext uri="{FF2B5EF4-FFF2-40B4-BE49-F238E27FC236}">
                <a16:creationId xmlns:a16="http://schemas.microsoft.com/office/drawing/2014/main" id="{A22EB7C4-955E-44E0-689B-5498773D380F}"/>
              </a:ext>
            </a:extLst>
          </p:cNvPr>
          <p:cNvSpPr txBox="1"/>
          <p:nvPr/>
        </p:nvSpPr>
        <p:spPr>
          <a:xfrm>
            <a:off x="3417469" y="1587288"/>
            <a:ext cx="2598477" cy="461665"/>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En la oficina, Megan revisa los impactos en los costos de fabricación de los cambios sugeridos en el diseño del producto.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3417469"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6"/>
              <a:extLst>
                <a:ext uri="{FF2B5EF4-FFF2-40B4-BE49-F238E27FC236}">
                  <a16:creationId xmlns:a16="http://schemas.microsoft.com/office/drawing/2014/main" id="{FA3CCB9F-DBFB-B66B-66B4-2F230BD5320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E8AEB8BF-D219-3403-C684-7FFEBA615F05}"/>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Excel</a:t>
            </a:r>
          </a:p>
        </p:txBody>
      </p:sp>
      <p:sp>
        <p:nvSpPr>
          <p:cNvPr id="114" name="Title 1">
            <a:extLst>
              <a:ext uri="{FF2B5EF4-FFF2-40B4-BE49-F238E27FC236}">
                <a16:creationId xmlns:a16="http://schemas.microsoft.com/office/drawing/2014/main" id="{7C2BD895-8F06-0EF4-D6BC-95405C997F92}"/>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Agregar</a:t>
            </a:r>
            <a:r>
              <a:rPr lang="en-US" sz="800" b="1" spc="0">
                <a:gradFill>
                  <a:gsLst>
                    <a:gs pos="0">
                      <a:srgbClr val="1264B1"/>
                    </a:gs>
                    <a:gs pos="100000">
                      <a:srgbClr val="944DCF"/>
                    </a:gs>
                  </a:gsLst>
                  <a:lin ang="0" scaled="1"/>
                </a:gradFill>
                <a:latin typeface="Segoe UI"/>
              </a:rPr>
              <a:t> una </a:t>
            </a:r>
            <a:r>
              <a:rPr lang="en-US" sz="800" b="1" spc="0" err="1">
                <a:gradFill>
                  <a:gsLst>
                    <a:gs pos="0">
                      <a:srgbClr val="1264B1"/>
                    </a:gs>
                    <a:gs pos="100000">
                      <a:srgbClr val="944DCF"/>
                    </a:gs>
                  </a:gsLst>
                  <a:lin ang="0" scaled="1"/>
                </a:gradFill>
                <a:latin typeface="Segoe UI"/>
              </a:rPr>
              <a:t>columna</a:t>
            </a:r>
            <a:r>
              <a:rPr lang="en-US" sz="800" b="1" spc="0">
                <a:gradFill>
                  <a:gsLst>
                    <a:gs pos="0">
                      <a:srgbClr val="1264B1"/>
                    </a:gs>
                    <a:gs pos="100000">
                      <a:srgbClr val="944DCF"/>
                    </a:gs>
                  </a:gsLst>
                  <a:lin ang="0" scaled="1"/>
                </a:gradFill>
                <a:latin typeface="Segoe UI"/>
              </a:rPr>
              <a:t> </a:t>
            </a:r>
            <a:r>
              <a:rPr lang="es-ES" sz="800" spc="0">
                <a:solidFill>
                  <a:prstClr val="black"/>
                </a:solidFill>
                <a:latin typeface="Segoe UI"/>
              </a:rPr>
              <a:t>que totalice los costos adicionales de las actualizaciones de prioridad 1.</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6DA42CB1-8255-22D0-798E-3EA47B30C75F}"/>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16" name="TextBox 115">
            <a:extLst>
              <a:ext uri="{FF2B5EF4-FFF2-40B4-BE49-F238E27FC236}">
                <a16:creationId xmlns:a16="http://schemas.microsoft.com/office/drawing/2014/main" id="{CEF7FB46-AFA3-82F4-CBD4-4F10C858621B}"/>
              </a:ext>
            </a:extLst>
          </p:cNvPr>
          <p:cNvSpPr txBox="1"/>
          <p:nvPr/>
        </p:nvSpPr>
        <p:spPr>
          <a:xfrm>
            <a:off x="6246676"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le pide a </a:t>
            </a:r>
            <a:r>
              <a:rPr lang="es-ES" sz="1000" err="1">
                <a:solidFill>
                  <a:prstClr val="black"/>
                </a:solidFill>
                <a:cs typeface="Segoe UI Semibold"/>
              </a:rPr>
              <a:t>Copilot</a:t>
            </a:r>
            <a:r>
              <a:rPr lang="es-ES" sz="1000">
                <a:solidFill>
                  <a:prstClr val="black"/>
                </a:solidFill>
                <a:cs typeface="Segoe UI Semibold"/>
              </a:rPr>
              <a:t> que cree una nueva presentación basada en las Pautas de diseño de productos y luego copia los gráficos del análisis de costos.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2375244"/>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8"/>
              <a:extLst>
                <a:ext uri="{FF2B5EF4-FFF2-40B4-BE49-F238E27FC236}">
                  <a16:creationId xmlns:a16="http://schemas.microsoft.com/office/drawing/2014/main" id="{6753667C-EA86-17A8-F20E-919F63EAEE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1F129F1-77BC-779D-7DE2-4BA3A6E65C9D}"/>
              </a:ext>
              <a:ext uri="{C183D7F6-B498-43B3-948B-1728B52AA6E4}">
                <adec:decorative xmlns:adec="http://schemas.microsoft.com/office/drawing/2017/decorative" val="0"/>
              </a:ext>
            </a:extLst>
          </p:cNvPr>
          <p:cNvSpPr txBox="1"/>
          <p:nvPr/>
        </p:nvSpPr>
        <p:spPr>
          <a:xfrm>
            <a:off x="6897019" y="2457849"/>
            <a:ext cx="1536548" cy="36933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PowerPoint</a:t>
            </a:r>
          </a:p>
        </p:txBody>
      </p:sp>
      <p:sp>
        <p:nvSpPr>
          <p:cNvPr id="121" name="Title 1">
            <a:extLst>
              <a:ext uri="{FF2B5EF4-FFF2-40B4-BE49-F238E27FC236}">
                <a16:creationId xmlns:a16="http://schemas.microsoft.com/office/drawing/2014/main" id="{3A9AE3E5-C196-ED90-1745-636BC2C8F14A}"/>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Crea</a:t>
            </a:r>
            <a:r>
              <a:rPr lang="en-US" sz="800" b="1" spc="0">
                <a:gradFill>
                  <a:gsLst>
                    <a:gs pos="0">
                      <a:srgbClr val="1264B1"/>
                    </a:gs>
                    <a:gs pos="100000">
                      <a:srgbClr val="944DCF"/>
                    </a:gs>
                  </a:gsLst>
                  <a:lin ang="0" scaled="1"/>
                </a:gradFill>
                <a:latin typeface="Segoe UI"/>
              </a:rPr>
              <a:t>  una </a:t>
            </a:r>
            <a:r>
              <a:rPr lang="en-US" sz="800" b="1" spc="0" err="1">
                <a:gradFill>
                  <a:gsLst>
                    <a:gs pos="0">
                      <a:srgbClr val="1264B1"/>
                    </a:gs>
                    <a:gs pos="100000">
                      <a:srgbClr val="944DCF"/>
                    </a:gs>
                  </a:gsLst>
                  <a:lin ang="0" scaled="1"/>
                </a:gradFill>
                <a:latin typeface="Segoe UI"/>
              </a:rPr>
              <a:t>presentación</a:t>
            </a:r>
            <a:r>
              <a:rPr lang="en-US" sz="800" spc="0">
                <a:solidFill>
                  <a:prstClr val="black"/>
                </a:solidFill>
                <a:latin typeface="Segoe UI"/>
              </a:rPr>
              <a:t> a </a:t>
            </a:r>
            <a:r>
              <a:rPr lang="en-US" sz="800" spc="0" err="1">
                <a:solidFill>
                  <a:prstClr val="black"/>
                </a:solidFill>
                <a:latin typeface="Segoe UI"/>
              </a:rPr>
              <a:t>partir</a:t>
            </a:r>
            <a:r>
              <a:rPr lang="en-US" sz="800" spc="0">
                <a:solidFill>
                  <a:prstClr val="black"/>
                </a:solidFill>
                <a:latin typeface="Segoe UI"/>
              </a:rPr>
              <a:t> del [</a:t>
            </a:r>
            <a:r>
              <a:rPr lang="en-US" sz="800" spc="0" err="1">
                <a:solidFill>
                  <a:prstClr val="black"/>
                </a:solidFill>
                <a:latin typeface="Segoe UI"/>
              </a:rPr>
              <a:t>documento</a:t>
            </a:r>
            <a:r>
              <a:rPr lang="en-US" sz="800" spc="0">
                <a:solidFill>
                  <a:prstClr val="black"/>
                </a:solidFill>
                <a:latin typeface="Segoe UI"/>
              </a:rPr>
              <a:t> </a:t>
            </a:r>
            <a:r>
              <a:rPr lang="en-US" sz="800" spc="0" err="1">
                <a:solidFill>
                  <a:prstClr val="black"/>
                </a:solidFill>
                <a:latin typeface="Segoe UI"/>
              </a:rPr>
              <a:t>en</a:t>
            </a:r>
            <a:r>
              <a:rPr lang="en-US" sz="800" spc="0">
                <a:solidFill>
                  <a:prstClr val="black"/>
                </a:solidFill>
                <a:latin typeface="Segoe UI"/>
              </a:rPr>
              <a:t>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[Wo</a:t>
            </a:r>
            <a:r>
              <a:rPr lang="en-US" sz="800" spc="0" err="1">
                <a:solidFill>
                  <a:prstClr val="black"/>
                </a:solidFill>
                <a:latin typeface="Segoe UI"/>
              </a:rPr>
              <a:t>rd</a:t>
            </a:r>
            <a:r>
              <a:rPr lang="en-US" sz="800" spc="0">
                <a:solidFill>
                  <a:prstClr val="black"/>
                </a:solidFill>
                <a:latin typeface="Segoe UI"/>
              </a:rPr>
              <a:t> </a:t>
            </a:r>
            <a:r>
              <a:rPr lang="en-US" sz="800" spc="0" err="1">
                <a:solidFill>
                  <a:prstClr val="black"/>
                </a:solidFill>
                <a:latin typeface="Segoe UI"/>
              </a:rPr>
              <a:t>guía</a:t>
            </a:r>
            <a:r>
              <a:rPr lang="en-US" sz="800" spc="0">
                <a:solidFill>
                  <a:prstClr val="black"/>
                </a:solidFill>
                <a:latin typeface="Segoe UI"/>
              </a:rPr>
              <a:t> de </a:t>
            </a:r>
            <a:r>
              <a:rPr lang="en-US" sz="800" spc="0" err="1">
                <a:solidFill>
                  <a:prstClr val="black"/>
                </a:solidFill>
                <a:latin typeface="Segoe UI"/>
              </a:rPr>
              <a:t>diseño</a:t>
            </a:r>
            <a:r>
              <a:rPr lang="en-US" sz="800" spc="0">
                <a:solidFill>
                  <a:prstClr val="black"/>
                </a:solidFill>
                <a:latin typeface="Segoe UI"/>
              </a:rPr>
              <a:t> del nuevo </a:t>
            </a:r>
            <a:r>
              <a:rPr lang="en-US" sz="800" spc="0" err="1">
                <a:solidFill>
                  <a:prstClr val="black"/>
                </a:solidFill>
                <a:latin typeface="Segoe UI"/>
              </a:rPr>
              <a:t>producto</a:t>
            </a:r>
            <a:r>
              <a:rPr lang="en-US" sz="800" spc="0">
                <a:solidFill>
                  <a:prstClr val="black"/>
                </a:solidFill>
                <a:latin typeface="Segoe UI"/>
              </a:rPr>
              <a:t>]</a:t>
            </a:r>
          </a:p>
        </p:txBody>
      </p:sp>
      <p:sp>
        <p:nvSpPr>
          <p:cNvPr id="122" name="Rectangle: Rounded Corners 121">
            <a:extLst>
              <a:ext uri="{FF2B5EF4-FFF2-40B4-BE49-F238E27FC236}">
                <a16:creationId xmlns:a16="http://schemas.microsoft.com/office/drawing/2014/main" id="{3A802471-6589-B0C2-4307-1C5BFEFD9FE8}"/>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123" name="TextBox 122">
            <a:extLst>
              <a:ext uri="{FF2B5EF4-FFF2-40B4-BE49-F238E27FC236}">
                <a16:creationId xmlns:a16="http://schemas.microsoft.com/office/drawing/2014/main" id="{DD50EC51-AE0E-FDD9-2663-69CDAB13F053}"/>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Ponerse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al d</a:t>
            </a:r>
            <a:r>
              <a:rPr kumimoji="0" lang="es-EC" sz="1000" b="0" i="0" u="none" strike="noStrike" kern="1200" cap="none" spc="0" normalizeH="0" baseline="0" noProof="0" err="1">
                <a:ln>
                  <a:noFill/>
                </a:ln>
                <a:solidFill>
                  <a:prstClr val="black"/>
                </a:solidFill>
                <a:effectLst/>
                <a:uLnTx/>
                <a:uFillTx/>
                <a:latin typeface="Segoe UI"/>
                <a:ea typeface="+mn-ea"/>
                <a:cs typeface="Segoe UI Semibold"/>
              </a:rPr>
              <a:t>ía</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a con las solicitudes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tiempo</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libre, Megan le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pide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 Copilot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encuentre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todos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los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correos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electr</a:t>
            </a:r>
            <a:r>
              <a:rPr lang="en-US" sz="1000">
                <a:solidFill>
                  <a:prstClr val="black"/>
                </a:solidFill>
                <a:latin typeface="Segoe UI"/>
                <a:cs typeface="Segoe UI Semibold"/>
              </a:rPr>
              <a:t>ó</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nicos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este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mes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solicitan</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tiempo</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libre. Las solicitudes se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ven</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bien,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asi</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que le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pide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 copilot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redacte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mensajes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aprobaci</a:t>
            </a:r>
            <a:r>
              <a:rPr lang="en-US" sz="1000">
                <a:solidFill>
                  <a:prstClr val="black"/>
                </a:solidFill>
                <a:latin typeface="Segoe UI"/>
                <a:cs typeface="Segoe UI Semibold"/>
              </a:rPr>
              <a:t>ó</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n.</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6246676" y="5003768"/>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10"/>
              <a:extLst>
                <a:ext uri="{FF2B5EF4-FFF2-40B4-BE49-F238E27FC236}">
                  <a16:creationId xmlns:a16="http://schemas.microsoft.com/office/drawing/2014/main" id="{6DE1496A-15EE-21E4-EEF6-3B2E5794CCE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TextBox 126">
            <a:extLst>
              <a:ext uri="{FF2B5EF4-FFF2-40B4-BE49-F238E27FC236}">
                <a16:creationId xmlns:a16="http://schemas.microsoft.com/office/drawing/2014/main" id="{AC32C279-EB18-0534-AF9C-7FDC9EEC34DB}"/>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28" name="Title 1">
            <a:extLst>
              <a:ext uri="{FF2B5EF4-FFF2-40B4-BE49-F238E27FC236}">
                <a16:creationId xmlns:a16="http://schemas.microsoft.com/office/drawing/2014/main" id="{B0862513-F912-A105-1647-7509C71491F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Encuentra todos los correos electrónicos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s-ES" sz="800" spc="0">
                <a:solidFill>
                  <a:prstClr val="black"/>
                </a:solidFill>
                <a:latin typeface="Segoe UI"/>
              </a:rPr>
              <a:t>recibidos este mes donde la gente está pidiendo tiempo libre.</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29" name="Rectangle: Rounded Corners 128">
            <a:extLst>
              <a:ext uri="{FF2B5EF4-FFF2-40B4-BE49-F238E27FC236}">
                <a16:creationId xmlns:a16="http://schemas.microsoft.com/office/drawing/2014/main" id="{8EF2F972-7F40-EC41-368B-05033A889E5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30" name="TextBox 129">
            <a:extLst>
              <a:ext uri="{FF2B5EF4-FFF2-40B4-BE49-F238E27FC236}">
                <a16:creationId xmlns:a16="http://schemas.microsoft.com/office/drawing/2014/main" id="{1E80BE11-9610-BF19-A1DC-9DBBB8E5AB43}"/>
              </a:ext>
            </a:extLst>
          </p:cNvPr>
          <p:cNvSpPr txBox="1"/>
          <p:nvPr/>
        </p:nvSpPr>
        <p:spPr>
          <a:xfrm>
            <a:off x="3417469" y="4075061"/>
            <a:ext cx="2713407"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una reunión durante el almuerzo, Megan usa </a:t>
            </a:r>
            <a:r>
              <a:rPr lang="es-ES" sz="1000" err="1">
                <a:solidFill>
                  <a:prstClr val="black"/>
                </a:solidFill>
                <a:cs typeface="Segoe UI Semibold"/>
              </a:rPr>
              <a:t>Copilot</a:t>
            </a:r>
            <a:r>
              <a:rPr lang="es-ES" sz="1000">
                <a:solidFill>
                  <a:prstClr val="black"/>
                </a:solidFill>
                <a:cs typeface="Segoe UI Semibold"/>
              </a:rPr>
              <a:t> para resumir sus nuevos correos electrónicos y hace unos borradores de respuestas. También revisa el resumen de una reunión a la que se perdió y le pide a </a:t>
            </a:r>
            <a:r>
              <a:rPr lang="es-ES" sz="1000" err="1">
                <a:solidFill>
                  <a:prstClr val="black"/>
                </a:solidFill>
                <a:cs typeface="Segoe UI Semibold"/>
              </a:rPr>
              <a:t>Copilot</a:t>
            </a:r>
            <a:r>
              <a:rPr lang="es-ES" sz="1000">
                <a:solidFill>
                  <a:prstClr val="black"/>
                </a:solidFill>
                <a:cs typeface="Segoe UI Semibold"/>
              </a:rPr>
              <a:t> que haga una lista de acciones a tomar.</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4"/>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D6F221F4-B939-3753-1FCB-8FE9BD98BA08}"/>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Teams</a:t>
            </a:r>
          </a:p>
        </p:txBody>
      </p:sp>
      <p:sp>
        <p:nvSpPr>
          <p:cNvPr id="135" name="Title 1">
            <a:extLst>
              <a:ext uri="{FF2B5EF4-FFF2-40B4-BE49-F238E27FC236}">
                <a16:creationId xmlns:a16="http://schemas.microsoft.com/office/drawing/2014/main" id="{6A4B738B-BCF8-D06F-3E87-47D1B5AFF637}"/>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las acciones de la reunión </a:t>
            </a:r>
            <a:r>
              <a:rPr lang="es-ES" sz="800" spc="0">
                <a:solidFill>
                  <a:prstClr val="black"/>
                </a:solidFill>
                <a:latin typeface="Segoe UI"/>
              </a:rPr>
              <a:t>Incluye quién propuso el tema y quién fue designado como responsable.</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6" name="Rectangle: Rounded Corners 135">
            <a:extLst>
              <a:ext uri="{FF2B5EF4-FFF2-40B4-BE49-F238E27FC236}">
                <a16:creationId xmlns:a16="http://schemas.microsoft.com/office/drawing/2014/main" id="{2E92EA5F-F226-1DF9-0207-EACD60B262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7" name="TextBox 136">
            <a:extLst>
              <a:ext uri="{FF2B5EF4-FFF2-40B4-BE49-F238E27FC236}">
                <a16:creationId xmlns:a16="http://schemas.microsoft.com/office/drawing/2014/main" id="{66E91A15-CF86-2609-678F-A976DF64839E}"/>
              </a:ext>
            </a:extLst>
          </p:cNvPr>
          <p:cNvSpPr txBox="1"/>
          <p:nvPr/>
        </p:nvSpPr>
        <p:spPr>
          <a:xfrm>
            <a:off x="588263"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necesita terminar el </a:t>
            </a:r>
            <a:r>
              <a:rPr lang="es-ES" sz="1000" err="1">
                <a:solidFill>
                  <a:prstClr val="black"/>
                </a:solidFill>
                <a:cs typeface="Segoe UI Semibold"/>
              </a:rPr>
              <a:t>Whitepaper</a:t>
            </a:r>
            <a:r>
              <a:rPr lang="es-ES" sz="1000">
                <a:solidFill>
                  <a:prstClr val="black"/>
                </a:solidFill>
                <a:cs typeface="Segoe UI Semibold"/>
              </a:rPr>
              <a:t> de liderazgo para sus nuevas propuestas de productos. Le pide a </a:t>
            </a:r>
            <a:r>
              <a:rPr lang="es-ES" sz="1000" err="1">
                <a:solidFill>
                  <a:prstClr val="black"/>
                </a:solidFill>
                <a:cs typeface="Segoe UI Semibold"/>
              </a:rPr>
              <a:t>Copilot</a:t>
            </a:r>
            <a:r>
              <a:rPr lang="es-ES" sz="1000">
                <a:solidFill>
                  <a:prstClr val="black"/>
                </a:solidFill>
                <a:cs typeface="Segoe UI Semibold"/>
              </a:rPr>
              <a:t> que revise algunas de las secciones y agregue un resumen ejecutivo.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12"/>
              <a:extLst>
                <a:ext uri="{FF2B5EF4-FFF2-40B4-BE49-F238E27FC236}">
                  <a16:creationId xmlns:a16="http://schemas.microsoft.com/office/drawing/2014/main" id="{9C7DBD3F-A2CE-29DA-A97B-F127C2B0FDE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TextBox 140">
            <a:extLst>
              <a:ext uri="{FF2B5EF4-FFF2-40B4-BE49-F238E27FC236}">
                <a16:creationId xmlns:a16="http://schemas.microsoft.com/office/drawing/2014/main" id="{D7E23AC9-7850-80A0-7F49-B29765F8E023}"/>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a:t>
            </a:r>
            <a:r>
              <a:rPr kumimoji="0" lang="en-US" sz="1200" b="0" i="0" u="none" strike="noStrike" kern="1200" cap="none" spc="0" normalizeH="0" baseline="0" noProof="0" err="1">
                <a:ln>
                  <a:noFill/>
                </a:ln>
                <a:solidFill>
                  <a:prstClr val="black"/>
                </a:solidFill>
                <a:effectLst/>
                <a:uLnTx/>
                <a:uFillTx/>
                <a:latin typeface="Segoe UI Semibold"/>
                <a:ea typeface="+mn-ea"/>
                <a:cs typeface="+mn-cs"/>
              </a:rPr>
              <a:t>en</a:t>
            </a:r>
            <a:r>
              <a:rPr kumimoji="0" lang="en-US" sz="1200" b="0" i="0" u="none" strike="noStrike" kern="1200" cap="none" spc="0" normalizeH="0" baseline="0" noProof="0">
                <a:ln>
                  <a:noFill/>
                </a:ln>
                <a:solidFill>
                  <a:prstClr val="black"/>
                </a:solidFill>
                <a:effectLst/>
                <a:uLnTx/>
                <a:uFillTx/>
                <a:latin typeface="Segoe UI Semibold"/>
                <a:ea typeface="+mn-ea"/>
                <a:cs typeface="+mn-cs"/>
              </a:rPr>
              <a:t> Word</a:t>
            </a:r>
          </a:p>
        </p:txBody>
      </p:sp>
      <p:sp>
        <p:nvSpPr>
          <p:cNvPr id="142" name="Title 1">
            <a:extLst>
              <a:ext uri="{FF2B5EF4-FFF2-40B4-BE49-F238E27FC236}">
                <a16:creationId xmlns:a16="http://schemas.microsoft.com/office/drawing/2014/main" id="{CBB8F13B-0791-885E-041D-01570A5AD779}"/>
              </a:ext>
            </a:extLst>
          </p:cNvPr>
          <p:cNvSpPr txBox="1">
            <a:spLocks/>
          </p:cNvSpPr>
          <p:nvPr/>
        </p:nvSpPr>
        <p:spPr>
          <a:xfrm>
            <a:off x="646864" y="5702778"/>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Necesito compartir los puntos principales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s-ES" sz="800" spc="0">
                <a:solidFill>
                  <a:prstClr val="black"/>
                </a:solidFill>
                <a:latin typeface="Segoe UI"/>
              </a:rPr>
              <a:t>en un resumen ejecutivo. Escribe tres párrafos que incluyan por qué estos puntos son importantes para nuestra empresa.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pic>
        <p:nvPicPr>
          <p:cNvPr id="8" name="Picture 7" descr="Portrait of Megan">
            <a:extLst>
              <a:ext uri="{FF2B5EF4-FFF2-40B4-BE49-F238E27FC236}">
                <a16:creationId xmlns:a16="http://schemas.microsoft.com/office/drawing/2014/main" id="{2B7223B3-1403-4318-DBE5-FC0FA18DC376}"/>
              </a:ext>
              <a:ext uri="{C183D7F6-B498-43B3-948B-1728B52AA6E4}">
                <adec:decorative xmlns:adec="http://schemas.microsoft.com/office/drawing/2017/decorative" val="0"/>
              </a:ext>
            </a:extLst>
          </p:cNvPr>
          <p:cNvPicPr>
            <a:picLocks noChangeAspect="1"/>
          </p:cNvPicPr>
          <p:nvPr/>
        </p:nvPicPr>
        <p:blipFill>
          <a:blip r:embed="rId14" cstate="print">
            <a:extLst>
              <a:ext uri="{28A0092B-C50C-407E-A947-70E740481C1C}">
                <a14:useLocalDpi xmlns:a14="http://schemas.microsoft.com/office/drawing/2010/main" val="0"/>
              </a:ext>
            </a:extLst>
          </a:blip>
          <a:srcRect t="8542" r="9323"/>
          <a:stretch>
            <a:fillRect/>
          </a:stretch>
        </p:blipFill>
        <p:spPr>
          <a:xfrm>
            <a:off x="9024646" y="585788"/>
            <a:ext cx="3167354" cy="6272212"/>
          </a:xfrm>
          <a:custGeom>
            <a:avLst/>
            <a:gdLst>
              <a:gd name="connsiteX0" fmla="*/ 0 w 3167354"/>
              <a:gd name="connsiteY0" fmla="*/ 0 h 6272212"/>
              <a:gd name="connsiteX1" fmla="*/ 3167354 w 3167354"/>
              <a:gd name="connsiteY1" fmla="*/ 0 h 6272212"/>
              <a:gd name="connsiteX2" fmla="*/ 3167354 w 3167354"/>
              <a:gd name="connsiteY2" fmla="*/ 6272212 h 6272212"/>
              <a:gd name="connsiteX3" fmla="*/ 0 w 3167354"/>
              <a:gd name="connsiteY3" fmla="*/ 6272212 h 6272212"/>
            </a:gdLst>
            <a:ahLst/>
            <a:cxnLst>
              <a:cxn ang="0">
                <a:pos x="connsiteX0" y="connsiteY0"/>
              </a:cxn>
              <a:cxn ang="0">
                <a:pos x="connsiteX1" y="connsiteY1"/>
              </a:cxn>
              <a:cxn ang="0">
                <a:pos x="connsiteX2" y="connsiteY2"/>
              </a:cxn>
              <a:cxn ang="0">
                <a:pos x="connsiteX3" y="connsiteY3"/>
              </a:cxn>
            </a:cxnLst>
            <a:rect l="l" t="t" r="r" b="b"/>
            <a:pathLst>
              <a:path w="3167354" h="6272212">
                <a:moveTo>
                  <a:pt x="0" y="0"/>
                </a:moveTo>
                <a:lnTo>
                  <a:pt x="3167354" y="0"/>
                </a:lnTo>
                <a:lnTo>
                  <a:pt x="3167354" y="6272212"/>
                </a:lnTo>
                <a:lnTo>
                  <a:pt x="0" y="6272212"/>
                </a:lnTo>
                <a:close/>
              </a:path>
            </a:pathLst>
          </a:custGeom>
          <a:effectLst>
            <a:outerShdw blurRad="393700" dist="38100" dir="2700000" algn="tl" rotWithShape="0">
              <a:prstClr val="black">
                <a:alpha val="40000"/>
              </a:prstClr>
            </a:outerShdw>
          </a:effectLst>
        </p:spPr>
      </p:pic>
      <p:sp>
        <p:nvSpPr>
          <p:cNvPr id="144" name="Freeform: Shape 143">
            <a:extLst>
              <a:ext uri="{FF2B5EF4-FFF2-40B4-BE49-F238E27FC236}">
                <a16:creationId xmlns:a16="http://schemas.microsoft.com/office/drawing/2014/main" id="{F69B8E38-66C5-D954-9683-A9E62BCF554A}"/>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5" name="Rectangle 144">
            <a:extLst>
              <a:ext uri="{FF2B5EF4-FFF2-40B4-BE49-F238E27FC236}">
                <a16:creationId xmlns:a16="http://schemas.microsoft.com/office/drawing/2014/main" id="{D62D5C5D-9B31-CE52-B83F-D68479218835}"/>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Megan leads a product development team</a:t>
            </a:r>
          </a:p>
        </p:txBody>
      </p:sp>
    </p:spTree>
    <p:extLst>
      <p:ext uri="{BB962C8B-B14F-4D97-AF65-F5344CB8AC3E}">
        <p14:creationId xmlns:p14="http://schemas.microsoft.com/office/powerpoint/2010/main" val="33267827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70383" y="2459504"/>
            <a:ext cx="5962960" cy="1938992"/>
          </a:xfrm>
        </p:spPr>
        <p:txBody>
          <a:bodyPr/>
          <a:lstStyle/>
          <a:p>
            <a:r>
              <a:rPr lang="x-none" sz="4200">
                <a:gradFill flip="none">
                  <a:gsLst>
                    <a:gs pos="0">
                      <a:srgbClr val="3E76D4"/>
                    </a:gs>
                    <a:gs pos="50000">
                      <a:srgbClr val="8661C5"/>
                    </a:gs>
                    <a:gs pos="100000">
                      <a:srgbClr val="C73ECC"/>
                    </a:gs>
                  </a:gsLst>
                  <a:lin ang="2700000" scaled="1"/>
                  <a:tileRect/>
                </a:gradFill>
                <a:cs typeface="Segoe UI"/>
              </a:rPr>
              <a:t>Copilot para </a:t>
            </a:r>
            <a:br>
              <a:rPr lang="en-IN" sz="4200">
                <a:gradFill flip="none">
                  <a:gsLst>
                    <a:gs pos="0">
                      <a:srgbClr val="3E76D4"/>
                    </a:gs>
                    <a:gs pos="50000">
                      <a:srgbClr val="8661C5"/>
                    </a:gs>
                    <a:gs pos="100000">
                      <a:srgbClr val="C73ECC"/>
                    </a:gs>
                  </a:gsLst>
                  <a:lin ang="2700000" scaled="1"/>
                  <a:tileRect/>
                </a:gradFill>
                <a:cs typeface="Segoe UI"/>
              </a:rPr>
            </a:br>
            <a:r>
              <a:rPr lang="x-none" sz="4200">
                <a:gradFill flip="none">
                  <a:gsLst>
                    <a:gs pos="0">
                      <a:srgbClr val="3E76D4"/>
                    </a:gs>
                    <a:gs pos="50000">
                      <a:srgbClr val="8661C5"/>
                    </a:gs>
                    <a:gs pos="100000">
                      <a:srgbClr val="C73ECC"/>
                    </a:gs>
                  </a:gsLst>
                  <a:lin ang="2700000" scaled="1"/>
                  <a:tileRect/>
                </a:gradFill>
                <a:cs typeface="Segoe UI"/>
              </a:rPr>
              <a:t>Microsoft 365 </a:t>
            </a:r>
            <a:br>
              <a:rPr/>
            </a:br>
            <a:r>
              <a:rPr lang="x-none" sz="4200">
                <a:cs typeface="Segoe UI"/>
              </a:rPr>
              <a:t>IA para ventas</a:t>
            </a:r>
          </a:p>
        </p:txBody>
      </p:sp>
      <p:pic>
        <p:nvPicPr>
          <p:cNvPr id="2" name="Picture 2" descr="Logotipo de Copilot para Microsoft 365">
            <a:extLst>
              <a:ext uri="{FF2B5EF4-FFF2-40B4-BE49-F238E27FC236}">
                <a16:creationId xmlns:a16="http://schemas.microsoft.com/office/drawing/2014/main" id="{654294A9-D25F-2197-A4E1-8CF6E950B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2" t="13908" r="23734" b="37696"/>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32517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CF109-18A4-FA8D-B694-397A1F9A3141}"/>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506BD760-E163-1529-2E1E-EE49AED02CE8}"/>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BC346AE6-44B2-3B40-8926-9A0835375359}"/>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Brind</a:t>
            </a:r>
            <a:r>
              <a:rPr lang="en-US" sz="2400" spc="0">
                <a:ln>
                  <a:noFill/>
                </a:ln>
                <a:solidFill>
                  <a:schemeClr val="bg1"/>
                </a:solidFill>
                <a:latin typeface="+mj-lt"/>
                <a:cs typeface="Segoe UI"/>
              </a:rPr>
              <a:t>a</a:t>
            </a:r>
            <a:r>
              <a:rPr lang="x-none" sz="2400" spc="0">
                <a:ln>
                  <a:noFill/>
                </a:ln>
                <a:solidFill>
                  <a:schemeClr val="bg1"/>
                </a:solidFill>
                <a:latin typeface="+mj-lt"/>
                <a:cs typeface="Segoe UI"/>
              </a:rPr>
              <a:t> un asistente de IA a </a:t>
            </a:r>
            <a:r>
              <a:rPr lang="en-US" sz="2400" spc="0">
                <a:ln>
                  <a:noFill/>
                </a:ln>
                <a:solidFill>
                  <a:schemeClr val="bg1"/>
                </a:solidFill>
                <a:latin typeface="+mj-lt"/>
                <a:cs typeface="Segoe UI"/>
              </a:rPr>
              <a:t>t</a:t>
            </a:r>
            <a:r>
              <a:rPr lang="x-none" sz="2400" spc="0">
                <a:ln>
                  <a:noFill/>
                </a:ln>
                <a:solidFill>
                  <a:schemeClr val="bg1"/>
                </a:solidFill>
                <a:latin typeface="+mj-lt"/>
                <a:cs typeface="Segoe UI"/>
              </a:rPr>
              <a:t>u equipo de ventas</a:t>
            </a:r>
          </a:p>
        </p:txBody>
      </p:sp>
      <p:sp>
        <p:nvSpPr>
          <p:cNvPr id="10" name="TextBox 9">
            <a:extLst>
              <a:ext uri="{FF2B5EF4-FFF2-40B4-BE49-F238E27FC236}">
                <a16:creationId xmlns:a16="http://schemas.microsoft.com/office/drawing/2014/main" id="{CF8CE227-F419-167E-F8A1-CEE3B192C2BE}"/>
              </a:ext>
            </a:extLst>
          </p:cNvPr>
          <p:cNvSpPr txBox="1"/>
          <p:nvPr/>
        </p:nvSpPr>
        <p:spPr>
          <a:xfrm>
            <a:off x="1756611" y="2598003"/>
            <a:ext cx="8678778"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El 86 %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quiere usar IA para poder encontrar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x-none" sz="2800" b="0" i="0" u="none" strike="noStrike" kern="1200" cap="none" spc="0" normalizeH="0" baseline="0" noProof="0">
                <a:ln>
                  <a:noFill/>
                </a:ln>
                <a:solidFill>
                  <a:prstClr val="black"/>
                </a:solidFill>
                <a:effectLst/>
                <a:uLnTx/>
                <a:uFillTx/>
                <a:latin typeface="Segoe UI"/>
                <a:ea typeface="+mj-lt"/>
                <a:cs typeface="Segoe UI"/>
              </a:rPr>
              <a:t>la información correcta</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9433A48A-9F06-7EC4-0F19-DBD34436B51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6140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86D3C62-41E3-CB8F-F2BE-EE25388D5649}"/>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024" name="Group 1023">
              <a:extLst>
                <a:ext uri="{FF2B5EF4-FFF2-40B4-BE49-F238E27FC236}">
                  <a16:creationId xmlns:a16="http://schemas.microsoft.com/office/drawing/2014/main" id="{A8DE8D6A-5AC1-0EC4-C47C-8E9F9026D31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1025" name="Rectangle: Single Corner Rounded 1024">
                <a:extLst>
                  <a:ext uri="{FF2B5EF4-FFF2-40B4-BE49-F238E27FC236}">
                    <a16:creationId xmlns:a16="http://schemas.microsoft.com/office/drawing/2014/main" id="{70F5447B-5237-7636-D83A-7AAD870BBBAC}"/>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26" name="Group 1025">
                <a:extLst>
                  <a:ext uri="{FF2B5EF4-FFF2-40B4-BE49-F238E27FC236}">
                    <a16:creationId xmlns:a16="http://schemas.microsoft.com/office/drawing/2014/main" id="{FAEF51D7-ED86-FDCD-D686-A693965CE4E2}"/>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1027" name="Picture 1026">
                  <a:extLst>
                    <a:ext uri="{FF2B5EF4-FFF2-40B4-BE49-F238E27FC236}">
                      <a16:creationId xmlns:a16="http://schemas.microsoft.com/office/drawing/2014/main" id="{B06B8918-4FB9-DADC-0501-EA3301517ABE}"/>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28" name="Rectangle: Top Corners Rounded 1027">
                  <a:extLst>
                    <a:ext uri="{FF2B5EF4-FFF2-40B4-BE49-F238E27FC236}">
                      <a16:creationId xmlns:a16="http://schemas.microsoft.com/office/drawing/2014/main" id="{6B619960-1A42-C5B3-D04E-E973A847A774}"/>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32" name="Group 1031">
                  <a:extLst>
                    <a:ext uri="{FF2B5EF4-FFF2-40B4-BE49-F238E27FC236}">
                      <a16:creationId xmlns:a16="http://schemas.microsoft.com/office/drawing/2014/main" id="{AAB98876-7131-8FFB-CB56-61A093CBFED7}"/>
                    </a:ext>
                  </a:extLst>
                </p:cNvPr>
                <p:cNvGrpSpPr/>
                <p:nvPr/>
              </p:nvGrpSpPr>
              <p:grpSpPr>
                <a:xfrm>
                  <a:off x="-2" y="1103972"/>
                  <a:ext cx="12205140" cy="4806944"/>
                  <a:chOff x="-2" y="1103972"/>
                  <a:chExt cx="12205140" cy="4806944"/>
                </a:xfrm>
              </p:grpSpPr>
              <p:sp>
                <p:nvSpPr>
                  <p:cNvPr id="1044" name="Arrow: Bent 1043">
                    <a:extLst>
                      <a:ext uri="{FF2B5EF4-FFF2-40B4-BE49-F238E27FC236}">
                        <a16:creationId xmlns:a16="http://schemas.microsoft.com/office/drawing/2014/main" id="{686FFFFA-BE64-FDCD-0938-FCC7832A8B59}"/>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5" name="Arrow: Bent 1044">
                    <a:extLst>
                      <a:ext uri="{FF2B5EF4-FFF2-40B4-BE49-F238E27FC236}">
                        <a16:creationId xmlns:a16="http://schemas.microsoft.com/office/drawing/2014/main" id="{61C23973-2947-629A-8814-8CDD7E3EB32D}"/>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033" name="Rectangle: Rounded Corners 6">
                  <a:extLst>
                    <a:ext uri="{FF2B5EF4-FFF2-40B4-BE49-F238E27FC236}">
                      <a16:creationId xmlns:a16="http://schemas.microsoft.com/office/drawing/2014/main" id="{05396E5B-5970-99AA-32A6-B0308D45D1E3}"/>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034" name="Straight Connector 1033">
                  <a:extLst>
                    <a:ext uri="{FF2B5EF4-FFF2-40B4-BE49-F238E27FC236}">
                      <a16:creationId xmlns:a16="http://schemas.microsoft.com/office/drawing/2014/main" id="{E0C90FDF-6705-AF3B-28E6-F20B47E48F95}"/>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FE28D64-D2AD-3794-1E1F-736ADADA76C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49C6437-D676-B3CA-C75F-CE6A730C6D81}"/>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AE3BC6B-7DC5-3254-AA5E-652047167C77}"/>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9D7EE95A-B9D9-913C-8837-65B43780316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8FD98F9-FD9A-C3E8-DD16-F92D12180736}"/>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8126196B-275B-FD2D-8B22-6D73EE9A2D6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8AE8299-F276-A16C-86D9-E03A3F8A1827}"/>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B8F595D1-DD1B-4595-CB70-7672DE010B90}"/>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A0DAA22D-8F8C-6F3A-E491-F73E20BCB1C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046" name="Straight Connector 1045">
              <a:extLst>
                <a:ext uri="{FF2B5EF4-FFF2-40B4-BE49-F238E27FC236}">
                  <a16:creationId xmlns:a16="http://schemas.microsoft.com/office/drawing/2014/main" id="{8308347A-B63B-58F1-0117-B6BCF7EC007A}"/>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7A9E5B2B-1806-E058-2B94-AE188C8B028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7620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Ha</a:t>
            </a:r>
            <a:r>
              <a:rPr lang="en-US" sz="3200">
                <a:gradFill flip="none" rotWithShape="1">
                  <a:gsLst>
                    <a:gs pos="50000">
                      <a:srgbClr val="8661C5"/>
                    </a:gs>
                    <a:gs pos="0">
                      <a:srgbClr val="3E76D4"/>
                    </a:gs>
                    <a:gs pos="100000">
                      <a:srgbClr val="C73ECC"/>
                    </a:gs>
                  </a:gsLst>
                  <a:lin ang="2700000" scaled="1"/>
                  <a:tileRect/>
                </a:gradFill>
                <a:cs typeface="+mn-cs"/>
              </a:rPr>
              <a:t>z</a:t>
            </a:r>
            <a:r>
              <a:rPr lang="x-none" sz="3200">
                <a:gradFill flip="none" rotWithShape="1">
                  <a:gsLst>
                    <a:gs pos="50000">
                      <a:srgbClr val="8661C5"/>
                    </a:gs>
                    <a:gs pos="0">
                      <a:srgbClr val="3E76D4"/>
                    </a:gs>
                    <a:gs pos="100000">
                      <a:srgbClr val="C73ECC"/>
                    </a:gs>
                  </a:gsLst>
                  <a:lin ang="2700000" scaled="1"/>
                  <a:tileRect/>
                </a:gradFill>
                <a:cs typeface="+mn-cs"/>
              </a:rPr>
              <a:t> mejores presentaciones de ventas con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un asistente de IA</a:t>
            </a:r>
            <a:endParaRPr lang="en-IN" sz="3200">
              <a:gradFill flip="none" rotWithShape="1">
                <a:gsLst>
                  <a:gs pos="50000">
                    <a:srgbClr val="8661C5"/>
                  </a:gs>
                  <a:gs pos="0">
                    <a:srgbClr val="3E76D4"/>
                  </a:gs>
                  <a:gs pos="100000">
                    <a:srgbClr val="C73ECC"/>
                  </a:gs>
                </a:gsLst>
                <a:lin ang="2700000" scaled="1"/>
                <a:tileRect/>
              </a:gradFill>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5089" y="5743274"/>
              <a:ext cx="693723" cy="693723"/>
            </a:xfrm>
            <a:prstGeom prst="rect">
              <a:avLst/>
            </a:prstGeom>
          </p:spPr>
        </p:pic>
      </p:grpSp>
      <p:pic>
        <p:nvPicPr>
          <p:cNvPr id="35" name="Picture 2" descr="Logotipo de Copilot para Microsoft 365">
            <a:extLst>
              <a:ext uri="{FF2B5EF4-FFF2-40B4-BE49-F238E27FC236}">
                <a16:creationId xmlns:a16="http://schemas.microsoft.com/office/drawing/2014/main" id="{08C667A8-ABE6-715A-3133-EDDC45321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B2524A7-8EC9-71B5-1371-B91904C88689}"/>
              </a:ext>
            </a:extLst>
          </p:cNvPr>
          <p:cNvSpPr txBox="1"/>
          <p:nvPr/>
        </p:nvSpPr>
        <p:spPr>
          <a:xfrm>
            <a:off x="588963" y="1524000"/>
            <a:ext cx="3144837" cy="23852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550" b="0" i="0" u="none" strike="noStrike" kern="1200" cap="none" spc="-30" normalizeH="0" baseline="0" noProof="0">
                <a:ln>
                  <a:noFill/>
                </a:ln>
                <a:solidFill>
                  <a:prstClr val="white"/>
                </a:solidFill>
                <a:effectLst/>
                <a:uLnTx/>
                <a:uFillTx/>
                <a:latin typeface="Segoe UI"/>
                <a:ea typeface="+mn-ea"/>
                <a:cs typeface="+mn-cs"/>
              </a:rPr>
              <a:t>Desde la realización de investigaciones en el </a:t>
            </a:r>
            <a:r>
              <a:rPr kumimoji="0" lang="en-US" sz="1550" b="0" i="0" u="none" strike="noStrike" kern="1200" cap="none" spc="-30" normalizeH="0" baseline="0" noProof="0">
                <a:ln>
                  <a:noFill/>
                </a:ln>
                <a:solidFill>
                  <a:prstClr val="white"/>
                </a:solidFill>
                <a:effectLst/>
                <a:uLnTx/>
                <a:uFillTx/>
                <a:latin typeface="Segoe UI"/>
                <a:ea typeface="+mn-ea"/>
                <a:cs typeface="+mn-cs"/>
              </a:rPr>
              <a:t>mercado</a:t>
            </a:r>
            <a:r>
              <a:rPr kumimoji="0" lang="x-none" sz="1550" b="0" i="0" u="none" strike="noStrike" kern="1200" cap="none" spc="-30" normalizeH="0" baseline="0" noProof="0">
                <a:ln>
                  <a:noFill/>
                </a:ln>
                <a:solidFill>
                  <a:prstClr val="white"/>
                </a:solidFill>
                <a:effectLst/>
                <a:uLnTx/>
                <a:uFillTx/>
                <a:latin typeface="Segoe UI"/>
                <a:ea typeface="+mn-ea"/>
                <a:cs typeface="+mn-cs"/>
              </a:rPr>
              <a:t> hasta </a:t>
            </a:r>
            <a:br>
              <a:rPr kumimoji="0" lang="en-IN"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la creación de propuestas, Copilot trabaja junto con los equipos de ventas en el procesamiento de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tareas administrativas, rutinarias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y repetitivas. Como resultado,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pueden ahorrar tiempo y concen</a:t>
            </a:r>
            <a:r>
              <a:rPr kumimoji="0" lang="en-US" sz="1550" b="0" i="0" u="none" strike="noStrike" kern="1200" cap="none" spc="-30" normalizeH="0" baseline="0" noProof="0">
                <a:ln>
                  <a:noFill/>
                </a:ln>
                <a:solidFill>
                  <a:prstClr val="white"/>
                </a:solidFill>
                <a:effectLst/>
                <a:uLnTx/>
                <a:uFillTx/>
                <a:latin typeface="Segoe UI"/>
                <a:ea typeface="+mn-ea"/>
                <a:cs typeface="+mn-cs"/>
              </a:rPr>
              <a:t>-</a:t>
            </a:r>
            <a:r>
              <a:rPr kumimoji="0" lang="x-none" sz="1550" b="0" i="0" u="none" strike="noStrike" kern="1200" cap="none" spc="-30" normalizeH="0" baseline="0" noProof="0">
                <a:ln>
                  <a:noFill/>
                </a:ln>
                <a:solidFill>
                  <a:prstClr val="white"/>
                </a:solidFill>
                <a:effectLst/>
                <a:uLnTx/>
                <a:uFillTx/>
                <a:latin typeface="Segoe UI"/>
                <a:ea typeface="+mn-ea"/>
                <a:cs typeface="+mn-cs"/>
              </a:rPr>
              <a:t>trarse en la creación </a:t>
            </a:r>
            <a:r>
              <a:rPr lang="en-US" sz="1550" spc="-30">
                <a:solidFill>
                  <a:prstClr val="white"/>
                </a:solidFill>
                <a:latin typeface="Segoe UI"/>
              </a:rPr>
              <a:t>de </a:t>
            </a:r>
            <a:r>
              <a:rPr lang="en-US" sz="1550" spc="-30" err="1">
                <a:solidFill>
                  <a:prstClr val="white"/>
                </a:solidFill>
                <a:latin typeface="Segoe UI"/>
              </a:rPr>
              <a:t>cierre</a:t>
            </a:r>
            <a:r>
              <a:rPr lang="en-US" sz="1550" spc="-30">
                <a:solidFill>
                  <a:prstClr val="white"/>
                </a:solidFill>
                <a:latin typeface="Segoe UI"/>
              </a:rPr>
              <a:t> de </a:t>
            </a:r>
            <a:r>
              <a:rPr lang="en-US" sz="1550" spc="-30" err="1">
                <a:solidFill>
                  <a:prstClr val="white"/>
                </a:solidFill>
                <a:latin typeface="Segoe UI"/>
              </a:rPr>
              <a:t>negocios</a:t>
            </a:r>
            <a:r>
              <a:rPr kumimoji="0" lang="x-none" sz="1550" b="0" i="0" u="none" strike="noStrike" kern="1200" cap="none" spc="-30" normalizeH="0" baseline="0" noProof="0">
                <a:ln>
                  <a:noFill/>
                </a:ln>
                <a:solidFill>
                  <a:prstClr val="white"/>
                </a:solidFill>
                <a:effectLst/>
                <a:uLnTx/>
                <a:uFillTx/>
                <a:latin typeface="Segoe UI"/>
                <a:ea typeface="+mn-ea"/>
                <a:cs typeface="+mn-cs"/>
              </a:rPr>
              <a:t>.</a:t>
            </a:r>
          </a:p>
        </p:txBody>
      </p:sp>
      <p:sp>
        <p:nvSpPr>
          <p:cNvPr id="88" name="TextBox 87">
            <a:extLst>
              <a:ext uri="{FF2B5EF4-FFF2-40B4-BE49-F238E27FC236}">
                <a16:creationId xmlns:a16="http://schemas.microsoft.com/office/drawing/2014/main" id="{6990989F-FEED-B3D8-8921-9EA18CAB7C38}"/>
              </a:ext>
            </a:extLst>
          </p:cNvPr>
          <p:cNvSpPr txBox="1"/>
          <p:nvPr/>
        </p:nvSpPr>
        <p:spPr>
          <a:xfrm>
            <a:off x="588963" y="4486470"/>
            <a:ext cx="2807380"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El 86 % </a:t>
            </a: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de </a:t>
            </a:r>
            <a:b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9" name="TextBox 88">
            <a:extLst>
              <a:ext uri="{FF2B5EF4-FFF2-40B4-BE49-F238E27FC236}">
                <a16:creationId xmlns:a16="http://schemas.microsoft.com/office/drawing/2014/main" id="{798F02D7-1C51-37F7-9D38-45A1407EED1E}"/>
              </a:ext>
            </a:extLst>
          </p:cNvPr>
          <p:cNvSpPr txBox="1"/>
          <p:nvPr/>
        </p:nvSpPr>
        <p:spPr>
          <a:xfrm>
            <a:off x="588963" y="5601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x-none" sz="1400" b="0" i="0" u="none" strike="noStrike" kern="1200" cap="none" spc="0" normalizeH="0" baseline="0" noProof="0">
                <a:ln>
                  <a:noFill/>
                </a:ln>
                <a:solidFill>
                  <a:prstClr val="black"/>
                </a:solidFill>
                <a:effectLst/>
                <a:uLnTx/>
                <a:uFillTx/>
                <a:latin typeface="Segoe UI"/>
                <a:ea typeface="DengXian"/>
                <a:cs typeface="Segoe UI"/>
              </a:rPr>
              <a:t>quiere usar IA para poder encontrar la información correcta</a:t>
            </a:r>
          </a:p>
        </p:txBody>
      </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a:grpSpLocks/>
          </p:cNvGrpSpPr>
          <p:nvPr/>
        </p:nvGrpSpPr>
        <p:grpSpPr>
          <a:xfrm>
            <a:off x="4173992" y="1313320"/>
            <a:ext cx="534543" cy="534543"/>
            <a:chOff x="12648363" y="6739401"/>
            <a:chExt cx="534543" cy="534543"/>
          </a:xfrm>
        </p:grpSpPr>
        <p:sp>
          <p:nvSpPr>
            <p:cNvPr id="65" name="Rounded Rectangle 46">
              <a:hlinkClick r:id="rId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24341" y="6815379"/>
              <a:ext cx="382586" cy="382585"/>
            </a:xfrm>
            <a:prstGeom prst="rect">
              <a:avLst/>
            </a:prstGeom>
          </p:spPr>
        </p:pic>
      </p:grpSp>
      <p:sp>
        <p:nvSpPr>
          <p:cNvPr id="93" name="TextBox 92">
            <a:extLst>
              <a:ext uri="{FF2B5EF4-FFF2-40B4-BE49-F238E27FC236}">
                <a16:creationId xmlns:a16="http://schemas.microsoft.com/office/drawing/2014/main" id="{6D617EA9-A7AE-F327-9967-9B2816763DF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Loop</a:t>
            </a:r>
          </a:p>
        </p:txBody>
      </p:sp>
      <p:sp>
        <p:nvSpPr>
          <p:cNvPr id="94" name="TextBox 93">
            <a:extLst>
              <a:ext uri="{FF2B5EF4-FFF2-40B4-BE49-F238E27FC236}">
                <a16:creationId xmlns:a16="http://schemas.microsoft.com/office/drawing/2014/main" id="{0BB17FDA-D33D-B06F-8BE6-E2FA34340E62}"/>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Perfeccion</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los objetivos y los </a:t>
            </a:r>
            <a:r>
              <a:rPr lang="en-US" sz="1100">
                <a:solidFill>
                  <a:prstClr val="black"/>
                </a:solidFill>
                <a:latin typeface="Segoe UI"/>
              </a:rPr>
              <a:t>puntos claves</a:t>
            </a:r>
            <a:r>
              <a:rPr kumimoji="0" lang="x-none" sz="1100" b="0" i="0" u="none" strike="noStrike" kern="1200" cap="none" spc="0" normalizeH="0" baseline="0" noProof="0">
                <a:ln>
                  <a:noFill/>
                </a:ln>
                <a:solidFill>
                  <a:prstClr val="black"/>
                </a:solidFill>
                <a:effectLst/>
                <a:uLnTx/>
                <a:uFillTx/>
                <a:latin typeface="Segoe UI"/>
                <a:ea typeface="+mn-ea"/>
                <a:cs typeface="+mn-cs"/>
              </a:rPr>
              <a:t> de las sesiones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a:t>
            </a:r>
            <a:r>
              <a:rPr lang="en-US" sz="1100" err="1">
                <a:solidFill>
                  <a:prstClr val="black"/>
                </a:solidFill>
                <a:latin typeface="Segoe UI"/>
              </a:rPr>
              <a:t>levantamiento</a:t>
            </a:r>
            <a:r>
              <a:rPr lang="en-US" sz="1100">
                <a:solidFill>
                  <a:prstClr val="black"/>
                </a:solidFill>
                <a:latin typeface="Segoe UI"/>
              </a:rPr>
              <a:t> de </a:t>
            </a:r>
            <a:r>
              <a:rPr lang="en-US" sz="1100" err="1">
                <a:solidFill>
                  <a:prstClr val="black"/>
                </a:solidFill>
                <a:latin typeface="Segoe UI"/>
              </a:rPr>
              <a:t>oportunidades</a:t>
            </a:r>
            <a:r>
              <a:rPr kumimoji="0" lang="x-none"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con</a:t>
            </a:r>
            <a:r>
              <a:rPr kumimoji="0" lang="x-none" sz="1100" b="0" i="0" u="none" strike="noStrike" kern="1200" cap="none" spc="0" normalizeH="0" baseline="0" noProof="0">
                <a:ln>
                  <a:noFill/>
                </a:ln>
                <a:solidFill>
                  <a:prstClr val="black"/>
                </a:solidFill>
                <a:effectLst/>
                <a:uLnTx/>
                <a:uFillTx/>
                <a:latin typeface="Segoe UI"/>
                <a:ea typeface="+mn-ea"/>
                <a:cs typeface="+mn-cs"/>
              </a:rPr>
              <a:t> clientes con Copilot en Loop.</a:t>
            </a:r>
          </a:p>
        </p:txBody>
      </p:sp>
      <p:grpSp>
        <p:nvGrpSpPr>
          <p:cNvPr id="18" name="Group 17">
            <a:extLst>
              <a:ext uri="{FF2B5EF4-FFF2-40B4-BE49-F238E27FC236}">
                <a16:creationId xmlns:a16="http://schemas.microsoft.com/office/drawing/2014/main" id="{C8FF243B-370E-DE24-B65B-D0498D79936D}"/>
              </a:ext>
              <a:ext uri="{C183D7F6-B498-43B3-948B-1728B52AA6E4}">
                <adec:decorative xmlns:adec="http://schemas.microsoft.com/office/drawing/2017/decorative" val="1"/>
              </a:ext>
            </a:extLst>
          </p:cNvPr>
          <p:cNvGrpSpPr>
            <a:grpSpLocks/>
          </p:cNvGrpSpPr>
          <p:nvPr/>
        </p:nvGrpSpPr>
        <p:grpSpPr>
          <a:xfrm>
            <a:off x="4173992" y="2084475"/>
            <a:ext cx="534543" cy="534543"/>
            <a:chOff x="12778532" y="5665565"/>
            <a:chExt cx="534543" cy="534543"/>
          </a:xfrm>
        </p:grpSpPr>
        <p:sp>
          <p:nvSpPr>
            <p:cNvPr id="19" name="Rounded Rectangle 46">
              <a:hlinkClick r:id="rId12"/>
              <a:extLst>
                <a:ext uri="{FF2B5EF4-FFF2-40B4-BE49-F238E27FC236}">
                  <a16:creationId xmlns:a16="http://schemas.microsoft.com/office/drawing/2014/main" id="{2E16B87D-FA3D-9852-FC6B-9B674F1A4B25}"/>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Picture 19" descr="Imagen que contiene gráficos, logotipo, símbolo, azul eléctrico&#10;&#10;Descripción generada automáticamente">
              <a:hlinkClick r:id="rId12"/>
              <a:extLst>
                <a:ext uri="{FF2B5EF4-FFF2-40B4-BE49-F238E27FC236}">
                  <a16:creationId xmlns:a16="http://schemas.microsoft.com/office/drawing/2014/main" id="{0CB9FDA1-FB53-F670-EF31-3E63524F8687}"/>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98" name="TextBox 97">
            <a:extLst>
              <a:ext uri="{FF2B5EF4-FFF2-40B4-BE49-F238E27FC236}">
                <a16:creationId xmlns:a16="http://schemas.microsoft.com/office/drawing/2014/main" id="{9315AD8C-A08A-5249-E83A-D9BA3E62D1B9}"/>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99" name="TextBox 98">
            <a:extLst>
              <a:ext uri="{FF2B5EF4-FFF2-40B4-BE49-F238E27FC236}">
                <a16:creationId xmlns:a16="http://schemas.microsoft.com/office/drawing/2014/main" id="{0C8FDD98-034D-CA6D-6359-59CCDE710A8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Us</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Microsoft Copilot para descubrir información sobre el cliente y resumir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lang="en-US" sz="1100">
                <a:solidFill>
                  <a:prstClr val="black"/>
                </a:solidFill>
                <a:latin typeface="Segoe UI"/>
              </a:rPr>
              <a:t>t</a:t>
            </a:r>
            <a:r>
              <a:rPr kumimoji="0" lang="x-none" sz="1100" b="0" i="0" u="none" strike="noStrike" kern="1200" cap="none" spc="0" normalizeH="0" baseline="0" noProof="0">
                <a:ln>
                  <a:noFill/>
                </a:ln>
                <a:solidFill>
                  <a:prstClr val="black"/>
                </a:solidFill>
                <a:effectLst/>
                <a:uLnTx/>
                <a:uFillTx/>
                <a:latin typeface="Segoe UI"/>
                <a:ea typeface="+mn-ea"/>
                <a:cs typeface="+mn-cs"/>
              </a:rPr>
              <a:t>u informe anual de objetivos, riesgos e información financiera.</a:t>
            </a:r>
          </a:p>
        </p:txBody>
      </p:sp>
      <p:grpSp>
        <p:nvGrpSpPr>
          <p:cNvPr id="52" name="Group 51">
            <a:extLst>
              <a:ext uri="{FF2B5EF4-FFF2-40B4-BE49-F238E27FC236}">
                <a16:creationId xmlns:a16="http://schemas.microsoft.com/office/drawing/2014/main" id="{82D86922-17D7-5B4A-E856-776F1F729810}"/>
              </a:ext>
              <a:ext uri="{C183D7F6-B498-43B3-948B-1728B52AA6E4}">
                <adec:decorative xmlns:adec="http://schemas.microsoft.com/office/drawing/2017/decorative" val="1"/>
              </a:ext>
            </a:extLst>
          </p:cNvPr>
          <p:cNvGrpSpPr>
            <a:grpSpLocks/>
          </p:cNvGrpSpPr>
          <p:nvPr/>
        </p:nvGrpSpPr>
        <p:grpSpPr>
          <a:xfrm>
            <a:off x="4173992" y="2855630"/>
            <a:ext cx="534543" cy="534543"/>
            <a:chOff x="10616632" y="8381781"/>
            <a:chExt cx="534543" cy="534543"/>
          </a:xfrm>
        </p:grpSpPr>
        <p:sp>
          <p:nvSpPr>
            <p:cNvPr id="68" name="Rounded Rectangle 46">
              <a:extLst>
                <a:ext uri="{FF2B5EF4-FFF2-40B4-BE49-F238E27FC236}">
                  <a16:creationId xmlns:a16="http://schemas.microsoft.com/office/drawing/2014/main" id="{F0CF12FD-89A9-7743-7C2D-184E287CD893}"/>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2" descr="Descarga gratuita de SVG del logotipo de Zip Co, id: 101874 - Brandlogos.net">
              <a:hlinkClick r:id="rId14"/>
              <a:extLst>
                <a:ext uri="{FF2B5EF4-FFF2-40B4-BE49-F238E27FC236}">
                  <a16:creationId xmlns:a16="http://schemas.microsoft.com/office/drawing/2014/main" id="{EACC0D6B-B9D6-E2FD-945E-ADF0E358513B}"/>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B95EFE9E-3928-5485-3E74-548597084243}"/>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4" name="TextBox 103">
            <a:extLst>
              <a:ext uri="{FF2B5EF4-FFF2-40B4-BE49-F238E27FC236}">
                <a16:creationId xmlns:a16="http://schemas.microsoft.com/office/drawing/2014/main" id="{315F734E-2C78-031C-B9D9-81AC99CAD551}"/>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Us</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hilos </a:t>
            </a:r>
            <a:r>
              <a:rPr kumimoji="0" lang="en-US" sz="1100" b="0" i="0" u="none" strike="noStrike" kern="1200" cap="none" spc="0" normalizeH="0" baseline="0" noProof="0" err="1">
                <a:ln>
                  <a:noFill/>
                </a:ln>
                <a:solidFill>
                  <a:prstClr val="black"/>
                </a:solidFill>
                <a:effectLst/>
                <a:uLnTx/>
                <a:uFillTx/>
                <a:latin typeface="Segoe UI"/>
                <a:ea typeface="+mn-ea"/>
                <a:cs typeface="+mn-cs"/>
              </a:rPr>
              <a:t>recientes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x-none" sz="1100" b="0" i="0" u="none" strike="noStrike" kern="1200" cap="none" spc="0" normalizeH="0" baseline="0" noProof="0">
                <a:ln>
                  <a:noFill/>
                </a:ln>
                <a:solidFill>
                  <a:prstClr val="black"/>
                </a:solidFill>
                <a:effectLst/>
                <a:uLnTx/>
                <a:uFillTx/>
                <a:latin typeface="Segoe UI"/>
                <a:ea typeface="+mn-ea"/>
                <a:cs typeface="+mn-cs"/>
              </a:rPr>
              <a:t>de correo electrónico para crear una lista con viñetas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notas antes de la reunión con el cliente y comprender l</a:t>
            </a:r>
            <a:r>
              <a:rPr lang="en-US" sz="1100" err="1">
                <a:solidFill>
                  <a:prstClr val="black"/>
                </a:solidFill>
                <a:latin typeface="Segoe UI"/>
              </a:rPr>
              <a:t>os</a:t>
            </a:r>
            <a:r>
              <a:rPr lang="en-US" sz="1100">
                <a:solidFill>
                  <a:prstClr val="black"/>
                </a:solidFill>
                <a:latin typeface="Segoe UI"/>
              </a:rPr>
              <a:t> </a:t>
            </a:r>
            <a:r>
              <a:rPr lang="en-US" sz="1100" err="1">
                <a:solidFill>
                  <a:prstClr val="black"/>
                </a:solidFill>
                <a:latin typeface="Segoe UI"/>
              </a:rPr>
              <a:t>temas</a:t>
            </a:r>
            <a:r>
              <a:rPr lang="en-US" sz="1100">
                <a:solidFill>
                  <a:prstClr val="black"/>
                </a:solidFill>
                <a:latin typeface="Segoe UI"/>
              </a:rPr>
              <a:t> </a:t>
            </a:r>
            <a:r>
              <a:rPr kumimoji="0" lang="x-none" sz="1100" b="0" i="0" u="none" strike="noStrike" kern="1200" cap="none" spc="0" normalizeH="0" baseline="0" noProof="0">
                <a:ln>
                  <a:noFill/>
                </a:ln>
                <a:solidFill>
                  <a:prstClr val="black"/>
                </a:solidFill>
                <a:effectLst/>
                <a:uLnTx/>
                <a:uFillTx/>
                <a:latin typeface="Segoe UI"/>
                <a:ea typeface="+mn-ea"/>
                <a:cs typeface="+mn-cs"/>
              </a:rPr>
              <a: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que deben abordarse.</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6"/>
              <a:extLst>
                <a:ext uri="{FF2B5EF4-FFF2-40B4-BE49-F238E27FC236}">
                  <a16:creationId xmlns:a16="http://schemas.microsoft.com/office/drawing/2014/main" id="{DF04E3E2-E395-834D-4E81-1742E65DA1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EBA32BEB-DA1D-E9C5-7C70-3BB9DFC326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09" name="TextBox 108">
            <a:extLst>
              <a:ext uri="{FF2B5EF4-FFF2-40B4-BE49-F238E27FC236}">
                <a16:creationId xmlns:a16="http://schemas.microsoft.com/office/drawing/2014/main" id="{8D5615CC-1A6E-DD7D-CB09-8A314B458795}"/>
              </a:ext>
              <a:ext uri="{C183D7F6-B498-43B3-948B-1728B52AA6E4}">
                <adec:decorative xmlns:adec="http://schemas.microsoft.com/office/drawing/2017/decorative" val="0"/>
              </a:ext>
            </a:extLst>
          </p:cNvPr>
          <p:cNvSpPr txBox="1"/>
          <p:nvPr/>
        </p:nvSpPr>
        <p:spPr>
          <a:xfrm>
            <a:off x="6756400" y="3640142"/>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Us</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los detalles </a:t>
            </a:r>
            <a:r>
              <a:rPr kumimoji="0" lang="en-US" sz="1100" b="0" i="0" u="none" strike="noStrike" kern="1200" cap="none" spc="0" normalizeH="0" baseline="0" noProof="0" err="1">
                <a:ln>
                  <a:noFill/>
                </a:ln>
                <a:solidFill>
                  <a:prstClr val="black"/>
                </a:solidFill>
                <a:effectLst/>
                <a:uLnTx/>
                <a:uFillTx/>
                <a:latin typeface="Segoe UI"/>
                <a:ea typeface="+mn-ea"/>
                <a:cs typeface="+mn-cs"/>
              </a:rPr>
              <a:t>obtenidos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x-none" sz="1100" b="0" i="0" u="none" strike="noStrike" kern="1200" cap="none" spc="0" normalizeH="0" baseline="0" noProof="0">
                <a:ln>
                  <a:noFill/>
                </a:ln>
                <a:solidFill>
                  <a:prstClr val="black"/>
                </a:solidFill>
                <a:effectLst/>
                <a:uLnTx/>
                <a:uFillTx/>
                <a:latin typeface="Segoe UI"/>
                <a:ea typeface="+mn-ea"/>
                <a:cs typeface="+mn-cs"/>
              </a:rPr>
              <a:t>del cliente </a:t>
            </a:r>
            <a:r>
              <a:rPr kumimoji="0" lang="en-US" sz="1100" b="0" i="0" u="none" strike="noStrike" kern="1200" cap="none" spc="0" normalizeH="0" baseline="0" noProof="0" err="1">
                <a:ln>
                  <a:noFill/>
                </a:ln>
                <a:solidFill>
                  <a:prstClr val="black"/>
                </a:solidFill>
                <a:effectLst/>
                <a:uLnTx/>
                <a:uFillTx/>
                <a:latin typeface="Segoe UI"/>
                <a:ea typeface="+mn-ea"/>
                <a:cs typeface="+mn-cs"/>
              </a:rPr>
              <a:t>en</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el</a:t>
            </a:r>
            <a:r>
              <a:rPr kumimoji="0" lang="x-none" sz="1100" b="0" i="0" u="none" strike="noStrike" kern="1200" cap="none" spc="0" normalizeH="0" baseline="0" noProof="0">
                <a:ln>
                  <a:noFill/>
                </a:ln>
                <a:solidFill>
                  <a:prstClr val="black"/>
                </a:solidFill>
                <a:effectLst/>
                <a:uLnTx/>
                <a:uFillTx/>
                <a:latin typeface="Segoe UI"/>
                <a:ea typeface="+mn-ea"/>
                <a:cs typeface="+mn-cs"/>
              </a:rPr>
              <a:t> resumen de los correos electrónicos y otros elementos visuales relevantes del sector para perfeccionar </a:t>
            </a:r>
            <a:r>
              <a:rPr lang="en-US" err="1">
                <a:solidFill>
                  <a:prstClr val="black"/>
                </a:solidFill>
                <a:latin typeface="Segoe UI"/>
              </a:rPr>
              <a:t>tu</a:t>
            </a:r>
            <a:r>
              <a:rPr kumimoji="0" lang="x-none" sz="1100" b="0" i="0" u="none" strike="noStrike" kern="1200" cap="none" spc="0" normalizeH="0" baseline="0" noProof="0">
                <a:ln>
                  <a:noFill/>
                </a:ln>
                <a:solidFill>
                  <a:prstClr val="black"/>
                </a:solidFill>
                <a:effectLst/>
                <a:uLnTx/>
                <a:uFillTx/>
                <a:latin typeface="Segoe UI"/>
                <a:ea typeface="+mn-ea"/>
                <a:cs typeface="+mn-cs"/>
              </a:rPr>
              <a:t> presentación de ventas</a:t>
            </a:r>
            <a:r>
              <a:rPr kumimoji="0" lang="en-US" sz="1100" b="0" i="0" u="none" strike="noStrike" kern="1200" cap="none" spc="0" normalizeH="0" baseline="0" noProof="0">
                <a:ln>
                  <a:noFill/>
                </a:ln>
                <a:solidFill>
                  <a:prstClr val="black"/>
                </a:solidFill>
                <a:effectLst/>
                <a:uLnTx/>
                <a:uFillTx/>
                <a:latin typeface="Segoe UI"/>
                <a:ea typeface="+mn-ea"/>
                <a:cs typeface="+mn-cs"/>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1EEB2E5F-DF6B-402B-22A7-6FD6D46A5481}"/>
              </a:ext>
              <a:ext uri="{C183D7F6-B498-43B3-948B-1728B52AA6E4}">
                <adec:decorative xmlns:adec="http://schemas.microsoft.com/office/drawing/2017/decorative" val="1"/>
              </a:ext>
            </a:extLst>
          </p:cNvPr>
          <p:cNvGrpSpPr>
            <a:grpSpLocks/>
          </p:cNvGrpSpPr>
          <p:nvPr/>
        </p:nvGrpSpPr>
        <p:grpSpPr>
          <a:xfrm>
            <a:off x="4173992" y="4397940"/>
            <a:ext cx="534543" cy="534543"/>
            <a:chOff x="4236994" y="8381781"/>
            <a:chExt cx="534543" cy="534543"/>
          </a:xfrm>
        </p:grpSpPr>
        <p:sp>
          <p:nvSpPr>
            <p:cNvPr id="22" name="Rounded Rectangle 46">
              <a:extLst>
                <a:ext uri="{FF2B5EF4-FFF2-40B4-BE49-F238E27FC236}">
                  <a16:creationId xmlns:a16="http://schemas.microsoft.com/office/drawing/2014/main" id="{DC4B29A0-34B8-4F37-C233-80DBC780EC4D}"/>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6" descr="Logotipo de Microsoft Teams, símbolo, significado, historia, PNG">
              <a:hlinkClick r:id="rId18"/>
              <a:extLst>
                <a:ext uri="{FF2B5EF4-FFF2-40B4-BE49-F238E27FC236}">
                  <a16:creationId xmlns:a16="http://schemas.microsoft.com/office/drawing/2014/main" id="{ABF473A1-D6FD-9D78-84C3-191702809D2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a:extLst>
              <a:ext uri="{FF2B5EF4-FFF2-40B4-BE49-F238E27FC236}">
                <a16:creationId xmlns:a16="http://schemas.microsoft.com/office/drawing/2014/main" id="{52B88AFD-DB5A-27EA-E882-0DCA3D8DD70F}"/>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16" name="TextBox 115">
            <a:extLst>
              <a:ext uri="{FF2B5EF4-FFF2-40B4-BE49-F238E27FC236}">
                <a16:creationId xmlns:a16="http://schemas.microsoft.com/office/drawing/2014/main" id="{530BB891-74CC-0981-9EC6-E3810B817A11}"/>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Dej</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que Copilot se encargue de la toma de notas durante la reunión para poder </a:t>
            </a:r>
            <a:r>
              <a:rPr lang="en-US" sz="1100" err="1">
                <a:solidFill>
                  <a:prstClr val="black"/>
                </a:solidFill>
                <a:latin typeface="Segoe UI"/>
              </a:rPr>
              <a:t>tener</a:t>
            </a:r>
            <a:r>
              <a:rPr lang="en-US" sz="1100">
                <a:solidFill>
                  <a:prstClr val="black"/>
                </a:solidFill>
                <a:latin typeface="Segoe UI"/>
              </a:rPr>
              <a:t> t</a:t>
            </a:r>
            <a:r>
              <a:rPr kumimoji="0" lang="x-none" sz="1100" b="0" i="0" u="none" strike="noStrike" kern="1200" cap="none" spc="0" normalizeH="0" baseline="0" noProof="0">
                <a:ln>
                  <a:noFill/>
                </a:ln>
                <a:solidFill>
                  <a:prstClr val="black"/>
                </a:solidFill>
                <a:effectLst/>
                <a:uLnTx/>
                <a:uFillTx/>
                <a:latin typeface="Segoe UI"/>
                <a:ea typeface="+mn-ea"/>
                <a:cs typeface="+mn-cs"/>
              </a:rPr>
              <a:t>oda </a:t>
            </a:r>
            <a:r>
              <a:rPr lang="en-US" sz="1100">
                <a:solidFill>
                  <a:prstClr val="black"/>
                </a:solidFill>
                <a:latin typeface="Segoe UI"/>
              </a:rPr>
              <a:t>t</a:t>
            </a:r>
            <a:r>
              <a:rPr kumimoji="0" lang="x-none" sz="1100" b="0" i="0" u="none" strike="noStrike" kern="1200" cap="none" spc="0" normalizeH="0" baseline="0" noProof="0">
                <a:ln>
                  <a:noFill/>
                </a:ln>
                <a:solidFill>
                  <a:prstClr val="black"/>
                </a:solidFill>
                <a:effectLst/>
                <a:uLnTx/>
                <a:uFillTx/>
                <a:latin typeface="Segoe UI"/>
                <a:ea typeface="+mn-ea"/>
                <a:cs typeface="+mn-cs"/>
              </a:rPr>
              <a:t>u atención </a:t>
            </a:r>
            <a:r>
              <a:rPr lang="en-US" sz="1100" err="1">
                <a:solidFill>
                  <a:prstClr val="black"/>
                </a:solidFill>
                <a:latin typeface="Segoe UI"/>
              </a:rPr>
              <a:t>en</a:t>
            </a:r>
            <a:r>
              <a:rPr lang="en-US" sz="1100">
                <a:solidFill>
                  <a:prstClr val="black"/>
                </a:solidFill>
                <a:latin typeface="Segoe UI"/>
              </a:rPr>
              <a:t> </a:t>
            </a:r>
            <a:r>
              <a:rPr lang="en-US" sz="1100" err="1">
                <a:solidFill>
                  <a:prstClr val="black"/>
                </a:solidFill>
                <a:latin typeface="Segoe UI"/>
              </a:rPr>
              <a:t>el</a:t>
            </a:r>
            <a:r>
              <a:rPr kumimoji="0" lang="x-none" sz="1100" b="0" i="0" u="none" strike="noStrike" kern="1200" cap="none" spc="0" normalizeH="0" baseline="0" noProof="0">
                <a:ln>
                  <a:noFill/>
                </a:ln>
                <a:solidFill>
                  <a:prstClr val="black"/>
                </a:solidFill>
                <a:effectLst/>
                <a:uLnTx/>
                <a:uFillTx/>
                <a:latin typeface="Segoe UI"/>
                <a:ea typeface="+mn-ea"/>
                <a:cs typeface="+mn-cs"/>
              </a:rPr>
              <a:t> cliente. Pid</a:t>
            </a:r>
            <a:r>
              <a:rPr kumimoji="0" lang="en-US"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a Copilot que resuma la reunión y </a:t>
            </a:r>
            <a:r>
              <a:rPr kumimoji="0" lang="en-US" sz="1100" b="0" i="0" u="none" strike="noStrike" kern="1200" cap="none" spc="0" normalizeH="0" baseline="0" noProof="0" err="1">
                <a:ln>
                  <a:noFill/>
                </a:ln>
                <a:solidFill>
                  <a:prstClr val="black"/>
                </a:solidFill>
                <a:effectLst/>
                <a:uLnTx/>
                <a:uFillTx/>
                <a:latin typeface="Segoe UI"/>
                <a:ea typeface="+mn-ea"/>
                <a:cs typeface="+mn-cs"/>
              </a:rPr>
              <a:t>detalle</a:t>
            </a:r>
            <a:r>
              <a:rPr kumimoji="0" lang="en-US" sz="1100" b="0" i="0" u="none" strike="noStrike" kern="1200" cap="none" spc="0" normalizeH="0" baseline="0" noProof="0">
                <a:ln>
                  <a:noFill/>
                </a:ln>
                <a:solidFill>
                  <a:prstClr val="black"/>
                </a:solidFill>
                <a:effectLst/>
                <a:uLnTx/>
                <a:uFillTx/>
                <a:latin typeface="Segoe UI"/>
                <a:ea typeface="+mn-ea"/>
                <a:cs typeface="+mn-cs"/>
              </a:rPr>
              <a:t> las</a:t>
            </a:r>
            <a:r>
              <a:rPr kumimoji="0" lang="x-none"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acciones</a:t>
            </a:r>
            <a:r>
              <a:rPr kumimoji="0" lang="en-US" sz="1100" b="0" i="0" u="none" strike="noStrike" kern="1200" cap="none" spc="0" normalizeH="0" baseline="0" noProof="0">
                <a:ln>
                  <a:noFill/>
                </a:ln>
                <a:solidFill>
                  <a:prstClr val="black"/>
                </a:solidFill>
                <a:effectLst/>
                <a:uLnTx/>
                <a:uFillTx/>
                <a:latin typeface="Segoe UI"/>
                <a:ea typeface="+mn-ea"/>
                <a:cs typeface="+mn-cs"/>
              </a:rPr>
              <a:t> a </a:t>
            </a:r>
            <a:r>
              <a:rPr kumimoji="0" lang="en-US" sz="1100" b="0" i="0" u="none" strike="noStrike" kern="1200" cap="none" spc="0" normalizeH="0" baseline="0" noProof="0" err="1">
                <a:ln>
                  <a:noFill/>
                </a:ln>
                <a:solidFill>
                  <a:prstClr val="black"/>
                </a:solidFill>
                <a:effectLst/>
                <a:uLnTx/>
                <a:uFillTx/>
                <a:latin typeface="Segoe UI"/>
                <a:ea typeface="+mn-ea"/>
                <a:cs typeface="+mn-cs"/>
              </a:rPr>
              <a:t>tomar</a:t>
            </a:r>
            <a:r>
              <a:rPr kumimoji="0" lang="en-US" sz="1100" b="0" i="0" u="none" strike="noStrike" kern="1200" cap="none" spc="0" normalizeH="0" baseline="0" noProof="0">
                <a:ln>
                  <a:noFill/>
                </a:ln>
                <a:solidFill>
                  <a:prstClr val="black"/>
                </a:solidFill>
                <a:effectLst/>
                <a:uLnTx/>
                <a:uFillTx/>
                <a:latin typeface="Segoe UI"/>
                <a:ea typeface="+mn-ea"/>
                <a:cs typeface="+mn-cs"/>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826386B5-8689-654E-4268-6EF782F55913}"/>
              </a:ext>
              <a:ext uri="{C183D7F6-B498-43B3-948B-1728B52AA6E4}">
                <adec:decorative xmlns:adec="http://schemas.microsoft.com/office/drawing/2017/decorative" val="1"/>
              </a:ext>
            </a:extLst>
          </p:cNvPr>
          <p:cNvGrpSpPr>
            <a:grpSpLocks/>
          </p:cNvGrpSpPr>
          <p:nvPr/>
        </p:nvGrpSpPr>
        <p:grpSpPr>
          <a:xfrm>
            <a:off x="4173992" y="5169093"/>
            <a:ext cx="534543" cy="534543"/>
            <a:chOff x="1047176" y="8381781"/>
            <a:chExt cx="534543" cy="534543"/>
          </a:xfrm>
        </p:grpSpPr>
        <p:sp>
          <p:nvSpPr>
            <p:cNvPr id="37" name="server_2" title="Ícono de un servidor con un candado en la esquina inferior derecha">
              <a:extLst>
                <a:ext uri="{FF2B5EF4-FFF2-40B4-BE49-F238E27FC236}">
                  <a16:creationId xmlns:a16="http://schemas.microsoft.com/office/drawing/2014/main" id="{4BA3F36A-DDD2-45C2-2817-6C6F0F9BED6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Rounded Rectangle 46">
              <a:extLst>
                <a:ext uri="{FF2B5EF4-FFF2-40B4-BE49-F238E27FC236}">
                  <a16:creationId xmlns:a16="http://schemas.microsoft.com/office/drawing/2014/main" id="{C302FED5-0ACD-EF67-FA47-FFFDD1838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e Microsoft Word - PNG y vector - Descarga de logotipo">
              <a:hlinkClick r:id="rId20"/>
              <a:extLst>
                <a:ext uri="{FF2B5EF4-FFF2-40B4-BE49-F238E27FC236}">
                  <a16:creationId xmlns:a16="http://schemas.microsoft.com/office/drawing/2014/main" id="{39F3593C-C4B2-F5C7-E50B-115A255BA697}"/>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E4178AD-8A5A-3506-BD75-D78BC2AE094F}"/>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21" name="TextBox 120">
            <a:extLst>
              <a:ext uri="{FF2B5EF4-FFF2-40B4-BE49-F238E27FC236}">
                <a16:creationId xmlns:a16="http://schemas.microsoft.com/office/drawing/2014/main" id="{CEC09FA9-F40A-83CD-C434-B0B61331B181}"/>
              </a:ext>
              <a:ext uri="{C183D7F6-B498-43B3-948B-1728B52AA6E4}">
                <adec:decorative xmlns:adec="http://schemas.microsoft.com/office/drawing/2017/decorative" val="0"/>
              </a:ext>
            </a:extLst>
          </p:cNvPr>
          <p:cNvSpPr txBox="1"/>
          <p:nvPr/>
        </p:nvSpPr>
        <p:spPr>
          <a:xfrm>
            <a:off x="6756400" y="5182450"/>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Redact</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la propuesta final con Copilot </a:t>
            </a:r>
            <a:r>
              <a:rPr kumimoji="0" lang="en-US" sz="1100" b="0" i="0" u="none" strike="noStrike" kern="1200" cap="none" spc="0" normalizeH="0" baseline="0" noProof="0" err="1">
                <a:ln>
                  <a:noFill/>
                </a:ln>
                <a:solidFill>
                  <a:prstClr val="black"/>
                </a:solidFill>
                <a:effectLst/>
                <a:uLnTx/>
                <a:uFillTx/>
                <a:latin typeface="Segoe UI"/>
                <a:ea typeface="+mn-ea"/>
                <a:cs typeface="+mn-cs"/>
              </a:rPr>
              <a:t>tomando</a:t>
            </a:r>
            <a:r>
              <a:rPr kumimoji="0" lang="x-none" sz="1100" b="0" i="0" u="none" strike="noStrike" kern="1200" cap="none" spc="0" normalizeH="0" baseline="0" noProof="0">
                <a:ln>
                  <a:noFill/>
                </a:ln>
                <a:solidFill>
                  <a:prstClr val="black"/>
                </a:solidFill>
                <a:effectLst/>
                <a:uLnTx/>
                <a:uFillTx/>
                <a:latin typeface="Segoe UI"/>
                <a:ea typeface="+mn-ea"/>
                <a:cs typeface="+mn-cs"/>
              </a:rPr>
              <a:t> contenido de </a:t>
            </a:r>
            <a:r>
              <a:rPr kumimoji="0" lang="en-US" sz="1100" b="0" i="0" u="none" strike="noStrike" kern="1200" cap="none" spc="0" normalizeH="0" baseline="0" noProof="0">
                <a:ln>
                  <a:noFill/>
                </a:ln>
                <a:solidFill>
                  <a:prstClr val="black"/>
                </a:solidFill>
                <a:effectLst/>
                <a:uLnTx/>
                <a:uFillTx/>
                <a:latin typeface="Segoe UI"/>
                <a:ea typeface="+mn-ea"/>
                <a:cs typeface="+mn-cs"/>
              </a:rPr>
              <a:t>t</a:t>
            </a:r>
            <a:r>
              <a:rPr kumimoji="0" lang="x-none" sz="1100" b="0" i="0" u="none" strike="noStrike" kern="1200" cap="none" spc="0" normalizeH="0" baseline="0" noProof="0">
                <a:ln>
                  <a:noFill/>
                </a:ln>
                <a:solidFill>
                  <a:prstClr val="black"/>
                </a:solidFill>
                <a:effectLst/>
                <a:uLnTx/>
                <a:uFillTx/>
                <a:latin typeface="Segoe UI"/>
                <a:ea typeface="+mn-ea"/>
                <a:cs typeface="+mn-cs"/>
              </a:rPr>
              <a:t>us correos electrónicos, notas de reuniones y presentaciones</a:t>
            </a:r>
            <a:r>
              <a:rPr kumimoji="0" lang="en-US" sz="1100" b="0" i="0" u="none" strike="noStrike" kern="1200" cap="none" spc="0" normalizeH="0" baseline="0" noProof="0">
                <a:ln>
                  <a:noFill/>
                </a:ln>
                <a:solidFill>
                  <a:prstClr val="black"/>
                </a:solidFill>
                <a:effectLst/>
                <a:uLnTx/>
                <a:uFillTx/>
                <a:latin typeface="Segoe UI"/>
                <a:ea typeface="+mn-ea"/>
                <a:cs typeface="+mn-cs"/>
              </a:rPr>
              <a:t> que has </a:t>
            </a:r>
            <a:r>
              <a:rPr kumimoji="0" lang="en-US" sz="1100" b="0" i="0" u="none" strike="noStrike" kern="1200" cap="none" spc="0" normalizeH="0" baseline="0" noProof="0" err="1">
                <a:ln>
                  <a:noFill/>
                </a:ln>
                <a:solidFill>
                  <a:prstClr val="black"/>
                </a:solidFill>
                <a:effectLst/>
                <a:uLnTx/>
                <a:uFillTx/>
                <a:latin typeface="Segoe UI"/>
                <a:ea typeface="+mn-ea"/>
                <a:cs typeface="+mn-cs"/>
              </a:rPr>
              <a:t>intercambiado</a:t>
            </a:r>
            <a:r>
              <a:rPr kumimoji="0" lang="en-US" sz="1100" b="0" i="0" u="none" strike="noStrike" kern="1200" cap="none" spc="0" normalizeH="0" baseline="0" noProof="0">
                <a:ln>
                  <a:noFill/>
                </a:ln>
                <a:solidFill>
                  <a:prstClr val="black"/>
                </a:solidFill>
                <a:effectLst/>
                <a:uLnTx/>
                <a:uFillTx/>
                <a:latin typeface="Segoe UI"/>
                <a:ea typeface="+mn-ea"/>
                <a:cs typeface="+mn-cs"/>
              </a:rPr>
              <a:t> con </a:t>
            </a:r>
            <a:r>
              <a:rPr kumimoji="0" lang="en-US" sz="1100" b="0" i="0" u="none" strike="noStrike" kern="1200" cap="none" spc="0" normalizeH="0" baseline="0" noProof="0" err="1">
                <a:ln>
                  <a:noFill/>
                </a:ln>
                <a:solidFill>
                  <a:prstClr val="black"/>
                </a:solidFill>
                <a:effectLst/>
                <a:uLnTx/>
                <a:uFillTx/>
                <a:latin typeface="Segoe UI"/>
                <a:ea typeface="+mn-ea"/>
                <a:cs typeface="+mn-cs"/>
              </a:rPr>
              <a:t>el</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cliene</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previamente</a:t>
            </a:r>
            <a:r>
              <a:rPr kumimoji="0" lang="x-none" sz="1100" b="0" i="0" u="none" strike="noStrike" kern="1200" cap="none" spc="0" normalizeH="0" baseline="0" noProof="0">
                <a:ln>
                  <a:noFill/>
                </a:ln>
                <a:solidFill>
                  <a:prstClr val="black"/>
                </a:solidFill>
                <a:effectLst/>
                <a:uLnTx/>
                <a:uFillTx/>
                <a:latin typeface="Segoe UI"/>
                <a:ea typeface="+mn-ea"/>
                <a:cs typeface="+mn-cs"/>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TextBox 121">
            <a:extLst>
              <a:ext uri="{FF2B5EF4-FFF2-40B4-BE49-F238E27FC236}">
                <a16:creationId xmlns:a16="http://schemas.microsoft.com/office/drawing/2014/main" id="{1261F683-9333-4DDD-851F-08047FADF199}"/>
              </a:ext>
            </a:extLst>
          </p:cNvPr>
          <p:cNvSpPr txBox="1"/>
          <p:nvPr/>
        </p:nvSpPr>
        <p:spPr>
          <a:xfrm>
            <a:off x="4054942" y="6184399"/>
            <a:ext cx="2447776"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3" name="TextBox 122">
            <a:extLst>
              <a:ext uri="{FF2B5EF4-FFF2-40B4-BE49-F238E27FC236}">
                <a16:creationId xmlns:a16="http://schemas.microsoft.com/office/drawing/2014/main" id="{A0B69C73-AC68-190F-3797-0F523351B290}"/>
              </a:ext>
            </a:extLst>
          </p:cNvPr>
          <p:cNvSpPr txBox="1"/>
          <p:nvPr/>
        </p:nvSpPr>
        <p:spPr>
          <a:xfrm>
            <a:off x="6647750"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4" name="TextBox 123">
            <a:extLst>
              <a:ext uri="{FF2B5EF4-FFF2-40B4-BE49-F238E27FC236}">
                <a16:creationId xmlns:a16="http://schemas.microsoft.com/office/drawing/2014/main" id="{22693DB1-7662-AC35-A772-C02ED4913E40}"/>
              </a:ext>
            </a:extLst>
          </p:cNvPr>
          <p:cNvSpPr txBox="1"/>
          <p:nvPr/>
        </p:nvSpPr>
        <p:spPr>
          <a:xfrm>
            <a:off x="9238126" y="6185136"/>
            <a:ext cx="2305752"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4">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7" name="TextBox 126">
            <a:extLst>
              <a:ext uri="{FF2B5EF4-FFF2-40B4-BE49-F238E27FC236}">
                <a16:creationId xmlns:a16="http://schemas.microsoft.com/office/drawing/2014/main" id="{A88E2E75-F3D9-B5A3-7468-EC3790305ED5}"/>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hlinkClick r:id="rId25">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26"/>
              <a:extLst>
                <a:ext uri="{FF2B5EF4-FFF2-40B4-BE49-F238E27FC236}">
                  <a16:creationId xmlns:a16="http://schemas.microsoft.com/office/drawing/2014/main" id="{8F158F4A-0557-4EB3-75DA-835959493C89}"/>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21862" y="1838638"/>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20"/>
              <a:extLst>
                <a:ext uri="{FF2B5EF4-FFF2-40B4-BE49-F238E27FC236}">
                  <a16:creationId xmlns:a16="http://schemas.microsoft.com/office/drawing/2014/main" id="{DAD8B5CB-A2C5-5A1C-E8BB-28ECB76446C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1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8"/>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8"/>
              <a:extLst>
                <a:ext uri="{FF2B5EF4-FFF2-40B4-BE49-F238E27FC236}">
                  <a16:creationId xmlns:a16="http://schemas.microsoft.com/office/drawing/2014/main" id="{DED28364-B60D-1697-AAE8-48872073519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2"/>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12"/>
              <a:extLst>
                <a:ext uri="{FF2B5EF4-FFF2-40B4-BE49-F238E27FC236}">
                  <a16:creationId xmlns:a16="http://schemas.microsoft.com/office/drawing/2014/main" id="{709545DF-9136-0108-A8F4-56F58FCE96A4}"/>
                </a:ext>
              </a:extLst>
            </p:cNvPr>
            <p:cNvPicPr>
              <a:picLocks noChangeAspect="1"/>
            </p:cNvPicPr>
            <p:nvPr/>
          </p:nvPicPr>
          <p:blipFill>
            <a:blip r:embed="rId13"/>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12107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393700"/>
            <a:ext cx="11018520" cy="984885"/>
          </a:xfrm>
          <a:noFill/>
        </p:spPr>
        <p:txBody>
          <a:bodyPr wrap="square">
            <a:spAutoFit/>
          </a:bodyPr>
          <a:lstStyle/>
          <a:p>
            <a:pPr defTabSz="914400">
              <a:lnSpc>
                <a:spcPts val="3700"/>
              </a:lnSpc>
            </a:pPr>
            <a:r>
              <a:rPr lang="x-none" sz="3200">
                <a:gradFill flip="none" rotWithShape="1">
                  <a:gsLst>
                    <a:gs pos="50000">
                      <a:srgbClr val="8661C5"/>
                    </a:gs>
                    <a:gs pos="0">
                      <a:srgbClr val="3E76D4"/>
                    </a:gs>
                    <a:gs pos="100000">
                      <a:srgbClr val="C73ECC"/>
                    </a:gs>
                  </a:gsLst>
                  <a:lin ang="2700000" scaled="1"/>
                  <a:tileRect/>
                </a:gradFill>
                <a:cs typeface="+mn-cs"/>
              </a:rPr>
              <a:t>Ha</a:t>
            </a:r>
            <a:r>
              <a:rPr lang="en-US" sz="3200">
                <a:gradFill flip="none" rotWithShape="1">
                  <a:gsLst>
                    <a:gs pos="50000">
                      <a:srgbClr val="8661C5"/>
                    </a:gs>
                    <a:gs pos="0">
                      <a:srgbClr val="3E76D4"/>
                    </a:gs>
                    <a:gs pos="100000">
                      <a:srgbClr val="C73ECC"/>
                    </a:gs>
                  </a:gsLst>
                  <a:lin ang="2700000" scaled="1"/>
                  <a:tileRect/>
                </a:gradFill>
                <a:cs typeface="+mn-cs"/>
              </a:rPr>
              <a:t>z</a:t>
            </a:r>
            <a:r>
              <a:rPr lang="x-none" sz="3200">
                <a:gradFill flip="none" rotWithShape="1">
                  <a:gsLst>
                    <a:gs pos="50000">
                      <a:srgbClr val="8661C5"/>
                    </a:gs>
                    <a:gs pos="0">
                      <a:srgbClr val="3E76D4"/>
                    </a:gs>
                    <a:gs pos="100000">
                      <a:srgbClr val="C73ECC"/>
                    </a:gs>
                  </a:gsLst>
                  <a:lin ang="2700000" scaled="1"/>
                  <a:tileRect/>
                </a:gradFill>
                <a:cs typeface="+mn-cs"/>
              </a:rPr>
              <a:t> mejores presentaciones de ventas con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un asistente de IA</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4" name="Picture 2" descr="Logotipo de Copilot para Microsoft 365">
            <a:extLst>
              <a:ext uri="{FF2B5EF4-FFF2-40B4-BE49-F238E27FC236}">
                <a16:creationId xmlns:a16="http://schemas.microsoft.com/office/drawing/2014/main" id="{C384C9D7-80EF-8FE9-AC2D-8B6EDCC62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6B4D79D-4657-0D6B-CB57-3285B2289B04}"/>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9" name="Rectangle: Rounded Corners 6">
              <a:extLst>
                <a:ext uri="{FF2B5EF4-FFF2-40B4-BE49-F238E27FC236}">
                  <a16:creationId xmlns:a16="http://schemas.microsoft.com/office/drawing/2014/main" id="{2C52F2F9-FF92-008E-6F5B-BCE76EE48F73}"/>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13CD84D-2214-67E8-3AF2-A69047BDDB5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8DEDA43-A67A-B838-8F98-A278D78143A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DCBFF3F0-2652-B514-0CF1-4CC0C0E6F170}"/>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60D4D464-8DDF-1BBF-D97C-FDDDA06E3C69}"/>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586CF9-D850-F793-79C7-277CB438CB0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6">
              <a:extLst>
                <a:ext uri="{FF2B5EF4-FFF2-40B4-BE49-F238E27FC236}">
                  <a16:creationId xmlns:a16="http://schemas.microsoft.com/office/drawing/2014/main" id="{DD0947D8-8033-E103-8B18-1F30AF58CB2D}"/>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3">
              <a:extLst>
                <a:ext uri="{FF2B5EF4-FFF2-40B4-BE49-F238E27FC236}">
                  <a16:creationId xmlns:a16="http://schemas.microsoft.com/office/drawing/2014/main" id="{0E6CC2B9-8886-ECBD-88A2-D40A570C0AD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506C0D26-231A-9C7F-3382-D3453C874BFD}"/>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Perfeccion</a:t>
            </a:r>
            <a:r>
              <a:rPr kumimoji="0" lang="en-US" sz="1400" b="1" i="0" u="none" strike="noStrike" kern="1200" cap="none" spc="0" normalizeH="0" baseline="0" noProof="0">
                <a:ln>
                  <a:noFill/>
                </a:ln>
                <a:solidFill>
                  <a:prstClr val="black"/>
                </a:solidFill>
                <a:effectLst/>
                <a:uLnTx/>
                <a:uFillTx/>
                <a:latin typeface="Segoe UI Semibold"/>
                <a:cs typeface="Segoe UI"/>
              </a:rPr>
              <a:t>a</a:t>
            </a:r>
            <a:r>
              <a:rPr kumimoji="0" lang="x-none" sz="1400" b="1" i="0" u="none" strike="noStrike" kern="1200" cap="none" spc="0" normalizeH="0" baseline="0" noProof="0">
                <a:ln>
                  <a:noFill/>
                </a:ln>
                <a:solidFill>
                  <a:prstClr val="black"/>
                </a:solidFill>
                <a:effectLst/>
                <a:uLnTx/>
                <a:uFillTx/>
                <a:latin typeface="Segoe UI Semibold"/>
                <a:cs typeface="Segoe UI"/>
              </a:rPr>
              <a:t> una sesión </a:t>
            </a:r>
            <a:br>
              <a:rPr kumimoji="0" lang="en-US" sz="1400" b="1" i="0" u="none" strike="noStrike" kern="1200" cap="none" spc="0" normalizeH="0" baseline="0" noProof="0">
                <a:ln>
                  <a:noFill/>
                </a:ln>
                <a:solidFill>
                  <a:prstClr val="black"/>
                </a:solidFill>
                <a:effectLst/>
                <a:uLnTx/>
                <a:uFillTx/>
                <a:latin typeface="Segoe UI Semibold"/>
                <a:cs typeface="Segoe UI"/>
              </a:rPr>
            </a:br>
            <a:r>
              <a:rPr kumimoji="0" lang="x-none" sz="1400" b="1" i="0" u="none" strike="noStrike" kern="1200" cap="none" spc="0" normalizeH="0" baseline="0" noProof="0">
                <a:ln>
                  <a:noFill/>
                </a:ln>
                <a:solidFill>
                  <a:prstClr val="black"/>
                </a:solidFill>
                <a:effectLst/>
                <a:uLnTx/>
                <a:uFillTx/>
                <a:latin typeface="Segoe UI Semibold"/>
                <a:cs typeface="Segoe UI"/>
              </a:rPr>
              <a:t>d</a:t>
            </a:r>
            <a:r>
              <a:rPr kumimoji="0" lang="en-US" sz="1400" b="1" i="0" u="none" strike="noStrike" kern="1200" cap="none" spc="0" normalizeH="0" baseline="0" noProof="0">
                <a:ln>
                  <a:noFill/>
                </a:ln>
                <a:solidFill>
                  <a:prstClr val="black"/>
                </a:solidFill>
                <a:effectLst/>
                <a:uLnTx/>
                <a:uFillTx/>
                <a:latin typeface="Segoe UI Semibold"/>
                <a:cs typeface="Segoe UI"/>
              </a:rPr>
              <a:t>e </a:t>
            </a:r>
            <a:r>
              <a:rPr kumimoji="0" lang="en-US" sz="1400" b="1" i="0" u="none" strike="noStrike" kern="1200" cap="none" spc="0" normalizeH="0" baseline="0" noProof="0" err="1">
                <a:ln>
                  <a:noFill/>
                </a:ln>
                <a:solidFill>
                  <a:prstClr val="black"/>
                </a:solidFill>
                <a:effectLst/>
                <a:uLnTx/>
                <a:uFillTx/>
                <a:latin typeface="Segoe UI Semibold"/>
                <a:cs typeface="Segoe UI"/>
              </a:rPr>
              <a:t>levantamiento</a:t>
            </a:r>
            <a:r>
              <a:rPr kumimoji="0" lang="en-US" sz="1400" b="1" i="0" u="none" strike="noStrike" kern="1200" cap="none" spc="0" normalizeH="0" baseline="0" noProof="0">
                <a:ln>
                  <a:noFill/>
                </a:ln>
                <a:solidFill>
                  <a:prstClr val="black"/>
                </a:solidFill>
                <a:effectLst/>
                <a:uLnTx/>
                <a:uFillTx/>
                <a:latin typeface="Segoe UI Semibold"/>
                <a:cs typeface="Segoe UI"/>
              </a:rPr>
              <a:t> de </a:t>
            </a:r>
            <a:r>
              <a:rPr kumimoji="0" lang="en-US" sz="1400" b="1" i="0" u="none" strike="noStrike" kern="1200" cap="none" spc="0" normalizeH="0" baseline="0" noProof="0" err="1">
                <a:ln>
                  <a:noFill/>
                </a:ln>
                <a:solidFill>
                  <a:prstClr val="black"/>
                </a:solidFill>
                <a:effectLst/>
                <a:uLnTx/>
                <a:uFillTx/>
                <a:latin typeface="Segoe UI Semibold"/>
                <a:cs typeface="Segoe UI"/>
              </a:rPr>
              <a:t>oportunidades</a:t>
            </a:r>
            <a:endParaRPr kumimoji="0" lang="x-none" sz="1400" b="1" i="0" u="none" strike="noStrike" kern="1200" cap="none" spc="0" normalizeH="0" baseline="0" noProof="0">
              <a:ln>
                <a:noFill/>
              </a:ln>
              <a:solidFill>
                <a:prstClr val="black"/>
              </a:solidFill>
              <a:effectLst/>
              <a:uLnTx/>
              <a:uFillTx/>
              <a:latin typeface="Segoe UI Semibold"/>
              <a:cs typeface="Segoe UI"/>
            </a:endParaRPr>
          </a:p>
        </p:txBody>
      </p:sp>
      <p:sp>
        <p:nvSpPr>
          <p:cNvPr id="31" name="Text Placeholder 2">
            <a:extLst>
              <a:ext uri="{FF2B5EF4-FFF2-40B4-BE49-F238E27FC236}">
                <a16:creationId xmlns:a16="http://schemas.microsoft.com/office/drawing/2014/main" id="{754BB11F-CC53-BA75-B875-48959701B353}"/>
              </a:ext>
            </a:extLst>
          </p:cNvPr>
          <p:cNvSpPr txBox="1">
            <a:spLocks/>
          </p:cNvSpPr>
          <p:nvPr/>
        </p:nvSpPr>
        <p:spPr>
          <a:xfrm>
            <a:off x="754898" y="230638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Loop</a:t>
            </a:r>
          </a:p>
        </p:txBody>
      </p:sp>
      <p:grpSp>
        <p:nvGrpSpPr>
          <p:cNvPr id="3" name="Group 2" descr="Logotipo del Microsoft Loop">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3610467" y="1434677"/>
            <a:ext cx="534543" cy="534543"/>
            <a:chOff x="12648363" y="6739401"/>
            <a:chExt cx="534543" cy="534543"/>
          </a:xfrm>
        </p:grpSpPr>
        <p:sp>
          <p:nvSpPr>
            <p:cNvPr id="4" name="Rounded Rectangle 46">
              <a:hlinkClick r:id="rId4"/>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4"/>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4341" y="6815380"/>
              <a:ext cx="382586" cy="382585"/>
            </a:xfrm>
            <a:prstGeom prst="rect">
              <a:avLst/>
            </a:prstGeom>
          </p:spPr>
        </p:pic>
      </p:grpSp>
      <p:sp>
        <p:nvSpPr>
          <p:cNvPr id="35" name="Rectangle: Rounded Corners 6">
            <a:extLst>
              <a:ext uri="{FF2B5EF4-FFF2-40B4-BE49-F238E27FC236}">
                <a16:creationId xmlns:a16="http://schemas.microsoft.com/office/drawing/2014/main" id="{29F098DC-0C7E-D11F-D531-3DDB75DEB50A}"/>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Title 1">
            <a:extLst>
              <a:ext uri="{FF2B5EF4-FFF2-40B4-BE49-F238E27FC236}">
                <a16:creationId xmlns:a16="http://schemas.microsoft.com/office/drawing/2014/main" id="{7B733D0E-D189-A28D-1A55-C7006BA4D8E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 conjunto de preguntas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una sesión de descubrimiento de clientes centrada en los casos de uso principales del producto.</a:t>
            </a:r>
          </a:p>
        </p:txBody>
      </p:sp>
      <p:sp>
        <p:nvSpPr>
          <p:cNvPr id="37" name="TextBox 36">
            <a:extLst>
              <a:ext uri="{FF2B5EF4-FFF2-40B4-BE49-F238E27FC236}">
                <a16:creationId xmlns:a16="http://schemas.microsoft.com/office/drawing/2014/main" id="{9A848992-C607-CA4D-7EFE-021614937BF8}"/>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Descubr</a:t>
            </a: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información </a:t>
            </a:r>
            <a:br>
              <a:rPr kumimoji="0" lang="en-US" sz="1400" b="1" i="0" u="none" strike="noStrike" kern="1200" cap="none" spc="0" normalizeH="0" baseline="0" noProof="0">
                <a:ln>
                  <a:noFill/>
                </a:ln>
                <a:solidFill>
                  <a:prstClr val="black"/>
                </a:solidFill>
                <a:effectLst/>
                <a:uLnTx/>
                <a:uFillTx/>
                <a:latin typeface="Segoe UI Semibold"/>
                <a:cs typeface="Segoe UI" pitchFamily="34" charset="0"/>
              </a:rPr>
            </a:b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 la empresa</a:t>
            </a:r>
          </a:p>
        </p:txBody>
      </p:sp>
      <p:sp>
        <p:nvSpPr>
          <p:cNvPr id="38" name="Text Placeholder 2">
            <a:extLst>
              <a:ext uri="{FF2B5EF4-FFF2-40B4-BE49-F238E27FC236}">
                <a16:creationId xmlns:a16="http://schemas.microsoft.com/office/drawing/2014/main" id="{C5C4DF18-AFF0-DF5B-1B3A-B6AF3C38344E}"/>
              </a:ext>
            </a:extLst>
          </p:cNvPr>
          <p:cNvSpPr txBox="1">
            <a:spLocks/>
          </p:cNvSpPr>
          <p:nvPr/>
        </p:nvSpPr>
        <p:spPr>
          <a:xfrm>
            <a:off x="4490013" y="230638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a:rPr>
              <a:t>Pid</a:t>
            </a:r>
            <a:r>
              <a:rPr kumimoji="0" lang="en-US" sz="1050" b="0" i="0" u="none" strike="noStrike" kern="1200" cap="none" spc="0" normalizeH="0" baseline="0" noProof="0">
                <a:ln w="3175">
                  <a:noFill/>
                </a:ln>
                <a:solidFill>
                  <a:prstClr val="black"/>
                </a:solidFill>
                <a:effectLst/>
                <a:uLnTx/>
                <a:uFillTx/>
                <a:latin typeface="Segoe UI"/>
                <a:ea typeface="+mn-ea"/>
                <a:cs typeface="Segoe UI"/>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a:rPr>
              <a:t> a Microsoft Copilot en la barra lateral </a:t>
            </a:r>
            <a:br>
              <a:rPr kumimoji="0" lang="en-US" sz="1050" b="0" i="0" u="none" strike="noStrike" kern="1200" cap="none" spc="0" normalizeH="0" baseline="0" noProof="0">
                <a:ln w="3175">
                  <a:noFill/>
                </a:ln>
                <a:solidFill>
                  <a:prstClr val="black"/>
                </a:solidFill>
                <a:effectLst/>
                <a:uLnTx/>
                <a:uFillTx/>
                <a:latin typeface="Segoe UI"/>
                <a:ea typeface="+mn-ea"/>
                <a:cs typeface="Segoe UI"/>
              </a:rPr>
            </a:br>
            <a:r>
              <a:rPr kumimoji="0" lang="x-none" sz="1050" b="0" i="0" u="none" strike="noStrike" kern="1200" cap="none" spc="0" normalizeH="0" baseline="0" noProof="0">
                <a:ln w="3175">
                  <a:noFill/>
                </a:ln>
                <a:solidFill>
                  <a:prstClr val="black"/>
                </a:solidFill>
                <a:effectLst/>
                <a:uLnTx/>
                <a:uFillTx/>
                <a:latin typeface="Segoe UI"/>
                <a:ea typeface="+mn-ea"/>
                <a:cs typeface="Segoe UI"/>
              </a:rPr>
              <a:t>del explorador Edge</a:t>
            </a:r>
          </a:p>
        </p:txBody>
      </p:sp>
      <p:grpSp>
        <p:nvGrpSpPr>
          <p:cNvPr id="7" name="Group 6" descr="Logotipo de Microsoft Bing">
            <a:extLst>
              <a:ext uri="{FF2B5EF4-FFF2-40B4-BE49-F238E27FC236}">
                <a16:creationId xmlns:a16="http://schemas.microsoft.com/office/drawing/2014/main" id="{873EBBF2-4AE7-4DF5-C5B7-CEF1BEC3CB84}"/>
              </a:ext>
              <a:ext uri="{C183D7F6-B498-43B3-948B-1728B52AA6E4}">
                <adec:decorative xmlns:adec="http://schemas.microsoft.com/office/drawing/2017/decorative" val="0"/>
              </a:ext>
            </a:extLst>
          </p:cNvPr>
          <p:cNvGrpSpPr>
            <a:grpSpLocks/>
          </p:cNvGrpSpPr>
          <p:nvPr/>
        </p:nvGrpSpPr>
        <p:grpSpPr>
          <a:xfrm>
            <a:off x="7372687" y="1430406"/>
            <a:ext cx="534544" cy="534544"/>
            <a:chOff x="12778532" y="5665565"/>
            <a:chExt cx="534543" cy="534543"/>
          </a:xfrm>
        </p:grpSpPr>
        <p:sp>
          <p:nvSpPr>
            <p:cNvPr id="8" name="Rounded Rectangle 46">
              <a:hlinkClick r:id="rId7"/>
              <a:extLst>
                <a:ext uri="{FF2B5EF4-FFF2-40B4-BE49-F238E27FC236}">
                  <a16:creationId xmlns:a16="http://schemas.microsoft.com/office/drawing/2014/main" id="{0EFAABC5-23EA-002B-DE68-9B852E30353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descr="Imagen que contiene gráficos, logotipo, símbolo, azul eléctrico&#10;&#10;Descripción generada automáticamente">
              <a:hlinkClick r:id="rId7"/>
              <a:extLst>
                <a:ext uri="{FF2B5EF4-FFF2-40B4-BE49-F238E27FC236}">
                  <a16:creationId xmlns:a16="http://schemas.microsoft.com/office/drawing/2014/main" id="{9E413210-D2D1-EE24-73B1-D884417C43D7}"/>
                </a:ext>
              </a:extLst>
            </p:cNvPr>
            <p:cNvPicPr>
              <a:picLocks noChangeAspect="1"/>
            </p:cNvPicPr>
            <p:nvPr/>
          </p:nvPicPr>
          <p:blipFill>
            <a:blip r:embed="rId8"/>
            <a:stretch>
              <a:fillRect/>
            </a:stretch>
          </p:blipFill>
          <p:spPr>
            <a:xfrm>
              <a:off x="12870088" y="5761541"/>
              <a:ext cx="382583" cy="378191"/>
            </a:xfrm>
            <a:prstGeom prst="rect">
              <a:avLst/>
            </a:prstGeom>
          </p:spPr>
        </p:pic>
      </p:grpSp>
      <p:sp>
        <p:nvSpPr>
          <p:cNvPr id="45" name="Rectangle: Rounded Corners 6">
            <a:extLst>
              <a:ext uri="{FF2B5EF4-FFF2-40B4-BE49-F238E27FC236}">
                <a16:creationId xmlns:a16="http://schemas.microsoft.com/office/drawing/2014/main" id="{55A1A51C-C5B5-5338-71C6-3CAA71047AD3}"/>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itle 1">
            <a:extLst>
              <a:ext uri="{FF2B5EF4-FFF2-40B4-BE49-F238E27FC236}">
                <a16:creationId xmlns:a16="http://schemas.microsoft.com/office/drawing/2014/main" id="{95D065E1-D5CD-ABB9-AC49-D033D61932FD}"/>
              </a:ext>
            </a:extLst>
          </p:cNvPr>
          <p:cNvSpPr txBox="1">
            <a:spLocks/>
          </p:cNvSpPr>
          <p:nvPr/>
        </p:nvSpPr>
        <p:spPr>
          <a:xfrm>
            <a:off x="4613434" y="3019143"/>
            <a:ext cx="2864120"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el informe anual de</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l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cliente</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incluidos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los objetivos, los riesgos y las métricas financieras.</a:t>
            </a:r>
          </a:p>
        </p:txBody>
      </p:sp>
      <p:sp>
        <p:nvSpPr>
          <p:cNvPr id="47" name="TextBox 46">
            <a:extLst>
              <a:ext uri="{FF2B5EF4-FFF2-40B4-BE49-F238E27FC236}">
                <a16:creationId xmlns:a16="http://schemas.microsoft.com/office/drawing/2014/main" id="{B7B15BC3-6C08-3245-700A-79A8F7408F70}"/>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Encuentr</a:t>
            </a: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a:t>
            </a:r>
            <a:r>
              <a:rPr kumimoji="0" lang="en-US" sz="1400" b="1" i="0" u="none" strike="noStrike" kern="1200" cap="none" spc="0" normalizeH="0" baseline="0" noProof="0" err="1">
                <a:ln>
                  <a:noFill/>
                </a:ln>
                <a:solidFill>
                  <a:prstClr val="black"/>
                </a:solidFill>
                <a:effectLst/>
                <a:uLnTx/>
                <a:uFillTx/>
                <a:latin typeface="Segoe UI Semibold"/>
                <a:cs typeface="Segoe UI" pitchFamily="34" charset="0"/>
              </a:rPr>
              <a:t>informaci</a:t>
            </a:r>
            <a:r>
              <a:rPr lang="es-EC" sz="1400" err="1">
                <a:solidFill>
                  <a:prstClr val="black"/>
                </a:solidFill>
                <a:latin typeface="Segoe UI Semibold"/>
              </a:rPr>
              <a:t>ón</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relevante </a:t>
            </a:r>
            <a:br>
              <a:rPr kumimoji="0" lang="en-US" sz="1400" b="1" i="0" u="none" strike="noStrike" kern="1200" cap="none" spc="0" normalizeH="0" baseline="0" noProof="0">
                <a:ln>
                  <a:noFill/>
                </a:ln>
                <a:solidFill>
                  <a:prstClr val="black"/>
                </a:solidFill>
                <a:effectLst/>
                <a:uLnTx/>
                <a:uFillTx/>
                <a:latin typeface="Segoe UI Semibold"/>
                <a:cs typeface="Segoe UI" pitchFamily="34" charset="0"/>
              </a:rPr>
            </a:b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t</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us correos electrónicos</a:t>
            </a:r>
          </a:p>
        </p:txBody>
      </p:sp>
      <p:sp>
        <p:nvSpPr>
          <p:cNvPr id="49" name="Text Placeholder 2">
            <a:extLst>
              <a:ext uri="{FF2B5EF4-FFF2-40B4-BE49-F238E27FC236}">
                <a16:creationId xmlns:a16="http://schemas.microsoft.com/office/drawing/2014/main" id="{ED4925DD-76F2-C751-2211-89ECC0A44847}"/>
              </a:ext>
            </a:extLst>
          </p:cNvPr>
          <p:cNvSpPr txBox="1">
            <a:spLocks/>
          </p:cNvSpPr>
          <p:nvPr/>
        </p:nvSpPr>
        <p:spPr>
          <a:xfrm>
            <a:off x="8229191" y="2320900"/>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Microsoft Copilot en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40" name="Group 39" descr="Logotipo de Copilot para Microsoft 365">
            <a:extLst>
              <a:ext uri="{FF2B5EF4-FFF2-40B4-BE49-F238E27FC236}">
                <a16:creationId xmlns:a16="http://schemas.microsoft.com/office/drawing/2014/main" id="{2F86FF01-4345-80A5-90A9-3D923B1B8116}"/>
              </a:ext>
            </a:extLst>
          </p:cNvPr>
          <p:cNvGrpSpPr>
            <a:grpSpLocks/>
          </p:cNvGrpSpPr>
          <p:nvPr/>
        </p:nvGrpSpPr>
        <p:grpSpPr>
          <a:xfrm>
            <a:off x="11118806" y="1412879"/>
            <a:ext cx="534543" cy="534543"/>
            <a:chOff x="3610465" y="1434675"/>
            <a:chExt cx="534543" cy="534543"/>
          </a:xfrm>
        </p:grpSpPr>
        <p:sp>
          <p:nvSpPr>
            <p:cNvPr id="42" name="Rounded Rectangle 46">
              <a:extLst>
                <a:ext uri="{FF2B5EF4-FFF2-40B4-BE49-F238E27FC236}">
                  <a16:creationId xmlns:a16="http://schemas.microsoft.com/office/drawing/2014/main" id="{9B7B5163-B3BF-51BC-5F20-01236A453CA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9"/>
              <a:extLst>
                <a:ext uri="{FF2B5EF4-FFF2-40B4-BE49-F238E27FC236}">
                  <a16:creationId xmlns:a16="http://schemas.microsoft.com/office/drawing/2014/main" id="{48D1A364-A89E-A6BC-50CF-C2EC569BE45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Rounded Corners 6">
            <a:extLst>
              <a:ext uri="{FF2B5EF4-FFF2-40B4-BE49-F238E27FC236}">
                <a16:creationId xmlns:a16="http://schemas.microsoft.com/office/drawing/2014/main" id="{1906065F-13B3-5931-1B95-E7358C8C382B}"/>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Title 1">
            <a:extLst>
              <a:ext uri="{FF2B5EF4-FFF2-40B4-BE49-F238E27FC236}">
                <a16:creationId xmlns:a16="http://schemas.microsoft.com/office/drawing/2014/main" id="{C9DB0AC6-2F7E-9AFF-0138-473832B77433}"/>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Proporcióname una lista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con viñetas de mis correos electrónicos en los que se haya mencionado </a:t>
            </a:r>
            <a:r>
              <a:rPr kumimoji="0" lang="x-none" sz="1000" b="0" i="1" u="none" strike="noStrike" kern="1200" cap="none" spc="0" normalizeH="0" baseline="0" noProof="0">
                <a:ln w="3175">
                  <a:noFill/>
                </a:ln>
                <a:solidFill>
                  <a:prstClr val="black"/>
                </a:solidFill>
                <a:effectLst/>
                <a:uLnTx/>
                <a:uFillTx/>
                <a:latin typeface="Segoe UI"/>
                <a:ea typeface="+mn-ea"/>
                <a:cs typeface="Segoe UI" pitchFamily="34" charset="0"/>
              </a:rPr>
              <a:t>Fabrikam</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durante las últimas dos semanas.</a:t>
            </a:r>
          </a:p>
        </p:txBody>
      </p:sp>
      <p:sp>
        <p:nvSpPr>
          <p:cNvPr id="56" name="TextBox 55">
            <a:extLst>
              <a:ext uri="{FF2B5EF4-FFF2-40B4-BE49-F238E27FC236}">
                <a16:creationId xmlns:a16="http://schemas.microsoft.com/office/drawing/2014/main" id="{AE3EA9A2-FCD7-13F3-8A45-B4C7FAB8FD5E}"/>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Actuali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presentación de ventas</a:t>
            </a:r>
          </a:p>
        </p:txBody>
      </p:sp>
      <p:sp>
        <p:nvSpPr>
          <p:cNvPr id="57" name="Text Placeholder 2">
            <a:extLst>
              <a:ext uri="{FF2B5EF4-FFF2-40B4-BE49-F238E27FC236}">
                <a16:creationId xmlns:a16="http://schemas.microsoft.com/office/drawing/2014/main" id="{97F3EB11-1066-41A2-E150-A756EFA0E72D}"/>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presentación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que tienes al momento </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2" name="Group 71" descr="Logotipo de Microsoft PowerPoint">
            <a:extLst>
              <a:ext uri="{FF2B5EF4-FFF2-40B4-BE49-F238E27FC236}">
                <a16:creationId xmlns:a16="http://schemas.microsoft.com/office/drawing/2014/main" id="{45A59C04-E1E6-4DD3-E259-9F0C75630E08}"/>
              </a:ext>
            </a:extLst>
          </p:cNvPr>
          <p:cNvGrpSpPr>
            <a:grpSpLocks/>
          </p:cNvGrpSpPr>
          <p:nvPr/>
        </p:nvGrpSpPr>
        <p:grpSpPr>
          <a:xfrm>
            <a:off x="3641326" y="4031175"/>
            <a:ext cx="534544" cy="534544"/>
            <a:chOff x="587375" y="1790700"/>
            <a:chExt cx="1371600" cy="1371600"/>
          </a:xfrm>
        </p:grpSpPr>
        <p:sp>
          <p:nvSpPr>
            <p:cNvPr id="76" name="Rounded Rectangle 46">
              <a:extLst>
                <a:ext uri="{FF2B5EF4-FFF2-40B4-BE49-F238E27FC236}">
                  <a16:creationId xmlns:a16="http://schemas.microsoft.com/office/drawing/2014/main" id="{23985D0A-4011-BB87-6F3C-66012610E546}"/>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2" descr="Logotipo de Microsoft PowerPoint - PNG y vector - Descarga de logotipo">
              <a:hlinkClick r:id="rId11"/>
              <a:extLst>
                <a:ext uri="{FF2B5EF4-FFF2-40B4-BE49-F238E27FC236}">
                  <a16:creationId xmlns:a16="http://schemas.microsoft.com/office/drawing/2014/main" id="{E38F82F9-6652-AF8C-964C-EDA135E319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
            <a:extLst>
              <a:ext uri="{FF2B5EF4-FFF2-40B4-BE49-F238E27FC236}">
                <a16:creationId xmlns:a16="http://schemas.microsoft.com/office/drawing/2014/main" id="{FD7B5BBE-B4B6-4520-CAD1-82022265D8B2}"/>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itle 1">
            <a:extLst>
              <a:ext uri="{FF2B5EF4-FFF2-40B4-BE49-F238E27FC236}">
                <a16:creationId xmlns:a16="http://schemas.microsoft.com/office/drawing/2014/main" id="{0427713B-B0B2-0F56-C717-C8451D4DA073}"/>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diapositiva sobre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[texto del resumen de correo electrónico de Microsoft Copilot] e incluye una imagen adecuada para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el sector médico.</a:t>
            </a:r>
          </a:p>
        </p:txBody>
      </p:sp>
      <p:sp>
        <p:nvSpPr>
          <p:cNvPr id="63" name="TextBox 62">
            <a:extLst>
              <a:ext uri="{FF2B5EF4-FFF2-40B4-BE49-F238E27FC236}">
                <a16:creationId xmlns:a16="http://schemas.microsoft.com/office/drawing/2014/main" id="{7E30452F-876F-3628-47F6-ADFA2963543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Resum</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reunión</a:t>
            </a:r>
          </a:p>
        </p:txBody>
      </p:sp>
      <p:sp>
        <p:nvSpPr>
          <p:cNvPr id="64" name="Text Placeholder 2">
            <a:extLst>
              <a:ext uri="{FF2B5EF4-FFF2-40B4-BE49-F238E27FC236}">
                <a16:creationId xmlns:a16="http://schemas.microsoft.com/office/drawing/2014/main" id="{8BCFE76E-C828-F500-6445-0B467488E2B3}"/>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resumen de la reunión, pregunt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Teams</a:t>
            </a:r>
          </a:p>
        </p:txBody>
      </p:sp>
      <p:grpSp>
        <p:nvGrpSpPr>
          <p:cNvPr id="58" name="Group 57" descr="Logotipo de Microsoft Teams">
            <a:extLst>
              <a:ext uri="{FF2B5EF4-FFF2-40B4-BE49-F238E27FC236}">
                <a16:creationId xmlns:a16="http://schemas.microsoft.com/office/drawing/2014/main" id="{BEBE0F6F-16E8-A978-86BD-0A29E28394A1}"/>
              </a:ext>
              <a:ext uri="{C183D7F6-B498-43B3-948B-1728B52AA6E4}">
                <adec:decorative xmlns:adec="http://schemas.microsoft.com/office/drawing/2017/decorative" val="0"/>
              </a:ext>
            </a:extLst>
          </p:cNvPr>
          <p:cNvGrpSpPr>
            <a:grpSpLocks/>
          </p:cNvGrpSpPr>
          <p:nvPr/>
        </p:nvGrpSpPr>
        <p:grpSpPr>
          <a:xfrm>
            <a:off x="7372337" y="4028484"/>
            <a:ext cx="534544" cy="534544"/>
            <a:chOff x="3125234" y="13590476"/>
            <a:chExt cx="659280" cy="659280"/>
          </a:xfrm>
        </p:grpSpPr>
        <p:sp>
          <p:nvSpPr>
            <p:cNvPr id="59" name="Rounded Rectangle 56">
              <a:extLst>
                <a:ext uri="{FF2B5EF4-FFF2-40B4-BE49-F238E27FC236}">
                  <a16:creationId xmlns:a16="http://schemas.microsoft.com/office/drawing/2014/main" id="{9966B966-54C0-6047-704C-1A8E13592E2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E6C3AB40-9201-BC31-4253-D90E8B194B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9606" y="13694555"/>
              <a:ext cx="451120" cy="451118"/>
            </a:xfrm>
            <a:prstGeom prst="rect">
              <a:avLst/>
            </a:prstGeom>
          </p:spPr>
        </p:pic>
      </p:grpSp>
      <p:sp>
        <p:nvSpPr>
          <p:cNvPr id="68" name="Rectangle: Rounded Corners 6">
            <a:extLst>
              <a:ext uri="{FF2B5EF4-FFF2-40B4-BE49-F238E27FC236}">
                <a16:creationId xmlns:a16="http://schemas.microsoft.com/office/drawing/2014/main" id="{D6F7FCEE-EB2B-3669-15DE-66F1C02836EA}"/>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Title 1">
            <a:extLst>
              <a:ext uri="{FF2B5EF4-FFF2-40B4-BE49-F238E27FC236}">
                <a16:creationId xmlns:a16="http://schemas.microsoft.com/office/drawing/2014/main" id="{02B7DB50-9D13-C875-21DF-DB097EAB8DB2}"/>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reunión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enumera </a:t>
            </a:r>
            <a:r>
              <a:rPr kumimoji="0" lang="es-EC" sz="1000" b="0" i="0" u="none" strike="noStrike" kern="1200" cap="none" spc="0" normalizeH="0" baseline="0" noProof="0">
                <a:ln w="3175">
                  <a:noFill/>
                </a:ln>
                <a:solidFill>
                  <a:prstClr val="black"/>
                </a:solidFill>
                <a:effectLst/>
                <a:uLnTx/>
                <a:uFillTx/>
                <a:latin typeface="Segoe UI"/>
                <a:ea typeface="+mn-ea"/>
                <a:cs typeface="Segoe UI" pitchFamily="34" charset="0"/>
              </a:rPr>
              <a:t>las acciones a tomar</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discutid</a:t>
            </a:r>
            <a:r>
              <a:rPr kumimoji="0" lang="es-EC" sz="1000" b="0" i="0" u="none" strike="noStrike" kern="1200" cap="none" spc="0" normalizeH="0" baseline="0" noProof="0">
                <a:ln w="3175">
                  <a:noFill/>
                </a:ln>
                <a:solidFill>
                  <a:prstClr val="black"/>
                </a:solidFill>
                <a:effectLst/>
                <a:uLnTx/>
                <a:uFillTx/>
                <a:latin typeface="Segoe UI"/>
                <a:ea typeface="+mn-ea"/>
                <a:cs typeface="Segoe UI" pitchFamily="34" charset="0"/>
              </a:rPr>
              <a:t>a</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 y su estado actual.</a:t>
            </a:r>
          </a:p>
        </p:txBody>
      </p:sp>
      <p:sp>
        <p:nvSpPr>
          <p:cNvPr id="70" name="TextBox 69">
            <a:extLst>
              <a:ext uri="{FF2B5EF4-FFF2-40B4-BE49-F238E27FC236}">
                <a16:creationId xmlns:a16="http://schemas.microsoft.com/office/drawing/2014/main" id="{31A12B41-CFC3-3576-5B82-8C2E99382925}"/>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propuesta</a:t>
            </a:r>
          </a:p>
        </p:txBody>
      </p:sp>
      <p:sp>
        <p:nvSpPr>
          <p:cNvPr id="71" name="Text Placeholder 2">
            <a:extLst>
              <a:ext uri="{FF2B5EF4-FFF2-40B4-BE49-F238E27FC236}">
                <a16:creationId xmlns:a16="http://schemas.microsoft.com/office/drawing/2014/main" id="{9071B72B-C8D0-0B00-CE6A-95F9493292C3}"/>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a:t>
            </a:r>
            <a:r>
              <a:rPr lang="es-EC" sz="1050" err="1">
                <a:ln w="3175">
                  <a:noFill/>
                </a:ln>
                <a:solidFill>
                  <a:prstClr val="black"/>
                </a:solidFill>
                <a:latin typeface="Segoe UI"/>
              </a:rPr>
              <a:t>word</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a:t>
            </a:r>
          </a:p>
        </p:txBody>
      </p:sp>
      <p:grpSp>
        <p:nvGrpSpPr>
          <p:cNvPr id="84" name="Group 83" descr="Logotipo de Microsoft Word">
            <a:extLst>
              <a:ext uri="{FF2B5EF4-FFF2-40B4-BE49-F238E27FC236}">
                <a16:creationId xmlns:a16="http://schemas.microsoft.com/office/drawing/2014/main" id="{DD8F540E-ADE9-702C-F2B1-CC1F5B9D2E38}"/>
              </a:ext>
              <a:ext uri="{C183D7F6-B498-43B3-948B-1728B52AA6E4}">
                <adec:decorative xmlns:adec="http://schemas.microsoft.com/office/drawing/2017/decorative" val="0"/>
              </a:ext>
            </a:extLst>
          </p:cNvPr>
          <p:cNvGrpSpPr>
            <a:grpSpLocks/>
          </p:cNvGrpSpPr>
          <p:nvPr/>
        </p:nvGrpSpPr>
        <p:grpSpPr>
          <a:xfrm>
            <a:off x="11118807" y="4026755"/>
            <a:ext cx="534543" cy="534543"/>
            <a:chOff x="5006422" y="10181153"/>
            <a:chExt cx="659280" cy="659280"/>
          </a:xfrm>
        </p:grpSpPr>
        <p:sp>
          <p:nvSpPr>
            <p:cNvPr id="88" name="Rounded Rectangle 46">
              <a:extLst>
                <a:ext uri="{FF2B5EF4-FFF2-40B4-BE49-F238E27FC236}">
                  <a16:creationId xmlns:a16="http://schemas.microsoft.com/office/drawing/2014/main" id="{7E26656D-975C-965E-4F52-CE943744183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45458FB4-B5D2-79D4-3CA2-2505862C5C9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279" t="26853" r="22699" b="26853"/>
            <a:stretch/>
          </p:blipFill>
          <p:spPr>
            <a:xfrm>
              <a:off x="5112857" y="10308272"/>
              <a:ext cx="446412" cy="405040"/>
            </a:xfrm>
            <a:prstGeom prst="rect">
              <a:avLst/>
            </a:prstGeom>
          </p:spPr>
        </p:pic>
      </p:grpSp>
      <p:sp>
        <p:nvSpPr>
          <p:cNvPr id="78" name="Rectangle: Rounded Corners 6">
            <a:extLst>
              <a:ext uri="{FF2B5EF4-FFF2-40B4-BE49-F238E27FC236}">
                <a16:creationId xmlns:a16="http://schemas.microsoft.com/office/drawing/2014/main" id="{FE6D964C-7D63-A39A-0628-7C97AC2FE2CF}"/>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2" name="Title 1">
            <a:extLst>
              <a:ext uri="{FF2B5EF4-FFF2-40B4-BE49-F238E27FC236}">
                <a16:creationId xmlns:a16="http://schemas.microsoft.com/office/drawing/2014/main" id="{73EA53D6-2B78-E340-98FF-DE04EBC46241}"/>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propuesta basada en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Presentación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ventas de Contoso.pptx</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Notas de reunión de ventas.docx</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t>
            </a:r>
            <a:endPar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8627358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202C65F-3341-DC8F-D825-3AC30F8A62D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líder de </a:t>
            </a:r>
            <a:r>
              <a:rPr lang="en-IN" sz="3200">
                <a:gradFill flip="none" rotWithShape="1">
                  <a:gsLst>
                    <a:gs pos="50000">
                      <a:srgbClr val="8661C5"/>
                    </a:gs>
                    <a:gs pos="0">
                      <a:srgbClr val="3E76D4"/>
                    </a:gs>
                    <a:gs pos="100000">
                      <a:srgbClr val="C73ECC"/>
                    </a:gs>
                  </a:gsLst>
                  <a:lin ang="2700000" scaled="1"/>
                  <a:tileRect/>
                </a:gradFill>
                <a:cs typeface="+mn-cs"/>
              </a:rPr>
              <a:t>V</a:t>
            </a:r>
            <a:r>
              <a:rPr lang="x-none" sz="3200">
                <a:gradFill flip="none" rotWithShape="1">
                  <a:gsLst>
                    <a:gs pos="50000">
                      <a:srgbClr val="8661C5"/>
                    </a:gs>
                    <a:gs pos="0">
                      <a:srgbClr val="3E76D4"/>
                    </a:gs>
                    <a:gs pos="100000">
                      <a:srgbClr val="C73ECC"/>
                    </a:gs>
                  </a:gsLst>
                  <a:lin ang="2700000" scaled="1"/>
                  <a:tileRect/>
                </a:gradFill>
                <a:cs typeface="+mn-cs"/>
              </a:rPr>
              <a:t>entas</a:t>
            </a:r>
          </a:p>
        </p:txBody>
      </p:sp>
      <p:pic>
        <p:nvPicPr>
          <p:cNvPr id="2" name="Picture 2" descr="Logotipo de Copilot para Microsoft 365">
            <a:extLst>
              <a:ext uri="{FF2B5EF4-FFF2-40B4-BE49-F238E27FC236}">
                <a16:creationId xmlns:a16="http://schemas.microsoft.com/office/drawing/2014/main" id="{A525943C-DECB-B724-85C9-1E3825D47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necesita prepararse para su gran presentación a Contoso, por lo que resume los correos electrónicos y chats de su client</a:t>
            </a:r>
            <a:r>
              <a:rPr kumimoji="0" lang="es-EC" sz="1000" b="0" i="0" u="none" strike="noStrike" kern="1200" cap="none" spc="0" normalizeH="0" baseline="0" noProof="0">
                <a:ln>
                  <a:noFill/>
                </a:ln>
                <a:solidFill>
                  <a:prstClr val="black"/>
                </a:solidFill>
                <a:effectLst/>
                <a:uLnTx/>
                <a:uFillTx/>
                <a:latin typeface="Segoe UI"/>
                <a:ea typeface="+mn-ea"/>
                <a:cs typeface="Segoe UI Semibold"/>
              </a:rPr>
              <a:t>e.</a:t>
            </a:r>
            <a:endParaRPr kumimoji="0" lang="x-none"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64608"/>
            <a:ext cx="2443118"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800"/>
              </a:lnSpc>
              <a:spcBef>
                <a:spcPct val="0"/>
              </a:spcBef>
              <a:spcAft>
                <a:spcPct val="0"/>
              </a:spcAft>
              <a:buClrTx/>
              <a:buSzTx/>
              <a:buFontTx/>
              <a:buNone/>
              <a:tabLst/>
              <a:defRPr/>
            </a:pPr>
            <a:r>
              <a:rPr kumimoji="0" lang="x-none"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 todos los correos electrónicos y chats de Teams en el último mes provenientes de Contoso; destaca las consultas principales y los elementos abiertos.</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8:15 a. 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ordena a Copilot que cree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un mensaje para confirmar la reunión. </a:t>
            </a:r>
          </a:p>
        </p:txBody>
      </p:sp>
      <p:grpSp>
        <p:nvGrpSpPr>
          <p:cNvPr id="97" name="Group 96">
            <a:extLst>
              <a:ext uri="{FF2B5EF4-FFF2-40B4-BE49-F238E27FC236}">
                <a16:creationId xmlns:a16="http://schemas.microsoft.com/office/drawing/2014/main" id="{70FBE80E-AF26-9601-55E5-9A751EAA5C52}"/>
              </a:ext>
              <a:ext uri="{C183D7F6-B498-43B3-948B-1728B52AA6E4}">
                <adec:decorative xmlns:adec="http://schemas.microsoft.com/office/drawing/2017/decorative" val="1"/>
              </a:ext>
            </a:extLst>
          </p:cNvPr>
          <p:cNvGrpSpPr/>
          <p:nvPr/>
        </p:nvGrpSpPr>
        <p:grpSpPr>
          <a:xfrm>
            <a:off x="3417469" y="2375244"/>
            <a:ext cx="534543" cy="534543"/>
            <a:chOff x="12716387" y="5818028"/>
            <a:chExt cx="534543" cy="534543"/>
          </a:xfrm>
        </p:grpSpPr>
        <p:sp>
          <p:nvSpPr>
            <p:cNvPr id="101" name="Rounded Rectangle 46">
              <a:hlinkClick r:id="rId6"/>
              <a:extLst>
                <a:ext uri="{FF2B5EF4-FFF2-40B4-BE49-F238E27FC236}">
                  <a16:creationId xmlns:a16="http://schemas.microsoft.com/office/drawing/2014/main" id="{7ABDDF93-274E-A921-076B-7205FC7F56C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075" t="20075" r="20075" b="20075"/>
            <a:stretch/>
          </p:blipFill>
          <p:spPr>
            <a:xfrm>
              <a:off x="12734356" y="5882542"/>
              <a:ext cx="415190" cy="415188"/>
            </a:xfrm>
            <a:prstGeom prst="rect">
              <a:avLst/>
            </a:prstGeom>
          </p:spPr>
        </p:pic>
      </p:grpSp>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60182"/>
            <a:ext cx="2443118" cy="51296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800"/>
              </a:lnSpc>
              <a:spcBef>
                <a:spcPct val="0"/>
              </a:spcBef>
              <a:spcAft>
                <a:spcPct val="0"/>
              </a:spcAft>
              <a:buClrTx/>
              <a:buSzTx/>
              <a:buFontTx/>
              <a:buNone/>
              <a:tabLst/>
              <a:defRPr/>
            </a:pPr>
            <a:r>
              <a:rPr kumimoji="0" lang="x-none"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Redacta un correo electrónico </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para confirmar la reunión de esta tarde. Destaca </a:t>
            </a:r>
            <a:r>
              <a:rPr lang="es-EC" sz="750" spc="0">
                <a:solidFill>
                  <a:prstClr val="black"/>
                </a:solidFill>
                <a:latin typeface="Segoe UI"/>
              </a:rPr>
              <a:t>puntos a resaltar </a:t>
            </a:r>
            <a:r>
              <a:rPr kumimoji="0" lang="es-EC" sz="750" b="0" i="0" u="none" strike="noStrike" kern="1200" cap="none" spc="0" normalizeH="0" baseline="0" noProof="0">
                <a:ln w="3175">
                  <a:noFill/>
                </a:ln>
                <a:solidFill>
                  <a:prstClr val="black"/>
                </a:solidFill>
                <a:effectLst/>
                <a:uLnTx/>
                <a:uFillTx/>
                <a:latin typeface="Segoe UI"/>
                <a:ea typeface="+mn-ea"/>
                <a:cs typeface="Segoe UI" pitchFamily="34" charset="0"/>
              </a:rPr>
              <a:t>para</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 presentar las últimas novedades de productos y los nuevos precios. El tono debe ser formal y el correo electrónico debe ser conciso.</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9:00 a. m.</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recibió las últimas cifras financieras de su jefe de planificación empresarial. Utiliza Copilot para crear gráficos excelentes que muestren el valor de la oferta.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p:nvPr/>
        </p:nvGrpSpPr>
        <p:grpSpPr>
          <a:xfrm>
            <a:off x="6246676"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e Microsoft Excel - PNG y vector - Descarga de logotipo">
              <a:hlinkClick r:id="rId9"/>
              <a:extLst>
                <a:ext uri="{FF2B5EF4-FFF2-40B4-BE49-F238E27FC236}">
                  <a16:creationId xmlns:a16="http://schemas.microsoft.com/office/drawing/2014/main" id="{FA3CCB9F-DBFB-B66B-66B4-2F230BD5320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12311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Muestra toda la información de los datos.</a:t>
            </a:r>
            <a:endPar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da los toques finales a la presentación y agrega una diapositiva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basada en el resumen del informe anual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que pidió a Copilot que creara.</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1"/>
              <a:extLst>
                <a:ext uri="{FF2B5EF4-FFF2-40B4-BE49-F238E27FC236}">
                  <a16:creationId xmlns:a16="http://schemas.microsoft.com/office/drawing/2014/main" id="{6753667C-EA86-17A8-F20E-919F63EAEE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3760460A-47F0-E662-E87D-8D4529FB8386}"/>
              </a:ext>
              <a:ext uri="{C183D7F6-B498-43B3-948B-1728B52AA6E4}">
                <adec:decorative xmlns:adec="http://schemas.microsoft.com/office/drawing/2017/decorative" val="0"/>
              </a:ext>
            </a:extLst>
          </p:cNvPr>
          <p:cNvSpPr txBox="1"/>
          <p:nvPr/>
        </p:nvSpPr>
        <p:spPr>
          <a:xfrm>
            <a:off x="6897018" y="5211645"/>
            <a:ext cx="173263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del resumen del informe anual]</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669006"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100"/>
              </a:lnSpc>
              <a:spcBef>
                <a:spcPts val="0"/>
              </a:spcBef>
              <a:spcAft>
                <a:spcPts val="40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Segoe UI Semibold"/>
              </a:rPr>
              <a:t>Llegó el momento de la presentación. Cassandra puede concentrarse en su presentación sabiendo que Copilot se encarga de tomar notas. Le ordena a Copilot que haga una lista de las preguntas para asegurarse de </a:t>
            </a:r>
            <a:r>
              <a:rPr lang="es-EC" sz="1000" spc="-30">
                <a:solidFill>
                  <a:prstClr val="black"/>
                </a:solidFill>
                <a:latin typeface="Segoe UI"/>
                <a:cs typeface="Segoe UI Semibold"/>
              </a:rPr>
              <a:t>abordar todo lo importante </a:t>
            </a:r>
            <a:r>
              <a:rPr kumimoji="0" lang="x-none" sz="1000" b="0" i="0" u="none" strike="noStrike" kern="1200" cap="none" spc="-30" normalizeH="0" baseline="0" noProof="0">
                <a:ln>
                  <a:noFill/>
                </a:ln>
                <a:solidFill>
                  <a:prstClr val="black"/>
                </a:solidFill>
                <a:effectLst/>
                <a:uLnTx/>
                <a:uFillTx/>
                <a:latin typeface="Segoe UI"/>
                <a:ea typeface="+mn-ea"/>
                <a:cs typeface="Segoe UI Semibold"/>
              </a:rPr>
              <a:t>durante la reunión.</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de Microsoft Teams, símbolo, significado, historia, PNG">
              <a:hlinkClick r:id="rId13"/>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¿Qué preguntas se hicieron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durante la reunión que no se han respondido?</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Segoe UI Semibold"/>
              </a:rPr>
              <a:t>Cassandra no ha podido participar en algunos chats durante el día. Ve que su equipo ha estado hablando sobre el lanzamiento de un nuevo producto y le ordena a Copilot que resuma la conversación para ponerse al día rápidamente. </a:t>
            </a:r>
          </a:p>
        </p:txBody>
      </p:sp>
      <p:grpSp>
        <p:nvGrpSpPr>
          <p:cNvPr id="113" name="Group 112">
            <a:extLst>
              <a:ext uri="{FF2B5EF4-FFF2-40B4-BE49-F238E27FC236}">
                <a16:creationId xmlns:a16="http://schemas.microsoft.com/office/drawing/2014/main" id="{9076A5B6-D034-44BD-EBFF-1CF9E30EF430}"/>
              </a:ext>
              <a:ext uri="{C183D7F6-B498-43B3-948B-1728B52AA6E4}">
                <adec:decorative xmlns:adec="http://schemas.microsoft.com/office/drawing/2017/decorative" val="1"/>
              </a:ext>
            </a:extLst>
          </p:cNvPr>
          <p:cNvGrpSpPr/>
          <p:nvPr/>
        </p:nvGrpSpPr>
        <p:grpSpPr>
          <a:xfrm>
            <a:off x="588263" y="5003768"/>
            <a:ext cx="534543" cy="534543"/>
            <a:chOff x="4236994" y="8381781"/>
            <a:chExt cx="534543" cy="534543"/>
          </a:xfrm>
        </p:grpSpPr>
        <p:sp>
          <p:nvSpPr>
            <p:cNvPr id="114" name="Rounded Rectangle 46">
              <a:extLst>
                <a:ext uri="{FF2B5EF4-FFF2-40B4-BE49-F238E27FC236}">
                  <a16:creationId xmlns:a16="http://schemas.microsoft.com/office/drawing/2014/main" id="{767722FB-7B2A-8D3A-6B1F-AB00ADC3E85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descr="Logotipo de Microsoft Teams, símbolo, significado, historia, PNG">
              <a:hlinkClick r:id="rId13"/>
              <a:extLst>
                <a:ext uri="{FF2B5EF4-FFF2-40B4-BE49-F238E27FC236}">
                  <a16:creationId xmlns:a16="http://schemas.microsoft.com/office/drawing/2014/main" id="{CC0B84BA-6869-4D70-8298-01FF6273373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este chat;</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incluye los puntos clave y quién los hizo.</a:t>
            </a:r>
          </a:p>
        </p:txBody>
      </p:sp>
      <p:pic>
        <p:nvPicPr>
          <p:cNvPr id="83" name="Picture 82" descr="Retrato de Ca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a:extLst>
              <a:ext uri="{28A0092B-C50C-407E-A947-70E740481C1C}">
                <a14:useLocalDpi xmlns:a14="http://schemas.microsoft.com/office/drawing/2010/main" val="0"/>
              </a:ext>
            </a:extLst>
          </a:blip>
          <a:srcRect l="50101" t="16196" r="29491"/>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4349" y="5647297"/>
            <a:ext cx="2454276"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Cassandra es jefa de </a:t>
            </a:r>
            <a:r>
              <a:rPr kumimoji="0" lang="en-IN" sz="1400" b="0" i="0" u="none" strike="noStrike" kern="1200" cap="none" spc="0" normalizeH="0" baseline="0" noProof="0">
                <a:ln>
                  <a:noFill/>
                </a:ln>
                <a:solidFill>
                  <a:prstClr val="white"/>
                </a:solidFill>
                <a:effectLst/>
                <a:uLnTx/>
                <a:uFillTx/>
                <a:latin typeface="Segoe UI Semibold"/>
                <a:ea typeface="+mn-ea"/>
                <a:cs typeface="+mn-cs"/>
              </a:rPr>
              <a:t>V</a:t>
            </a:r>
            <a:r>
              <a:rPr kumimoji="0" lang="x-none" sz="1400" b="0" i="0" u="none" strike="noStrike" kern="1200" cap="none" spc="0" normalizeH="0" baseline="0" noProof="0">
                <a:ln>
                  <a:noFill/>
                </a:ln>
                <a:solidFill>
                  <a:prstClr val="white"/>
                </a:solidFill>
                <a:effectLst/>
                <a:uLnTx/>
                <a:uFillTx/>
                <a:latin typeface="Segoe UI Semibold"/>
                <a:ea typeface="+mn-ea"/>
                <a:cs typeface="+mn-cs"/>
              </a:rPr>
              <a:t>entas </a:t>
            </a:r>
            <a:br>
              <a:rPr kumimoji="0" lang="en-US" sz="1400" b="0" i="0" u="none" strike="noStrike" kern="1200" cap="none" spc="0" normalizeH="0" baseline="0" noProof="0">
                <a:ln>
                  <a:noFill/>
                </a:ln>
                <a:solidFill>
                  <a:prstClr val="white"/>
                </a:solidFill>
                <a:effectLst/>
                <a:uLnTx/>
                <a:uFillTx/>
                <a:latin typeface="Segoe UI Semibold"/>
                <a:ea typeface="+mn-ea"/>
                <a:cs typeface="+mn-cs"/>
              </a:rPr>
            </a:br>
            <a:r>
              <a:rPr kumimoji="0" lang="x-none" sz="1400" b="0" i="0" u="none" strike="noStrike" kern="1200" cap="none" spc="0" normalizeH="0" baseline="0" noProof="0">
                <a:ln>
                  <a:noFill/>
                </a:ln>
                <a:solidFill>
                  <a:prstClr val="white"/>
                </a:solidFill>
                <a:effectLst/>
                <a:uLnTx/>
                <a:uFillTx/>
                <a:latin typeface="Segoe UI Semibold"/>
                <a:ea typeface="+mn-ea"/>
                <a:cs typeface="+mn-cs"/>
              </a:rPr>
              <a:t>en Contoso</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29158362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75271" y="2459504"/>
            <a:ext cx="6046636" cy="1938992"/>
          </a:xfrm>
        </p:spPr>
        <p:txBody>
          <a:bodyPr/>
          <a:lstStyle/>
          <a:p>
            <a:pPr algn="ctr"/>
            <a:r>
              <a:rPr lang="x-none" sz="4200">
                <a:gradFill flip="none">
                  <a:gsLst>
                    <a:gs pos="0">
                      <a:srgbClr val="3E76D4"/>
                    </a:gs>
                    <a:gs pos="50000">
                      <a:srgbClr val="8661C5"/>
                    </a:gs>
                    <a:gs pos="100000">
                      <a:srgbClr val="C73ECC"/>
                    </a:gs>
                  </a:gsLst>
                  <a:lin ang="2700000" scaled="1"/>
                  <a:tileRect/>
                </a:gradFill>
                <a:latin typeface="Segoe UI Semibold"/>
                <a:cs typeface="Segoe UI"/>
              </a:rPr>
              <a:t>Copilot para </a:t>
            </a:r>
            <a:br>
              <a:rPr lang="en-IN" sz="4200">
                <a:gradFill flip="none">
                  <a:gsLst>
                    <a:gs pos="0">
                      <a:srgbClr val="3E76D4"/>
                    </a:gs>
                    <a:gs pos="50000">
                      <a:srgbClr val="8661C5"/>
                    </a:gs>
                    <a:gs pos="100000">
                      <a:srgbClr val="C73ECC"/>
                    </a:gs>
                  </a:gsLst>
                  <a:lin ang="2700000" scaled="1"/>
                  <a:tileRect/>
                </a:gradFill>
                <a:latin typeface="Segoe UI Semibold"/>
                <a:cs typeface="Segoe UI"/>
              </a:rPr>
            </a:br>
            <a:r>
              <a:rPr lang="x-none" sz="4200">
                <a:gradFill flip="none">
                  <a:gsLst>
                    <a:gs pos="0">
                      <a:srgbClr val="3E76D4"/>
                    </a:gs>
                    <a:gs pos="50000">
                      <a:srgbClr val="8661C5"/>
                    </a:gs>
                    <a:gs pos="100000">
                      <a:srgbClr val="C73ECC"/>
                    </a:gs>
                  </a:gsLst>
                  <a:lin ang="2700000" scaled="1"/>
                  <a:tileRect/>
                </a:gradFill>
                <a:latin typeface="Segoe UI Semibold"/>
                <a:cs typeface="Segoe UI"/>
              </a:rPr>
              <a:t>Microsoft 365 </a:t>
            </a:r>
            <a:br>
              <a:rPr/>
            </a:br>
            <a:r>
              <a:rPr lang="x-none" sz="4200">
                <a:cs typeface="Segoe UI"/>
              </a:rPr>
              <a:t>IA para marketing</a:t>
            </a:r>
            <a:endParaRPr lang="en-US">
              <a:cs typeface="Segoe UI"/>
            </a:endParaRPr>
          </a:p>
        </p:txBody>
      </p:sp>
      <p:pic>
        <p:nvPicPr>
          <p:cNvPr id="2" name="Picture 2" descr="Logotipo de Copilot para Microsoft 365">
            <a:extLst>
              <a:ext uri="{FF2B5EF4-FFF2-40B4-BE49-F238E27FC236}">
                <a16:creationId xmlns:a16="http://schemas.microsoft.com/office/drawing/2014/main" id="{47DB4199-7EF2-1894-5387-B4BD7BDE2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9" t="22908" r="11867" b="19274"/>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4638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3E18-1DF5-1345-6FB1-A22E8CF3B374}"/>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DFF2152-5DFB-EE9B-B6CD-B68AAABB6000}"/>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56BC5527-CD6C-E821-E9DE-F5A9322B3BC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Nadie tiene que empezar de cero</a:t>
            </a:r>
          </a:p>
        </p:txBody>
      </p:sp>
      <p:sp>
        <p:nvSpPr>
          <p:cNvPr id="4" name="TextBox 3">
            <a:extLst>
              <a:ext uri="{FF2B5EF4-FFF2-40B4-BE49-F238E27FC236}">
                <a16:creationId xmlns:a16="http://schemas.microsoft.com/office/drawing/2014/main" id="{3E2F63C6-0A45-AC29-CF06-D228B0518C9F}"/>
              </a:ext>
            </a:extLst>
          </p:cNvPr>
          <p:cNvSpPr txBox="1"/>
          <p:nvPr/>
        </p:nvSpPr>
        <p:spPr>
          <a:xfrm>
            <a:off x="1611085" y="2924282"/>
            <a:ext cx="8969830" cy="1354217"/>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73 %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para el trabajo creativo</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TextBox 6">
            <a:extLst>
              <a:ext uri="{FF2B5EF4-FFF2-40B4-BE49-F238E27FC236}">
                <a16:creationId xmlns:a16="http://schemas.microsoft.com/office/drawing/2014/main" id="{18E6A1D0-10B8-1C7A-C13F-6E969C009126}"/>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87633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5248A115-E826-5085-2A7F-90D76DAA34DC}"/>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24" name="Group 123">
              <a:extLst>
                <a:ext uri="{FF2B5EF4-FFF2-40B4-BE49-F238E27FC236}">
                  <a16:creationId xmlns:a16="http://schemas.microsoft.com/office/drawing/2014/main" id="{C3DA62A7-3730-AD04-3962-54FC036F240F}"/>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5" name="Rectangle: Single Corner Rounded 54">
                <a:extLst>
                  <a:ext uri="{FF2B5EF4-FFF2-40B4-BE49-F238E27FC236}">
                    <a16:creationId xmlns:a16="http://schemas.microsoft.com/office/drawing/2014/main" id="{5222704A-38E9-E1DC-EAD1-3AFFD86DE34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154F2BD-D5BC-A00C-3E37-910331F3AA07}"/>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53" name="Picture 52">
                  <a:extLst>
                    <a:ext uri="{FF2B5EF4-FFF2-40B4-BE49-F238E27FC236}">
                      <a16:creationId xmlns:a16="http://schemas.microsoft.com/office/drawing/2014/main" id="{20EA3E61-4CC5-A5B8-04FA-EA5E4767CBC3}"/>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56" name="Rectangle: Top Corners Rounded 55">
                  <a:extLst>
                    <a:ext uri="{FF2B5EF4-FFF2-40B4-BE49-F238E27FC236}">
                      <a16:creationId xmlns:a16="http://schemas.microsoft.com/office/drawing/2014/main" id="{4FD35B47-94D2-4C32-2A14-368E35F43007}"/>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DED5E704-8A69-E536-7D01-4F6CB19FBDE8}"/>
                    </a:ext>
                  </a:extLst>
                </p:cNvPr>
                <p:cNvGrpSpPr/>
                <p:nvPr/>
              </p:nvGrpSpPr>
              <p:grpSpPr>
                <a:xfrm>
                  <a:off x="-2" y="1103972"/>
                  <a:ext cx="12205140" cy="4806944"/>
                  <a:chOff x="-2" y="1103972"/>
                  <a:chExt cx="12205140" cy="4806944"/>
                </a:xfrm>
              </p:grpSpPr>
              <p:sp>
                <p:nvSpPr>
                  <p:cNvPr id="77" name="Arrow: Bent 76">
                    <a:extLst>
                      <a:ext uri="{FF2B5EF4-FFF2-40B4-BE49-F238E27FC236}">
                        <a16:creationId xmlns:a16="http://schemas.microsoft.com/office/drawing/2014/main" id="{E33BF40B-95C5-868E-A856-FAB89049F16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Arrow: Bent 77">
                    <a:extLst>
                      <a:ext uri="{FF2B5EF4-FFF2-40B4-BE49-F238E27FC236}">
                        <a16:creationId xmlns:a16="http://schemas.microsoft.com/office/drawing/2014/main" id="{A86D2EE7-078B-4656-BEA3-59B68BAFC8E9}"/>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8" name="Rectangle: Rounded Corners 6">
                  <a:extLst>
                    <a:ext uri="{FF2B5EF4-FFF2-40B4-BE49-F238E27FC236}">
                      <a16:creationId xmlns:a16="http://schemas.microsoft.com/office/drawing/2014/main" id="{20E2639F-BEC2-B4DD-4451-92BB2BB12CF7}"/>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7" name="Straight Connector 66">
                  <a:extLst>
                    <a:ext uri="{FF2B5EF4-FFF2-40B4-BE49-F238E27FC236}">
                      <a16:creationId xmlns:a16="http://schemas.microsoft.com/office/drawing/2014/main" id="{31F453C0-C7A8-5B88-4200-015184D4C457}"/>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F2E38D-B911-9B59-BBBB-663B167236E1}"/>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F1F735-4E9D-F5EB-B96B-07E73873226D}"/>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6A28BA-BBC1-D41C-5A10-14AD23AB0BE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3F0D55-1427-6A74-765F-306BA1D82965}"/>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6B29C2-1139-DF12-99CF-91CD4D81460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17090B-9ABC-922F-4D63-DE2BE57DD3A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C702C7-3A37-00C4-B308-E46A7798F3D8}"/>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52EBB-31A3-8FAE-1510-F6D7AB0795DC}"/>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29D0AB-91A5-F4DF-CD6F-286DD2D05362}"/>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Connector 120">
              <a:extLst>
                <a:ext uri="{FF2B5EF4-FFF2-40B4-BE49-F238E27FC236}">
                  <a16:creationId xmlns:a16="http://schemas.microsoft.com/office/drawing/2014/main" id="{E5B77CAC-573C-FC69-D851-1AE9746CA640}"/>
                </a:ext>
                <a:ext uri="{C183D7F6-B498-43B3-948B-1728B52AA6E4}">
                  <adec:decorative xmlns:adec="http://schemas.microsoft.com/office/drawing/2017/decorative" val="1"/>
                </a:ext>
              </a:extLst>
            </p:cNvPr>
            <p:cNvCxnSpPr>
              <a:cxnSpLocks/>
            </p:cNvCxnSpPr>
            <p:nvPr/>
          </p:nvCxnSpPr>
          <p:spPr>
            <a:xfrm>
              <a:off x="763919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97A8A9-BCA6-B0C5-3ED0-046E52E16B21}"/>
                </a:ext>
                <a:ext uri="{C183D7F6-B498-43B3-948B-1728B52AA6E4}">
                  <adec:decorative xmlns:adec="http://schemas.microsoft.com/office/drawing/2017/decorative" val="1"/>
                </a:ext>
              </a:extLst>
            </p:cNvPr>
            <p:cNvCxnSpPr>
              <a:cxnSpLocks/>
            </p:cNvCxnSpPr>
            <p:nvPr/>
          </p:nvCxnSpPr>
          <p:spPr>
            <a:xfrm>
              <a:off x="10172982"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92443"/>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Cre</a:t>
            </a:r>
            <a:r>
              <a:rPr lang="es-EC" sz="3200">
                <a:gradFill flip="none" rotWithShape="1">
                  <a:gsLst>
                    <a:gs pos="50000">
                      <a:srgbClr val="8661C5"/>
                    </a:gs>
                    <a:gs pos="0">
                      <a:srgbClr val="3E76D4"/>
                    </a:gs>
                    <a:gs pos="100000">
                      <a:srgbClr val="C73ECC"/>
                    </a:gs>
                  </a:gsLst>
                  <a:lin ang="2700000" scaled="1"/>
                  <a:tileRect/>
                </a:gradFill>
                <a:cs typeface="+mn-cs"/>
              </a:rPr>
              <a:t>a</a:t>
            </a:r>
            <a:r>
              <a:rPr lang="x-none" sz="3200">
                <a:gradFill flip="none" rotWithShape="1">
                  <a:gsLst>
                    <a:gs pos="50000">
                      <a:srgbClr val="8661C5"/>
                    </a:gs>
                    <a:gs pos="0">
                      <a:srgbClr val="3E76D4"/>
                    </a:gs>
                    <a:gs pos="100000">
                      <a:srgbClr val="C73ECC"/>
                    </a:gs>
                  </a:gsLst>
                  <a:lin ang="2700000" scaled="1"/>
                  <a:tileRect/>
                </a:gradFill>
                <a:cs typeface="+mn-cs"/>
              </a:rPr>
              <a:t> una presentación de marketing en tiempo récord</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2" name="Picture 2" descr="Logotipo de Copilot para Microsoft 365">
            <a:extLst>
              <a:ext uri="{FF2B5EF4-FFF2-40B4-BE49-F238E27FC236}">
                <a16:creationId xmlns:a16="http://schemas.microsoft.com/office/drawing/2014/main" id="{AFC6726F-8D8A-F5C0-DD85-721A1B74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B457D16C-C53A-D400-CC26-60589A62F2E2}"/>
              </a:ext>
            </a:extLst>
          </p:cNvPr>
          <p:cNvSpPr txBox="1"/>
          <p:nvPr/>
        </p:nvSpPr>
        <p:spPr>
          <a:xfrm>
            <a:off x="588963" y="1524000"/>
            <a:ext cx="2814637" cy="221599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x-none" sz="1600" b="0" i="0" u="none" strike="noStrike" kern="1200" cap="none" spc="-30" normalizeH="0" baseline="0" noProof="0">
                <a:ln>
                  <a:noFill/>
                </a:ln>
                <a:solidFill>
                  <a:prstClr val="white"/>
                </a:solidFill>
                <a:effectLst/>
                <a:uLnTx/>
                <a:uFillTx/>
                <a:latin typeface="Segoe UI"/>
                <a:ea typeface="+mn-ea"/>
                <a:cs typeface="+mn-cs"/>
              </a:rPr>
              <a:t>Desde el desarrollo de planes estratégicos de marketing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hasta la colaboración con otros equipos y la redacción de textos, Copilot trabaja junto a los equipos de marketing para que puedan enfocarse en convertir las ideas en oportunidades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de ingresos calificadas. ​</a:t>
            </a:r>
          </a:p>
        </p:txBody>
      </p:sp>
      <p:grpSp>
        <p:nvGrpSpPr>
          <p:cNvPr id="18" name="Group 17">
            <a:extLst>
              <a:ext uri="{FF2B5EF4-FFF2-40B4-BE49-F238E27FC236}">
                <a16:creationId xmlns:a16="http://schemas.microsoft.com/office/drawing/2014/main" id="{EA75DD64-883C-8750-831F-3680D4A9A230}"/>
              </a:ext>
              <a:ext uri="{C183D7F6-B498-43B3-948B-1728B52AA6E4}">
                <adec:decorative xmlns:adec="http://schemas.microsoft.com/office/drawing/2017/decorative" val="1"/>
              </a:ext>
            </a:extLst>
          </p:cNvPr>
          <p:cNvGrpSpPr>
            <a:grpSpLocks/>
          </p:cNvGrpSpPr>
          <p:nvPr/>
        </p:nvGrpSpPr>
        <p:grpSpPr>
          <a:xfrm>
            <a:off x="4173992" y="1313320"/>
            <a:ext cx="534543" cy="534543"/>
            <a:chOff x="12778532" y="5665565"/>
            <a:chExt cx="534543" cy="534543"/>
          </a:xfrm>
        </p:grpSpPr>
        <p:sp>
          <p:nvSpPr>
            <p:cNvPr id="19" name="Rounded Rectangle 46">
              <a:hlinkClick r:id="rId6"/>
              <a:extLst>
                <a:ext uri="{FF2B5EF4-FFF2-40B4-BE49-F238E27FC236}">
                  <a16:creationId xmlns:a16="http://schemas.microsoft.com/office/drawing/2014/main" id="{0BC8EE56-6457-80EF-D354-54D2899EF9A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2" descr="Imagen que contiene gráficos, logotipo, símbolo, azul eléctrico&#10;&#10;Descripción generada automáticamente">
              <a:hlinkClick r:id="rId6"/>
              <a:extLst>
                <a:ext uri="{FF2B5EF4-FFF2-40B4-BE49-F238E27FC236}">
                  <a16:creationId xmlns:a16="http://schemas.microsoft.com/office/drawing/2014/main" id="{85A06128-B1EA-BBB6-976C-30E2BBD40A27}"/>
                </a:ext>
              </a:extLst>
            </p:cNvPr>
            <p:cNvPicPr>
              <a:picLocks noChangeAspect="1"/>
            </p:cNvPicPr>
            <p:nvPr/>
          </p:nvPicPr>
          <p:blipFill>
            <a:blip r:embed="rId7"/>
            <a:stretch>
              <a:fillRect/>
            </a:stretch>
          </p:blipFill>
          <p:spPr>
            <a:xfrm>
              <a:off x="12870088" y="5768479"/>
              <a:ext cx="382583" cy="371252"/>
            </a:xfrm>
            <a:prstGeom prst="rect">
              <a:avLst/>
            </a:prstGeom>
          </p:spPr>
        </p:pic>
      </p:grpSp>
      <p:sp>
        <p:nvSpPr>
          <p:cNvPr id="85" name="TextBox 84">
            <a:extLst>
              <a:ext uri="{FF2B5EF4-FFF2-40B4-BE49-F238E27FC236}">
                <a16:creationId xmlns:a16="http://schemas.microsoft.com/office/drawing/2014/main" id="{099B3905-7EC1-AD19-BC29-83D17923BF1E}"/>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86" name="TextBox 85">
            <a:extLst>
              <a:ext uri="{FF2B5EF4-FFF2-40B4-BE49-F238E27FC236}">
                <a16:creationId xmlns:a16="http://schemas.microsoft.com/office/drawing/2014/main" id="{7885ACFF-E554-4A07-2F72-FFB76D0BA631}"/>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Utili</a:t>
            </a:r>
            <a:r>
              <a:rPr kumimoji="0" lang="es-EC" sz="1100" b="0" i="0" u="none" strike="noStrike" kern="1200" cap="none" spc="0" normalizeH="0" baseline="0" noProof="0" err="1">
                <a:ln>
                  <a:noFill/>
                </a:ln>
                <a:solidFill>
                  <a:prstClr val="black"/>
                </a:solidFill>
                <a:effectLst/>
                <a:uLnTx/>
                <a:uFillTx/>
                <a:latin typeface="Segoe UI"/>
                <a:ea typeface="+mn-ea"/>
                <a:cs typeface="+mn-cs"/>
              </a:rPr>
              <a:t>za</a:t>
            </a:r>
            <a:r>
              <a:rPr kumimoji="0" lang="x-none" sz="1100" b="0" i="0" u="none" strike="noStrike" kern="1200" cap="none" spc="0" normalizeH="0" baseline="0" noProof="0">
                <a:ln>
                  <a:noFill/>
                </a:ln>
                <a:solidFill>
                  <a:prstClr val="black"/>
                </a:solidFill>
                <a:effectLst/>
                <a:uLnTx/>
                <a:uFillTx/>
                <a:latin typeface="Segoe UI"/>
                <a:ea typeface="+mn-ea"/>
                <a:cs typeface="+mn-cs"/>
              </a:rPr>
              <a:t> Microsoft Copilot para descubrir datos de investigación de mercado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comprender las ofertas competitivas clave en cada mercado objetivo.</a:t>
            </a:r>
          </a:p>
        </p:txBody>
      </p:sp>
      <p:grpSp>
        <p:nvGrpSpPr>
          <p:cNvPr id="32" name="Group 31">
            <a:extLst>
              <a:ext uri="{FF2B5EF4-FFF2-40B4-BE49-F238E27FC236}">
                <a16:creationId xmlns:a16="http://schemas.microsoft.com/office/drawing/2014/main" id="{46567ABD-EE3E-F973-DC4F-A85704CF760B}"/>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35" name="Rounded Rectangle 46">
              <a:extLst>
                <a:ext uri="{FF2B5EF4-FFF2-40B4-BE49-F238E27FC236}">
                  <a16:creationId xmlns:a16="http://schemas.microsoft.com/office/drawing/2014/main" id="{92505A31-4336-0BAB-67B0-6848377AF63C}"/>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8" descr="Logotipo de Microsoft Excel - PNG y vector - Descarga de logotipo">
              <a:hlinkClick r:id="rId8"/>
              <a:extLst>
                <a:ext uri="{FF2B5EF4-FFF2-40B4-BE49-F238E27FC236}">
                  <a16:creationId xmlns:a16="http://schemas.microsoft.com/office/drawing/2014/main" id="{A9FF715B-CB8F-DA56-DCA1-43A53A6932DE}"/>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F62B9145-0DD5-F1A8-B54F-C904D98719DB}"/>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1" name="TextBox 90">
            <a:extLst>
              <a:ext uri="{FF2B5EF4-FFF2-40B4-BE49-F238E27FC236}">
                <a16:creationId xmlns:a16="http://schemas.microsoft.com/office/drawing/2014/main" id="{00433390-517A-1182-BFE4-EC040548BEEC}"/>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Descubr</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tendencias y valores atípicos en los últimos estudios de mercado para identificar a qué mercados dirigirse con promociones.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EBD1ACF0-A3D7-CEEE-5793-E75679F1B514}"/>
              </a:ext>
              <a:ext uri="{C183D7F6-B498-43B3-948B-1728B52AA6E4}">
                <adec:decorative xmlns:adec="http://schemas.microsoft.com/office/drawing/2017/decorative" val="1"/>
              </a:ext>
            </a:extLst>
          </p:cNvPr>
          <p:cNvGrpSpPr>
            <a:grpSpLocks/>
          </p:cNvGrpSpPr>
          <p:nvPr/>
        </p:nvGrpSpPr>
        <p:grpSpPr>
          <a:xfrm>
            <a:off x="4173992" y="2855630"/>
            <a:ext cx="534543" cy="534543"/>
            <a:chOff x="1047176" y="8381781"/>
            <a:chExt cx="534543" cy="534543"/>
          </a:xfrm>
        </p:grpSpPr>
        <p:sp>
          <p:nvSpPr>
            <p:cNvPr id="49" name="server_2" title="Ícono de un servidor con un candado en la esquina inferior derecha">
              <a:extLst>
                <a:ext uri="{FF2B5EF4-FFF2-40B4-BE49-F238E27FC236}">
                  <a16:creationId xmlns:a16="http://schemas.microsoft.com/office/drawing/2014/main" id="{D8327EDC-073F-C508-1E3A-317C4DF18F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Rounded Rectangle 46">
              <a:extLst>
                <a:ext uri="{FF2B5EF4-FFF2-40B4-BE49-F238E27FC236}">
                  <a16:creationId xmlns:a16="http://schemas.microsoft.com/office/drawing/2014/main" id="{65180C12-70E9-6A2C-1470-5B66416D0B7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10" descr="Logotipo de Microsoft Word - PNG y vector - Descarga de logotipo">
              <a:hlinkClick r:id="rId10"/>
              <a:extLst>
                <a:ext uri="{FF2B5EF4-FFF2-40B4-BE49-F238E27FC236}">
                  <a16:creationId xmlns:a16="http://schemas.microsoft.com/office/drawing/2014/main" id="{9F56BE5A-CAA6-F7A5-54E3-19D50EADB52F}"/>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a:extLst>
              <a:ext uri="{FF2B5EF4-FFF2-40B4-BE49-F238E27FC236}">
                <a16:creationId xmlns:a16="http://schemas.microsoft.com/office/drawing/2014/main" id="{C9BC299E-8F69-D4B9-A367-C5FF7E343375}"/>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96" name="TextBox 95">
            <a:extLst>
              <a:ext uri="{FF2B5EF4-FFF2-40B4-BE49-F238E27FC236}">
                <a16:creationId xmlns:a16="http://schemas.microsoft.com/office/drawing/2014/main" id="{C166612E-190F-571F-4995-9CB610CB8B0B}"/>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Copilot que redacte un plan de promoción específico con eslóganes sugeridos.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2"/>
              <a:extLst>
                <a:ext uri="{FF2B5EF4-FFF2-40B4-BE49-F238E27FC236}">
                  <a16:creationId xmlns:a16="http://schemas.microsoft.com/office/drawing/2014/main" id="{DF04E3E2-E395-834D-4E81-1742E65DA1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A62E2E83-7653-45CA-B4D3-02734C5141A8}"/>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01" name="TextBox 100">
            <a:extLst>
              <a:ext uri="{FF2B5EF4-FFF2-40B4-BE49-F238E27FC236}">
                <a16:creationId xmlns:a16="http://schemas.microsoft.com/office/drawing/2014/main" id="{893B49E0-36CD-CD50-8090-360D5D2132E2}"/>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sobre el producto con la documentación de diseño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ingeniería.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4" name="Group 1023">
            <a:extLst>
              <a:ext uri="{FF2B5EF4-FFF2-40B4-BE49-F238E27FC236}">
                <a16:creationId xmlns:a16="http://schemas.microsoft.com/office/drawing/2014/main" id="{4F9D16AE-AFC3-A046-9A27-FFA44E0928C4}"/>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5" name="Rounded Rectangle 46">
              <a:hlinkClick r:id="rId14"/>
              <a:extLst>
                <a:ext uri="{FF2B5EF4-FFF2-40B4-BE49-F238E27FC236}">
                  <a16:creationId xmlns:a16="http://schemas.microsoft.com/office/drawing/2014/main" id="{C13A6CC3-F990-16FA-2C24-F97E6596835F}"/>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Graphic 1025">
              <a:extLst>
                <a:ext uri="{FF2B5EF4-FFF2-40B4-BE49-F238E27FC236}">
                  <a16:creationId xmlns:a16="http://schemas.microsoft.com/office/drawing/2014/main" id="{57FF81C4-B505-EFFB-4EB8-0AAC76C90E96}"/>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743" t="23563" r="22168" b="22190"/>
            <a:stretch/>
          </p:blipFill>
          <p:spPr>
            <a:xfrm>
              <a:off x="12799509" y="5897137"/>
              <a:ext cx="368300" cy="376326"/>
            </a:xfrm>
            <a:prstGeom prst="rect">
              <a:avLst/>
            </a:prstGeom>
          </p:spPr>
        </p:pic>
      </p:grpSp>
      <p:sp>
        <p:nvSpPr>
          <p:cNvPr id="105" name="TextBox 104">
            <a:extLst>
              <a:ext uri="{FF2B5EF4-FFF2-40B4-BE49-F238E27FC236}">
                <a16:creationId xmlns:a16="http://schemas.microsoft.com/office/drawing/2014/main" id="{D519E61B-68E3-EB18-9E71-6C5FA7D9829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106" name="TextBox 105">
            <a:extLst>
              <a:ext uri="{FF2B5EF4-FFF2-40B4-BE49-F238E27FC236}">
                <a16:creationId xmlns:a16="http://schemas.microsoft.com/office/drawing/2014/main" id="{1DA1B568-3696-6911-3613-7FD310E7BE52}"/>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correo electrónico promocional utilizando el eslogan del producto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algunos elementos con viñetas del plan promocional.</a:t>
            </a:r>
          </a:p>
        </p:txBody>
      </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a:grpSpLocks/>
          </p:cNvGrpSpPr>
          <p:nvPr/>
        </p:nvGrpSpPr>
        <p:grpSpPr>
          <a:xfrm>
            <a:off x="4173992" y="5169093"/>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17"/>
              <a:extLst>
                <a:ext uri="{FF2B5EF4-FFF2-40B4-BE49-F238E27FC236}">
                  <a16:creationId xmlns:a16="http://schemas.microsoft.com/office/drawing/2014/main" id="{7AFF613E-BE21-4995-D34C-15C1A4248D87}"/>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396C4A0D-AC62-644C-8A85-F82E8936F8F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5" name="TextBox 114">
            <a:extLst>
              <a:ext uri="{FF2B5EF4-FFF2-40B4-BE49-F238E27FC236}">
                <a16:creationId xmlns:a16="http://schemas.microsoft.com/office/drawing/2014/main" id="{84A6ECA4-8477-58F6-882E-BD8A6D076FDB}"/>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Copilot que cree una serie de publicaciones en redes sociales basadas en el contenido de marketing.</a:t>
            </a:r>
          </a:p>
        </p:txBody>
      </p:sp>
      <p:sp>
        <p:nvSpPr>
          <p:cNvPr id="116" name="TextBox 115">
            <a:extLst>
              <a:ext uri="{FF2B5EF4-FFF2-40B4-BE49-F238E27FC236}">
                <a16:creationId xmlns:a16="http://schemas.microsoft.com/office/drawing/2014/main" id="{641C179F-0920-C3EB-6467-06140B149112}"/>
              </a:ext>
            </a:extLst>
          </p:cNvPr>
          <p:cNvSpPr txBox="1"/>
          <p:nvPr/>
        </p:nvSpPr>
        <p:spPr>
          <a:xfrm>
            <a:off x="5473700" y="6184399"/>
            <a:ext cx="2051476"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7" name="TextBox 116">
            <a:extLst>
              <a:ext uri="{FF2B5EF4-FFF2-40B4-BE49-F238E27FC236}">
                <a16:creationId xmlns:a16="http://schemas.microsoft.com/office/drawing/2014/main" id="{82E5E4B1-ED0F-C1E1-691D-19F876C38902}"/>
              </a:ext>
            </a:extLst>
          </p:cNvPr>
          <p:cNvSpPr txBox="1"/>
          <p:nvPr/>
        </p:nvSpPr>
        <p:spPr>
          <a:xfrm>
            <a:off x="7753212"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18" name="TextBox 117">
            <a:extLst>
              <a:ext uri="{FF2B5EF4-FFF2-40B4-BE49-F238E27FC236}">
                <a16:creationId xmlns:a16="http://schemas.microsoft.com/office/drawing/2014/main" id="{EE8B7482-2184-2401-B809-0A14A26F72CD}"/>
              </a:ext>
            </a:extLst>
          </p:cNvPr>
          <p:cNvSpPr txBox="1"/>
          <p:nvPr/>
        </p:nvSpPr>
        <p:spPr>
          <a:xfrm>
            <a:off x="10287000" y="6185136"/>
            <a:ext cx="12568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1">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9" name="TextBox 118">
            <a:extLst>
              <a:ext uri="{FF2B5EF4-FFF2-40B4-BE49-F238E27FC236}">
                <a16:creationId xmlns:a16="http://schemas.microsoft.com/office/drawing/2014/main" id="{9AAE94E3-73F8-6FC4-3057-39D5226303FC}"/>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sp>
        <p:nvSpPr>
          <p:cNvPr id="120" name="Title 37">
            <a:extLst>
              <a:ext uri="{FF2B5EF4-FFF2-40B4-BE49-F238E27FC236}">
                <a16:creationId xmlns:a16="http://schemas.microsoft.com/office/drawing/2014/main" id="{F2CE863C-84E2-1FE9-69A0-79EE341F6BFC}"/>
              </a:ext>
            </a:extLst>
          </p:cNvPr>
          <p:cNvSpPr txBox="1">
            <a:spLocks/>
          </p:cNvSpPr>
          <p:nvPr/>
        </p:nvSpPr>
        <p:spPr>
          <a:xfrm>
            <a:off x="4140200" y="6115804"/>
            <a:ext cx="1231900" cy="306467"/>
          </a:xfrm>
          <a:prstGeom prst="roundRect">
            <a:avLst>
              <a:gd name="adj" fmla="val 16848"/>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2296" rIns="91440" bIns="457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b="0" i="0" u="none" strike="noStrike" cap="none" spc="0" normalizeH="0" baseline="0">
                <a:ln>
                  <a:noFill/>
                </a:ln>
                <a:gradFill>
                  <a:gsLst>
                    <a:gs pos="0">
                      <a:srgbClr val="FFFFFF"/>
                    </a:gs>
                    <a:gs pos="100000">
                      <a:srgbClr val="FFFFFF"/>
                    </a:gs>
                  </a:gsLst>
                  <a:lin ang="5400000" scaled="0"/>
                </a:gradFill>
                <a:effectLst/>
                <a:uLnTx/>
                <a:uFillTx/>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ts val="1100"/>
              </a:lnSpc>
              <a:spcBef>
                <a:spcPct val="0"/>
              </a:spcBef>
              <a:spcAft>
                <a:spcPct val="0"/>
              </a:spcAft>
              <a:buClrTx/>
              <a:buSzTx/>
              <a:buFontTx/>
              <a:buNone/>
              <a:tabLst/>
              <a:defRPr/>
            </a:pPr>
            <a:r>
              <a:rPr kumimoji="0" lang="x-none" sz="1200" b="0" i="0" u="none" strike="noStrike" kern="1200" cap="none" spc="0" normalizeH="0" baseline="0" noProof="0">
                <a:ln>
                  <a:noFill/>
                </a:ln>
                <a:solidFill>
                  <a:prstClr val="white"/>
                </a:solidFill>
                <a:effectLst/>
                <a:uLnTx/>
                <a:uFillTx/>
                <a:latin typeface="Segoe UI Semibold"/>
                <a:ea typeface="+mn-ea"/>
                <a:cs typeface="Segoe UI" pitchFamily="34" charset="0"/>
              </a:rPr>
              <a:t>Más información</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0"/>
              <a:extLst>
                <a:ext uri="{FF2B5EF4-FFF2-40B4-BE49-F238E27FC236}">
                  <a16:creationId xmlns:a16="http://schemas.microsoft.com/office/drawing/2014/main" id="{DAD8B5CB-A2C5-5A1C-E8BB-28ECB76446C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2"/>
              <a:extLst>
                <a:ext uri="{FF2B5EF4-FFF2-40B4-BE49-F238E27FC236}">
                  <a16:creationId xmlns:a16="http://schemas.microsoft.com/office/drawing/2014/main" id="{5F19379A-147E-0335-8BD4-1F1633180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2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4"/>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6"/>
              <a:extLst>
                <a:ext uri="{FF2B5EF4-FFF2-40B4-BE49-F238E27FC236}">
                  <a16:creationId xmlns:a16="http://schemas.microsoft.com/office/drawing/2014/main" id="{709545DF-9136-0108-A8F4-56F58FCE96A4}"/>
                </a:ext>
              </a:extLst>
            </p:cNvPr>
            <p:cNvPicPr>
              <a:picLocks noChangeAspect="1"/>
            </p:cNvPicPr>
            <p:nvPr/>
          </p:nvPicPr>
          <p:blipFill>
            <a:blip r:embed="rId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4D47009A-34C2-561B-563D-5E203D32BD8F}"/>
              </a:ext>
            </a:extLst>
          </p:cNvPr>
          <p:cNvSpPr txBox="1"/>
          <p:nvPr/>
        </p:nvSpPr>
        <p:spPr>
          <a:xfrm>
            <a:off x="159374" y="4265892"/>
            <a:ext cx="3255724" cy="1538883"/>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73 % de </a:t>
            </a:r>
            <a:b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1400" b="0" i="0" u="none" strike="noStrike" kern="1200" cap="none" spc="0" normalizeH="0" baseline="0" noProof="0">
                <a:ln>
                  <a:noFill/>
                </a:ln>
                <a:solidFill>
                  <a:prstClr val="black"/>
                </a:solidFill>
                <a:effectLst/>
                <a:uLnTx/>
                <a:uFillTx/>
                <a:latin typeface="Segoe UI"/>
                <a:ea typeface="+mj-lt"/>
                <a:cs typeface="Segoe UI"/>
              </a:rPr>
              <a:t>le resulta cómodo usar la IA para </a:t>
            </a:r>
            <a:br>
              <a:rPr kumimoji="0" lang="en-US" sz="1400" b="0" i="0" u="none" strike="noStrike" kern="1200" cap="none" spc="0" normalizeH="0" baseline="0" noProof="0">
                <a:ln>
                  <a:noFill/>
                </a:ln>
                <a:solidFill>
                  <a:prstClr val="black"/>
                </a:solidFill>
                <a:effectLst/>
                <a:uLnTx/>
                <a:uFillTx/>
                <a:latin typeface="Segoe UI"/>
                <a:ea typeface="+mj-lt"/>
                <a:cs typeface="Segoe UI"/>
              </a:rPr>
            </a:br>
            <a:r>
              <a:rPr kumimoji="0" lang="x-none" sz="1400" b="0" i="0" u="none" strike="noStrike" kern="1200" cap="none" spc="0" normalizeH="0" baseline="0" noProof="0">
                <a:ln>
                  <a:noFill/>
                </a:ln>
                <a:solidFill>
                  <a:prstClr val="black"/>
                </a:solidFill>
                <a:effectLst/>
                <a:uLnTx/>
                <a:uFillTx/>
                <a:latin typeface="Segoe UI"/>
                <a:ea typeface="+mj-lt"/>
                <a:cs typeface="Segoe UI"/>
              </a:rPr>
              <a:t>el trabajo creativo</a:t>
            </a:r>
            <a:endParaRPr kumimoji="0" lang="en-US" sz="1400" b="0" i="0" u="none" strike="noStrike" kern="1200" cap="none" spc="0" normalizeH="0" baseline="0" noProof="0">
              <a:ln>
                <a:noFill/>
              </a:ln>
              <a:solidFill>
                <a:prstClr val="black"/>
              </a:solidFill>
              <a:effectLst/>
              <a:uLnTx/>
              <a:uFillTx/>
              <a:latin typeface="Segoe UI"/>
              <a:ea typeface="+mn-ea"/>
              <a:cs typeface="Segoe UI"/>
            </a:endParaRPr>
          </a:p>
        </p:txBody>
      </p:sp>
    </p:spTree>
    <p:extLst>
      <p:ext uri="{BB962C8B-B14F-4D97-AF65-F5344CB8AC3E}">
        <p14:creationId xmlns:p14="http://schemas.microsoft.com/office/powerpoint/2010/main" val="1410045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738E-3E51-0D98-0536-1372AFAD1451}"/>
              </a:ext>
            </a:extLst>
          </p:cNvPr>
          <p:cNvSpPr>
            <a:spLocks noGrp="1"/>
          </p:cNvSpPr>
          <p:nvPr>
            <p:ph type="title"/>
          </p:nvPr>
        </p:nvSpPr>
        <p:spPr>
          <a:xfrm>
            <a:off x="584200" y="1687121"/>
            <a:ext cx="9779000" cy="1846659"/>
          </a:xfrm>
        </p:spPr>
        <p:txBody>
          <a:bodyPr/>
          <a:lstStyle/>
          <a:p>
            <a:r>
              <a:rPr lang="en-US">
                <a:gradFill flip="none">
                  <a:gsLst>
                    <a:gs pos="0">
                      <a:srgbClr val="3E76D4"/>
                    </a:gs>
                    <a:gs pos="50000">
                      <a:srgbClr val="8661C5"/>
                    </a:gs>
                    <a:gs pos="100000">
                      <a:srgbClr val="C73ECC"/>
                    </a:gs>
                  </a:gsLst>
                  <a:lin ang="2700000" scaled="1"/>
                  <a:tileRect/>
                </a:gradFill>
                <a:cs typeface="Segoe UI"/>
              </a:rPr>
              <a:t>Copilot para Microsoft 365</a:t>
            </a:r>
            <a:br>
              <a:rPr lang="en-US">
                <a:gradFill flip="none">
                  <a:gsLst>
                    <a:gs pos="0">
                      <a:srgbClr val="3E76D4"/>
                    </a:gs>
                    <a:gs pos="50000">
                      <a:srgbClr val="8661C5"/>
                    </a:gs>
                    <a:gs pos="100000">
                      <a:srgbClr val="C73ECC"/>
                    </a:gs>
                  </a:gsLst>
                  <a:lin ang="2700000" scaled="1"/>
                  <a:tileRect/>
                </a:gradFill>
                <a:cs typeface="Segoe UI"/>
              </a:rPr>
            </a:br>
            <a:r>
              <a:rPr lang="en-US" err="1">
                <a:gradFill flip="none">
                  <a:gsLst>
                    <a:gs pos="0">
                      <a:srgbClr val="3E76D4"/>
                    </a:gs>
                    <a:gs pos="50000">
                      <a:srgbClr val="8661C5"/>
                    </a:gs>
                    <a:gs pos="100000">
                      <a:srgbClr val="C73ECC"/>
                    </a:gs>
                  </a:gsLst>
                  <a:lin ang="2700000" scaled="1"/>
                  <a:tileRect/>
                </a:gradFill>
                <a:cs typeface="Segoe UI"/>
              </a:rPr>
              <a:t>Biblioteca</a:t>
            </a:r>
            <a:r>
              <a:rPr lang="en-US">
                <a:gradFill flip="none">
                  <a:gsLst>
                    <a:gs pos="0">
                      <a:srgbClr val="3E76D4"/>
                    </a:gs>
                    <a:gs pos="50000">
                      <a:srgbClr val="8661C5"/>
                    </a:gs>
                    <a:gs pos="100000">
                      <a:srgbClr val="C73ECC"/>
                    </a:gs>
                  </a:gsLst>
                  <a:lin ang="2700000" scaled="1"/>
                  <a:tileRect/>
                </a:gradFill>
                <a:cs typeface="Segoe UI"/>
              </a:rPr>
              <a:t> de </a:t>
            </a:r>
            <a:r>
              <a:rPr lang="en-US" err="1">
                <a:gradFill flip="none">
                  <a:gsLst>
                    <a:gs pos="0">
                      <a:srgbClr val="3E76D4"/>
                    </a:gs>
                    <a:gs pos="50000">
                      <a:srgbClr val="8661C5"/>
                    </a:gs>
                    <a:gs pos="100000">
                      <a:srgbClr val="C73ECC"/>
                    </a:gs>
                  </a:gsLst>
                  <a:lin ang="2700000" scaled="1"/>
                  <a:tileRect/>
                </a:gradFill>
                <a:cs typeface="Segoe UI"/>
              </a:rPr>
              <a:t>escenarios</a:t>
            </a:r>
            <a:r>
              <a:rPr lang="en-US">
                <a:gradFill flip="none">
                  <a:gsLst>
                    <a:gs pos="0">
                      <a:srgbClr val="3E76D4"/>
                    </a:gs>
                    <a:gs pos="50000">
                      <a:srgbClr val="8661C5"/>
                    </a:gs>
                    <a:gs pos="100000">
                      <a:srgbClr val="C73ECC"/>
                    </a:gs>
                  </a:gsLst>
                  <a:lin ang="2700000" scaled="1"/>
                  <a:tileRect/>
                </a:gradFill>
                <a:cs typeface="Segoe UI"/>
              </a:rPr>
              <a:t> </a:t>
            </a:r>
            <a:br>
              <a:rPr lang="en-US">
                <a:gradFill flip="none">
                  <a:gsLst>
                    <a:gs pos="0">
                      <a:srgbClr val="3E76D4"/>
                    </a:gs>
                    <a:gs pos="50000">
                      <a:srgbClr val="8661C5"/>
                    </a:gs>
                    <a:gs pos="100000">
                      <a:srgbClr val="C73ECC"/>
                    </a:gs>
                  </a:gsLst>
                  <a:lin ang="2700000" scaled="1"/>
                  <a:tileRect/>
                </a:gradFill>
                <a:cs typeface="Segoe UI"/>
              </a:rPr>
            </a:br>
            <a:r>
              <a:rPr lang="es-ES" sz="2400">
                <a:gradFill flip="none">
                  <a:gsLst>
                    <a:gs pos="0">
                      <a:srgbClr val="3E76D4"/>
                    </a:gs>
                    <a:gs pos="50000">
                      <a:srgbClr val="8661C5"/>
                    </a:gs>
                    <a:gs pos="100000">
                      <a:srgbClr val="C73ECC"/>
                    </a:gs>
                  </a:gsLst>
                  <a:lin ang="2700000" scaled="1"/>
                  <a:tileRect/>
                </a:gradFill>
                <a:cs typeface="Segoe UI"/>
              </a:rPr>
              <a:t>Demostraciones, casos de uso, instrucciones y guía de </a:t>
            </a:r>
            <a:r>
              <a:rPr lang="es-ES" sz="2400" err="1">
                <a:gradFill flip="none">
                  <a:gsLst>
                    <a:gs pos="0">
                      <a:srgbClr val="3E76D4"/>
                    </a:gs>
                    <a:gs pos="50000">
                      <a:srgbClr val="8661C5"/>
                    </a:gs>
                    <a:gs pos="100000">
                      <a:srgbClr val="C73ECC"/>
                    </a:gs>
                  </a:gsLst>
                  <a:lin ang="2700000" scaled="1"/>
                  <a:tileRect/>
                </a:gradFill>
                <a:cs typeface="Segoe UI"/>
              </a:rPr>
              <a:t>prompts</a:t>
            </a:r>
            <a:endParaRPr lang="en-US">
              <a:gradFill flip="none" rotWithShape="1">
                <a:gsLst>
                  <a:gs pos="0">
                    <a:srgbClr val="3E76D4"/>
                  </a:gs>
                  <a:gs pos="50000">
                    <a:srgbClr val="8661C5"/>
                  </a:gs>
                  <a:gs pos="100000">
                    <a:srgbClr val="C73ECC"/>
                  </a:gs>
                </a:gsLst>
                <a:lin ang="2700000" scaled="1"/>
                <a:tileRect/>
              </a:gradFill>
            </a:endParaRPr>
          </a:p>
        </p:txBody>
      </p:sp>
      <p:pic>
        <p:nvPicPr>
          <p:cNvPr id="3" name="Picture 2" descr="Microsoft Copilot logo">
            <a:extLst>
              <a:ext uri="{FF2B5EF4-FFF2-40B4-BE49-F238E27FC236}">
                <a16:creationId xmlns:a16="http://schemas.microsoft.com/office/drawing/2014/main" id="{E72D693C-B0DC-A312-A0BE-0E5B1A602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Cre</a:t>
            </a:r>
            <a:r>
              <a:rPr lang="es-EC" sz="3200">
                <a:gradFill flip="none" rotWithShape="1">
                  <a:gsLst>
                    <a:gs pos="50000">
                      <a:srgbClr val="8661C5"/>
                    </a:gs>
                    <a:gs pos="0">
                      <a:srgbClr val="3E76D4"/>
                    </a:gs>
                    <a:gs pos="100000">
                      <a:srgbClr val="C73ECC"/>
                    </a:gs>
                  </a:gsLst>
                  <a:lin ang="2700000" scaled="1"/>
                  <a:tileRect/>
                </a:gradFill>
                <a:cs typeface="+mn-cs"/>
              </a:rPr>
              <a:t>a</a:t>
            </a:r>
            <a:r>
              <a:rPr lang="x-none" sz="3200">
                <a:gradFill flip="none" rotWithShape="1">
                  <a:gsLst>
                    <a:gs pos="50000">
                      <a:srgbClr val="8661C5"/>
                    </a:gs>
                    <a:gs pos="0">
                      <a:srgbClr val="3E76D4"/>
                    </a:gs>
                    <a:gs pos="100000">
                      <a:srgbClr val="C73ECC"/>
                    </a:gs>
                  </a:gsLst>
                  <a:lin ang="2700000" scaled="1"/>
                  <a:tileRect/>
                </a:gradFill>
                <a:cs typeface="+mn-cs"/>
              </a:rPr>
              <a:t> una presentación de marketing en tiempo récord</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e Copilot para Microsoft 365">
            <a:extLst>
              <a:ext uri="{FF2B5EF4-FFF2-40B4-BE49-F238E27FC236}">
                <a16:creationId xmlns:a16="http://schemas.microsoft.com/office/drawing/2014/main" id="{BCE18766-2253-7BE3-BD09-F91C0E4CFA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5E83F56-7E93-22A8-F314-079284EDFCB8}"/>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5" name="Rectangle: Rounded Corners 6">
              <a:extLst>
                <a:ext uri="{FF2B5EF4-FFF2-40B4-BE49-F238E27FC236}">
                  <a16:creationId xmlns:a16="http://schemas.microsoft.com/office/drawing/2014/main" id="{65CF0D95-E888-6178-8669-9FADC5010DF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6">
              <a:extLst>
                <a:ext uri="{FF2B5EF4-FFF2-40B4-BE49-F238E27FC236}">
                  <a16:creationId xmlns:a16="http://schemas.microsoft.com/office/drawing/2014/main" id="{0B999341-8A71-5E66-7AD8-BBA627D99D26}"/>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1F38D617-E191-1F76-7E42-585EC3AC7367}"/>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3">
              <a:extLst>
                <a:ext uri="{FF2B5EF4-FFF2-40B4-BE49-F238E27FC236}">
                  <a16:creationId xmlns:a16="http://schemas.microsoft.com/office/drawing/2014/main" id="{9B604777-A2A3-6237-4BFF-44745EF0722D}"/>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3" name="Rectangle: Rounded Corners 6">
              <a:extLst>
                <a:ext uri="{FF2B5EF4-FFF2-40B4-BE49-F238E27FC236}">
                  <a16:creationId xmlns:a16="http://schemas.microsoft.com/office/drawing/2014/main" id="{CD23488D-540D-FFDA-813D-45263CCCBD4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BFE58DFC-45BA-1EB4-16E7-A1DCF7A1E85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7A4E09E8-235A-B968-DD3D-1B2DA7954ADB}"/>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AEF32C34-30FF-5B41-BF96-2ADE9D8DDF27}"/>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8" name="TextBox 27">
            <a:extLst>
              <a:ext uri="{FF2B5EF4-FFF2-40B4-BE49-F238E27FC236}">
                <a16:creationId xmlns:a16="http://schemas.microsoft.com/office/drawing/2014/main" id="{A3D50D4F-84CC-1F3E-9D9A-506A6D0B95B2}"/>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C" sz="1400" b="1" i="0" u="none" strike="noStrike" kern="1200" cap="none" spc="0" normalizeH="0" baseline="0" noProof="0">
                <a:ln>
                  <a:noFill/>
                </a:ln>
                <a:solidFill>
                  <a:prstClr val="black"/>
                </a:solidFill>
                <a:effectLst/>
                <a:uLnTx/>
                <a:uFillTx/>
                <a:latin typeface="Segoe UI Semibold"/>
                <a:cs typeface="Segoe UI"/>
              </a:rPr>
              <a:t>Realiza una</a:t>
            </a:r>
            <a:r>
              <a:rPr kumimoji="0" lang="x-none" sz="1400" b="1" i="0" u="none" strike="noStrike" kern="1200" cap="none" spc="0" normalizeH="0" baseline="0" noProof="0">
                <a:ln>
                  <a:noFill/>
                </a:ln>
                <a:solidFill>
                  <a:prstClr val="black"/>
                </a:solidFill>
                <a:effectLst/>
                <a:uLnTx/>
                <a:uFillTx/>
                <a:latin typeface="Segoe UI Semibold"/>
                <a:cs typeface="Segoe UI"/>
              </a:rPr>
              <a:t> investigación </a:t>
            </a:r>
            <a:br>
              <a:rPr kumimoji="0" lang="en-US" sz="1400" b="1" i="0" u="none" strike="noStrike" kern="1200" cap="none" spc="0" normalizeH="0" baseline="0" noProof="0">
                <a:ln>
                  <a:noFill/>
                </a:ln>
                <a:solidFill>
                  <a:prstClr val="black"/>
                </a:solidFill>
                <a:effectLst/>
                <a:uLnTx/>
                <a:uFillTx/>
                <a:latin typeface="Segoe UI Semibold"/>
                <a:cs typeface="Segoe UI"/>
              </a:rPr>
            </a:br>
            <a:r>
              <a:rPr kumimoji="0" lang="x-none" sz="1400" b="1" i="0" u="none" strike="noStrike" kern="1200" cap="none" spc="0" normalizeH="0" baseline="0" noProof="0">
                <a:ln>
                  <a:noFill/>
                </a:ln>
                <a:solidFill>
                  <a:prstClr val="black"/>
                </a:solidFill>
                <a:effectLst/>
                <a:uLnTx/>
                <a:uFillTx/>
                <a:latin typeface="Segoe UI Semibold"/>
                <a:cs typeface="Segoe UI"/>
              </a:rPr>
              <a:t>de mercado</a:t>
            </a:r>
          </a:p>
        </p:txBody>
      </p:sp>
      <p:sp>
        <p:nvSpPr>
          <p:cNvPr id="31" name="Text Placeholder 2">
            <a:extLst>
              <a:ext uri="{FF2B5EF4-FFF2-40B4-BE49-F238E27FC236}">
                <a16:creationId xmlns:a16="http://schemas.microsoft.com/office/drawing/2014/main" id="{987F05FF-981B-92B3-F741-0E1A957DE4E1}"/>
              </a:ext>
            </a:extLst>
          </p:cNvPr>
          <p:cNvSpPr txBox="1">
            <a:spLocks/>
          </p:cNvSpPr>
          <p:nvPr/>
        </p:nvSpPr>
        <p:spPr>
          <a:xfrm>
            <a:off x="754898" y="229822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barra lateral de Edge, indi</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p>
        </p:txBody>
      </p:sp>
      <p:grpSp>
        <p:nvGrpSpPr>
          <p:cNvPr id="43" name="Group 42" descr="Logotipo de Bing">
            <a:extLst>
              <a:ext uri="{FF2B5EF4-FFF2-40B4-BE49-F238E27FC236}">
                <a16:creationId xmlns:a16="http://schemas.microsoft.com/office/drawing/2014/main" id="{26E3330D-07A6-BA8F-6084-4979584F2CDC}"/>
              </a:ext>
              <a:ext uri="{C183D7F6-B498-43B3-948B-1728B52AA6E4}">
                <adec:decorative xmlns:adec="http://schemas.microsoft.com/office/drawing/2017/decorative" val="0"/>
              </a:ext>
            </a:extLst>
          </p:cNvPr>
          <p:cNvGrpSpPr>
            <a:grpSpLocks/>
          </p:cNvGrpSpPr>
          <p:nvPr/>
        </p:nvGrpSpPr>
        <p:grpSpPr>
          <a:xfrm>
            <a:off x="3610468" y="1434678"/>
            <a:ext cx="534543" cy="534543"/>
            <a:chOff x="12778532" y="5665565"/>
            <a:chExt cx="534543" cy="534543"/>
          </a:xfrm>
        </p:grpSpPr>
        <p:sp>
          <p:nvSpPr>
            <p:cNvPr id="44" name="Rounded Rectangle 46">
              <a:hlinkClick r:id="rId4"/>
              <a:extLst>
                <a:ext uri="{FF2B5EF4-FFF2-40B4-BE49-F238E27FC236}">
                  <a16:creationId xmlns:a16="http://schemas.microsoft.com/office/drawing/2014/main" id="{C36440D6-3608-4EB0-08E5-A1C77561EC3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44" descr="Imagen que contiene gráficos, logotipo, símbolo, azul eléctrico&#10;&#10;Descripción generada automáticamente">
              <a:hlinkClick r:id="rId4"/>
              <a:extLst>
                <a:ext uri="{FF2B5EF4-FFF2-40B4-BE49-F238E27FC236}">
                  <a16:creationId xmlns:a16="http://schemas.microsoft.com/office/drawing/2014/main" id="{42754B5F-8516-4FE0-E926-6A425D15EBA5}"/>
                </a:ext>
              </a:extLst>
            </p:cNvPr>
            <p:cNvPicPr>
              <a:picLocks noChangeAspect="1"/>
            </p:cNvPicPr>
            <p:nvPr/>
          </p:nvPicPr>
          <p:blipFill>
            <a:blip r:embed="rId5"/>
            <a:stretch>
              <a:fillRect/>
            </a:stretch>
          </p:blipFill>
          <p:spPr>
            <a:xfrm>
              <a:off x="12870088" y="5768479"/>
              <a:ext cx="382583" cy="371252"/>
            </a:xfrm>
            <a:prstGeom prst="rect">
              <a:avLst/>
            </a:prstGeom>
          </p:spPr>
        </p:pic>
      </p:grpSp>
      <p:sp>
        <p:nvSpPr>
          <p:cNvPr id="38" name="Rectangle: Rounded Corners 6">
            <a:extLst>
              <a:ext uri="{FF2B5EF4-FFF2-40B4-BE49-F238E27FC236}">
                <a16:creationId xmlns:a16="http://schemas.microsoft.com/office/drawing/2014/main" id="{156A81FA-E6A1-4E39-8707-09CF51509CE9}"/>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8A0EA60-8561-051A-5769-3E65650B5F95}"/>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Dame la información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más reciente sobre los cinco principales mercados para nuevos widgets y los principales competidores en esos mercados con una descripción de sus productos.</a:t>
            </a:r>
          </a:p>
        </p:txBody>
      </p:sp>
      <p:sp>
        <p:nvSpPr>
          <p:cNvPr id="41" name="TextBox 40">
            <a:extLst>
              <a:ext uri="{FF2B5EF4-FFF2-40B4-BE49-F238E27FC236}">
                <a16:creationId xmlns:a16="http://schemas.microsoft.com/office/drawing/2014/main" id="{E629EFBD-E9DF-2FA3-9798-73A72F7D89B9}"/>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Descubr</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tendencias del </a:t>
            </a:r>
            <a:endParaRPr kumimoji="0" lang="es-EC" sz="1400" b="1" i="0" u="none" strike="noStrike" kern="1200" cap="none" spc="0" normalizeH="0" baseline="0" noProof="0">
              <a:ln>
                <a:noFill/>
              </a:ln>
              <a:solidFill>
                <a:prstClr val="black"/>
              </a:solidFill>
              <a:effectLst/>
              <a:uLnTx/>
              <a:uFillTx/>
              <a:latin typeface="Segoe UI Semibold"/>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mercado</a:t>
            </a:r>
          </a:p>
        </p:txBody>
      </p:sp>
      <p:sp>
        <p:nvSpPr>
          <p:cNvPr id="42" name="Text Placeholder 2">
            <a:extLst>
              <a:ext uri="{FF2B5EF4-FFF2-40B4-BE49-F238E27FC236}">
                <a16:creationId xmlns:a16="http://schemas.microsoft.com/office/drawing/2014/main" id="{8F3FE453-7765-D583-CAF7-940C1DCA41FB}"/>
              </a:ext>
            </a:extLst>
          </p:cNvPr>
          <p:cNvSpPr txBox="1">
            <a:spLocks/>
          </p:cNvSpPr>
          <p:nvPr/>
        </p:nvSpPr>
        <p:spPr>
          <a:xfrm>
            <a:off x="4490013" y="228679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la solicitud Mostrar información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de datos en Copilot en Excel</a:t>
            </a:r>
          </a:p>
        </p:txBody>
      </p:sp>
      <p:grpSp>
        <p:nvGrpSpPr>
          <p:cNvPr id="80" name="Group 79" descr="Logotipo de Microsoft Excel">
            <a:extLst>
              <a:ext uri="{FF2B5EF4-FFF2-40B4-BE49-F238E27FC236}">
                <a16:creationId xmlns:a16="http://schemas.microsoft.com/office/drawing/2014/main" id="{0E1866B8-BEEC-BF23-7978-9C9326A66729}"/>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81" name="Rounded Rectangle 46">
              <a:extLst>
                <a:ext uri="{FF2B5EF4-FFF2-40B4-BE49-F238E27FC236}">
                  <a16:creationId xmlns:a16="http://schemas.microsoft.com/office/drawing/2014/main" id="{41C62BAD-B4F9-B648-5218-42D7A10EF7A1}"/>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8" descr="Logotipo de Microsoft Excel - PNG y vector - Descarga de logotipo">
              <a:hlinkClick r:id="rId6"/>
              <a:extLst>
                <a:ext uri="{FF2B5EF4-FFF2-40B4-BE49-F238E27FC236}">
                  <a16:creationId xmlns:a16="http://schemas.microsoft.com/office/drawing/2014/main" id="{863ADBEE-3DE3-ECAB-1AE6-DA729430AB9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6">
            <a:extLst>
              <a:ext uri="{FF2B5EF4-FFF2-40B4-BE49-F238E27FC236}">
                <a16:creationId xmlns:a16="http://schemas.microsoft.com/office/drawing/2014/main" id="{8AE234A8-1FB1-4D72-5AF5-00DDA7D151DC}"/>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Title 1">
            <a:extLst>
              <a:ext uri="{FF2B5EF4-FFF2-40B4-BE49-F238E27FC236}">
                <a16:creationId xmlns:a16="http://schemas.microsoft.com/office/drawing/2014/main" id="{ECDAD904-80DD-9A21-597C-2DF3F595B4E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Muestra la información de los datos.</a:t>
            </a:r>
          </a:p>
        </p:txBody>
      </p:sp>
      <p:sp>
        <p:nvSpPr>
          <p:cNvPr id="48" name="TextBox 47">
            <a:extLst>
              <a:ext uri="{FF2B5EF4-FFF2-40B4-BE49-F238E27FC236}">
                <a16:creationId xmlns:a16="http://schemas.microsoft.com/office/drawing/2014/main" id="{CFADC257-69AD-3FFE-86CE-BAEC99BE797D}"/>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 plan de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publicidad</a:t>
            </a:r>
            <a:endParaRPr kumimoji="0" lang="x-none"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9" name="Text Placeholder 2">
            <a:extLst>
              <a:ext uri="{FF2B5EF4-FFF2-40B4-BE49-F238E27FC236}">
                <a16:creationId xmlns:a16="http://schemas.microsoft.com/office/drawing/2014/main" id="{1B8863FF-5E35-469A-8D98-B32140E73173}"/>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Word</a:t>
            </a:r>
          </a:p>
        </p:txBody>
      </p:sp>
      <p:grpSp>
        <p:nvGrpSpPr>
          <p:cNvPr id="71" name="Group 70" descr="Logotipo de Microsoft Word">
            <a:extLst>
              <a:ext uri="{FF2B5EF4-FFF2-40B4-BE49-F238E27FC236}">
                <a16:creationId xmlns:a16="http://schemas.microsoft.com/office/drawing/2014/main" id="{66376A04-21EE-4578-6C8D-9DD1537DEBF0}"/>
              </a:ext>
              <a:ext uri="{C183D7F6-B498-43B3-948B-1728B52AA6E4}">
                <adec:decorative xmlns:adec="http://schemas.microsoft.com/office/drawing/2017/decorative" val="0"/>
              </a:ext>
            </a:extLst>
          </p:cNvPr>
          <p:cNvGrpSpPr>
            <a:grpSpLocks/>
          </p:cNvGrpSpPr>
          <p:nvPr/>
        </p:nvGrpSpPr>
        <p:grpSpPr>
          <a:xfrm>
            <a:off x="11118806" y="1412879"/>
            <a:ext cx="534543" cy="534543"/>
            <a:chOff x="5006422" y="10181153"/>
            <a:chExt cx="659280" cy="659280"/>
          </a:xfrm>
        </p:grpSpPr>
        <p:sp>
          <p:nvSpPr>
            <p:cNvPr id="72" name="Rounded Rectangle 46">
              <a:extLst>
                <a:ext uri="{FF2B5EF4-FFF2-40B4-BE49-F238E27FC236}">
                  <a16:creationId xmlns:a16="http://schemas.microsoft.com/office/drawing/2014/main" id="{69DD377B-8AC9-CD5C-C73D-F96E7FDCA7B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6" name="Graphic 75">
              <a:extLst>
                <a:ext uri="{FF2B5EF4-FFF2-40B4-BE49-F238E27FC236}">
                  <a16:creationId xmlns:a16="http://schemas.microsoft.com/office/drawing/2014/main" id="{B6C69506-6290-0A2B-9A52-13A1E53A075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279" t="26853" r="22699" b="26853"/>
            <a:stretch/>
          </p:blipFill>
          <p:spPr>
            <a:xfrm>
              <a:off x="5112857" y="10308272"/>
              <a:ext cx="446412" cy="405040"/>
            </a:xfrm>
            <a:prstGeom prst="rect">
              <a:avLst/>
            </a:prstGeom>
          </p:spPr>
        </p:pic>
      </p:grpSp>
      <p:sp>
        <p:nvSpPr>
          <p:cNvPr id="53" name="Rectangle: Rounded Corners 6">
            <a:extLst>
              <a:ext uri="{FF2B5EF4-FFF2-40B4-BE49-F238E27FC236}">
                <a16:creationId xmlns:a16="http://schemas.microsoft.com/office/drawing/2014/main" id="{455F131C-4D16-2C8A-3AF8-28C7761C5349}"/>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itle 1">
            <a:extLst>
              <a:ext uri="{FF2B5EF4-FFF2-40B4-BE49-F238E27FC236}">
                <a16:creationId xmlns:a16="http://schemas.microsoft.com/office/drawing/2014/main" id="{04D85D8B-1B8F-086E-7897-1747AB9CDAE5}"/>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 un plan de p</a:t>
            </a:r>
            <a:r>
              <a:rPr kumimoji="0" lang="es-EC"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ublicidad</a:t>
            </a: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el mercado de widgets; incluye 10 eslóganes posibles que serían apropiados para los mercados de América Latina. </a:t>
            </a:r>
          </a:p>
        </p:txBody>
      </p:sp>
      <p:sp>
        <p:nvSpPr>
          <p:cNvPr id="55" name="TextBox 54">
            <a:extLst>
              <a:ext uri="{FF2B5EF4-FFF2-40B4-BE49-F238E27FC236}">
                <a16:creationId xmlns:a16="http://schemas.microsoft.com/office/drawing/2014/main" id="{F9F2D5D8-8845-1A6A-D6BA-8E5884BFD51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presentación</a:t>
            </a:r>
          </a:p>
        </p:txBody>
      </p:sp>
      <p:sp>
        <p:nvSpPr>
          <p:cNvPr id="56" name="Text Placeholder 2">
            <a:extLst>
              <a:ext uri="{FF2B5EF4-FFF2-40B4-BE49-F238E27FC236}">
                <a16:creationId xmlns:a16="http://schemas.microsoft.com/office/drawing/2014/main" id="{11247FF9-3F54-6A37-F70F-52EC3A097C1F}"/>
              </a:ext>
            </a:extLst>
          </p:cNvPr>
          <p:cNvSpPr txBox="1">
            <a:spLocks/>
          </p:cNvSpPr>
          <p:nvPr/>
        </p:nvSpPr>
        <p:spPr>
          <a:xfrm>
            <a:off x="754898" y="4690589"/>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nuevo archivo de PowerPoint,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el valor predeterminado de Crear presentación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archivo</a:t>
            </a:r>
          </a:p>
        </p:txBody>
      </p:sp>
      <p:grpSp>
        <p:nvGrpSpPr>
          <p:cNvPr id="57" name="Group 56" descr="Logotipo de Microsoft PowerPoint">
            <a:extLst>
              <a:ext uri="{FF2B5EF4-FFF2-40B4-BE49-F238E27FC236}">
                <a16:creationId xmlns:a16="http://schemas.microsoft.com/office/drawing/2014/main" id="{D1F01C74-794B-4998-7405-1E685C37C3A6}"/>
              </a:ext>
            </a:extLst>
          </p:cNvPr>
          <p:cNvGrpSpPr>
            <a:grpSpLocks/>
          </p:cNvGrpSpPr>
          <p:nvPr/>
        </p:nvGrpSpPr>
        <p:grpSpPr>
          <a:xfrm>
            <a:off x="3641326" y="4031175"/>
            <a:ext cx="534544" cy="534544"/>
            <a:chOff x="587375" y="1790700"/>
            <a:chExt cx="1371600" cy="1371600"/>
          </a:xfrm>
        </p:grpSpPr>
        <p:sp>
          <p:nvSpPr>
            <p:cNvPr id="58" name="Rounded Rectangle 46">
              <a:extLst>
                <a:ext uri="{FF2B5EF4-FFF2-40B4-BE49-F238E27FC236}">
                  <a16:creationId xmlns:a16="http://schemas.microsoft.com/office/drawing/2014/main" id="{5CA1E563-E389-16D6-F0DE-B4B59AB813AD}"/>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Logotipo de Microsoft PowerPoint - PNG y vector - Descarga de logotipo">
              <a:hlinkClick r:id="rId10"/>
              <a:extLst>
                <a:ext uri="{FF2B5EF4-FFF2-40B4-BE49-F238E27FC236}">
                  <a16:creationId xmlns:a16="http://schemas.microsoft.com/office/drawing/2014/main" id="{692DDE28-E3DF-701F-2612-991C1EF81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Rounded Corners 6">
            <a:extLst>
              <a:ext uri="{FF2B5EF4-FFF2-40B4-BE49-F238E27FC236}">
                <a16:creationId xmlns:a16="http://schemas.microsoft.com/office/drawing/2014/main" id="{246EBA70-B9AB-2FCD-C3A6-050BFC0BC8F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Title 1">
            <a:extLst>
              <a:ext uri="{FF2B5EF4-FFF2-40B4-BE49-F238E27FC236}">
                <a16:creationId xmlns:a16="http://schemas.microsoft.com/office/drawing/2014/main" id="{0E232A32-67F4-9E80-CCF1-8DED30CAAAE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 presentación a partir de</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[enlace al documento de Word Documento de diseño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widgets de Contoso.docx]</a:t>
            </a:r>
          </a:p>
        </p:txBody>
      </p:sp>
      <p:sp>
        <p:nvSpPr>
          <p:cNvPr id="62" name="TextBox 61">
            <a:extLst>
              <a:ext uri="{FF2B5EF4-FFF2-40B4-BE49-F238E27FC236}">
                <a16:creationId xmlns:a16="http://schemas.microsoft.com/office/drawing/2014/main" id="{15F1E534-6058-8D45-F235-575FBEAD1FD8}"/>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carta de oferta</a:t>
            </a:r>
          </a:p>
        </p:txBody>
      </p:sp>
      <p:sp>
        <p:nvSpPr>
          <p:cNvPr id="63" name="Text Placeholder 2">
            <a:extLst>
              <a:ext uri="{FF2B5EF4-FFF2-40B4-BE49-F238E27FC236}">
                <a16:creationId xmlns:a16="http://schemas.microsoft.com/office/drawing/2014/main" id="{B7910D5E-7216-D7EA-EB5F-C1588985E85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mensaje de correo electrónico nuevo,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Outlook</a:t>
            </a:r>
          </a:p>
        </p:txBody>
      </p:sp>
      <p:grpSp>
        <p:nvGrpSpPr>
          <p:cNvPr id="89" name="Group 88" descr="Logotipo de Microsoft Outlook">
            <a:extLst>
              <a:ext uri="{FF2B5EF4-FFF2-40B4-BE49-F238E27FC236}">
                <a16:creationId xmlns:a16="http://schemas.microsoft.com/office/drawing/2014/main" id="{90E67702-DEB1-19C3-B7BB-F40E29D7B0B8}"/>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92" name="Rounded Rectangle 64">
              <a:extLst>
                <a:ext uri="{FF2B5EF4-FFF2-40B4-BE49-F238E27FC236}">
                  <a16:creationId xmlns:a16="http://schemas.microsoft.com/office/drawing/2014/main" id="{B08FEF48-1112-F21E-C7E1-DF4166BA0A6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3" name="Graphic 92">
              <a:extLst>
                <a:ext uri="{FF2B5EF4-FFF2-40B4-BE49-F238E27FC236}">
                  <a16:creationId xmlns:a16="http://schemas.microsoft.com/office/drawing/2014/main" id="{72E15867-803F-27B2-89A8-9A9F0D051EB4}"/>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7" name="Rectangle: Rounded Corners 6">
            <a:extLst>
              <a:ext uri="{FF2B5EF4-FFF2-40B4-BE49-F238E27FC236}">
                <a16:creationId xmlns:a16="http://schemas.microsoft.com/office/drawing/2014/main" id="{41851CDF-F1F6-0697-2570-E9483546988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Title 1">
            <a:extLst>
              <a:ext uri="{FF2B5EF4-FFF2-40B4-BE49-F238E27FC236}">
                <a16:creationId xmlns:a16="http://schemas.microsoft.com/office/drawing/2014/main" id="{3A2B7A44-17F0-98C9-E873-64F4DFE88D4A}"/>
              </a:ext>
            </a:extLst>
          </p:cNvPr>
          <p:cNvSpPr txBox="1">
            <a:spLocks/>
          </p:cNvSpPr>
          <p:nvPr/>
        </p:nvSpPr>
        <p:spPr>
          <a:xfrm>
            <a:off x="4613434" y="5328931"/>
            <a:ext cx="2787491" cy="892552"/>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Redacta un correo electrónico promocional</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con el lema "Un mejor widget para todos" y destaca las siguientes características del producto que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se enumeran a continuación </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x-none" sz="900" b="0" i="0" u="none" strike="noStrike" kern="1200" cap="none" spc="0" normalizeH="0" baseline="0" noProof="0">
                <a:ln w="3175">
                  <a:noFill/>
                </a:ln>
                <a:solidFill>
                  <a:prstClr val="black"/>
                </a:solidFill>
                <a:effectLst/>
                <a:uLnTx/>
                <a:uFillTx/>
                <a:latin typeface="Segoe UI"/>
                <a:ea typeface="+mn-ea"/>
                <a:cs typeface="Segoe UI" pitchFamily="34" charset="0"/>
              </a:rPr>
              <a:t>Dura mucho tiempo</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x-none" sz="900" b="0" i="0" u="none" strike="noStrike" kern="1200" cap="none" spc="0" normalizeH="0" baseline="0" noProof="0">
                <a:ln w="3175">
                  <a:noFill/>
                </a:ln>
                <a:solidFill>
                  <a:prstClr val="black"/>
                </a:solidFill>
                <a:effectLst/>
                <a:uLnTx/>
                <a:uFillTx/>
                <a:latin typeface="Segoe UI"/>
                <a:ea typeface="+mn-ea"/>
                <a:cs typeface="Segoe UI" pitchFamily="34" charset="0"/>
              </a:rPr>
              <a:t>Etc.</a:t>
            </a:r>
          </a:p>
        </p:txBody>
      </p:sp>
      <p:sp>
        <p:nvSpPr>
          <p:cNvPr id="69" name="TextBox 68">
            <a:extLst>
              <a:ext uri="{FF2B5EF4-FFF2-40B4-BE49-F238E27FC236}">
                <a16:creationId xmlns:a16="http://schemas.microsoft.com/office/drawing/2014/main" id="{02FF02BC-072A-7159-17C6-F69D1DB3CF28}"/>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publicaciones en redes sociales</a:t>
            </a:r>
          </a:p>
        </p:txBody>
      </p:sp>
      <p:sp>
        <p:nvSpPr>
          <p:cNvPr id="70" name="Text Placeholder 2">
            <a:extLst>
              <a:ext uri="{FF2B5EF4-FFF2-40B4-BE49-F238E27FC236}">
                <a16:creationId xmlns:a16="http://schemas.microsoft.com/office/drawing/2014/main" id="{E72374D0-68CD-626F-BB82-9BD8F52146A5}"/>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Inici</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un nuevo chat y solicit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a:t>
            </a:r>
          </a:p>
        </p:txBody>
      </p:sp>
      <p:grpSp>
        <p:nvGrpSpPr>
          <p:cNvPr id="50" name="Group 49" descr="Logotipo de Copilot para Microsoft 365">
            <a:extLst>
              <a:ext uri="{FF2B5EF4-FFF2-40B4-BE49-F238E27FC236}">
                <a16:creationId xmlns:a16="http://schemas.microsoft.com/office/drawing/2014/main" id="{9B2844F6-0C8C-F323-0264-7B5BB9ADD39A}"/>
              </a:ext>
            </a:extLst>
          </p:cNvPr>
          <p:cNvGrpSpPr>
            <a:grpSpLocks/>
          </p:cNvGrpSpPr>
          <p:nvPr/>
        </p:nvGrpSpPr>
        <p:grpSpPr>
          <a:xfrm>
            <a:off x="11118807" y="4026755"/>
            <a:ext cx="534543" cy="534543"/>
            <a:chOff x="3610465" y="1434675"/>
            <a:chExt cx="534543" cy="534543"/>
          </a:xfrm>
        </p:grpSpPr>
        <p:sp>
          <p:nvSpPr>
            <p:cNvPr id="51" name="Rounded Rectangle 46">
              <a:extLst>
                <a:ext uri="{FF2B5EF4-FFF2-40B4-BE49-F238E27FC236}">
                  <a16:creationId xmlns:a16="http://schemas.microsoft.com/office/drawing/2014/main" id="{A782E50F-92E9-AF75-B9A1-D362D620A298}"/>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2" descr="Descarga gratuita de SVG del logotipo de Zip Co, id: 101874 - Brandlogos.net">
              <a:hlinkClick r:id="rId14"/>
              <a:extLst>
                <a:ext uri="{FF2B5EF4-FFF2-40B4-BE49-F238E27FC236}">
                  <a16:creationId xmlns:a16="http://schemas.microsoft.com/office/drawing/2014/main" id="{E1411147-DF20-A8E6-5F14-6BE98F2641A3}"/>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Rounded Corners 6">
            <a:extLst>
              <a:ext uri="{FF2B5EF4-FFF2-40B4-BE49-F238E27FC236}">
                <a16:creationId xmlns:a16="http://schemas.microsoft.com/office/drawing/2014/main" id="{C8FCB2FA-65CB-2091-A7AC-80D6C3E61921}"/>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Title 1">
            <a:extLst>
              <a:ext uri="{FF2B5EF4-FFF2-40B4-BE49-F238E27FC236}">
                <a16:creationId xmlns:a16="http://schemas.microsoft.com/office/drawing/2014/main" id="{5E536F47-0CA6-C2DA-8842-DB77CC9EFB58}"/>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serie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publicaciones de LinkedIn basadas en la descripción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Contoso</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y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el plan de marketing de Contoso</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a:t>
            </a:r>
          </a:p>
        </p:txBody>
      </p:sp>
    </p:spTree>
    <p:extLst>
      <p:ext uri="{BB962C8B-B14F-4D97-AF65-F5344CB8AC3E}">
        <p14:creationId xmlns:p14="http://schemas.microsoft.com/office/powerpoint/2010/main" val="413595781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xfrm>
            <a:off x="588263" y="457200"/>
            <a:ext cx="8289037" cy="492443"/>
          </a:xfrm>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gerente de </a:t>
            </a:r>
            <a:r>
              <a:rPr lang="en-IN" sz="3200">
                <a:gradFill flip="none" rotWithShape="1">
                  <a:gsLst>
                    <a:gs pos="50000">
                      <a:srgbClr val="8661C5"/>
                    </a:gs>
                    <a:gs pos="0">
                      <a:srgbClr val="3E76D4"/>
                    </a:gs>
                    <a:gs pos="100000">
                      <a:srgbClr val="C73ECC"/>
                    </a:gs>
                  </a:gsLst>
                  <a:lin ang="2700000" scaled="1"/>
                  <a:tileRect/>
                </a:gradFill>
                <a:cs typeface="+mn-cs"/>
              </a:rPr>
              <a:t>M</a:t>
            </a:r>
            <a:r>
              <a:rPr lang="x-none" sz="3200">
                <a:gradFill flip="none" rotWithShape="1">
                  <a:gsLst>
                    <a:gs pos="50000">
                      <a:srgbClr val="8661C5"/>
                    </a:gs>
                    <a:gs pos="0">
                      <a:srgbClr val="3E76D4"/>
                    </a:gs>
                    <a:gs pos="100000">
                      <a:srgbClr val="C73ECC"/>
                    </a:gs>
                  </a:gsLst>
                  <a:lin ang="2700000" scaled="1"/>
                  <a:tileRect/>
                </a:gradFill>
                <a:cs typeface="+mn-cs"/>
              </a:rPr>
              <a:t>arketing</a:t>
            </a:r>
          </a:p>
        </p:txBody>
      </p:sp>
      <p:grpSp>
        <p:nvGrpSpPr>
          <p:cNvPr id="208" name="Group 207">
            <a:extLst>
              <a:ext uri="{FF2B5EF4-FFF2-40B4-BE49-F238E27FC236}">
                <a16:creationId xmlns:a16="http://schemas.microsoft.com/office/drawing/2014/main" id="{A4126212-1F78-3A3F-C3D1-E6213FB075E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38C97DA9-6DF2-4F34-0DCC-454353FFF1AC}"/>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B15DC89B-5BC3-0E25-C236-AD34489F798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12840C1C-A07A-F2F2-40E7-151276E2B08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57083F74-3182-0FEE-9CE5-C751F51F3C8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EA3F2B83-7BFA-3029-42DA-569D8269E4E7}"/>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6A2B4B0C-CCBA-3DC4-BFB0-46A61A80284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54E048EB-1C48-188B-3276-AB32BE9919C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81E17E88-CE0E-0FFB-DC39-763E254DECC1}"/>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C0564CF5-2A4E-DD4C-4698-C427EC31D13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74BAB2B-AC6F-C4DE-A000-E216500A178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5C720060-8A73-AFEC-4D98-387FE1936CD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149435CD-5556-AC1D-6432-FAA2792D222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1A10B7F3-911B-8A30-6DE2-474B6C363FB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261481AB-AB3E-CA79-7747-B803CEE0230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12EBEA65-2DAF-89B3-8022-6DE3FA9E44E9}"/>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16BA589C-7057-2B8F-6C52-220E750751F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CF3FC5F2-9124-DA5C-7869-23F762F9E781}"/>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704EED12-D408-1400-CCA0-18B5DB50BBD8}"/>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FE8EDCBB-275F-01ED-E4B1-5E8D99F1A0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8C215F95-E240-85AA-BC83-9B03C5F61F5D}"/>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9504FAAB-3E01-64EB-95C4-3EDB29056D2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0DB96CD3-5257-EA7E-9D96-78B7408F2BC7}"/>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pic>
        <p:nvPicPr>
          <p:cNvPr id="24" name="Picture 2" descr="Logotipo de Copilot para Microsoft 365">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86AEF504-EFF0-1960-2B04-2BB89EFCF5C6}"/>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232" name="TextBox 231">
            <a:extLst>
              <a:ext uri="{FF2B5EF4-FFF2-40B4-BE49-F238E27FC236}">
                <a16:creationId xmlns:a16="http://schemas.microsoft.com/office/drawing/2014/main" id="{416A5223-11B4-2AD7-390E-8B01DD1906AA}"/>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utiliza Copilot para preparar un informe que se entregará a las agencias que pujan por una nueva campaña publicitaria. </a:t>
            </a:r>
          </a:p>
        </p:txBody>
      </p:sp>
      <p:grpSp>
        <p:nvGrpSpPr>
          <p:cNvPr id="202" name="Group 201">
            <a:extLst>
              <a:ext uri="{FF2B5EF4-FFF2-40B4-BE49-F238E27FC236}">
                <a16:creationId xmlns:a16="http://schemas.microsoft.com/office/drawing/2014/main" id="{92321744-84F3-22E2-D2D9-F810D813EEC1}"/>
              </a:ext>
              <a:ext uri="{C183D7F6-B498-43B3-948B-1728B52AA6E4}">
                <adec:decorative xmlns:adec="http://schemas.microsoft.com/office/drawing/2017/decorative" val="1"/>
              </a:ext>
            </a:extLst>
          </p:cNvPr>
          <p:cNvGrpSpPr>
            <a:grpSpLocks/>
          </p:cNvGrpSpPr>
          <p:nvPr/>
        </p:nvGrpSpPr>
        <p:grpSpPr>
          <a:xfrm>
            <a:off x="588264" y="2375245"/>
            <a:ext cx="534543" cy="534543"/>
            <a:chOff x="5006422" y="10181153"/>
            <a:chExt cx="659280" cy="659280"/>
          </a:xfrm>
        </p:grpSpPr>
        <p:sp>
          <p:nvSpPr>
            <p:cNvPr id="203" name="Rounded Rectangle 46">
              <a:extLst>
                <a:ext uri="{FF2B5EF4-FFF2-40B4-BE49-F238E27FC236}">
                  <a16:creationId xmlns:a16="http://schemas.microsoft.com/office/drawing/2014/main" id="{E843E3E3-BF58-A3FB-7EBF-90DD0644F2CD}"/>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4" name="Graphic 203">
              <a:extLst>
                <a:ext uri="{FF2B5EF4-FFF2-40B4-BE49-F238E27FC236}">
                  <a16:creationId xmlns:a16="http://schemas.microsoft.com/office/drawing/2014/main" id="{4F03F36D-AD6F-BAC9-6712-A0110935B7F2}"/>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236" name="TextBox 235">
            <a:extLst>
              <a:ext uri="{FF2B5EF4-FFF2-40B4-BE49-F238E27FC236}">
                <a16:creationId xmlns:a16="http://schemas.microsoft.com/office/drawing/2014/main" id="{3BA7FBAC-7CDE-2F9D-465C-4350017D3A76}"/>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237" name="Title 1">
            <a:extLst>
              <a:ext uri="{FF2B5EF4-FFF2-40B4-BE49-F238E27FC236}">
                <a16:creationId xmlns:a16="http://schemas.microsoft.com/office/drawing/2014/main" id="{B14674DB-A23E-66BF-0A9E-58A47571EE5B}"/>
              </a:ext>
            </a:extLst>
          </p:cNvPr>
          <p:cNvSpPr txBox="1">
            <a:spLocks/>
          </p:cNvSpPr>
          <p:nvPr/>
        </p:nvSpPr>
        <p:spPr>
          <a:xfrm>
            <a:off x="646864" y="3060183"/>
            <a:ext cx="2724986"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Prepara un resumen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que describa la estrategia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publicitaria del plan </a:t>
            </a:r>
            <a:r>
              <a:rPr kumimoji="0" lang="x-none"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t>de marketing de widgets de</a:t>
            </a:r>
            <a:br>
              <a:rPr kumimoji="0" lang="en-US"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t>Contoso</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Incluye secciones sobre el mercado objetivo,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los precios, el tono, las imágenes y los eslóganes.</a:t>
            </a:r>
          </a:p>
        </p:txBody>
      </p:sp>
      <p:sp>
        <p:nvSpPr>
          <p:cNvPr id="238" name="Rectangle: Rounded Corners 237">
            <a:extLst>
              <a:ext uri="{FF2B5EF4-FFF2-40B4-BE49-F238E27FC236}">
                <a16:creationId xmlns:a16="http://schemas.microsoft.com/office/drawing/2014/main" id="{09D1FC68-9E27-4D54-20DB-29460C2EEBBE}"/>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8:30 a. m.</a:t>
            </a:r>
          </a:p>
        </p:txBody>
      </p:sp>
      <p:sp>
        <p:nvSpPr>
          <p:cNvPr id="239" name="TextBox 238">
            <a:extLst>
              <a:ext uri="{FF2B5EF4-FFF2-40B4-BE49-F238E27FC236}">
                <a16:creationId xmlns:a16="http://schemas.microsoft.com/office/drawing/2014/main" id="{78670227-312B-2F18-1D7B-E4BBCF42806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se reúne con su equipo para intercambiar ideas sobre las mejoras de las funciones basadas en los comentarios de los clientes. Copilot clasifica las ideas para facilitar el diálogo.</a:t>
            </a:r>
          </a:p>
        </p:txBody>
      </p:sp>
      <p:grpSp>
        <p:nvGrpSpPr>
          <p:cNvPr id="198" name="Group 197">
            <a:extLst>
              <a:ext uri="{FF2B5EF4-FFF2-40B4-BE49-F238E27FC236}">
                <a16:creationId xmlns:a16="http://schemas.microsoft.com/office/drawing/2014/main" id="{2DF66330-BFC6-1F1A-7DB2-FBCBAD61E1AE}"/>
              </a:ext>
              <a:ext uri="{C183D7F6-B498-43B3-948B-1728B52AA6E4}">
                <adec:decorative xmlns:adec="http://schemas.microsoft.com/office/drawing/2017/decorative" val="1"/>
              </a:ext>
            </a:extLst>
          </p:cNvPr>
          <p:cNvGrpSpPr>
            <a:grpSpLocks/>
          </p:cNvGrpSpPr>
          <p:nvPr/>
        </p:nvGrpSpPr>
        <p:grpSpPr>
          <a:xfrm>
            <a:off x="3417469" y="2375244"/>
            <a:ext cx="534543" cy="534543"/>
            <a:chOff x="12498914" y="5650593"/>
            <a:chExt cx="534543" cy="534543"/>
          </a:xfrm>
        </p:grpSpPr>
        <p:sp>
          <p:nvSpPr>
            <p:cNvPr id="199" name="Rounded Rectangle 46">
              <a:hlinkClick r:id="rId6"/>
              <a:extLst>
                <a:ext uri="{FF2B5EF4-FFF2-40B4-BE49-F238E27FC236}">
                  <a16:creationId xmlns:a16="http://schemas.microsoft.com/office/drawing/2014/main" id="{178AD3E5-4116-3D36-B5FC-6C0D23994A2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0" name="Picture 199" descr="Ícono de Whiteboard en estilo de color de Windows 11">
              <a:hlinkClick r:id="rId6"/>
              <a:extLst>
                <a:ext uri="{FF2B5EF4-FFF2-40B4-BE49-F238E27FC236}">
                  <a16:creationId xmlns:a16="http://schemas.microsoft.com/office/drawing/2014/main" id="{6844DD87-084D-41F9-EC0F-552E865FB8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A89D3D8B-84C7-D31D-3A15-95CCD6C78D66}"/>
              </a:ext>
              <a:ext uri="{C183D7F6-B498-43B3-948B-1728B52AA6E4}">
                <adec:decorative xmlns:adec="http://schemas.microsoft.com/office/drawing/2017/decorative" val="0"/>
              </a:ext>
            </a:extLst>
          </p:cNvPr>
          <p:cNvSpPr txBox="1"/>
          <p:nvPr/>
        </p:nvSpPr>
        <p:spPr>
          <a:xfrm>
            <a:off x="4037251" y="2540071"/>
            <a:ext cx="1706323"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Copiloto en Whiteboard</a:t>
            </a:r>
          </a:p>
        </p:txBody>
      </p:sp>
      <p:sp>
        <p:nvSpPr>
          <p:cNvPr id="244" name="Title 1">
            <a:extLst>
              <a:ext uri="{FF2B5EF4-FFF2-40B4-BE49-F238E27FC236}">
                <a16:creationId xmlns:a16="http://schemas.microsoft.com/office/drawing/2014/main" id="{ADE5CF14-299A-369A-B509-CBC4A3946515}"/>
              </a:ext>
            </a:extLst>
          </p:cNvPr>
          <p:cNvSpPr txBox="1">
            <a:spLocks/>
          </p:cNvSpPr>
          <p:nvPr/>
        </p:nvSpPr>
        <p:spPr>
          <a:xfrm>
            <a:off x="3476070" y="3244847"/>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Categoriza</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las ideas. </a:t>
            </a:r>
          </a:p>
        </p:txBody>
      </p:sp>
      <p:sp>
        <p:nvSpPr>
          <p:cNvPr id="245" name="Rectangle: Rounded Corners 244">
            <a:extLst>
              <a:ext uri="{FF2B5EF4-FFF2-40B4-BE49-F238E27FC236}">
                <a16:creationId xmlns:a16="http://schemas.microsoft.com/office/drawing/2014/main" id="{2C79188A-EF35-A714-2414-CA461250920A}"/>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10:00 a. m.</a:t>
            </a:r>
          </a:p>
        </p:txBody>
      </p:sp>
      <p:sp>
        <p:nvSpPr>
          <p:cNvPr id="246" name="TextBox 245">
            <a:extLst>
              <a:ext uri="{FF2B5EF4-FFF2-40B4-BE49-F238E27FC236}">
                <a16:creationId xmlns:a16="http://schemas.microsoft.com/office/drawing/2014/main" id="{321AC6B0-5847-5ECB-9EE0-44C2DD30045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Daishi debe analizar los datos de marketing de la última ronda de encuestas. Utiliza Copilot para preparar gráficos que le permitan ver las tendencias de los datos.</a:t>
            </a:r>
          </a:p>
        </p:txBody>
      </p:sp>
      <p:grpSp>
        <p:nvGrpSpPr>
          <p:cNvPr id="189" name="Group 188">
            <a:extLst>
              <a:ext uri="{FF2B5EF4-FFF2-40B4-BE49-F238E27FC236}">
                <a16:creationId xmlns:a16="http://schemas.microsoft.com/office/drawing/2014/main" id="{A48CD38D-5479-6B43-66C6-97FE20E5A6D4}"/>
              </a:ext>
              <a:ext uri="{C183D7F6-B498-43B3-948B-1728B52AA6E4}">
                <adec:decorative xmlns:adec="http://schemas.microsoft.com/office/drawing/2017/decorative" val="1"/>
              </a:ext>
            </a:extLst>
          </p:cNvPr>
          <p:cNvGrpSpPr>
            <a:grpSpLocks/>
          </p:cNvGrpSpPr>
          <p:nvPr/>
        </p:nvGrpSpPr>
        <p:grpSpPr>
          <a:xfrm>
            <a:off x="6246676" y="2375244"/>
            <a:ext cx="534543" cy="534543"/>
            <a:chOff x="5831903" y="8381781"/>
            <a:chExt cx="534543" cy="534543"/>
          </a:xfrm>
        </p:grpSpPr>
        <p:sp>
          <p:nvSpPr>
            <p:cNvPr id="190" name="Rounded Rectangle 46">
              <a:extLst>
                <a:ext uri="{FF2B5EF4-FFF2-40B4-BE49-F238E27FC236}">
                  <a16:creationId xmlns:a16="http://schemas.microsoft.com/office/drawing/2014/main" id="{D7B059E0-D7CC-3978-9778-A16B00A2E63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1" name="Picture 8" descr="Logotipo de Microsoft Excel - PNG y vector - Descarga de logotipo">
              <a:hlinkClick r:id="rId8"/>
              <a:extLst>
                <a:ext uri="{FF2B5EF4-FFF2-40B4-BE49-F238E27FC236}">
                  <a16:creationId xmlns:a16="http://schemas.microsoft.com/office/drawing/2014/main" id="{4B6B4AAD-BE4E-8432-AC30-6C2E8EDBD71A}"/>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1" name="TextBox 250">
            <a:extLst>
              <a:ext uri="{FF2B5EF4-FFF2-40B4-BE49-F238E27FC236}">
                <a16:creationId xmlns:a16="http://schemas.microsoft.com/office/drawing/2014/main" id="{2BDE63E2-BFC7-F636-D4CC-74D3F1EEBB12}"/>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252" name="Title 1">
            <a:extLst>
              <a:ext uri="{FF2B5EF4-FFF2-40B4-BE49-F238E27FC236}">
                <a16:creationId xmlns:a16="http://schemas.microsoft.com/office/drawing/2014/main" id="{0E53F94A-60AE-C7D2-B28D-FD9776A22C12}"/>
              </a:ext>
            </a:extLst>
          </p:cNvPr>
          <p:cNvSpPr txBox="1">
            <a:spLocks/>
          </p:cNvSpPr>
          <p:nvPr/>
        </p:nvSpPr>
        <p:spPr>
          <a:xfrm>
            <a:off x="6305277" y="3255444"/>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Muestra toda la información de los datos.</a:t>
            </a:r>
          </a:p>
        </p:txBody>
      </p:sp>
      <p:sp>
        <p:nvSpPr>
          <p:cNvPr id="253" name="Rectangle: Rounded Corners 252">
            <a:extLst>
              <a:ext uri="{FF2B5EF4-FFF2-40B4-BE49-F238E27FC236}">
                <a16:creationId xmlns:a16="http://schemas.microsoft.com/office/drawing/2014/main" id="{89F9D2AD-1AE3-E5C1-F7F0-B192D98735E3}"/>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254" name="TextBox 253">
            <a:extLst>
              <a:ext uri="{FF2B5EF4-FFF2-40B4-BE49-F238E27FC236}">
                <a16:creationId xmlns:a16="http://schemas.microsoft.com/office/drawing/2014/main" id="{3AFBB458-62A1-519C-E164-A3DE78C20D5D}"/>
              </a:ext>
            </a:extLst>
          </p:cNvPr>
          <p:cNvSpPr txBox="1"/>
          <p:nvPr/>
        </p:nvSpPr>
        <p:spPr>
          <a:xfrm>
            <a:off x="6246676" y="4075061"/>
            <a:ext cx="2911543"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se reúne con el equipo de ingeniería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para planificar el desarrollo de nuevas funciones. Durante la reunión, utiliza Copilot para comprender las prioridades de las funciones. </a:t>
            </a:r>
          </a:p>
        </p:txBody>
      </p:sp>
      <p:grpSp>
        <p:nvGrpSpPr>
          <p:cNvPr id="180" name="Group 179">
            <a:extLst>
              <a:ext uri="{FF2B5EF4-FFF2-40B4-BE49-F238E27FC236}">
                <a16:creationId xmlns:a16="http://schemas.microsoft.com/office/drawing/2014/main" id="{7A349D4D-A36A-0754-B6CC-D8BFED5330B6}"/>
              </a:ext>
              <a:ext uri="{C183D7F6-B498-43B3-948B-1728B52AA6E4}">
                <adec:decorative xmlns:adec="http://schemas.microsoft.com/office/drawing/2017/decorative" val="1"/>
              </a:ext>
            </a:extLst>
          </p:cNvPr>
          <p:cNvGrpSpPr>
            <a:grpSpLocks/>
          </p:cNvGrpSpPr>
          <p:nvPr/>
        </p:nvGrpSpPr>
        <p:grpSpPr>
          <a:xfrm>
            <a:off x="6246676" y="5003768"/>
            <a:ext cx="534543" cy="534543"/>
            <a:chOff x="4236994" y="8381781"/>
            <a:chExt cx="534543" cy="534543"/>
          </a:xfrm>
        </p:grpSpPr>
        <p:sp>
          <p:nvSpPr>
            <p:cNvPr id="181" name="Rounded Rectangle 46">
              <a:extLst>
                <a:ext uri="{FF2B5EF4-FFF2-40B4-BE49-F238E27FC236}">
                  <a16:creationId xmlns:a16="http://schemas.microsoft.com/office/drawing/2014/main" id="{5F6F0299-2E72-3AC3-D9AE-F3B65B66F8B6}"/>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2" name="Picture 6" descr="Logotipo de Microsoft Teams, símbolo, significado, historia, PNG">
              <a:hlinkClick r:id="rId10"/>
              <a:extLst>
                <a:ext uri="{FF2B5EF4-FFF2-40B4-BE49-F238E27FC236}">
                  <a16:creationId xmlns:a16="http://schemas.microsoft.com/office/drawing/2014/main" id="{2150E018-AB31-D0BB-1275-123FED5A7F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58" name="TextBox 257">
            <a:extLst>
              <a:ext uri="{FF2B5EF4-FFF2-40B4-BE49-F238E27FC236}">
                <a16:creationId xmlns:a16="http://schemas.microsoft.com/office/drawing/2014/main" id="{72F42A57-99AA-EE97-F562-84B96739E9C5}"/>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259" name="Title 1">
            <a:extLst>
              <a:ext uri="{FF2B5EF4-FFF2-40B4-BE49-F238E27FC236}">
                <a16:creationId xmlns:a16="http://schemas.microsoft.com/office/drawing/2014/main" id="{9A8368C2-1AFE-ABD3-9044-DA5B0DB27495}"/>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una tabla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para ordenar por prioridad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las características discutidas hasta ahora.</a:t>
            </a:r>
          </a:p>
        </p:txBody>
      </p:sp>
      <p:sp>
        <p:nvSpPr>
          <p:cNvPr id="260" name="Rectangle: Rounded Corners 259">
            <a:extLst>
              <a:ext uri="{FF2B5EF4-FFF2-40B4-BE49-F238E27FC236}">
                <a16:creationId xmlns:a16="http://schemas.microsoft.com/office/drawing/2014/main" id="{0469AB14-FA9C-3E9C-42CE-B80526ABC03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261" name="TextBox 260">
            <a:extLst>
              <a:ext uri="{FF2B5EF4-FFF2-40B4-BE49-F238E27FC236}">
                <a16:creationId xmlns:a16="http://schemas.microsoft.com/office/drawing/2014/main" id="{C2892D7B-B8D5-7E30-5278-CAE58EDECBAB}"/>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actualiza la hoja de ruta para reflejar los compromisos de la reunión del equipo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 ingeniería.</a:t>
            </a:r>
          </a:p>
        </p:txBody>
      </p:sp>
      <p:grpSp>
        <p:nvGrpSpPr>
          <p:cNvPr id="184" name="Group 183">
            <a:extLst>
              <a:ext uri="{FF2B5EF4-FFF2-40B4-BE49-F238E27FC236}">
                <a16:creationId xmlns:a16="http://schemas.microsoft.com/office/drawing/2014/main" id="{88A63B81-7BB6-C107-7684-853A3E819F73}"/>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185" name="Rounded Rectangle 46">
              <a:extLst>
                <a:ext uri="{FF2B5EF4-FFF2-40B4-BE49-F238E27FC236}">
                  <a16:creationId xmlns:a16="http://schemas.microsoft.com/office/drawing/2014/main" id="{14123211-1A8F-2546-8473-F617BFF061F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6" name="Picture 4" descr="Logotipo de Microsoft PowerPoint - PNG y vector - Descarga de logotipo">
              <a:hlinkClick r:id="rId12"/>
              <a:extLst>
                <a:ext uri="{FF2B5EF4-FFF2-40B4-BE49-F238E27FC236}">
                  <a16:creationId xmlns:a16="http://schemas.microsoft.com/office/drawing/2014/main" id="{F1010A60-8EBF-73B4-9D56-B90FC29497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5" name="TextBox 264">
            <a:extLst>
              <a:ext uri="{FF2B5EF4-FFF2-40B4-BE49-F238E27FC236}">
                <a16:creationId xmlns:a16="http://schemas.microsoft.com/office/drawing/2014/main" id="{2618D359-6E41-802D-2847-D5079081723B}"/>
              </a:ext>
              <a:ext uri="{C183D7F6-B498-43B3-948B-1728B52AA6E4}">
                <adec:decorative xmlns:adec="http://schemas.microsoft.com/office/drawing/2017/decorative" val="0"/>
              </a:ext>
            </a:extLst>
          </p:cNvPr>
          <p:cNvSpPr txBox="1"/>
          <p:nvPr/>
        </p:nvSpPr>
        <p:spPr>
          <a:xfrm>
            <a:off x="4037252" y="5187831"/>
            <a:ext cx="162059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266" name="Title 1">
            <a:extLst>
              <a:ext uri="{FF2B5EF4-FFF2-40B4-BE49-F238E27FC236}">
                <a16:creationId xmlns:a16="http://schemas.microsoft.com/office/drawing/2014/main" id="{ED5628F4-8711-8CF2-A7F5-71DC6A51DD27}"/>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 la lista con viñetas de las actualizaciones de la hoja de ruta]</a:t>
            </a:r>
          </a:p>
        </p:txBody>
      </p:sp>
      <p:sp>
        <p:nvSpPr>
          <p:cNvPr id="267" name="Rectangle: Rounded Corners 266">
            <a:extLst>
              <a:ext uri="{FF2B5EF4-FFF2-40B4-BE49-F238E27FC236}">
                <a16:creationId xmlns:a16="http://schemas.microsoft.com/office/drawing/2014/main" id="{DA34D65A-EA60-7CE8-CD5F-0D9A1141AE90}"/>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268" name="TextBox 267">
            <a:extLst>
              <a:ext uri="{FF2B5EF4-FFF2-40B4-BE49-F238E27FC236}">
                <a16:creationId xmlns:a16="http://schemas.microsoft.com/office/drawing/2014/main" id="{D0B3E288-C40D-45E6-4DF1-D64AF51AE69C}"/>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necesita ponerse al día con el correo electrónico antes de salir por el día. Copilot acelera el trabajo gracias a su capacidad </a:t>
            </a:r>
            <a:br>
              <a:rPr kumimoji="0" lang="en-IN"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 resumir los hilos de correo electrónico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y preparar borradores </a:t>
            </a:r>
            <a:r>
              <a:rPr kumimoji="0" lang="es-EC" sz="1000" b="0" i="0" u="none" strike="noStrike" kern="1200" cap="none" spc="0" normalizeH="0" baseline="0" noProof="0">
                <a:ln>
                  <a:noFill/>
                </a:ln>
                <a:solidFill>
                  <a:prstClr val="black"/>
                </a:solidFill>
                <a:effectLst/>
                <a:uLnTx/>
                <a:uFillTx/>
                <a:latin typeface="Segoe UI"/>
                <a:ea typeface="+mn-ea"/>
                <a:cs typeface="Segoe UI Semibold"/>
              </a:rPr>
              <a:t>para sus</a:t>
            </a:r>
            <a:r>
              <a:rPr kumimoji="0" lang="x-none" sz="1000" b="0" i="0" u="none" strike="noStrike" kern="1200" cap="none" spc="0" normalizeH="0" baseline="0" noProof="0">
                <a:ln>
                  <a:noFill/>
                </a:ln>
                <a:solidFill>
                  <a:prstClr val="black"/>
                </a:solidFill>
                <a:effectLst/>
                <a:uLnTx/>
                <a:uFillTx/>
                <a:latin typeface="Segoe UI"/>
                <a:ea typeface="+mn-ea"/>
                <a:cs typeface="Segoe UI Semibold"/>
              </a:rPr>
              <a:t> respuestas. </a:t>
            </a:r>
          </a:p>
        </p:txBody>
      </p:sp>
      <p:grpSp>
        <p:nvGrpSpPr>
          <p:cNvPr id="205" name="Group 204">
            <a:extLst>
              <a:ext uri="{FF2B5EF4-FFF2-40B4-BE49-F238E27FC236}">
                <a16:creationId xmlns:a16="http://schemas.microsoft.com/office/drawing/2014/main" id="{FBC334D8-8FFC-2315-59E5-98C21BB13AC7}"/>
              </a:ext>
              <a:ext uri="{C183D7F6-B498-43B3-948B-1728B52AA6E4}">
                <adec:decorative xmlns:adec="http://schemas.microsoft.com/office/drawing/2017/decorative" val="1"/>
              </a:ext>
            </a:extLst>
          </p:cNvPr>
          <p:cNvGrpSpPr>
            <a:grpSpLocks/>
          </p:cNvGrpSpPr>
          <p:nvPr/>
        </p:nvGrpSpPr>
        <p:grpSpPr>
          <a:xfrm>
            <a:off x="588264" y="5003769"/>
            <a:ext cx="534543" cy="534543"/>
            <a:chOff x="11090271" y="6937563"/>
            <a:chExt cx="534544" cy="534544"/>
          </a:xfrm>
        </p:grpSpPr>
        <p:sp>
          <p:nvSpPr>
            <p:cNvPr id="206" name="Rounded Rectangle 64">
              <a:extLst>
                <a:ext uri="{FF2B5EF4-FFF2-40B4-BE49-F238E27FC236}">
                  <a16:creationId xmlns:a16="http://schemas.microsoft.com/office/drawing/2014/main" id="{67E46583-4828-F083-F03F-07BD630CF7D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7" name="Graphic 206">
              <a:extLst>
                <a:ext uri="{FF2B5EF4-FFF2-40B4-BE49-F238E27FC236}">
                  <a16:creationId xmlns:a16="http://schemas.microsoft.com/office/drawing/2014/main" id="{F19FBC66-7960-1CD5-2C0A-D991965D3CB7}"/>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984" t="22984" r="22984" b="22984"/>
            <a:stretch/>
          </p:blipFill>
          <p:spPr>
            <a:xfrm>
              <a:off x="11170786" y="7018079"/>
              <a:ext cx="373514" cy="373514"/>
            </a:xfrm>
            <a:prstGeom prst="rect">
              <a:avLst/>
            </a:prstGeom>
          </p:spPr>
        </p:pic>
      </p:grpSp>
      <p:sp>
        <p:nvSpPr>
          <p:cNvPr id="272" name="TextBox 271">
            <a:extLst>
              <a:ext uri="{FF2B5EF4-FFF2-40B4-BE49-F238E27FC236}">
                <a16:creationId xmlns:a16="http://schemas.microsoft.com/office/drawing/2014/main" id="{78609C8F-3C71-1020-411E-4AAC0744B30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273" name="Title 1">
            <a:extLst>
              <a:ext uri="{FF2B5EF4-FFF2-40B4-BE49-F238E27FC236}">
                <a16:creationId xmlns:a16="http://schemas.microsoft.com/office/drawing/2014/main" id="{A74C4890-683D-F51F-87D7-AA0A9F72D27D}"/>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Pide más detalles.</a:t>
            </a:r>
          </a:p>
        </p:txBody>
      </p:sp>
      <p:pic>
        <p:nvPicPr>
          <p:cNvPr id="197" name="Picture 196" descr="Retrato de Daichi">
            <a:extLst>
              <a:ext uri="{FF2B5EF4-FFF2-40B4-BE49-F238E27FC236}">
                <a16:creationId xmlns:a16="http://schemas.microsoft.com/office/drawing/2014/main" id="{2BFE0684-5FE9-2AE1-338D-FF1A2AE59D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27" t="27926" r="16459" b="13474"/>
          <a:stretch/>
        </p:blipFill>
        <p:spPr>
          <a:xfrm>
            <a:off x="9488488" y="2934937"/>
            <a:ext cx="1970076" cy="2543263"/>
          </a:xfrm>
          <a:prstGeom prst="rect">
            <a:avLst/>
          </a:prstGeom>
        </p:spPr>
      </p:pic>
      <p:sp>
        <p:nvSpPr>
          <p:cNvPr id="275" name="Freeform: Shape 274">
            <a:extLst>
              <a:ext uri="{FF2B5EF4-FFF2-40B4-BE49-F238E27FC236}">
                <a16:creationId xmlns:a16="http://schemas.microsoft.com/office/drawing/2014/main" id="{F94DA777-82BD-C21E-60B3-2F46B995A048}"/>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FC9D0C6E-494F-579C-8AB5-70A66C667ED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Daichi es director de </a:t>
            </a:r>
            <a:r>
              <a:rPr kumimoji="0" lang="en-IN" sz="1400" b="0" i="0" u="none" strike="noStrike" kern="1200" cap="none" spc="0" normalizeH="0" baseline="0" noProof="0">
                <a:ln>
                  <a:noFill/>
                </a:ln>
                <a:solidFill>
                  <a:prstClr val="white"/>
                </a:solidFill>
                <a:effectLst/>
                <a:uLnTx/>
                <a:uFillTx/>
                <a:latin typeface="Segoe UI Semibold"/>
                <a:ea typeface="+mn-ea"/>
                <a:cs typeface="+mn-cs"/>
              </a:rPr>
              <a:t>M</a:t>
            </a:r>
            <a:r>
              <a:rPr kumimoji="0" lang="x-none" sz="1400" b="0" i="0" u="none" strike="noStrike" kern="1200" cap="none" spc="0" normalizeH="0" baseline="0" noProof="0">
                <a:ln>
                  <a:noFill/>
                </a:ln>
                <a:solidFill>
                  <a:prstClr val="white"/>
                </a:solidFill>
                <a:effectLst/>
                <a:uLnTx/>
                <a:uFillTx/>
                <a:latin typeface="Segoe UI Semibold"/>
                <a:ea typeface="+mn-ea"/>
                <a:cs typeface="+mn-cs"/>
              </a:rPr>
              <a:t>arketing en Contoso</a:t>
            </a:r>
          </a:p>
        </p:txBody>
      </p:sp>
    </p:spTree>
    <p:extLst>
      <p:ext uri="{BB962C8B-B14F-4D97-AF65-F5344CB8AC3E}">
        <p14:creationId xmlns:p14="http://schemas.microsoft.com/office/powerpoint/2010/main" val="28250809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382823" y="2459504"/>
            <a:ext cx="6078274" cy="1938992"/>
          </a:xfrm>
        </p:spPr>
        <p:txBody>
          <a:bodyPr/>
          <a:lstStyle/>
          <a:p>
            <a:pPr algn="ctr"/>
            <a:r>
              <a:rPr lang="x-none" sz="4200">
                <a:gradFill flip="none">
                  <a:gsLst>
                    <a:gs pos="0">
                      <a:srgbClr val="3E76D4"/>
                    </a:gs>
                    <a:gs pos="50000">
                      <a:srgbClr val="8661C5"/>
                    </a:gs>
                    <a:gs pos="100000">
                      <a:srgbClr val="C73ECC"/>
                    </a:gs>
                  </a:gsLst>
                  <a:lin ang="2700000" scaled="1"/>
                  <a:tileRect/>
                </a:gradFill>
                <a:latin typeface="Segoe UI Semibold"/>
                <a:cs typeface="Segoe UI"/>
              </a:rPr>
              <a:t>Copilot para </a:t>
            </a:r>
            <a:br>
              <a:rPr lang="en-IN" sz="4200">
                <a:gradFill flip="none">
                  <a:gsLst>
                    <a:gs pos="0">
                      <a:srgbClr val="3E76D4"/>
                    </a:gs>
                    <a:gs pos="50000">
                      <a:srgbClr val="8661C5"/>
                    </a:gs>
                    <a:gs pos="100000">
                      <a:srgbClr val="C73ECC"/>
                    </a:gs>
                  </a:gsLst>
                  <a:lin ang="2700000" scaled="1"/>
                  <a:tileRect/>
                </a:gradFill>
                <a:latin typeface="Segoe UI Semibold"/>
                <a:cs typeface="Segoe UI"/>
              </a:rPr>
            </a:br>
            <a:r>
              <a:rPr lang="x-none" sz="4200">
                <a:gradFill flip="none">
                  <a:gsLst>
                    <a:gs pos="0">
                      <a:srgbClr val="3E76D4"/>
                    </a:gs>
                    <a:gs pos="50000">
                      <a:srgbClr val="8661C5"/>
                    </a:gs>
                    <a:gs pos="100000">
                      <a:srgbClr val="C73ECC"/>
                    </a:gs>
                  </a:gsLst>
                  <a:lin ang="2700000" scaled="1"/>
                  <a:tileRect/>
                </a:gradFill>
                <a:latin typeface="Segoe UI Semibold"/>
                <a:cs typeface="Segoe UI"/>
              </a:rPr>
              <a:t>Microsoft 365 </a:t>
            </a:r>
            <a:br>
              <a:rPr/>
            </a:br>
            <a:r>
              <a:rPr lang="x-none" sz="4200">
                <a:cs typeface="Segoe UI"/>
              </a:rPr>
              <a:t>IA para finanzas</a:t>
            </a:r>
            <a:endParaRPr lang="en-US">
              <a:cs typeface="Segoe UI"/>
            </a:endParaRPr>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98" t="2557" r="9706" b="22161"/>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39857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C3E546-E635-F705-451D-ADA595165DB0}"/>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4" name="Rectangle: Rounded Corners 6">
            <a:extLst>
              <a:ext uri="{FF2B5EF4-FFF2-40B4-BE49-F238E27FC236}">
                <a16:creationId xmlns:a16="http://schemas.microsoft.com/office/drawing/2014/main" id="{175FE820-C9F7-8342-9AC2-8BEB891C412F}"/>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33963E34-C408-7294-732D-EA879B3250DD}"/>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Optimizar las decisiones financieras</a:t>
            </a:r>
          </a:p>
        </p:txBody>
      </p:sp>
      <p:sp>
        <p:nvSpPr>
          <p:cNvPr id="2" name="TextBox 1">
            <a:extLst>
              <a:ext uri="{FF2B5EF4-FFF2-40B4-BE49-F238E27FC236}">
                <a16:creationId xmlns:a16="http://schemas.microsoft.com/office/drawing/2014/main" id="{E4BEA8A5-8070-517A-E80E-B16317B038AF}"/>
              </a:ext>
            </a:extLst>
          </p:cNvPr>
          <p:cNvSpPr txBox="1"/>
          <p:nvPr/>
        </p:nvSpPr>
        <p:spPr>
          <a:xfrm>
            <a:off x="971549" y="2813446"/>
            <a:ext cx="10248902" cy="1354217"/>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79 %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para el trabajo analítico</a:t>
            </a:r>
          </a:p>
        </p:txBody>
      </p:sp>
      <p:sp>
        <p:nvSpPr>
          <p:cNvPr id="3" name="TextBox 2">
            <a:extLst>
              <a:ext uri="{FF2B5EF4-FFF2-40B4-BE49-F238E27FC236}">
                <a16:creationId xmlns:a16="http://schemas.microsoft.com/office/drawing/2014/main" id="{990ABC72-AD53-A594-5461-0FAFA5637812}"/>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234421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300"/>
                                        <p:tgtEl>
                                          <p:spTgt spid="14"/>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Completar una adquisición con Copilot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Logotipo de Copilot para Microsoft 365">
            <a:extLst>
              <a:ext uri="{FF2B5EF4-FFF2-40B4-BE49-F238E27FC236}">
                <a16:creationId xmlns:a16="http://schemas.microsoft.com/office/drawing/2014/main" id="{17F13624-26EF-B7BC-6280-F065023F9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81E9174-02D8-3A4F-C722-9192279E07C0}"/>
              </a:ext>
              <a:ext uri="{C183D7F6-B498-43B3-948B-1728B52AA6E4}">
                <adec:decorative xmlns:adec="http://schemas.microsoft.com/office/drawing/2017/decorative" val="1"/>
              </a:ext>
            </a:extLst>
          </p:cNvPr>
          <p:cNvGrpSpPr/>
          <p:nvPr/>
        </p:nvGrpSpPr>
        <p:grpSpPr>
          <a:xfrm>
            <a:off x="-13140" y="1103972"/>
            <a:ext cx="12205140" cy="5754028"/>
            <a:chOff x="-2" y="1103972"/>
            <a:chExt cx="12205140" cy="5754028"/>
          </a:xfrm>
        </p:grpSpPr>
        <p:grpSp>
          <p:nvGrpSpPr>
            <p:cNvPr id="55" name="Group 54">
              <a:extLst>
                <a:ext uri="{FF2B5EF4-FFF2-40B4-BE49-F238E27FC236}">
                  <a16:creationId xmlns:a16="http://schemas.microsoft.com/office/drawing/2014/main" id="{1E7C9C4F-FD57-20ED-F73F-32E4255B983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8" name="Rectangle: Single Corner Rounded 57">
                <a:extLst>
                  <a:ext uri="{FF2B5EF4-FFF2-40B4-BE49-F238E27FC236}">
                    <a16:creationId xmlns:a16="http://schemas.microsoft.com/office/drawing/2014/main" id="{D1B58C86-21AD-4133-01E5-455963528A2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0" name="Group 59">
                <a:extLst>
                  <a:ext uri="{FF2B5EF4-FFF2-40B4-BE49-F238E27FC236}">
                    <a16:creationId xmlns:a16="http://schemas.microsoft.com/office/drawing/2014/main" id="{FDA072F6-C77E-9FF0-1D8C-D3C03CDFE950}"/>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63" name="Picture 62">
                  <a:extLst>
                    <a:ext uri="{FF2B5EF4-FFF2-40B4-BE49-F238E27FC236}">
                      <a16:creationId xmlns:a16="http://schemas.microsoft.com/office/drawing/2014/main" id="{C311E4D6-3DA7-35E8-C16E-2F446A6DC31D}"/>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67" name="Rectangle: Top Corners Rounded 66">
                  <a:extLst>
                    <a:ext uri="{FF2B5EF4-FFF2-40B4-BE49-F238E27FC236}">
                      <a16:creationId xmlns:a16="http://schemas.microsoft.com/office/drawing/2014/main" id="{0B052E4E-AAEA-3CEF-A488-03068EF43649}"/>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68" name="Group 67">
                  <a:extLst>
                    <a:ext uri="{FF2B5EF4-FFF2-40B4-BE49-F238E27FC236}">
                      <a16:creationId xmlns:a16="http://schemas.microsoft.com/office/drawing/2014/main" id="{3408F1EF-9B04-7A3C-3717-2F391042FFD7}"/>
                    </a:ext>
                  </a:extLst>
                </p:cNvPr>
                <p:cNvGrpSpPr/>
                <p:nvPr/>
              </p:nvGrpSpPr>
              <p:grpSpPr>
                <a:xfrm>
                  <a:off x="-2" y="1103972"/>
                  <a:ext cx="12205140" cy="4806944"/>
                  <a:chOff x="-2" y="1103972"/>
                  <a:chExt cx="12205140" cy="4806944"/>
                </a:xfrm>
              </p:grpSpPr>
              <p:sp>
                <p:nvSpPr>
                  <p:cNvPr id="80" name="Arrow: Bent 79">
                    <a:extLst>
                      <a:ext uri="{FF2B5EF4-FFF2-40B4-BE49-F238E27FC236}">
                        <a16:creationId xmlns:a16="http://schemas.microsoft.com/office/drawing/2014/main" id="{30E686D3-0736-8484-DDD7-078E1B69475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1" name="Arrow: Bent 80">
                    <a:extLst>
                      <a:ext uri="{FF2B5EF4-FFF2-40B4-BE49-F238E27FC236}">
                        <a16:creationId xmlns:a16="http://schemas.microsoft.com/office/drawing/2014/main" id="{7082FC76-1A97-8BAB-9B12-EF6105CA46C3}"/>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9" name="Rectangle: Rounded Corners 6">
                  <a:extLst>
                    <a:ext uri="{FF2B5EF4-FFF2-40B4-BE49-F238E27FC236}">
                      <a16:creationId xmlns:a16="http://schemas.microsoft.com/office/drawing/2014/main" id="{62532777-3CF6-A9EB-52C7-A50B92E09FF2}"/>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0" name="Straight Connector 69">
                  <a:extLst>
                    <a:ext uri="{FF2B5EF4-FFF2-40B4-BE49-F238E27FC236}">
                      <a16:creationId xmlns:a16="http://schemas.microsoft.com/office/drawing/2014/main" id="{1E06B1E4-FADF-8D19-5A11-68964043CC48}"/>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C5F189F-9D44-DC1D-9037-C61E8654F7F5}"/>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FA7735-8EF1-E866-4DE6-151680FB420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A7CA87-41C2-57F7-E774-04D381E40121}"/>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7FA5C4-1FFE-4A3C-1A44-6ACB0222BC1E}"/>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89B421-117C-0F3A-E46D-14391586696F}"/>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79ECF1-E788-4D11-581B-43D59D5F3833}"/>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68801B-3568-A0F9-C1DD-0A4EE5DCD51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7F8B45-046A-5512-02E4-FCD9F2E56E6D}"/>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016E7-6E7E-9A48-F4F6-D03A61FE5C8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a:extLst>
                <a:ext uri="{FF2B5EF4-FFF2-40B4-BE49-F238E27FC236}">
                  <a16:creationId xmlns:a16="http://schemas.microsoft.com/office/drawing/2014/main" id="{E2B441F5-A74B-C697-DAAE-9B1F84F58876}"/>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BF8D52-F01F-EF64-A029-C8A4F76AE6B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88B2163-D492-D39A-7761-CD563F6BBCB8}"/>
              </a:ext>
            </a:extLst>
          </p:cNvPr>
          <p:cNvSpPr txBox="1"/>
          <p:nvPr/>
        </p:nvSpPr>
        <p:spPr>
          <a:xfrm>
            <a:off x="588963" y="1524000"/>
            <a:ext cx="2820986" cy="246221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600" b="0" i="0" u="none" strike="noStrike" kern="1200" cap="none" spc="-30" normalizeH="0" baseline="0" noProof="0">
                <a:ln>
                  <a:noFill/>
                </a:ln>
                <a:solidFill>
                  <a:prstClr val="white"/>
                </a:solidFill>
                <a:effectLst/>
                <a:uLnTx/>
                <a:uFillTx/>
                <a:latin typeface="Segoe UI"/>
                <a:ea typeface="+mn-ea"/>
                <a:cs typeface="+mn-cs"/>
              </a:rPr>
              <a:t>Desde la previsión hasta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la elaboración de informes financieros y la redacción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de comunicaciones con las partes interesadas, Copilot trabaja a la par de los equipos financieros, por lo que</a:t>
            </a:r>
            <a:r>
              <a:rPr lang="es-EC" sz="1600" spc="-30">
                <a:solidFill>
                  <a:prstClr val="white"/>
                </a:solidFill>
                <a:latin typeface="Segoe UI"/>
              </a:rPr>
              <a:t> ellos</a:t>
            </a:r>
            <a:r>
              <a:rPr kumimoji="0" lang="x-none" sz="1600" b="0" i="0" u="none" strike="noStrike" kern="1200" cap="none" spc="-30" normalizeH="0" baseline="0" noProof="0">
                <a:ln>
                  <a:noFill/>
                </a:ln>
                <a:solidFill>
                  <a:prstClr val="white"/>
                </a:solidFill>
                <a:effectLst/>
                <a:uLnTx/>
                <a:uFillTx/>
                <a:latin typeface="Segoe UI"/>
                <a:ea typeface="+mn-ea"/>
                <a:cs typeface="+mn-cs"/>
              </a:rPr>
              <a:t> pueden dedicar tiempo a las tareas de alto valor que tienen </a:t>
            </a:r>
            <a:r>
              <a:rPr kumimoji="0" lang="es-EC" sz="1600" b="0" i="0" u="none" strike="noStrike" kern="1200" cap="none" spc="-30" normalizeH="0" baseline="0" noProof="0">
                <a:ln>
                  <a:noFill/>
                </a:ln>
                <a:solidFill>
                  <a:prstClr val="white"/>
                </a:solidFill>
                <a:effectLst/>
                <a:uLnTx/>
                <a:uFillTx/>
                <a:latin typeface="Segoe UI"/>
                <a:ea typeface="+mn-ea"/>
                <a:cs typeface="+mn-cs"/>
              </a:rPr>
              <a:t>un</a:t>
            </a:r>
            <a:r>
              <a:rPr kumimoji="0" lang="x-none" sz="1600" b="0" i="0" u="none" strike="noStrike" kern="1200" cap="none" spc="-30" normalizeH="0" baseline="0" noProof="0">
                <a:ln>
                  <a:noFill/>
                </a:ln>
                <a:solidFill>
                  <a:prstClr val="white"/>
                </a:solidFill>
                <a:effectLst/>
                <a:uLnTx/>
                <a:uFillTx/>
                <a:latin typeface="Segoe UI"/>
                <a:ea typeface="+mn-ea"/>
                <a:cs typeface="+mn-cs"/>
              </a:rPr>
              <a:t> mayor impacto.</a:t>
            </a:r>
          </a:p>
        </p:txBody>
      </p:sp>
      <p:sp>
        <p:nvSpPr>
          <p:cNvPr id="83" name="TextBox 82">
            <a:extLst>
              <a:ext uri="{FF2B5EF4-FFF2-40B4-BE49-F238E27FC236}">
                <a16:creationId xmlns:a16="http://schemas.microsoft.com/office/drawing/2014/main" id="{72A375CE-4E35-9EBC-02D6-7A27415A0762}"/>
              </a:ext>
            </a:extLst>
          </p:cNvPr>
          <p:cNvSpPr txBox="1"/>
          <p:nvPr/>
        </p:nvSpPr>
        <p:spPr>
          <a:xfrm>
            <a:off x="588962" y="4555050"/>
            <a:ext cx="2820987" cy="8463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79 % </a:t>
            </a: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de </a:t>
            </a:r>
            <a:b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4" name="TextBox 83">
            <a:extLst>
              <a:ext uri="{FF2B5EF4-FFF2-40B4-BE49-F238E27FC236}">
                <a16:creationId xmlns:a16="http://schemas.microsoft.com/office/drawing/2014/main" id="{4B3C452A-64B8-46EB-32A4-3E6D9250842E}"/>
              </a:ext>
            </a:extLst>
          </p:cNvPr>
          <p:cNvSpPr txBox="1"/>
          <p:nvPr/>
        </p:nvSpPr>
        <p:spPr>
          <a:xfrm>
            <a:off x="588963" y="547165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x-none" sz="1400" b="0" i="0" u="none" strike="noStrike" kern="1200" cap="none" spc="0" normalizeH="0" baseline="0" noProof="0">
                <a:ln>
                  <a:noFill/>
                </a:ln>
                <a:solidFill>
                  <a:prstClr val="black"/>
                </a:solidFill>
                <a:effectLst/>
                <a:uLnTx/>
                <a:uFillTx/>
                <a:latin typeface="Segoe UI"/>
                <a:ea typeface="DengXian"/>
                <a:cs typeface="Segoe UI"/>
              </a:rPr>
              <a:t>le resulta cómodo usar la IA </a:t>
            </a:r>
            <a:br>
              <a:rPr kumimoji="0" lang="en-US" sz="1400" b="0" i="0" u="none" strike="noStrike" kern="1200" cap="none" spc="0" normalizeH="0" baseline="0" noProof="0">
                <a:ln>
                  <a:noFill/>
                </a:ln>
                <a:solidFill>
                  <a:prstClr val="black"/>
                </a:solidFill>
                <a:effectLst/>
                <a:uLnTx/>
                <a:uFillTx/>
                <a:latin typeface="Segoe UI"/>
                <a:ea typeface="DengXian"/>
                <a:cs typeface="Segoe UI"/>
              </a:rPr>
            </a:br>
            <a:r>
              <a:rPr kumimoji="0" lang="x-none" sz="1400" b="0" i="0" u="none" strike="noStrike" kern="1200" cap="none" spc="0" normalizeH="0" baseline="0" noProof="0">
                <a:ln>
                  <a:noFill/>
                </a:ln>
                <a:solidFill>
                  <a:prstClr val="black"/>
                </a:solidFill>
                <a:effectLst/>
                <a:uLnTx/>
                <a:uFillTx/>
                <a:latin typeface="Segoe UI"/>
                <a:ea typeface="DengXian"/>
                <a:cs typeface="Segoe UI"/>
              </a:rPr>
              <a:t>para el trabajo analítico</a:t>
            </a:r>
          </a:p>
        </p:txBody>
      </p:sp>
      <p:sp>
        <p:nvSpPr>
          <p:cNvPr id="85" name="TextBox 84">
            <a:extLst>
              <a:ext uri="{FF2B5EF4-FFF2-40B4-BE49-F238E27FC236}">
                <a16:creationId xmlns:a16="http://schemas.microsoft.com/office/drawing/2014/main" id="{C13E9033-FED4-BC24-086F-24C7CB0737EB}"/>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D9C56789-E8D0-F775-9700-C3FDFB7B322F}"/>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87" name="Rounded Rectangle 46">
              <a:extLst>
                <a:ext uri="{FF2B5EF4-FFF2-40B4-BE49-F238E27FC236}">
                  <a16:creationId xmlns:a16="http://schemas.microsoft.com/office/drawing/2014/main" id="{ABF20BA6-DBF4-8678-13AC-D1720F4E3614}"/>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2" descr="Descarga gratuita de SVG del logotipo de Zip Co, id: 101874 - Brandlogos.net">
              <a:hlinkClick r:id="rId7"/>
              <a:extLst>
                <a:ext uri="{FF2B5EF4-FFF2-40B4-BE49-F238E27FC236}">
                  <a16:creationId xmlns:a16="http://schemas.microsoft.com/office/drawing/2014/main" id="{5B124FE2-9D2E-86F7-03A2-2D7FCCDA92F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a:extLst>
              <a:ext uri="{FF2B5EF4-FFF2-40B4-BE49-F238E27FC236}">
                <a16:creationId xmlns:a16="http://schemas.microsoft.com/office/drawing/2014/main" id="{C8AE9304-E7B1-B0C0-A795-6CBE4A1E3FD0}"/>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0" name="TextBox 89">
            <a:extLst>
              <a:ext uri="{FF2B5EF4-FFF2-40B4-BE49-F238E27FC236}">
                <a16:creationId xmlns:a16="http://schemas.microsoft.com/office/drawing/2014/main" id="{64F18384-AB6C-4F92-18A0-8DBFD3D1674E}"/>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Resum</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la información de diligencia debida del equipo de operaciones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el equipo legal.</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Logotipo de Microsoft Excel - PNG y vector - Descarga de logotipo">
              <a:hlinkClick r:id="rId9"/>
              <a:extLst>
                <a:ext uri="{FF2B5EF4-FFF2-40B4-BE49-F238E27FC236}">
                  <a16:creationId xmlns:a16="http://schemas.microsoft.com/office/drawing/2014/main" id="{390DE7E5-7B97-3093-A086-979A17B23BE2}"/>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B4B7277-7180-25B1-F8A4-5EBFCC77BF93}"/>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5" name="TextBox 94">
            <a:extLst>
              <a:ext uri="{FF2B5EF4-FFF2-40B4-BE49-F238E27FC236}">
                <a16:creationId xmlns:a16="http://schemas.microsoft.com/office/drawing/2014/main" id="{86312137-EA06-9417-BF7F-4A1C85993CC4}"/>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Descubr</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la información financiera pasada de la organización y verifique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las proyecciones de ingresos.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a:grpSpLocks/>
          </p:cNvGrpSpPr>
          <p:nvPr/>
        </p:nvGrpSpPr>
        <p:grpSpPr>
          <a:xfrm>
            <a:off x="4173992" y="2855630"/>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Logotipo de Microsoft Teams, símbolo, significado, historia, PNG">
              <a:hlinkClick r:id="rId11"/>
              <a:extLst>
                <a:ext uri="{FF2B5EF4-FFF2-40B4-BE49-F238E27FC236}">
                  <a16:creationId xmlns:a16="http://schemas.microsoft.com/office/drawing/2014/main" id="{896B7F55-F7A7-A5BF-F8CC-94BC25E763C5}"/>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0E6AB7EF-3FE1-5008-F655-79852D119A28}"/>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1" name="TextBox 100">
            <a:extLst>
              <a:ext uri="{FF2B5EF4-FFF2-40B4-BE49-F238E27FC236}">
                <a16:creationId xmlns:a16="http://schemas.microsoft.com/office/drawing/2014/main" id="{2103FEC6-5B42-2268-30E7-34512A27EDE4}"/>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Reún</a:t>
            </a:r>
            <a:r>
              <a:rPr kumimoji="0" lang="es-EC" sz="1100" b="0" i="0" u="none" strike="noStrike" kern="1200" cap="none" spc="0" normalizeH="0" baseline="0" noProof="0" err="1">
                <a:ln>
                  <a:noFill/>
                </a:ln>
                <a:solidFill>
                  <a:prstClr val="black"/>
                </a:solidFill>
                <a:effectLst/>
                <a:uLnTx/>
                <a:uFillTx/>
                <a:latin typeface="Segoe UI"/>
                <a:ea typeface="+mn-ea"/>
                <a:cs typeface="+mn-cs"/>
              </a:rPr>
              <a:t>ete</a:t>
            </a:r>
            <a:r>
              <a:rPr kumimoji="0" lang="x-none" sz="1100" b="0" i="0" u="none" strike="noStrike" kern="1200" cap="none" spc="0" normalizeH="0" baseline="0" noProof="0">
                <a:ln>
                  <a:noFill/>
                </a:ln>
                <a:solidFill>
                  <a:prstClr val="black"/>
                </a:solidFill>
                <a:effectLst/>
                <a:uLnTx/>
                <a:uFillTx/>
                <a:latin typeface="Segoe UI"/>
                <a:ea typeface="+mn-ea"/>
                <a:cs typeface="+mn-cs"/>
              </a:rPr>
              <a:t> con el equipo legal y el equipo de desarrollo comercial para decidir cómo estructurar el acuerdo y obtener una lista de las notificaciones legales requeridas.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DF0DE955-F307-E94B-04A2-BAC16EFA16C0}"/>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2" name="server_2" title="Ícono de un servidor con un candado en la esquina inferior derecha">
              <a:extLst>
                <a:ext uri="{FF2B5EF4-FFF2-40B4-BE49-F238E27FC236}">
                  <a16:creationId xmlns:a16="http://schemas.microsoft.com/office/drawing/2014/main" id="{FBCDD152-64C6-5509-F057-E3DC0CEE189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Rounded Rectangle 46">
              <a:extLst>
                <a:ext uri="{FF2B5EF4-FFF2-40B4-BE49-F238E27FC236}">
                  <a16:creationId xmlns:a16="http://schemas.microsoft.com/office/drawing/2014/main" id="{23CC1FD1-8403-8A31-E961-CFD5A324F3DB}"/>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5" name="Picture 10" descr="Logotipo de Microsoft Word - PNG y vector - Descarga de logotipo">
              <a:hlinkClick r:id="rId13"/>
              <a:extLst>
                <a:ext uri="{FF2B5EF4-FFF2-40B4-BE49-F238E27FC236}">
                  <a16:creationId xmlns:a16="http://schemas.microsoft.com/office/drawing/2014/main" id="{14452360-F37E-D439-63D2-38A1CEF8475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21DD3E29-7B14-BDB4-09BE-9B38FD681FC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06" name="TextBox 105">
            <a:extLst>
              <a:ext uri="{FF2B5EF4-FFF2-40B4-BE49-F238E27FC236}">
                <a16:creationId xmlns:a16="http://schemas.microsoft.com/office/drawing/2014/main" id="{7CA804B5-078D-53FA-65CD-14F4CC8D0FFE}"/>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Agreg</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sección a</a:t>
            </a:r>
            <a:r>
              <a:rPr kumimoji="0" lang="es-EC" sz="1100" b="0" i="0" u="none" strike="noStrike" kern="1200" cap="none" spc="0" normalizeH="0" baseline="0" noProof="0">
                <a:ln>
                  <a:noFill/>
                </a:ln>
                <a:solidFill>
                  <a:prstClr val="black"/>
                </a:solidFill>
                <a:effectLst/>
                <a:uLnTx/>
                <a:uFillTx/>
                <a:latin typeface="Segoe UI"/>
                <a:ea typeface="+mn-ea"/>
                <a:cs typeface="+mn-cs"/>
              </a:rPr>
              <a:t>l documento </a:t>
            </a:r>
            <a:r>
              <a:rPr kumimoji="0" lang="x-none" sz="1100" b="0" i="0" u="none" strike="noStrike" kern="1200" cap="none" spc="0" normalizeH="0" baseline="0" noProof="0">
                <a:ln>
                  <a:noFill/>
                </a:ln>
                <a:solidFill>
                  <a:prstClr val="black"/>
                </a:solidFill>
                <a:effectLst/>
                <a:uLnTx/>
                <a:uFillTx/>
                <a:latin typeface="Segoe UI"/>
                <a:ea typeface="+mn-ea"/>
                <a:cs typeface="+mn-cs"/>
              </a:rPr>
              <a:t>de </a:t>
            </a:r>
            <a:r>
              <a:rPr kumimoji="0" lang="es-EC" sz="1100" b="0" i="0" u="none" strike="noStrike" kern="1200" cap="none" spc="0" normalizeH="0" baseline="0" noProof="0">
                <a:ln>
                  <a:noFill/>
                </a:ln>
                <a:solidFill>
                  <a:prstClr val="black"/>
                </a:solidFill>
                <a:effectLst/>
                <a:uLnTx/>
                <a:uFillTx/>
                <a:latin typeface="Segoe UI"/>
                <a:ea typeface="+mn-ea"/>
                <a:cs typeface="+mn-cs"/>
              </a:rPr>
              <a:t>la </a:t>
            </a:r>
            <a:r>
              <a:rPr kumimoji="0" lang="x-none" sz="1100" b="0" i="0" u="none" strike="noStrike" kern="1200" cap="none" spc="0" normalizeH="0" baseline="0" noProof="0">
                <a:ln>
                  <a:noFill/>
                </a:ln>
                <a:solidFill>
                  <a:prstClr val="black"/>
                </a:solidFill>
                <a:effectLst/>
                <a:uLnTx/>
                <a:uFillTx/>
                <a:latin typeface="Segoe UI"/>
                <a:ea typeface="+mn-ea"/>
                <a:cs typeface="+mn-cs"/>
              </a:rPr>
              <a:t>oferta que considere</a:t>
            </a:r>
            <a:r>
              <a:rPr kumimoji="0" lang="es-EC" sz="1100" b="0" i="0" u="none" strike="noStrike" kern="1200" cap="none" spc="0" normalizeH="0" baseline="0" noProof="0">
                <a:ln>
                  <a:noFill/>
                </a:ln>
                <a:solidFill>
                  <a:prstClr val="black"/>
                </a:solidFill>
                <a:effectLst/>
                <a:uLnTx/>
                <a:uFillTx/>
                <a:latin typeface="Segoe UI"/>
                <a:ea typeface="+mn-ea"/>
                <a:cs typeface="+mn-cs"/>
              </a:rPr>
              <a:t>s</a:t>
            </a:r>
            <a:r>
              <a:rPr kumimoji="0" lang="x-none" sz="1100" b="0" i="0" u="none" strike="noStrike" kern="1200" cap="none" spc="0" normalizeH="0" baseline="0" noProof="0">
                <a:ln>
                  <a:noFill/>
                </a:ln>
                <a:solidFill>
                  <a:prstClr val="black"/>
                </a:solidFill>
                <a:effectLst/>
                <a:uLnTx/>
                <a:uFillTx/>
                <a:latin typeface="Segoe UI"/>
                <a:ea typeface="+mn-ea"/>
                <a:cs typeface="+mn-cs"/>
              </a:rPr>
              <a:t> </a:t>
            </a:r>
            <a:r>
              <a:rPr kumimoji="0" lang="es-EC" sz="1100" b="0" i="0" u="none" strike="noStrike" kern="1200" cap="none" spc="0" normalizeH="0" baseline="0" noProof="0">
                <a:ln>
                  <a:noFill/>
                </a:ln>
                <a:solidFill>
                  <a:prstClr val="black"/>
                </a:solidFill>
                <a:effectLst/>
                <a:uLnTx/>
                <a:uFillTx/>
                <a:latin typeface="Segoe UI"/>
                <a:ea typeface="+mn-ea"/>
                <a:cs typeface="+mn-cs"/>
              </a:rPr>
              <a:t>y </a:t>
            </a:r>
            <a:r>
              <a:rPr kumimoji="0" lang="x-none" sz="1100" b="0" i="0" u="none" strike="noStrike" kern="1200" cap="none" spc="0" normalizeH="0" baseline="0" noProof="0">
                <a:ln>
                  <a:noFill/>
                </a:ln>
                <a:solidFill>
                  <a:prstClr val="black"/>
                </a:solidFill>
                <a:effectLst/>
                <a:uLnTx/>
                <a:uFillTx/>
                <a:latin typeface="Segoe UI"/>
                <a:ea typeface="+mn-ea"/>
                <a:cs typeface="+mn-cs"/>
              </a:rPr>
              <a:t>algunas condiciones del acuerdo basadas en la transcripción de la reunión.</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3" name="Group 42">
            <a:extLst>
              <a:ext uri="{FF2B5EF4-FFF2-40B4-BE49-F238E27FC236}">
                <a16:creationId xmlns:a16="http://schemas.microsoft.com/office/drawing/2014/main" id="{B5DC02FB-9DAF-FDBE-481E-6CF74694B674}"/>
              </a:ext>
              <a:ext uri="{C183D7F6-B498-43B3-948B-1728B52AA6E4}">
                <adec:decorative xmlns:adec="http://schemas.microsoft.com/office/drawing/2017/decorative" val="1"/>
              </a:ext>
            </a:extLst>
          </p:cNvPr>
          <p:cNvGrpSpPr>
            <a:grpSpLocks/>
          </p:cNvGrpSpPr>
          <p:nvPr/>
        </p:nvGrpSpPr>
        <p:grpSpPr>
          <a:xfrm>
            <a:off x="4173992" y="4397940"/>
            <a:ext cx="534543" cy="534543"/>
            <a:chOff x="5831903" y="8381781"/>
            <a:chExt cx="534543" cy="534543"/>
          </a:xfrm>
        </p:grpSpPr>
        <p:sp>
          <p:nvSpPr>
            <p:cNvPr id="45" name="Rounded Rectangle 46">
              <a:extLst>
                <a:ext uri="{FF2B5EF4-FFF2-40B4-BE49-F238E27FC236}">
                  <a16:creationId xmlns:a16="http://schemas.microsoft.com/office/drawing/2014/main" id="{A6A4C591-1BBC-83AA-A138-3E3ECA56CD2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e Microsoft Excel - PNG y vector - Descarga de logotipo">
              <a:hlinkClick r:id="rId9"/>
              <a:extLst>
                <a:ext uri="{FF2B5EF4-FFF2-40B4-BE49-F238E27FC236}">
                  <a16:creationId xmlns:a16="http://schemas.microsoft.com/office/drawing/2014/main" id="{5225BCC1-F030-D319-8133-167675977980}"/>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a:extLst>
              <a:ext uri="{FF2B5EF4-FFF2-40B4-BE49-F238E27FC236}">
                <a16:creationId xmlns:a16="http://schemas.microsoft.com/office/drawing/2014/main" id="{9B3FFCBD-E340-010F-5301-26BA2EDE8439}"/>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114" name="TextBox 113">
            <a:extLst>
              <a:ext uri="{FF2B5EF4-FFF2-40B4-BE49-F238E27FC236}">
                <a16:creationId xmlns:a16="http://schemas.microsoft.com/office/drawing/2014/main" id="{96B1B9D9-2430-276C-3DEE-B7120A81BBD4}"/>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Perfecciona el análisis del acuerdo en función de las negociaciones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con el cliente y los cambios en el entorno económico.</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5"/>
              <a:extLst>
                <a:ext uri="{FF2B5EF4-FFF2-40B4-BE49-F238E27FC236}">
                  <a16:creationId xmlns:a16="http://schemas.microsoft.com/office/drawing/2014/main" id="{DF04E3E2-E395-834D-4E81-1742E65DA13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21DE7315-334E-1BF7-8939-B3FA826D6E7B}"/>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19" name="TextBox 118">
            <a:extLst>
              <a:ext uri="{FF2B5EF4-FFF2-40B4-BE49-F238E27FC236}">
                <a16:creationId xmlns:a16="http://schemas.microsoft.com/office/drawing/2014/main" id="{32C6E5FB-BF6C-3760-B894-2CD629B229A5}"/>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que resuma el acuerdo para el equipo de liderazgo.</a:t>
            </a:r>
          </a:p>
        </p:txBody>
      </p:sp>
      <p:sp>
        <p:nvSpPr>
          <p:cNvPr id="120" name="TextBox 119">
            <a:extLst>
              <a:ext uri="{FF2B5EF4-FFF2-40B4-BE49-F238E27FC236}">
                <a16:creationId xmlns:a16="http://schemas.microsoft.com/office/drawing/2014/main" id="{22CA833C-4588-CD79-2994-4C17B05D4009}"/>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7">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1" name="TextBox 120">
            <a:extLst>
              <a:ext uri="{FF2B5EF4-FFF2-40B4-BE49-F238E27FC236}">
                <a16:creationId xmlns:a16="http://schemas.microsoft.com/office/drawing/2014/main" id="{8EE22232-7570-F702-2A6E-52A7F1C0C2D2}"/>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2" name="TextBox 121">
            <a:extLst>
              <a:ext uri="{FF2B5EF4-FFF2-40B4-BE49-F238E27FC236}">
                <a16:creationId xmlns:a16="http://schemas.microsoft.com/office/drawing/2014/main" id="{D84CAE75-526B-D928-6848-2B6DA5536F60}"/>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9"/>
              <a:extLst>
                <a:ext uri="{FF2B5EF4-FFF2-40B4-BE49-F238E27FC236}">
                  <a16:creationId xmlns:a16="http://schemas.microsoft.com/office/drawing/2014/main" id="{8F158F4A-0557-4EB3-75DA-835959493C89}"/>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11"/>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20779712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Completar una adquisición con Copilot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Logotipo de Copilot para Microsoft 365">
            <a:extLst>
              <a:ext uri="{FF2B5EF4-FFF2-40B4-BE49-F238E27FC236}">
                <a16:creationId xmlns:a16="http://schemas.microsoft.com/office/drawing/2014/main" id="{5F252E8D-28FD-39C7-2DBD-B90C16D88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138E4D4-22D8-3C92-3521-1E5B497499C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8" name="Rectangle: Rounded Corners 6">
              <a:extLst>
                <a:ext uri="{FF2B5EF4-FFF2-40B4-BE49-F238E27FC236}">
                  <a16:creationId xmlns:a16="http://schemas.microsoft.com/office/drawing/2014/main" id="{CEE09D8D-F8EB-556B-1B14-BD218C0B74FA}"/>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6E41D2FD-83C2-B617-EA2F-7ED02CA5529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14586D58-9228-3F88-54CD-F3C8DA0AA12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6BFA1422-E149-B813-BECD-2C16608B5FC5}"/>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9" name="Rectangle: Rounded Corners 6">
              <a:extLst>
                <a:ext uri="{FF2B5EF4-FFF2-40B4-BE49-F238E27FC236}">
                  <a16:creationId xmlns:a16="http://schemas.microsoft.com/office/drawing/2014/main" id="{B3A0FBF3-84D5-EE94-37D4-29792060913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41B57C3F-24C9-4D78-D36A-BB2899BD27E7}"/>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612708F9-6C0C-B675-5B18-DD3B7EDADF4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Rectangle: Rounded Corners 3">
              <a:extLst>
                <a:ext uri="{FF2B5EF4-FFF2-40B4-BE49-F238E27FC236}">
                  <a16:creationId xmlns:a16="http://schemas.microsoft.com/office/drawing/2014/main" id="{B0653C7F-8A63-18B4-8CC6-EE1FAD18EF8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B27D8533-8E9F-D96D-C0BB-ADA83FFB6E19}"/>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Resum</a:t>
            </a:r>
            <a:r>
              <a:rPr kumimoji="0" lang="es-EC" sz="1400" b="1" i="0" u="none" strike="noStrike" kern="1200" cap="none" spc="0" normalizeH="0" baseline="0" noProof="0">
                <a:ln>
                  <a:noFill/>
                </a:ln>
                <a:solidFill>
                  <a:prstClr val="black"/>
                </a:solidFill>
                <a:effectLst/>
                <a:uLnTx/>
                <a:uFillTx/>
                <a:latin typeface="Segoe UI Semibold"/>
                <a:cs typeface="Segoe UI"/>
              </a:rPr>
              <a:t>e</a:t>
            </a:r>
            <a:r>
              <a:rPr lang="es-EC" sz="1400">
                <a:solidFill>
                  <a:prstClr val="black"/>
                </a:solidFill>
                <a:latin typeface="Segoe UI Semibold"/>
                <a:cs typeface="Segoe UI"/>
              </a:rPr>
              <a:t>n para</a:t>
            </a:r>
            <a:r>
              <a:rPr kumimoji="0" lang="x-none" sz="1400" b="1" i="0" u="none" strike="noStrike" kern="1200" cap="none" spc="0" normalizeH="0" baseline="0" noProof="0">
                <a:ln>
                  <a:noFill/>
                </a:ln>
                <a:solidFill>
                  <a:prstClr val="black"/>
                </a:solidFill>
                <a:effectLst/>
                <a:uLnTx/>
                <a:uFillTx/>
                <a:latin typeface="Segoe UI Semibold"/>
                <a:cs typeface="Segoe UI"/>
              </a:rPr>
              <a:t> informes</a:t>
            </a:r>
          </a:p>
        </p:txBody>
      </p:sp>
      <p:sp>
        <p:nvSpPr>
          <p:cNvPr id="34" name="Text Placeholder 2">
            <a:extLst>
              <a:ext uri="{FF2B5EF4-FFF2-40B4-BE49-F238E27FC236}">
                <a16:creationId xmlns:a16="http://schemas.microsoft.com/office/drawing/2014/main" id="{C88D7B98-4EA2-4F82-0A8F-78EE39D8B4DC}"/>
              </a:ext>
            </a:extLst>
          </p:cNvPr>
          <p:cNvSpPr txBox="1">
            <a:spLocks/>
          </p:cNvSpPr>
          <p:nvPr/>
        </p:nvSpPr>
        <p:spPr>
          <a:xfrm>
            <a:off x="754897" y="2302036"/>
            <a:ext cx="3144713"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Microsoft</a:t>
            </a:r>
          </a:p>
        </p:txBody>
      </p:sp>
      <p:grpSp>
        <p:nvGrpSpPr>
          <p:cNvPr id="73" name="Group 72" descr="Logotipo de Copilot para Microsoft 365">
            <a:extLst>
              <a:ext uri="{FF2B5EF4-FFF2-40B4-BE49-F238E27FC236}">
                <a16:creationId xmlns:a16="http://schemas.microsoft.com/office/drawing/2014/main" id="{C362F404-A970-4BD3-CCA3-435164BE4927}"/>
              </a:ext>
            </a:extLst>
          </p:cNvPr>
          <p:cNvGrpSpPr>
            <a:grpSpLocks/>
          </p:cNvGrpSpPr>
          <p:nvPr/>
        </p:nvGrpSpPr>
        <p:grpSpPr>
          <a:xfrm>
            <a:off x="3610466" y="1434676"/>
            <a:ext cx="534544" cy="534544"/>
            <a:chOff x="3610465" y="1434675"/>
            <a:chExt cx="534543" cy="534543"/>
          </a:xfrm>
        </p:grpSpPr>
        <p:sp>
          <p:nvSpPr>
            <p:cNvPr id="74" name="Rounded Rectangle 46">
              <a:extLst>
                <a:ext uri="{FF2B5EF4-FFF2-40B4-BE49-F238E27FC236}">
                  <a16:creationId xmlns:a16="http://schemas.microsoft.com/office/drawing/2014/main" id="{8FE01266-0BB2-A521-FCD9-1FBC717EBEDA}"/>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Descarga gratuita de SVG del logotipo de Zip Co, id: 101874 - Brandlogos.net">
              <a:hlinkClick r:id="rId4"/>
              <a:extLst>
                <a:ext uri="{FF2B5EF4-FFF2-40B4-BE49-F238E27FC236}">
                  <a16:creationId xmlns:a16="http://schemas.microsoft.com/office/drawing/2014/main" id="{6C427443-BF17-F492-035B-012E6D74665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931AEB8B-2D56-F1BD-AF6D-1312CBF9C734}"/>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4970B337-4E0D-C53C-BD67-AD51697A8D7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información de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datos financieros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Fabrikam, análisis de operaciones de Fabrikam y plan de integración de Fabrikam.</a:t>
            </a:r>
          </a:p>
        </p:txBody>
      </p:sp>
      <p:sp>
        <p:nvSpPr>
          <p:cNvPr id="43" name="TextBox 42">
            <a:extLst>
              <a:ext uri="{FF2B5EF4-FFF2-40B4-BE49-F238E27FC236}">
                <a16:creationId xmlns:a16="http://schemas.microsoft.com/office/drawing/2014/main" id="{174CFAAA-E29F-4CB0-E9A1-FC57A37E0D60}"/>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Anali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los datos financieros</a:t>
            </a:r>
          </a:p>
        </p:txBody>
      </p:sp>
      <p:sp>
        <p:nvSpPr>
          <p:cNvPr id="44" name="Text Placeholder 2">
            <a:extLst>
              <a:ext uri="{FF2B5EF4-FFF2-40B4-BE49-F238E27FC236}">
                <a16:creationId xmlns:a16="http://schemas.microsoft.com/office/drawing/2014/main" id="{39AD6964-A655-C937-2AEE-A8EF793F760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una tabla para</a:t>
            </a:r>
          </a:p>
        </p:txBody>
      </p:sp>
      <p:grpSp>
        <p:nvGrpSpPr>
          <p:cNvPr id="45" name="Group 44" descr="Logotipo de Microsoft Excel">
            <a:extLst>
              <a:ext uri="{FF2B5EF4-FFF2-40B4-BE49-F238E27FC236}">
                <a16:creationId xmlns:a16="http://schemas.microsoft.com/office/drawing/2014/main" id="{967596A2-3484-3CFF-52A9-8576F55313D2}"/>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46" name="Rounded Rectangle 46">
              <a:extLst>
                <a:ext uri="{FF2B5EF4-FFF2-40B4-BE49-F238E27FC236}">
                  <a16:creationId xmlns:a16="http://schemas.microsoft.com/office/drawing/2014/main" id="{8860C2A0-0DB3-FBFE-8F7D-F3C39B605FF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e Microsoft Excel - PNG y vector - Descarga de logotipo">
              <a:hlinkClick r:id="rId6"/>
              <a:extLst>
                <a:ext uri="{FF2B5EF4-FFF2-40B4-BE49-F238E27FC236}">
                  <a16:creationId xmlns:a16="http://schemas.microsoft.com/office/drawing/2014/main" id="{E793A958-F062-5EB6-1F3F-E739C39C5A3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6">
            <a:extLst>
              <a:ext uri="{FF2B5EF4-FFF2-40B4-BE49-F238E27FC236}">
                <a16:creationId xmlns:a16="http://schemas.microsoft.com/office/drawing/2014/main" id="{E72A1698-51C5-782F-E7BB-D7411718C4A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CDDFADE6-8846-DFAF-3D07-B1DEDE62E8F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Muestra la información de los datos.</a:t>
            </a:r>
          </a:p>
        </p:txBody>
      </p:sp>
      <p:sp>
        <p:nvSpPr>
          <p:cNvPr id="50" name="TextBox 49">
            <a:extLst>
              <a:ext uri="{FF2B5EF4-FFF2-40B4-BE49-F238E27FC236}">
                <a16:creationId xmlns:a16="http://schemas.microsoft.com/office/drawing/2014/main" id="{BEE79CE9-2295-F15A-9CA1-7BD074D2C487}"/>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Reún</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ete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con el equipo legal</a:t>
            </a:r>
          </a:p>
        </p:txBody>
      </p:sp>
      <p:sp>
        <p:nvSpPr>
          <p:cNvPr id="51" name="Text Placeholder 2">
            <a:extLst>
              <a:ext uri="{FF2B5EF4-FFF2-40B4-BE49-F238E27FC236}">
                <a16:creationId xmlns:a16="http://schemas.microsoft.com/office/drawing/2014/main" id="{EC7EBB76-6C46-5316-D0DE-2B68F9FE817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pestaña de resumen de la reunión</a:t>
            </a:r>
          </a:p>
        </p:txBody>
      </p:sp>
      <p:grpSp>
        <p:nvGrpSpPr>
          <p:cNvPr id="84" name="Group 83" descr="Logotipo de Microsoft Teams">
            <a:extLst>
              <a:ext uri="{FF2B5EF4-FFF2-40B4-BE49-F238E27FC236}">
                <a16:creationId xmlns:a16="http://schemas.microsoft.com/office/drawing/2014/main" id="{65800763-CD87-5B20-97C2-826A1C3BAA53}"/>
              </a:ext>
              <a:ext uri="{C183D7F6-B498-43B3-948B-1728B52AA6E4}">
                <adec:decorative xmlns:adec="http://schemas.microsoft.com/office/drawing/2017/decorative" val="0"/>
              </a:ext>
            </a:extLst>
          </p:cNvPr>
          <p:cNvGrpSpPr>
            <a:grpSpLocks/>
          </p:cNvGrpSpPr>
          <p:nvPr/>
        </p:nvGrpSpPr>
        <p:grpSpPr>
          <a:xfrm>
            <a:off x="11118809" y="1412882"/>
            <a:ext cx="534543" cy="534543"/>
            <a:chOff x="3125234" y="13590476"/>
            <a:chExt cx="659280" cy="659280"/>
          </a:xfrm>
        </p:grpSpPr>
        <p:sp>
          <p:nvSpPr>
            <p:cNvPr id="88" name="Rounded Rectangle 56">
              <a:extLst>
                <a:ext uri="{FF2B5EF4-FFF2-40B4-BE49-F238E27FC236}">
                  <a16:creationId xmlns:a16="http://schemas.microsoft.com/office/drawing/2014/main" id="{8468E3EF-EB5F-B2B0-0FF6-A727336E4A0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94ABFA54-47A0-D686-C31A-2DC87247E7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9606" y="13694555"/>
              <a:ext cx="451120" cy="451118"/>
            </a:xfrm>
            <a:prstGeom prst="rect">
              <a:avLst/>
            </a:prstGeom>
          </p:spPr>
        </p:pic>
      </p:grpSp>
      <p:sp>
        <p:nvSpPr>
          <p:cNvPr id="55" name="Rectangle: Rounded Corners 6">
            <a:extLst>
              <a:ext uri="{FF2B5EF4-FFF2-40B4-BE49-F238E27FC236}">
                <a16:creationId xmlns:a16="http://schemas.microsoft.com/office/drawing/2014/main" id="{3681F243-1DA0-3C5B-6FB5-82E15DD5E390}"/>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EBBA81AF-5955-19AB-6E14-DB88898C1D23}"/>
              </a:ext>
            </a:extLst>
          </p:cNvPr>
          <p:cNvSpPr txBox="1">
            <a:spLocks/>
          </p:cNvSpPr>
          <p:nvPr/>
        </p:nvSpPr>
        <p:spPr>
          <a:xfrm>
            <a:off x="8352613"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Enumera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todas las notificaciones legales requeridas para la hoja de oferta.</a:t>
            </a:r>
          </a:p>
        </p:txBody>
      </p:sp>
      <p:sp>
        <p:nvSpPr>
          <p:cNvPr id="57" name="TextBox 56">
            <a:extLst>
              <a:ext uri="{FF2B5EF4-FFF2-40B4-BE49-F238E27FC236}">
                <a16:creationId xmlns:a16="http://schemas.microsoft.com/office/drawing/2014/main" id="{FDA748B1-1429-1477-3FBE-AF4A26046E51}"/>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presentación ejecutiva</a:t>
            </a:r>
          </a:p>
        </p:txBody>
      </p:sp>
      <p:sp>
        <p:nvSpPr>
          <p:cNvPr id="58" name="Text Placeholder 2">
            <a:extLst>
              <a:ext uri="{FF2B5EF4-FFF2-40B4-BE49-F238E27FC236}">
                <a16:creationId xmlns:a16="http://schemas.microsoft.com/office/drawing/2014/main" id="{B5DC1855-5BC4-949E-80DD-3B60E1F24AEB}"/>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presentación nueva</a:t>
            </a:r>
          </a:p>
        </p:txBody>
      </p:sp>
      <p:grpSp>
        <p:nvGrpSpPr>
          <p:cNvPr id="59" name="Group 58" descr="Logotipo de Microsoft PowerPoint">
            <a:extLst>
              <a:ext uri="{FF2B5EF4-FFF2-40B4-BE49-F238E27FC236}">
                <a16:creationId xmlns:a16="http://schemas.microsoft.com/office/drawing/2014/main" id="{E693C5FD-CC4D-878C-57D1-E42822F18902}"/>
              </a:ext>
            </a:extLst>
          </p:cNvPr>
          <p:cNvGrpSpPr>
            <a:grpSpLocks/>
          </p:cNvGrpSpPr>
          <p:nvPr/>
        </p:nvGrpSpPr>
        <p:grpSpPr>
          <a:xfrm>
            <a:off x="3641326" y="4031175"/>
            <a:ext cx="534544" cy="534544"/>
            <a:chOff x="587375" y="1790700"/>
            <a:chExt cx="1371600" cy="1371600"/>
          </a:xfrm>
        </p:grpSpPr>
        <p:sp>
          <p:nvSpPr>
            <p:cNvPr id="60" name="Rounded Rectangle 46">
              <a:extLst>
                <a:ext uri="{FF2B5EF4-FFF2-40B4-BE49-F238E27FC236}">
                  <a16:creationId xmlns:a16="http://schemas.microsoft.com/office/drawing/2014/main" id="{A9B3C393-E3E0-6EEB-FB7F-43C6D1A7DC5E}"/>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2" descr="Logotipo de Microsoft PowerPoint - PNG y vector - Descarga de logotipo">
              <a:hlinkClick r:id="rId10"/>
              <a:extLst>
                <a:ext uri="{FF2B5EF4-FFF2-40B4-BE49-F238E27FC236}">
                  <a16:creationId xmlns:a16="http://schemas.microsoft.com/office/drawing/2014/main" id="{2FB9CB2A-B1B8-5F60-F864-DBAC905FF4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Rounded Corners 6">
            <a:extLst>
              <a:ext uri="{FF2B5EF4-FFF2-40B4-BE49-F238E27FC236}">
                <a16:creationId xmlns:a16="http://schemas.microsoft.com/office/drawing/2014/main" id="{E0B41353-7062-56C4-23DC-0E3C382B931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769A7DE5-F247-E307-499D-B92BF412E87B}"/>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presentación desde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[enlace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documento de Word a Resumen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acuerdo.docx]. Incluye una diapositiva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resumen, una diapositiva de condiciones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una diapositiva de finanzas</a:t>
            </a:r>
          </a:p>
        </p:txBody>
      </p:sp>
      <p:sp>
        <p:nvSpPr>
          <p:cNvPr id="64" name="TextBox 63">
            <a:extLst>
              <a:ext uri="{FF2B5EF4-FFF2-40B4-BE49-F238E27FC236}">
                <a16:creationId xmlns:a16="http://schemas.microsoft.com/office/drawing/2014/main" id="{4F81512A-2B15-B516-FE15-DE6E24AF6B4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Perfeccion</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el análisis del acuerdo</a:t>
            </a:r>
          </a:p>
        </p:txBody>
      </p:sp>
      <p:sp>
        <p:nvSpPr>
          <p:cNvPr id="65" name="Text Placeholder 2">
            <a:extLst>
              <a:ext uri="{FF2B5EF4-FFF2-40B4-BE49-F238E27FC236}">
                <a16:creationId xmlns:a16="http://schemas.microsoft.com/office/drawing/2014/main" id="{BD9773BB-3E93-31E1-EF3D-B76C95EA654E}"/>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tabla en Excel,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8" name="Group 77" descr="Logotipo de Microsoft Excel">
            <a:extLst>
              <a:ext uri="{FF2B5EF4-FFF2-40B4-BE49-F238E27FC236}">
                <a16:creationId xmlns:a16="http://schemas.microsoft.com/office/drawing/2014/main" id="{2CB7E19F-CB83-41D2-2D4C-E5D16DB2C235}"/>
              </a:ext>
              <a:ext uri="{C183D7F6-B498-43B3-948B-1728B52AA6E4}">
                <adec:decorative xmlns:adec="http://schemas.microsoft.com/office/drawing/2017/decorative" val="0"/>
              </a:ext>
            </a:extLst>
          </p:cNvPr>
          <p:cNvGrpSpPr>
            <a:grpSpLocks/>
          </p:cNvGrpSpPr>
          <p:nvPr/>
        </p:nvGrpSpPr>
        <p:grpSpPr>
          <a:xfrm>
            <a:off x="7372337" y="4028484"/>
            <a:ext cx="534544" cy="534544"/>
            <a:chOff x="5831903" y="8381781"/>
            <a:chExt cx="534543" cy="534543"/>
          </a:xfrm>
        </p:grpSpPr>
        <p:sp>
          <p:nvSpPr>
            <p:cNvPr id="82" name="Rounded Rectangle 46">
              <a:extLst>
                <a:ext uri="{FF2B5EF4-FFF2-40B4-BE49-F238E27FC236}">
                  <a16:creationId xmlns:a16="http://schemas.microsoft.com/office/drawing/2014/main" id="{7698A1F3-194C-EC6F-EFDA-89807C5B2B13}"/>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3" name="Picture 8" descr="Logotipo de Microsoft Excel - PNG y vector - Descarga de logotipo">
              <a:hlinkClick r:id="rId6"/>
              <a:extLst>
                <a:ext uri="{FF2B5EF4-FFF2-40B4-BE49-F238E27FC236}">
                  <a16:creationId xmlns:a16="http://schemas.microsoft.com/office/drawing/2014/main" id="{6558A411-86CB-EB15-AC6B-F31BD8063F17}"/>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40A4371E-6D83-AF7D-60C4-C578F4CDD80F}"/>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B1220EA8-7BFD-88A6-2DF0-52698C0FFE1D}"/>
              </a:ext>
            </a:extLst>
          </p:cNvPr>
          <p:cNvSpPr txBox="1">
            <a:spLocks/>
          </p:cNvSpPr>
          <p:nvPr/>
        </p:nvSpPr>
        <p:spPr>
          <a:xfrm>
            <a:off x="4613434" y="5621318"/>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columna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reducir los ingresos proyectados en un 3 %</a:t>
            </a:r>
          </a:p>
        </p:txBody>
      </p:sp>
      <p:sp>
        <p:nvSpPr>
          <p:cNvPr id="71" name="TextBox 70">
            <a:extLst>
              <a:ext uri="{FF2B5EF4-FFF2-40B4-BE49-F238E27FC236}">
                <a16:creationId xmlns:a16="http://schemas.microsoft.com/office/drawing/2014/main" id="{92AB1EA9-50DE-472A-7A03-8926BCB0EB47}"/>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Actuali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hoja de oferta</a:t>
            </a:r>
          </a:p>
        </p:txBody>
      </p:sp>
      <p:sp>
        <p:nvSpPr>
          <p:cNvPr id="72" name="Text Placeholder 2">
            <a:extLst>
              <a:ext uri="{FF2B5EF4-FFF2-40B4-BE49-F238E27FC236}">
                <a16:creationId xmlns:a16="http://schemas.microsoft.com/office/drawing/2014/main" id="{DF389F58-22DF-97F8-4977-2DC1D9242BAC}"/>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línea nueva,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Copilot</a:t>
            </a:r>
          </a:p>
        </p:txBody>
      </p:sp>
      <p:grpSp>
        <p:nvGrpSpPr>
          <p:cNvPr id="38" name="Group 37" descr="Logotipo de Bing">
            <a:extLst>
              <a:ext uri="{FF2B5EF4-FFF2-40B4-BE49-F238E27FC236}">
                <a16:creationId xmlns:a16="http://schemas.microsoft.com/office/drawing/2014/main" id="{D5A2A446-D1EE-FFAB-3091-31F026D128E4}"/>
              </a:ext>
              <a:ext uri="{C183D7F6-B498-43B3-948B-1728B52AA6E4}">
                <adec:decorative xmlns:adec="http://schemas.microsoft.com/office/drawing/2017/decorative" val="0"/>
              </a:ext>
            </a:extLst>
          </p:cNvPr>
          <p:cNvGrpSpPr>
            <a:grpSpLocks/>
          </p:cNvGrpSpPr>
          <p:nvPr/>
        </p:nvGrpSpPr>
        <p:grpSpPr>
          <a:xfrm>
            <a:off x="11118808" y="4026756"/>
            <a:ext cx="534543" cy="534543"/>
            <a:chOff x="12778532" y="5665565"/>
            <a:chExt cx="534543" cy="534543"/>
          </a:xfrm>
        </p:grpSpPr>
        <p:sp>
          <p:nvSpPr>
            <p:cNvPr id="39" name="Rounded Rectangle 46">
              <a:hlinkClick r:id="rId12"/>
              <a:extLst>
                <a:ext uri="{FF2B5EF4-FFF2-40B4-BE49-F238E27FC236}">
                  <a16:creationId xmlns:a16="http://schemas.microsoft.com/office/drawing/2014/main" id="{A4F3BB0D-E800-5D2F-6253-574AE6305F68}"/>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39" descr="Imagen que contiene gráficos, logotipo, símbolo, azul eléctrico&#10;&#10;Descripción generada automáticamente">
              <a:hlinkClick r:id="rId12"/>
              <a:extLst>
                <a:ext uri="{FF2B5EF4-FFF2-40B4-BE49-F238E27FC236}">
                  <a16:creationId xmlns:a16="http://schemas.microsoft.com/office/drawing/2014/main" id="{6A6D77D4-2CCA-9AC5-82DB-4DB31BE2E41F}"/>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76" name="Rectangle: Rounded Corners 6">
            <a:extLst>
              <a:ext uri="{FF2B5EF4-FFF2-40B4-BE49-F238E27FC236}">
                <a16:creationId xmlns:a16="http://schemas.microsoft.com/office/drawing/2014/main" id="{238CB7F0-E4F3-B799-E277-6C83030BC9CA}"/>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9924973E-1097-97F3-D29F-A5B8BE98081A}"/>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nueva sección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sobre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las condiciones del acuerdo basada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Transcripción de reunión con equipo legal.docx</a:t>
            </a:r>
          </a:p>
        </p:txBody>
      </p:sp>
    </p:spTree>
    <p:extLst>
      <p:ext uri="{BB962C8B-B14F-4D97-AF65-F5344CB8AC3E}">
        <p14:creationId xmlns:p14="http://schemas.microsoft.com/office/powerpoint/2010/main" val="21651774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a:t>
            </a:r>
            <a:r>
              <a:rPr lang="x-none">
                <a:gradFill flip="none" rotWithShape="1">
                  <a:gsLst>
                    <a:gs pos="50000">
                      <a:srgbClr val="8661C5"/>
                    </a:gs>
                    <a:gs pos="0">
                      <a:srgbClr val="3E76D4"/>
                    </a:gs>
                    <a:gs pos="100000">
                      <a:srgbClr val="C73ECC"/>
                    </a:gs>
                  </a:gsLst>
                  <a:lin ang="2700000" scaled="1"/>
                  <a:tileRect/>
                </a:gradFill>
                <a:cs typeface="+mn-cs"/>
              </a:rPr>
              <a:t>analista </a:t>
            </a:r>
            <a:r>
              <a:rPr lang="es-EC">
                <a:gradFill flip="none" rotWithShape="1">
                  <a:gsLst>
                    <a:gs pos="50000">
                      <a:srgbClr val="8661C5"/>
                    </a:gs>
                    <a:gs pos="0">
                      <a:srgbClr val="3E76D4"/>
                    </a:gs>
                    <a:gs pos="100000">
                      <a:srgbClr val="C73ECC"/>
                    </a:gs>
                  </a:gsLst>
                  <a:lin ang="2700000" scaled="1"/>
                  <a:tileRect/>
                </a:gradFill>
                <a:cs typeface="+mn-cs"/>
              </a:rPr>
              <a:t>financiero</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24" name="Picture 2" descr="Logotipo de Copilot para Microsoft 365">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6C67776-F904-F32C-6616-E6AB838DFD1C}"/>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4" name="Freeform: Shape 3">
              <a:extLst>
                <a:ext uri="{FF2B5EF4-FFF2-40B4-BE49-F238E27FC236}">
                  <a16:creationId xmlns:a16="http://schemas.microsoft.com/office/drawing/2014/main" id="{76374D65-2C7D-CC38-1FB8-C458A18BC618}"/>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C6FAE389-C201-CF52-FDE4-C3D2308C732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89" name="Oval 88">
                <a:extLst>
                  <a:ext uri="{FF2B5EF4-FFF2-40B4-BE49-F238E27FC236}">
                    <a16:creationId xmlns:a16="http://schemas.microsoft.com/office/drawing/2014/main" id="{0579861D-0548-984A-C05A-4C8FD0445A0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0" name="Graphic 68">
                <a:extLst>
                  <a:ext uri="{FF2B5EF4-FFF2-40B4-BE49-F238E27FC236}">
                    <a16:creationId xmlns:a16="http://schemas.microsoft.com/office/drawing/2014/main" id="{30AF986F-1F06-8CED-385E-6C913431D9DD}"/>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8" name="Group 7">
              <a:extLst>
                <a:ext uri="{FF2B5EF4-FFF2-40B4-BE49-F238E27FC236}">
                  <a16:creationId xmlns:a16="http://schemas.microsoft.com/office/drawing/2014/main" id="{767A7BA9-21FD-A516-5D39-B50977F22450}"/>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87" name="Oval 86">
                <a:extLst>
                  <a:ext uri="{FF2B5EF4-FFF2-40B4-BE49-F238E27FC236}">
                    <a16:creationId xmlns:a16="http://schemas.microsoft.com/office/drawing/2014/main" id="{F6FD9E41-DF2C-675C-5C2D-3A3E597A62DA}"/>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8" name="Graphic 68">
                <a:extLst>
                  <a:ext uri="{FF2B5EF4-FFF2-40B4-BE49-F238E27FC236}">
                    <a16:creationId xmlns:a16="http://schemas.microsoft.com/office/drawing/2014/main" id="{4DE5FB34-FF9D-9B52-64C2-F3EC00CCBEB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0" name="Group 9">
              <a:extLst>
                <a:ext uri="{FF2B5EF4-FFF2-40B4-BE49-F238E27FC236}">
                  <a16:creationId xmlns:a16="http://schemas.microsoft.com/office/drawing/2014/main" id="{0C45C0D3-A2A3-4D17-2B96-258A9830DA2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79" name="Oval 78">
                <a:extLst>
                  <a:ext uri="{FF2B5EF4-FFF2-40B4-BE49-F238E27FC236}">
                    <a16:creationId xmlns:a16="http://schemas.microsoft.com/office/drawing/2014/main" id="{6ADD3C74-82E0-6AA3-6C37-F6FD3CAFACD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FDCA09C5-0C56-296A-DB65-51019730B98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D4825CBD-C24D-DF59-14F2-2673FF2F9D50}"/>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64" name="Oval 63">
                <a:extLst>
                  <a:ext uri="{FF2B5EF4-FFF2-40B4-BE49-F238E27FC236}">
                    <a16:creationId xmlns:a16="http://schemas.microsoft.com/office/drawing/2014/main" id="{AC7CEF65-2597-B87B-4D68-3C79A270628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3" name="Graphic 68">
                <a:extLst>
                  <a:ext uri="{FF2B5EF4-FFF2-40B4-BE49-F238E27FC236}">
                    <a16:creationId xmlns:a16="http://schemas.microsoft.com/office/drawing/2014/main" id="{A91B38FF-F18A-03AF-3AED-724C84C36972}"/>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6" name="Rectangle: Rounded Corners 6">
              <a:extLst>
                <a:ext uri="{FF2B5EF4-FFF2-40B4-BE49-F238E27FC236}">
                  <a16:creationId xmlns:a16="http://schemas.microsoft.com/office/drawing/2014/main" id="{6DE25226-830F-4C78-63C3-F6EE250F307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FE9BBC91-59C0-EFB2-3596-48AA0E41F55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EE519EA-3CFE-2CD5-7F56-96D4751B5F1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140FA72D-E27C-035B-CA7F-55A5704CEE1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480E244F-1D61-8214-13F3-0E51AD88A9D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2D960797-3E02-003D-0201-D27769C2A283}"/>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1DBCE12D-A2AB-9188-FEB7-9BDD3E1525BE}"/>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8" name="Oval 27">
                <a:extLst>
                  <a:ext uri="{FF2B5EF4-FFF2-40B4-BE49-F238E27FC236}">
                    <a16:creationId xmlns:a16="http://schemas.microsoft.com/office/drawing/2014/main" id="{EA20119A-2548-1DF1-3C6C-6B65419BC16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8" name="Graphic 68">
                <a:extLst>
                  <a:ext uri="{FF2B5EF4-FFF2-40B4-BE49-F238E27FC236}">
                    <a16:creationId xmlns:a16="http://schemas.microsoft.com/office/drawing/2014/main" id="{0E9FCDAA-236C-A5E3-697D-00E763B75C1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1" name="Rectangle: Rounded Corners 90">
            <a:extLst>
              <a:ext uri="{FF2B5EF4-FFF2-40B4-BE49-F238E27FC236}">
                <a16:creationId xmlns:a16="http://schemas.microsoft.com/office/drawing/2014/main" id="{EE889516-224A-F595-9692-AEE4AB5A7152}"/>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92" name="TextBox 91">
            <a:extLst>
              <a:ext uri="{FF2B5EF4-FFF2-40B4-BE49-F238E27FC236}">
                <a16:creationId xmlns:a16="http://schemas.microsoft.com/office/drawing/2014/main" id="{8D3B49B6-FA27-5C56-0AF9-53156167781C}"/>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comienza su día en Excel, donde consulta las últimas estimaciones de COGS sobre un nuevo producto. Utiliza Copilot para filtrar los datos y obtener la vista que desea.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588263"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e Microsoft Excel - PNG y vector - Descarga de logotipo">
              <a:hlinkClick r:id="rId4"/>
              <a:extLst>
                <a:ext uri="{FF2B5EF4-FFF2-40B4-BE49-F238E27FC236}">
                  <a16:creationId xmlns:a16="http://schemas.microsoft.com/office/drawing/2014/main" id="{FA3CCB9F-DBFB-B66B-66B4-2F230BD5320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TextBox 95">
            <a:extLst>
              <a:ext uri="{FF2B5EF4-FFF2-40B4-BE49-F238E27FC236}">
                <a16:creationId xmlns:a16="http://schemas.microsoft.com/office/drawing/2014/main" id="{84598FC9-C834-B5CF-0858-1C154F38E293}"/>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7" name="Title 1">
            <a:extLst>
              <a:ext uri="{FF2B5EF4-FFF2-40B4-BE49-F238E27FC236}">
                <a16:creationId xmlns:a16="http://schemas.microsoft.com/office/drawing/2014/main" id="{6F065DF2-AED2-2147-1247-FFEFAA69D309}"/>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Ordena los datos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por característica del producto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a continuación, aplica un filtro que elimine las características de Prioridad 2.</a:t>
            </a:r>
          </a:p>
        </p:txBody>
      </p:sp>
      <p:sp>
        <p:nvSpPr>
          <p:cNvPr id="98" name="Rectangle: Rounded Corners 97">
            <a:extLst>
              <a:ext uri="{FF2B5EF4-FFF2-40B4-BE49-F238E27FC236}">
                <a16:creationId xmlns:a16="http://schemas.microsoft.com/office/drawing/2014/main" id="{33167A12-99CE-E962-1437-1CF38FB2896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9:30 a. m.</a:t>
            </a:r>
          </a:p>
        </p:txBody>
      </p:sp>
      <p:sp>
        <p:nvSpPr>
          <p:cNvPr id="99" name="TextBox 98">
            <a:extLst>
              <a:ext uri="{FF2B5EF4-FFF2-40B4-BE49-F238E27FC236}">
                <a16:creationId xmlns:a16="http://schemas.microsoft.com/office/drawing/2014/main" id="{1B7C1CF6-ACC7-4570-9022-320048BF253B}"/>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Más tarde, se reúne con su gerente y con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el departamento de TI para analizar las actualizaciones de los requisitos de informes de la organización de ventas. Le pide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a Copilot que resuma los requisitos.</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de Microsoft Teams, símbolo, significado, historia, PNG">
              <a:hlinkClick r:id="rId6"/>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11BBF58E-B192-B35D-4F60-4E59E5B00964}"/>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4" name="Title 1">
            <a:extLst>
              <a:ext uri="{FF2B5EF4-FFF2-40B4-BE49-F238E27FC236}">
                <a16:creationId xmlns:a16="http://schemas.microsoft.com/office/drawing/2014/main" id="{D324CE34-1194-7735-DFE5-D05A8AE78D2D}"/>
              </a:ext>
            </a:extLst>
          </p:cNvPr>
          <p:cNvSpPr txBox="1">
            <a:spLocks/>
          </p:cNvSpPr>
          <p:nvPr/>
        </p:nvSpPr>
        <p:spPr>
          <a:xfrm>
            <a:off x="3476070"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la reunión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enumera todos los requisitos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de presentación de informes que se mencionaron.</a:t>
            </a:r>
          </a:p>
        </p:txBody>
      </p:sp>
      <p:sp>
        <p:nvSpPr>
          <p:cNvPr id="105" name="Rectangle: Rounded Corners 104">
            <a:extLst>
              <a:ext uri="{FF2B5EF4-FFF2-40B4-BE49-F238E27FC236}">
                <a16:creationId xmlns:a16="http://schemas.microsoft.com/office/drawing/2014/main" id="{9D03EA28-F75D-E978-FD52-8A469B33F256}"/>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10:00 a. m.</a:t>
            </a:r>
          </a:p>
        </p:txBody>
      </p:sp>
      <p:sp>
        <p:nvSpPr>
          <p:cNvPr id="106" name="TextBox 105">
            <a:extLst>
              <a:ext uri="{FF2B5EF4-FFF2-40B4-BE49-F238E27FC236}">
                <a16:creationId xmlns:a16="http://schemas.microsoft.com/office/drawing/2014/main" id="{049B9257-DF16-0E3A-8C0F-C43745B2BE6C}"/>
              </a:ext>
            </a:extLst>
          </p:cNvPr>
          <p:cNvSpPr txBox="1"/>
          <p:nvPr/>
        </p:nvSpPr>
        <p:spPr>
          <a:xfrm>
            <a:off x="6246676" y="1587288"/>
            <a:ext cx="2737055"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finalmente llega a su proyecto principal del día y revisa la información de diligencia debida sobre un posible objetivo de adquisición. Le pide a Copilot que cree un resumen.</a:t>
            </a:r>
          </a:p>
        </p:txBody>
      </p:sp>
      <p:grpSp>
        <p:nvGrpSpPr>
          <p:cNvPr id="43" name="Group 42">
            <a:extLst>
              <a:ext uri="{FF2B5EF4-FFF2-40B4-BE49-F238E27FC236}">
                <a16:creationId xmlns:a16="http://schemas.microsoft.com/office/drawing/2014/main" id="{60C115FA-19CA-7715-DBAA-28F9C526D8E8}"/>
              </a:ext>
              <a:ext uri="{C183D7F6-B498-43B3-948B-1728B52AA6E4}">
                <adec:decorative xmlns:adec="http://schemas.microsoft.com/office/drawing/2017/decorative" val="1"/>
              </a:ext>
            </a:extLst>
          </p:cNvPr>
          <p:cNvGrpSpPr>
            <a:grpSpLocks/>
          </p:cNvGrpSpPr>
          <p:nvPr/>
        </p:nvGrpSpPr>
        <p:grpSpPr>
          <a:xfrm>
            <a:off x="6246676" y="2375244"/>
            <a:ext cx="534543" cy="534543"/>
            <a:chOff x="6321001" y="2333702"/>
            <a:chExt cx="534543" cy="534543"/>
          </a:xfrm>
        </p:grpSpPr>
        <p:sp>
          <p:nvSpPr>
            <p:cNvPr id="56" name="Rounded Rectangle 46">
              <a:extLst>
                <a:ext uri="{FF2B5EF4-FFF2-40B4-BE49-F238E27FC236}">
                  <a16:creationId xmlns:a16="http://schemas.microsoft.com/office/drawing/2014/main" id="{95771F27-7BFF-AF5D-07BF-E9B607229168}"/>
                </a:ext>
              </a:extLst>
            </p:cNvPr>
            <p:cNvSpPr/>
            <p:nvPr/>
          </p:nvSpPr>
          <p:spPr bwMode="auto">
            <a:xfrm>
              <a:off x="6321001" y="233370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56" descr="Descarga gratuita de SVG del logotipo de Zip Co, id: 101874 - Brandlogos.net">
              <a:hlinkClick r:id="rId8"/>
              <a:extLst>
                <a:ext uri="{FF2B5EF4-FFF2-40B4-BE49-F238E27FC236}">
                  <a16:creationId xmlns:a16="http://schemas.microsoft.com/office/drawing/2014/main" id="{7DE33636-9BCF-627D-3018-D69981368A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789" y="2472386"/>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BFA87300-2386-14C2-E1EF-CCD13ECA7E79}"/>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M365 Chat</a:t>
            </a:r>
          </a:p>
        </p:txBody>
      </p:sp>
      <p:sp>
        <p:nvSpPr>
          <p:cNvPr id="114" name="Title 1">
            <a:extLst>
              <a:ext uri="{FF2B5EF4-FFF2-40B4-BE49-F238E27FC236}">
                <a16:creationId xmlns:a16="http://schemas.microsoft.com/office/drawing/2014/main" id="{CB9DA06D-1029-E3B0-CCC2-324867839EEE}"/>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la información de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datos financieros </a:t>
            </a:r>
            <a:b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Fabrikam, análisis de operaciones de Fabrikam </a:t>
            </a:r>
            <a:b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y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plan de integración de Fabrikam.</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C5F7D609-517E-3FBF-6CCD-F390FEE20D2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117" name="TextBox 116">
            <a:extLst>
              <a:ext uri="{FF2B5EF4-FFF2-40B4-BE49-F238E27FC236}">
                <a16:creationId xmlns:a16="http://schemas.microsoft.com/office/drawing/2014/main" id="{9F4E25CB-2F68-1ACF-7421-9DC1B0B003D5}"/>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Después de crear una descripción general de la adquisición en Word, le pide a Copilot que convierta el documento en una presentación para el equipo de desarrollo de negocios.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02CCEC14-3806-26F6-C4E6-135BA6D08834}"/>
              </a:ext>
              <a:ext uri="{C183D7F6-B498-43B3-948B-1728B52AA6E4}">
                <adec:decorative xmlns:adec="http://schemas.microsoft.com/office/drawing/2017/decorative" val="0"/>
              </a:ext>
            </a:extLst>
          </p:cNvPr>
          <p:cNvSpPr txBox="1"/>
          <p:nvPr/>
        </p:nvSpPr>
        <p:spPr>
          <a:xfrm>
            <a:off x="6897019" y="5178706"/>
            <a:ext cx="160880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itle 1">
            <a:extLst>
              <a:ext uri="{FF2B5EF4-FFF2-40B4-BE49-F238E27FC236}">
                <a16:creationId xmlns:a16="http://schemas.microsoft.com/office/drawing/2014/main" id="{22AF4DFB-3E7D-4308-D667-5ADE23D029AC}"/>
              </a:ext>
            </a:extLst>
          </p:cNvPr>
          <p:cNvSpPr txBox="1">
            <a:spLocks/>
          </p:cNvSpPr>
          <p:nvPr/>
        </p:nvSpPr>
        <p:spPr>
          <a:xfrm>
            <a:off x="6315091"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una presentación a partir de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[enlace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de documento de Word Información general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sobre adquisiciones de Fabrikam.docx]</a:t>
            </a:r>
          </a:p>
        </p:txBody>
      </p:sp>
      <p:sp>
        <p:nvSpPr>
          <p:cNvPr id="123" name="Rectangle: Rounded Corners 122">
            <a:extLst>
              <a:ext uri="{FF2B5EF4-FFF2-40B4-BE49-F238E27FC236}">
                <a16:creationId xmlns:a16="http://schemas.microsoft.com/office/drawing/2014/main" id="{C2D6EAE0-52D8-373D-552D-DB8023DA0DF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24" name="TextBox 123">
            <a:extLst>
              <a:ext uri="{FF2B5EF4-FFF2-40B4-BE49-F238E27FC236}">
                <a16:creationId xmlns:a16="http://schemas.microsoft.com/office/drawing/2014/main" id="{BFD2C725-DC60-37B8-2FFC-6CF58FC9059A}"/>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necesita ponerse al día con una charla que comenzó en la mañana. Le pide a Copilot que resuma el hilo. </a:t>
            </a:r>
          </a:p>
        </p:txBody>
      </p:sp>
      <p:grpSp>
        <p:nvGrpSpPr>
          <p:cNvPr id="68" name="Group 67">
            <a:extLst>
              <a:ext uri="{FF2B5EF4-FFF2-40B4-BE49-F238E27FC236}">
                <a16:creationId xmlns:a16="http://schemas.microsoft.com/office/drawing/2014/main" id="{C2AE682F-20C1-B961-01E5-B53C2709780A}"/>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83" name="Rounded Rectangle 46">
              <a:extLst>
                <a:ext uri="{FF2B5EF4-FFF2-40B4-BE49-F238E27FC236}">
                  <a16:creationId xmlns:a16="http://schemas.microsoft.com/office/drawing/2014/main" id="{1F95498C-1048-9AE7-A133-2AC6551955B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6" descr="Logotipo de Microsoft Teams, símbolo, significado, historia, PNG">
              <a:hlinkClick r:id="rId6"/>
              <a:extLst>
                <a:ext uri="{FF2B5EF4-FFF2-40B4-BE49-F238E27FC236}">
                  <a16:creationId xmlns:a16="http://schemas.microsoft.com/office/drawing/2014/main" id="{C3EE82A5-21AD-1BB2-3CE6-56CB6C4B30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74FF72C9-8BBF-C9C0-37CC-7A89B85CF04F}"/>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29" name="Title 1">
            <a:extLst>
              <a:ext uri="{FF2B5EF4-FFF2-40B4-BE49-F238E27FC236}">
                <a16:creationId xmlns:a16="http://schemas.microsoft.com/office/drawing/2014/main" id="{3BE74D17-9488-CEA6-1DB9-21EE74FFA9D8}"/>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este hilo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realza las partes donde se menciona mi nombre y los elementos de acción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que me corresponden.</a:t>
            </a:r>
          </a:p>
        </p:txBody>
      </p:sp>
      <p:sp>
        <p:nvSpPr>
          <p:cNvPr id="130" name="Rectangle: Rounded Corners 129">
            <a:extLst>
              <a:ext uri="{FF2B5EF4-FFF2-40B4-BE49-F238E27FC236}">
                <a16:creationId xmlns:a16="http://schemas.microsoft.com/office/drawing/2014/main" id="{533726D1-0C25-4A64-4CB5-54E5ACA6C555}"/>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31" name="TextBox 130">
            <a:extLst>
              <a:ext uri="{FF2B5EF4-FFF2-40B4-BE49-F238E27FC236}">
                <a16:creationId xmlns:a16="http://schemas.microsoft.com/office/drawing/2014/main" id="{D6595925-06E3-AFBD-6944-73C653639987}"/>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regresa a Excel para actualizar los números de adquisición con los últimos escenarios hipotéticos y crear algunos gráficos para la presentación de planificación de negocios.</a:t>
            </a:r>
          </a:p>
        </p:txBody>
      </p:sp>
      <p:grpSp>
        <p:nvGrpSpPr>
          <p:cNvPr id="65" name="Group 64">
            <a:extLst>
              <a:ext uri="{FF2B5EF4-FFF2-40B4-BE49-F238E27FC236}">
                <a16:creationId xmlns:a16="http://schemas.microsoft.com/office/drawing/2014/main" id="{1E9BE4FC-3B62-85DF-1E28-CCAC3A6DEE44}"/>
              </a:ext>
              <a:ext uri="{C183D7F6-B498-43B3-948B-1728B52AA6E4}">
                <adec:decorative xmlns:adec="http://schemas.microsoft.com/office/drawing/2017/decorative" val="1"/>
              </a:ext>
            </a:extLst>
          </p:cNvPr>
          <p:cNvGrpSpPr>
            <a:grpSpLocks/>
          </p:cNvGrpSpPr>
          <p:nvPr/>
        </p:nvGrpSpPr>
        <p:grpSpPr>
          <a:xfrm>
            <a:off x="588263" y="5003768"/>
            <a:ext cx="534543" cy="534543"/>
            <a:chOff x="5831903" y="8381781"/>
            <a:chExt cx="534543" cy="534543"/>
          </a:xfrm>
        </p:grpSpPr>
        <p:sp>
          <p:nvSpPr>
            <p:cNvPr id="66" name="Rounded Rectangle 46">
              <a:extLst>
                <a:ext uri="{FF2B5EF4-FFF2-40B4-BE49-F238E27FC236}">
                  <a16:creationId xmlns:a16="http://schemas.microsoft.com/office/drawing/2014/main" id="{B8F663D2-2BCD-78AF-EB80-470ECE37EB82}"/>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8" descr="Logotipo de Microsoft Excel - PNG y vector - Descarga de logotipo">
              <a:hlinkClick r:id="rId4"/>
              <a:extLst>
                <a:ext uri="{FF2B5EF4-FFF2-40B4-BE49-F238E27FC236}">
                  <a16:creationId xmlns:a16="http://schemas.microsoft.com/office/drawing/2014/main" id="{7ABE5DAE-75FC-4875-CF5B-10EAEAE6B428}"/>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TextBox 134">
            <a:extLst>
              <a:ext uri="{FF2B5EF4-FFF2-40B4-BE49-F238E27FC236}">
                <a16:creationId xmlns:a16="http://schemas.microsoft.com/office/drawing/2014/main" id="{5AC99180-2005-07C9-4A00-50B56E9B6058}"/>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136" name="Title 1">
            <a:extLst>
              <a:ext uri="{FF2B5EF4-FFF2-40B4-BE49-F238E27FC236}">
                <a16:creationId xmlns:a16="http://schemas.microsoft.com/office/drawing/2014/main" id="{1875DBE7-E4C9-8F98-DA07-409A11F01DAA}"/>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¿Cuál es el impacto para los ingresos por mes </a:t>
            </a:r>
            <a:b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si se duplica el presupuesto de integración de TI?</a:t>
            </a:r>
          </a:p>
        </p:txBody>
      </p:sp>
      <p:pic>
        <p:nvPicPr>
          <p:cNvPr id="33" name="Picture 32" descr="Retrato de Hillary">
            <a:extLst>
              <a:ext uri="{FF2B5EF4-FFF2-40B4-BE49-F238E27FC236}">
                <a16:creationId xmlns:a16="http://schemas.microsoft.com/office/drawing/2014/main" id="{50CE88AB-8140-D2F1-4A93-AF2D0F67A410}"/>
              </a:ext>
            </a:extLst>
          </p:cNvPr>
          <p:cNvPicPr>
            <a:picLocks noChangeAspect="1"/>
          </p:cNvPicPr>
          <p:nvPr/>
        </p:nvPicPr>
        <p:blipFill>
          <a:blip r:embed="rId12"/>
          <a:stretch>
            <a:fillRect/>
          </a:stretch>
        </p:blipFill>
        <p:spPr>
          <a:xfrm>
            <a:off x="9114039" y="2698962"/>
            <a:ext cx="2743200" cy="2863273"/>
          </a:xfrm>
          <a:prstGeom prst="rect">
            <a:avLst/>
          </a:prstGeom>
        </p:spPr>
      </p:pic>
      <p:sp>
        <p:nvSpPr>
          <p:cNvPr id="138" name="Freeform: Shape 137">
            <a:extLst>
              <a:ext uri="{FF2B5EF4-FFF2-40B4-BE49-F238E27FC236}">
                <a16:creationId xmlns:a16="http://schemas.microsoft.com/office/drawing/2014/main" id="{9FDD6B16-823E-F1C9-F05A-A3FF483BB6E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D23BEE03-03E3-6D4B-6038-2B2BDE8B22D9}"/>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Hillary es analista financiera en Contoso</a:t>
            </a:r>
          </a:p>
        </p:txBody>
      </p:sp>
    </p:spTree>
    <p:extLst>
      <p:ext uri="{BB962C8B-B14F-4D97-AF65-F5344CB8AC3E}">
        <p14:creationId xmlns:p14="http://schemas.microsoft.com/office/powerpoint/2010/main" val="213357876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a:gradFill flip="none">
                  <a:gsLst>
                    <a:gs pos="0">
                      <a:srgbClr val="3E76D4"/>
                    </a:gs>
                    <a:gs pos="50000">
                      <a:srgbClr val="8661C5"/>
                    </a:gs>
                    <a:gs pos="100000">
                      <a:srgbClr val="C73ECC"/>
                    </a:gs>
                  </a:gsLst>
                  <a:lin ang="2700000" scaled="1"/>
                  <a:tileRect/>
                </a:gradFill>
                <a:cs typeface="Segoe UI"/>
              </a:rPr>
              <a:t>Copilot para </a:t>
            </a:r>
            <a:br>
              <a:rPr lang="en-IN" sz="4200">
                <a:gradFill flip="none">
                  <a:gsLst>
                    <a:gs pos="0">
                      <a:srgbClr val="3E76D4"/>
                    </a:gs>
                    <a:gs pos="50000">
                      <a:srgbClr val="8661C5"/>
                    </a:gs>
                    <a:gs pos="100000">
                      <a:srgbClr val="C73ECC"/>
                    </a:gs>
                  </a:gsLst>
                  <a:lin ang="2700000" scaled="1"/>
                  <a:tileRect/>
                </a:gradFill>
                <a:cs typeface="Segoe UI"/>
              </a:rPr>
            </a:br>
            <a:r>
              <a:rPr lang="x-none" sz="4200">
                <a:gradFill flip="none">
                  <a:gsLst>
                    <a:gs pos="0">
                      <a:srgbClr val="3E76D4"/>
                    </a:gs>
                    <a:gs pos="50000">
                      <a:srgbClr val="8661C5"/>
                    </a:gs>
                    <a:gs pos="100000">
                      <a:srgbClr val="C73ECC"/>
                    </a:gs>
                  </a:gsLst>
                  <a:lin ang="2700000" scaled="1"/>
                  <a:tileRect/>
                </a:gradFill>
                <a:cs typeface="Segoe UI"/>
              </a:rPr>
              <a:t>Microsoft 365 </a:t>
            </a:r>
            <a:br>
              <a:rPr/>
            </a:br>
            <a:r>
              <a:rPr lang="x-none" sz="4200">
                <a:cs typeface="Segoe UI"/>
              </a:rPr>
              <a:t>IA para TI</a:t>
            </a:r>
            <a:endParaRPr lang="en-US" sz="420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B088F2-D8C3-D290-4370-A96974EEE3C5}"/>
              </a:ext>
              <a:ext uri="{C183D7F6-B498-43B3-948B-1728B52AA6E4}">
                <adec:decorative xmlns:adec="http://schemas.microsoft.com/office/drawing/2017/decorative" val="1"/>
              </a:ext>
            </a:extLst>
          </p:cNvPr>
          <p:cNvGrpSpPr/>
          <p:nvPr/>
        </p:nvGrpSpPr>
        <p:grpSpPr>
          <a:xfrm>
            <a:off x="6515367" y="956124"/>
            <a:ext cx="4965186" cy="4965186"/>
            <a:chOff x="6515367" y="956124"/>
            <a:chExt cx="4965186" cy="4965186"/>
          </a:xfrm>
        </p:grpSpPr>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515367" y="956124"/>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655980" y="1090296"/>
              <a:ext cx="4687590" cy="46875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Una persona sosteniendo una computadora">
              <a:extLst>
                <a:ext uri="{FF2B5EF4-FFF2-40B4-BE49-F238E27FC236}">
                  <a16:creationId xmlns:a16="http://schemas.microsoft.com/office/drawing/2014/main" id="{DF96DEA2-4F5E-6D3F-2343-E5546966E1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25" t="4554" r="35525" b="37212"/>
            <a:stretch/>
          </p:blipFill>
          <p:spPr>
            <a:xfrm>
              <a:off x="6658793" y="1171723"/>
              <a:ext cx="4227723" cy="4606163"/>
            </a:xfrm>
            <a:custGeom>
              <a:avLst/>
              <a:gdLst>
                <a:gd name="connsiteX0" fmla="*/ 1771879 w 4227723"/>
                <a:gd name="connsiteY0" fmla="*/ 0 h 4606163"/>
                <a:gd name="connsiteX1" fmla="*/ 2906457 w 4227723"/>
                <a:gd name="connsiteY1" fmla="*/ 0 h 4606163"/>
                <a:gd name="connsiteX2" fmla="*/ 3034765 w 4227723"/>
                <a:gd name="connsiteY2" fmla="*/ 32991 h 4606163"/>
                <a:gd name="connsiteX3" fmla="*/ 4144184 w 4227723"/>
                <a:gd name="connsiteY3" fmla="*/ 779067 h 4606163"/>
                <a:gd name="connsiteX4" fmla="*/ 4227723 w 4227723"/>
                <a:gd name="connsiteY4" fmla="*/ 890782 h 4606163"/>
                <a:gd name="connsiteX5" fmla="*/ 4227723 w 4227723"/>
                <a:gd name="connsiteY5" fmla="*/ 3643208 h 4606163"/>
                <a:gd name="connsiteX6" fmla="*/ 4144184 w 4227723"/>
                <a:gd name="connsiteY6" fmla="*/ 3754923 h 4606163"/>
                <a:gd name="connsiteX7" fmla="*/ 2339168 w 4227723"/>
                <a:gd name="connsiteY7" fmla="*/ 4606163 h 4606163"/>
                <a:gd name="connsiteX8" fmla="*/ 0 w 4227723"/>
                <a:gd name="connsiteY8" fmla="*/ 2266995 h 4606163"/>
                <a:gd name="connsiteX9" fmla="*/ 1643571 w 4227723"/>
                <a:gd name="connsiteY9" fmla="*/ 32991 h 4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7723" h="4606163">
                  <a:moveTo>
                    <a:pt x="1771879" y="0"/>
                  </a:moveTo>
                  <a:lnTo>
                    <a:pt x="2906457" y="0"/>
                  </a:lnTo>
                  <a:lnTo>
                    <a:pt x="3034765" y="32991"/>
                  </a:lnTo>
                  <a:cubicBezTo>
                    <a:pt x="3474243" y="169683"/>
                    <a:pt x="3858159" y="432485"/>
                    <a:pt x="4144184" y="779067"/>
                  </a:cubicBezTo>
                  <a:lnTo>
                    <a:pt x="4227723" y="890782"/>
                  </a:lnTo>
                  <a:lnTo>
                    <a:pt x="4227723" y="3643208"/>
                  </a:lnTo>
                  <a:lnTo>
                    <a:pt x="4144184" y="3754923"/>
                  </a:lnTo>
                  <a:cubicBezTo>
                    <a:pt x="3715146" y="4274797"/>
                    <a:pt x="3065854" y="4606163"/>
                    <a:pt x="2339168" y="4606163"/>
                  </a:cubicBezTo>
                  <a:cubicBezTo>
                    <a:pt x="1047281" y="4606163"/>
                    <a:pt x="0" y="3558882"/>
                    <a:pt x="0" y="2266995"/>
                  </a:cubicBezTo>
                  <a:cubicBezTo>
                    <a:pt x="0" y="1217337"/>
                    <a:pt x="691369" y="329157"/>
                    <a:pt x="1643571" y="32991"/>
                  </a:cubicBezTo>
                  <a:close/>
                </a:path>
              </a:pathLst>
            </a:custGeom>
          </p:spPr>
        </p:pic>
      </p:grpSp>
    </p:spTree>
    <p:extLst>
      <p:ext uri="{BB962C8B-B14F-4D97-AF65-F5344CB8AC3E}">
        <p14:creationId xmlns:p14="http://schemas.microsoft.com/office/powerpoint/2010/main" val="189107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04C46-97FB-2CEE-1672-FB307A9B84D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182873FC-609C-9530-12CB-EFF2B57035D7}"/>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3AF87A9-6D27-1674-E564-D5AD2B403ED0}"/>
              </a:ext>
            </a:extLst>
          </p:cNvPr>
          <p:cNvSpPr>
            <a:spLocks noGrp="1"/>
          </p:cNvSpPr>
          <p:nvPr>
            <p:ph type="title"/>
          </p:nvPr>
        </p:nvSpPr>
        <p:spPr bwMode="auto">
          <a:xfrm>
            <a:off x="2455068" y="1349116"/>
            <a:ext cx="7281863" cy="837132"/>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s-EC" sz="2400" spc="0">
                <a:ln>
                  <a:noFill/>
                </a:ln>
                <a:solidFill>
                  <a:schemeClr val="bg1"/>
                </a:solidFill>
                <a:latin typeface="+mj-lt"/>
                <a:cs typeface="Segoe UI"/>
              </a:rPr>
              <a:t>Planifica</a:t>
            </a:r>
            <a:r>
              <a:rPr lang="x-none" sz="2400" spc="0">
                <a:ln>
                  <a:noFill/>
                </a:ln>
                <a:solidFill>
                  <a:schemeClr val="bg1"/>
                </a:solidFill>
                <a:latin typeface="+mj-lt"/>
                <a:cs typeface="Segoe UI"/>
              </a:rPr>
              <a:t> acciones para que las operaciones sigan en ejecución</a:t>
            </a:r>
          </a:p>
        </p:txBody>
      </p:sp>
      <p:sp>
        <p:nvSpPr>
          <p:cNvPr id="3" name="TextBox 2">
            <a:extLst>
              <a:ext uri="{FF2B5EF4-FFF2-40B4-BE49-F238E27FC236}">
                <a16:creationId xmlns:a16="http://schemas.microsoft.com/office/drawing/2014/main" id="{5217929D-F0D3-1226-6ABB-90409DAA6160}"/>
              </a:ext>
            </a:extLst>
          </p:cNvPr>
          <p:cNvSpPr txBox="1"/>
          <p:nvPr/>
        </p:nvSpPr>
        <p:spPr>
          <a:xfrm>
            <a:off x="1519002" y="2598003"/>
            <a:ext cx="9153996"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76 %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x-none" sz="2800" b="0" i="0" u="none" strike="noStrike" kern="1200" cap="none" spc="0" normalizeH="0" baseline="0" noProof="0">
                <a:ln>
                  <a:noFill/>
                </a:ln>
                <a:solidFill>
                  <a:prstClr val="black"/>
                </a:solidFill>
                <a:effectLst/>
                <a:uLnTx/>
                <a:uFillTx/>
                <a:latin typeface="Segoe UI"/>
                <a:ea typeface="+mj-lt"/>
                <a:cs typeface="Segoe UI"/>
              </a:rPr>
              <a:t>para tareas administrativas</a:t>
            </a:r>
          </a:p>
        </p:txBody>
      </p:sp>
      <p:sp>
        <p:nvSpPr>
          <p:cNvPr id="7" name="TextBox 6">
            <a:extLst>
              <a:ext uri="{FF2B5EF4-FFF2-40B4-BE49-F238E27FC236}">
                <a16:creationId xmlns:a16="http://schemas.microsoft.com/office/drawing/2014/main" id="{F3C55899-6488-BC8E-A59E-6C4D8A71EE8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6007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5247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Implementación de una actualización crítica con Copilot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Logotipo de Copilot para Microsoft 365">
            <a:extLst>
              <a:ext uri="{FF2B5EF4-FFF2-40B4-BE49-F238E27FC236}">
                <a16:creationId xmlns:a16="http://schemas.microsoft.com/office/drawing/2014/main" id="{B32893E6-2906-FDD8-E69C-273615FE3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F0B8791-409F-E168-4475-E2B19A19D7E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21" name="Group 20">
              <a:extLst>
                <a:ext uri="{FF2B5EF4-FFF2-40B4-BE49-F238E27FC236}">
                  <a16:creationId xmlns:a16="http://schemas.microsoft.com/office/drawing/2014/main" id="{1275359C-B306-D1CE-A3B2-E46A79B31CFD}"/>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43" name="Rectangle: Single Corner Rounded 42">
                <a:extLst>
                  <a:ext uri="{FF2B5EF4-FFF2-40B4-BE49-F238E27FC236}">
                    <a16:creationId xmlns:a16="http://schemas.microsoft.com/office/drawing/2014/main" id="{30A74996-571A-D2DF-A8CD-07605D16A586}"/>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45" name="Group 44">
                <a:extLst>
                  <a:ext uri="{FF2B5EF4-FFF2-40B4-BE49-F238E27FC236}">
                    <a16:creationId xmlns:a16="http://schemas.microsoft.com/office/drawing/2014/main" id="{8742F79C-DF4A-395C-6B58-1D58926D7DB5}"/>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47" name="Picture 46">
                  <a:extLst>
                    <a:ext uri="{FF2B5EF4-FFF2-40B4-BE49-F238E27FC236}">
                      <a16:creationId xmlns:a16="http://schemas.microsoft.com/office/drawing/2014/main" id="{726E51C4-2C92-E2C2-A006-216C8B87E1C9}"/>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grpSp>
              <p:nvGrpSpPr>
                <p:cNvPr id="67" name="Group 66">
                  <a:extLst>
                    <a:ext uri="{FF2B5EF4-FFF2-40B4-BE49-F238E27FC236}">
                      <a16:creationId xmlns:a16="http://schemas.microsoft.com/office/drawing/2014/main" id="{2746C060-264F-CA1F-ECF4-FABEDC6271C3}"/>
                    </a:ext>
                  </a:extLst>
                </p:cNvPr>
                <p:cNvGrpSpPr/>
                <p:nvPr/>
              </p:nvGrpSpPr>
              <p:grpSpPr>
                <a:xfrm>
                  <a:off x="-2" y="1103972"/>
                  <a:ext cx="12205140" cy="4806944"/>
                  <a:chOff x="-2" y="1103972"/>
                  <a:chExt cx="12205140" cy="4806944"/>
                </a:xfrm>
              </p:grpSpPr>
              <p:sp>
                <p:nvSpPr>
                  <p:cNvPr id="88" name="Arrow: Bent 87">
                    <a:extLst>
                      <a:ext uri="{FF2B5EF4-FFF2-40B4-BE49-F238E27FC236}">
                        <a16:creationId xmlns:a16="http://schemas.microsoft.com/office/drawing/2014/main" id="{A8B28509-FA1C-BF65-9C88-7CBA21C9FCB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Arrow: Bent 88">
                    <a:extLst>
                      <a:ext uri="{FF2B5EF4-FFF2-40B4-BE49-F238E27FC236}">
                        <a16:creationId xmlns:a16="http://schemas.microsoft.com/office/drawing/2014/main" id="{CAC09E26-5299-48BD-D7C0-E8BDA3086F6E}"/>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8" name="Rectangle: Rounded Corners 6">
                  <a:extLst>
                    <a:ext uri="{FF2B5EF4-FFF2-40B4-BE49-F238E27FC236}">
                      <a16:creationId xmlns:a16="http://schemas.microsoft.com/office/drawing/2014/main" id="{6FA8587E-39CF-E5A1-FAF3-55883E5D8CDE}"/>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0986D593-A60F-8D26-E3E7-E69104B2906C}"/>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5397C5-ACDF-E95E-E362-3FF8797332B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0E9657-AF9E-7F45-FB2D-8AC98D8D3EC4}"/>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1C2D23-8999-CAA3-8C6F-2A041F7753C8}"/>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4D52CD-2DD3-F67F-F292-D2CFD34064CC}"/>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FB8788-6E5D-2B00-0CA2-76040944675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78174F-58E9-46D9-AC8A-6B0C3BC46F0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668300-DF1C-CE73-0D21-3DD37D1500BA}"/>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B1DE21-6467-C52A-2FC4-495A573118C6}"/>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E32718-A205-3156-8365-CC6CB005B22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5" name="Straight Connector 34">
              <a:extLst>
                <a:ext uri="{FF2B5EF4-FFF2-40B4-BE49-F238E27FC236}">
                  <a16:creationId xmlns:a16="http://schemas.microsoft.com/office/drawing/2014/main" id="{34350340-20A6-F3AA-9D70-1F97F14AFB2F}"/>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0D8F9B-69DB-1850-67AA-F754BA86264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0060176-83C6-BF42-F0B0-AA1F67D0C237}"/>
              </a:ext>
            </a:extLst>
          </p:cNvPr>
          <p:cNvSpPr txBox="1"/>
          <p:nvPr/>
        </p:nvSpPr>
        <p:spPr>
          <a:xfrm>
            <a:off x="588963" y="1524000"/>
            <a:ext cx="2782887"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600" b="0" i="0" u="none" strike="noStrike" kern="1200" cap="none" spc="0" normalizeH="0" baseline="0" noProof="0">
                <a:ln>
                  <a:noFill/>
                </a:ln>
                <a:solidFill>
                  <a:prstClr val="white"/>
                </a:solidFill>
                <a:effectLst/>
                <a:uLnTx/>
                <a:uFillTx/>
                <a:latin typeface="Segoe UI"/>
                <a:ea typeface="+mn-ea"/>
                <a:cs typeface="+mn-cs"/>
              </a:rPr>
              <a:t>La planificación de una actualización crítica es esencial, pero nunca hay tiempo suficiente. Copilot lo ayuda con las tareas sencillas para que pueda enfocarse en los detalles y evitar problemas.</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93" name="TextBox 92">
            <a:extLst>
              <a:ext uri="{FF2B5EF4-FFF2-40B4-BE49-F238E27FC236}">
                <a16:creationId xmlns:a16="http://schemas.microsoft.com/office/drawing/2014/main" id="{BB6ED59B-0707-002B-D6FB-142D7ADBCDED}"/>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94" name="Group 93">
            <a:extLst>
              <a:ext uri="{FF2B5EF4-FFF2-40B4-BE49-F238E27FC236}">
                <a16:creationId xmlns:a16="http://schemas.microsoft.com/office/drawing/2014/main" id="{468FAA1D-2335-7EC5-D09D-ADA97CD5388C}"/>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95" name="Rounded Rectangle 46">
              <a:extLst>
                <a:ext uri="{FF2B5EF4-FFF2-40B4-BE49-F238E27FC236}">
                  <a16:creationId xmlns:a16="http://schemas.microsoft.com/office/drawing/2014/main" id="{3825FEEB-30D0-3C25-BFA6-6CDB02956E9F}"/>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2" descr="Descarga gratuita de SVG del logotipo de Zip Co, id: 101874 - Brandlogos.net">
              <a:hlinkClick r:id="rId7"/>
              <a:extLst>
                <a:ext uri="{FF2B5EF4-FFF2-40B4-BE49-F238E27FC236}">
                  <a16:creationId xmlns:a16="http://schemas.microsoft.com/office/drawing/2014/main" id="{338BE67A-5875-4483-C6BA-084509E417B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439264F8-F13A-0B6D-9F2D-F954A5E36FBC}"/>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8" name="TextBox 97">
            <a:extLst>
              <a:ext uri="{FF2B5EF4-FFF2-40B4-BE49-F238E27FC236}">
                <a16:creationId xmlns:a16="http://schemas.microsoft.com/office/drawing/2014/main" id="{4A63070B-7E90-11F5-83AC-A31E90ADC3E9}"/>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plan de proyecto para el próximo lanzamiento basado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en un plan de proyecto anterior y la documentación del producto.</a:t>
            </a:r>
          </a:p>
        </p:txBody>
      </p:sp>
      <p:grpSp>
        <p:nvGrpSpPr>
          <p:cNvPr id="80" name="Group 79">
            <a:extLst>
              <a:ext uri="{FF2B5EF4-FFF2-40B4-BE49-F238E27FC236}">
                <a16:creationId xmlns:a16="http://schemas.microsoft.com/office/drawing/2014/main" id="{F7C1F15A-E5BA-207E-F2B5-232CF5A3A05F}"/>
              </a:ext>
              <a:ext uri="{C183D7F6-B498-43B3-948B-1728B52AA6E4}">
                <adec:decorative xmlns:adec="http://schemas.microsoft.com/office/drawing/2017/decorative" val="1"/>
              </a:ext>
            </a:extLst>
          </p:cNvPr>
          <p:cNvGrpSpPr>
            <a:grpSpLocks/>
          </p:cNvGrpSpPr>
          <p:nvPr/>
        </p:nvGrpSpPr>
        <p:grpSpPr>
          <a:xfrm>
            <a:off x="4173992" y="2084475"/>
            <a:ext cx="534543" cy="534543"/>
            <a:chOff x="7426812" y="8381781"/>
            <a:chExt cx="534543" cy="534543"/>
          </a:xfrm>
        </p:grpSpPr>
        <p:sp>
          <p:nvSpPr>
            <p:cNvPr id="81" name="Rounded Rectangle 46">
              <a:extLst>
                <a:ext uri="{FF2B5EF4-FFF2-40B4-BE49-F238E27FC236}">
                  <a16:creationId xmlns:a16="http://schemas.microsoft.com/office/drawing/2014/main" id="{647A75BB-2F4B-3667-E942-65C0686D0258}"/>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2" name="Picture 6" descr="Logotipo de Microsoft Teams, símbolo, significado, historia, PNG">
              <a:hlinkClick r:id="rId9"/>
              <a:extLst>
                <a:ext uri="{FF2B5EF4-FFF2-40B4-BE49-F238E27FC236}">
                  <a16:creationId xmlns:a16="http://schemas.microsoft.com/office/drawing/2014/main" id="{28DDB01D-248B-9DB0-D06A-A4E977E5AB7E}"/>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9EF6A78E-AC58-E5E6-F80A-4D1039E89B42}"/>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3" name="TextBox 102">
            <a:extLst>
              <a:ext uri="{FF2B5EF4-FFF2-40B4-BE49-F238E27FC236}">
                <a16:creationId xmlns:a16="http://schemas.microsoft.com/office/drawing/2014/main" id="{B64542BB-7C4B-78BB-64DF-ABD91F26DCD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Reún</a:t>
            </a:r>
            <a:r>
              <a:rPr kumimoji="0" lang="es-EC" sz="1100" b="0" i="0" u="none" strike="noStrike" kern="1200" cap="none" spc="0" normalizeH="0" baseline="0" noProof="0" err="1">
                <a:ln>
                  <a:noFill/>
                </a:ln>
                <a:solidFill>
                  <a:prstClr val="black"/>
                </a:solidFill>
                <a:effectLst/>
                <a:uLnTx/>
                <a:uFillTx/>
                <a:latin typeface="Segoe UI"/>
                <a:ea typeface="+mn-ea"/>
                <a:cs typeface="+mn-cs"/>
              </a:rPr>
              <a:t>ete</a:t>
            </a:r>
            <a:r>
              <a:rPr kumimoji="0" lang="x-none" sz="1100" b="0" i="0" u="none" strike="noStrike" kern="1200" cap="none" spc="0" normalizeH="0" baseline="0" noProof="0">
                <a:ln>
                  <a:noFill/>
                </a:ln>
                <a:solidFill>
                  <a:prstClr val="black"/>
                </a:solidFill>
                <a:effectLst/>
                <a:uLnTx/>
                <a:uFillTx/>
                <a:latin typeface="Segoe UI"/>
                <a:ea typeface="+mn-ea"/>
                <a:cs typeface="+mn-cs"/>
              </a:rPr>
              <a:t> con el equipo para analizar el plan y us</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Copilot para hacer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un seguimiento de las preguntas sin respuesta.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3" name="Group 82">
            <a:extLst>
              <a:ext uri="{FF2B5EF4-FFF2-40B4-BE49-F238E27FC236}">
                <a16:creationId xmlns:a16="http://schemas.microsoft.com/office/drawing/2014/main" id="{59233DEC-4874-5372-2067-269BB8FF04BD}"/>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84" name="Rounded Rectangle 46">
              <a:hlinkClick r:id="rId11"/>
              <a:extLst>
                <a:ext uri="{FF2B5EF4-FFF2-40B4-BE49-F238E27FC236}">
                  <a16:creationId xmlns:a16="http://schemas.microsoft.com/office/drawing/2014/main" id="{5B552DB8-419F-1A26-D9AD-6B2D905CDF5C}"/>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84" descr="Ícono de Whiteboard en estilo de color de Windows 11">
              <a:hlinkClick r:id="rId11"/>
              <a:extLst>
                <a:ext uri="{FF2B5EF4-FFF2-40B4-BE49-F238E27FC236}">
                  <a16:creationId xmlns:a16="http://schemas.microsoft.com/office/drawing/2014/main" id="{3D49D235-DD1F-013B-D4DA-2925DE9E5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D43F188A-EC8D-D6BC-1755-7F02A42F9710}"/>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Copiloto en Whiteboard</a:t>
            </a:r>
          </a:p>
        </p:txBody>
      </p:sp>
      <p:sp>
        <p:nvSpPr>
          <p:cNvPr id="108" name="TextBox 107">
            <a:extLst>
              <a:ext uri="{FF2B5EF4-FFF2-40B4-BE49-F238E27FC236}">
                <a16:creationId xmlns:a16="http://schemas.microsoft.com/office/drawing/2014/main" id="{C8FEE9C9-F1CD-9247-0FD6-38D77D9E6872}"/>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Agreg</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Whiteboard los riesgos potenciales con el equipo y 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a Copilot que cree una lista inicial. A continuación, clasifi</a:t>
            </a:r>
            <a:r>
              <a:rPr kumimoji="0" lang="es-EC" sz="1100" b="0" i="0" u="none" strike="noStrike" kern="1200" cap="none" spc="0" normalizeH="0" baseline="0" noProof="0">
                <a:ln>
                  <a:noFill/>
                </a:ln>
                <a:solidFill>
                  <a:prstClr val="black"/>
                </a:solidFill>
                <a:effectLst/>
                <a:uLnTx/>
                <a:uFillTx/>
                <a:latin typeface="Segoe UI"/>
                <a:ea typeface="+mn-ea"/>
                <a:cs typeface="+mn-cs"/>
              </a:rPr>
              <a:t>ca</a:t>
            </a:r>
            <a:r>
              <a:rPr kumimoji="0" lang="x-none" sz="1100" b="0" i="0" u="none" strike="noStrike" kern="1200" cap="none" spc="0" normalizeH="0" baseline="0" noProof="0">
                <a:ln>
                  <a:noFill/>
                </a:ln>
                <a:solidFill>
                  <a:prstClr val="black"/>
                </a:solidFill>
                <a:effectLst/>
                <a:uLnTx/>
                <a:uFillTx/>
                <a:latin typeface="Segoe UI"/>
                <a:ea typeface="+mn-ea"/>
                <a:cs typeface="+mn-cs"/>
              </a:rPr>
              <a:t> todos los elementos al final de la sesión.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9" name="Group 108">
            <a:extLst>
              <a:ext uri="{FF2B5EF4-FFF2-40B4-BE49-F238E27FC236}">
                <a16:creationId xmlns:a16="http://schemas.microsoft.com/office/drawing/2014/main" id="{73909DF6-8AF7-115B-081D-0EAF3EE313DF}"/>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10" name="server_2" title="Ícono de un servidor con un candado en la esquina inferior derecha">
              <a:extLst>
                <a:ext uri="{FF2B5EF4-FFF2-40B4-BE49-F238E27FC236}">
                  <a16:creationId xmlns:a16="http://schemas.microsoft.com/office/drawing/2014/main" id="{68756254-A84E-9D3C-F985-31CC1288181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Rounded Rectangle 46">
              <a:extLst>
                <a:ext uri="{FF2B5EF4-FFF2-40B4-BE49-F238E27FC236}">
                  <a16:creationId xmlns:a16="http://schemas.microsoft.com/office/drawing/2014/main" id="{3EF1382C-899E-16C5-ED7F-1B65D6330173}"/>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10" descr="Logotipo de Microsoft Word - PNG y vector - Descarga de logotipo">
              <a:hlinkClick r:id="rId13"/>
              <a:extLst>
                <a:ext uri="{FF2B5EF4-FFF2-40B4-BE49-F238E27FC236}">
                  <a16:creationId xmlns:a16="http://schemas.microsoft.com/office/drawing/2014/main" id="{2F826A13-E73D-D1EB-2223-C9014531AF3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AFA9669F-CC78-C7A1-66F7-37BFDE1BB3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17" name="TextBox 116">
            <a:extLst>
              <a:ext uri="{FF2B5EF4-FFF2-40B4-BE49-F238E27FC236}">
                <a16:creationId xmlns:a16="http://schemas.microsoft.com/office/drawing/2014/main" id="{15503303-C8EE-1B0C-E228-8D92A70F103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Revis</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los procedimientos y los documentos de gestión de cambios para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los equipos de soporte y los administradores.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923F8945-078D-353B-15DB-2A7C945CFF39}"/>
              </a:ext>
              <a:ext uri="{C183D7F6-B498-43B3-948B-1728B52AA6E4}">
                <adec:decorative xmlns:adec="http://schemas.microsoft.com/office/drawing/2017/decorative" val="1"/>
              </a:ext>
            </a:extLst>
          </p:cNvPr>
          <p:cNvGrpSpPr>
            <a:grpSpLocks/>
          </p:cNvGrpSpPr>
          <p:nvPr/>
        </p:nvGrpSpPr>
        <p:grpSpPr>
          <a:xfrm>
            <a:off x="4173992" y="4397940"/>
            <a:ext cx="534543" cy="534543"/>
            <a:chOff x="9021721" y="8381781"/>
            <a:chExt cx="534543" cy="534543"/>
          </a:xfrm>
        </p:grpSpPr>
        <p:sp>
          <p:nvSpPr>
            <p:cNvPr id="53" name="Rounded Rectangle 46">
              <a:extLst>
                <a:ext uri="{FF2B5EF4-FFF2-40B4-BE49-F238E27FC236}">
                  <a16:creationId xmlns:a16="http://schemas.microsoft.com/office/drawing/2014/main" id="{98518175-63AC-1EA6-6EC3-ADE4CB58580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4" descr="Logotipo de Microsoft PowerPoint - PNG y vector - Descarga de logotipo">
              <a:hlinkClick r:id="rId15"/>
              <a:extLst>
                <a:ext uri="{FF2B5EF4-FFF2-40B4-BE49-F238E27FC236}">
                  <a16:creationId xmlns:a16="http://schemas.microsoft.com/office/drawing/2014/main" id="{F1F824C8-3BEA-6189-DE9E-71F5086179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A6A6EBF6-1452-4061-8B83-34E56E1040C8}"/>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extBox 121">
            <a:extLst>
              <a:ext uri="{FF2B5EF4-FFF2-40B4-BE49-F238E27FC236}">
                <a16:creationId xmlns:a16="http://schemas.microsoft.com/office/drawing/2014/main" id="{8414A33B-A89A-E7C6-4E6E-38D80B769E4C}"/>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para el CIO sobre la implementación. Utili</a:t>
            </a:r>
            <a:r>
              <a:rPr kumimoji="0" lang="es-EC" sz="1100" b="0" i="0" u="none" strike="noStrike" kern="1200" cap="none" spc="0" normalizeH="0" baseline="0" noProof="0" err="1">
                <a:ln>
                  <a:noFill/>
                </a:ln>
                <a:solidFill>
                  <a:prstClr val="black"/>
                </a:solidFill>
                <a:effectLst/>
                <a:uLnTx/>
                <a:uFillTx/>
                <a:latin typeface="Segoe UI"/>
                <a:ea typeface="+mn-ea"/>
                <a:cs typeface="+mn-cs"/>
              </a:rPr>
              <a:t>za</a:t>
            </a:r>
            <a:r>
              <a:rPr kumimoji="0" lang="x-none" sz="1100" b="0" i="0" u="none" strike="noStrike" kern="1200" cap="none" spc="0" normalizeH="0" baseline="0" noProof="0">
                <a:ln>
                  <a:noFill/>
                </a:ln>
                <a:solidFill>
                  <a:prstClr val="black"/>
                </a:solidFill>
                <a:effectLst/>
                <a:uLnTx/>
                <a:uFillTx/>
                <a:latin typeface="Segoe UI"/>
                <a:ea typeface="+mn-ea"/>
                <a:cs typeface="+mn-cs"/>
              </a:rPr>
              <a:t> Copilot para crear diapositivas basadas en el plan del proyecto.</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CE91ABF0-9E95-C9E1-9C38-EB351B5EDF56}"/>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1030" name="Rounded Rectangle 46">
              <a:hlinkClick r:id="rId17"/>
              <a:extLst>
                <a:ext uri="{FF2B5EF4-FFF2-40B4-BE49-F238E27FC236}">
                  <a16:creationId xmlns:a16="http://schemas.microsoft.com/office/drawing/2014/main" id="{989D5D7D-8C9C-1E87-AA45-A525AC145F7E}"/>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Graphic 1030">
              <a:extLst>
                <a:ext uri="{FF2B5EF4-FFF2-40B4-BE49-F238E27FC236}">
                  <a16:creationId xmlns:a16="http://schemas.microsoft.com/office/drawing/2014/main" id="{18A9782B-9C55-590E-B352-B4A558416789}"/>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4743" t="23563" r="22168" b="22190"/>
            <a:stretch/>
          </p:blipFill>
          <p:spPr>
            <a:xfrm>
              <a:off x="12799509" y="5897137"/>
              <a:ext cx="368300" cy="376326"/>
            </a:xfrm>
            <a:prstGeom prst="rect">
              <a:avLst/>
            </a:prstGeom>
          </p:spPr>
        </p:pic>
      </p:grpSp>
      <p:sp>
        <p:nvSpPr>
          <p:cNvPr id="1024" name="TextBox 1023">
            <a:extLst>
              <a:ext uri="{FF2B5EF4-FFF2-40B4-BE49-F238E27FC236}">
                <a16:creationId xmlns:a16="http://schemas.microsoft.com/office/drawing/2014/main" id="{1975FB81-91D8-C633-61DD-01340B50E9B8}"/>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1025" name="TextBox 1024">
            <a:extLst>
              <a:ext uri="{FF2B5EF4-FFF2-40B4-BE49-F238E27FC236}">
                <a16:creationId xmlns:a16="http://schemas.microsoft.com/office/drawing/2014/main" id="{448AE58B-2BF5-01FA-A6FB-02A13353AA38}"/>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correo electrónico para enviar la documentación actualizada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al equipo de soporte.</a:t>
            </a:r>
          </a:p>
        </p:txBody>
      </p:sp>
      <p:sp>
        <p:nvSpPr>
          <p:cNvPr id="1026" name="TextBox 1025">
            <a:extLst>
              <a:ext uri="{FF2B5EF4-FFF2-40B4-BE49-F238E27FC236}">
                <a16:creationId xmlns:a16="http://schemas.microsoft.com/office/drawing/2014/main" id="{2CE4FACF-BD00-FF36-4BF8-010C42CB7974}"/>
              </a:ext>
            </a:extLst>
          </p:cNvPr>
          <p:cNvSpPr txBox="1"/>
          <p:nvPr/>
        </p:nvSpPr>
        <p:spPr>
          <a:xfrm>
            <a:off x="4057806" y="6184399"/>
            <a:ext cx="2419200"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27" name="TextBox 1026">
            <a:extLst>
              <a:ext uri="{FF2B5EF4-FFF2-40B4-BE49-F238E27FC236}">
                <a16:creationId xmlns:a16="http://schemas.microsoft.com/office/drawing/2014/main" id="{985C4004-8806-EB6D-4FA9-BD9AEF24F097}"/>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28" name="TextBox 1027">
            <a:extLst>
              <a:ext uri="{FF2B5EF4-FFF2-40B4-BE49-F238E27FC236}">
                <a16:creationId xmlns:a16="http://schemas.microsoft.com/office/drawing/2014/main" id="{62560D7B-E559-0818-DB94-3BEDF917A55A}"/>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2">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23"/>
              <a:extLst>
                <a:ext uri="{FF2B5EF4-FFF2-40B4-BE49-F238E27FC236}">
                  <a16:creationId xmlns:a16="http://schemas.microsoft.com/office/drawing/2014/main" id="{8F158F4A-0557-4EB3-75DA-835959493C89}"/>
                </a:ext>
              </a:extLst>
            </p:cNvPr>
            <p:cNvPicPr>
              <a:picLocks noChangeArrowheads="1"/>
            </p:cNvPicPr>
            <p:nvPr/>
          </p:nvPicPr>
          <p:blipFill rotWithShape="1">
            <a:blip r:embed="rId2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7"/>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Rectangle: Top Corners Rounded 1">
            <a:extLst>
              <a:ext uri="{FF2B5EF4-FFF2-40B4-BE49-F238E27FC236}">
                <a16:creationId xmlns:a16="http://schemas.microsoft.com/office/drawing/2014/main" id="{E2B9EAAE-83DD-4C03-4D80-AE2C938F562B}"/>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311EA83-6A11-BAC4-950D-E999E54400BF}"/>
              </a:ext>
            </a:extLst>
          </p:cNvPr>
          <p:cNvSpPr txBox="1"/>
          <p:nvPr/>
        </p:nvSpPr>
        <p:spPr>
          <a:xfrm>
            <a:off x="352381" y="4323941"/>
            <a:ext cx="3170926" cy="1538883"/>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360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76 % de </a:t>
            </a:r>
            <a:b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1400" b="0" i="0" u="none" strike="noStrike" kern="1200" cap="none" spc="0" normalizeH="0" baseline="0" noProof="0">
                <a:ln>
                  <a:noFill/>
                </a:ln>
                <a:solidFill>
                  <a:prstClr val="black"/>
                </a:solidFill>
                <a:effectLst/>
                <a:uLnTx/>
                <a:uFillTx/>
                <a:latin typeface="Segoe UI"/>
                <a:ea typeface="+mj-lt"/>
                <a:cs typeface="Segoe UI"/>
              </a:rPr>
              <a:t>le resulta cómodo usar la IA </a:t>
            </a:r>
            <a:br>
              <a:rPr kumimoji="0" lang="en-US" sz="1400" b="0" i="0" u="none" strike="noStrike" kern="1200" cap="none" spc="0" normalizeH="0" baseline="0" noProof="0">
                <a:ln>
                  <a:noFill/>
                </a:ln>
                <a:solidFill>
                  <a:prstClr val="black"/>
                </a:solidFill>
                <a:effectLst/>
                <a:uLnTx/>
                <a:uFillTx/>
                <a:latin typeface="Segoe UI"/>
                <a:ea typeface="+mj-lt"/>
                <a:cs typeface="Segoe UI"/>
              </a:rPr>
            </a:br>
            <a:r>
              <a:rPr kumimoji="0" lang="x-none" sz="1400" b="0" i="0" u="none" strike="noStrike" kern="1200" cap="none" spc="0" normalizeH="0" baseline="0" noProof="0">
                <a:ln>
                  <a:noFill/>
                </a:ln>
                <a:solidFill>
                  <a:prstClr val="black"/>
                </a:solidFill>
                <a:effectLst/>
                <a:uLnTx/>
                <a:uFillTx/>
                <a:latin typeface="Segoe UI"/>
                <a:ea typeface="+mj-lt"/>
                <a:cs typeface="Segoe UI"/>
              </a:rPr>
              <a:t>para tareas administrativas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68211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1808B0B9-4612-7E6A-213A-1AF19D8BF7DF}"/>
              </a:ext>
            </a:extLst>
          </p:cNvPr>
          <p:cNvSpPr>
            <a:spLocks noGrp="1"/>
          </p:cNvSpPr>
          <p:nvPr>
            <p:ph type="title"/>
          </p:nvPr>
        </p:nvSpPr>
        <p:spPr>
          <a:xfrm>
            <a:off x="588263" y="457200"/>
            <a:ext cx="11018520" cy="984885"/>
          </a:xfrm>
        </p:spPr>
        <p:txBody>
          <a:bodyPr/>
          <a:lstStyle/>
          <a:p>
            <a:r>
              <a:rPr lang="es-ES">
                <a:gradFill flip="none" rotWithShape="1">
                  <a:gsLst>
                    <a:gs pos="50000">
                      <a:srgbClr val="8661C5"/>
                    </a:gs>
                    <a:gs pos="0">
                      <a:srgbClr val="3E76D4"/>
                    </a:gs>
                    <a:gs pos="100000">
                      <a:srgbClr val="C73ECC"/>
                    </a:gs>
                  </a:gsLst>
                  <a:lin ang="2700000" scaled="1"/>
                  <a:tileRect/>
                </a:gradFill>
                <a:cs typeface="+mn-cs"/>
              </a:rPr>
              <a:t>El ritmo y el volumen de trabajo no han hecho más que aumentar</a:t>
            </a:r>
            <a:endParaRPr lang="en-US"/>
          </a:p>
        </p:txBody>
      </p:sp>
      <p:grpSp>
        <p:nvGrpSpPr>
          <p:cNvPr id="12" name="Group 11">
            <a:extLst>
              <a:ext uri="{FF2B5EF4-FFF2-40B4-BE49-F238E27FC236}">
                <a16:creationId xmlns:a16="http://schemas.microsoft.com/office/drawing/2014/main" id="{51F36D0D-537E-105F-E26C-AEA689B0DA36}"/>
              </a:ext>
              <a:ext uri="{C183D7F6-B498-43B3-948B-1728B52AA6E4}">
                <adec:decorative xmlns:adec="http://schemas.microsoft.com/office/drawing/2017/decorative" val="1"/>
              </a:ext>
            </a:extLst>
          </p:cNvPr>
          <p:cNvGrpSpPr/>
          <p:nvPr/>
        </p:nvGrpSpPr>
        <p:grpSpPr>
          <a:xfrm>
            <a:off x="4613738" y="2650044"/>
            <a:ext cx="3707476" cy="2443942"/>
            <a:chOff x="4613738" y="2586730"/>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613738"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321214"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0" name="TextBox 29">
            <a:extLst>
              <a:ext uri="{FF2B5EF4-FFF2-40B4-BE49-F238E27FC236}">
                <a16:creationId xmlns:a16="http://schemas.microsoft.com/office/drawing/2014/main" id="{C0379664-81C1-CBD7-9973-86872FA37828}"/>
              </a:ext>
            </a:extLst>
          </p:cNvPr>
          <p:cNvSpPr txBox="1"/>
          <p:nvPr/>
        </p:nvSpPr>
        <p:spPr>
          <a:xfrm>
            <a:off x="857250" y="2858977"/>
            <a:ext cx="2955778" cy="224676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64</a:t>
            </a: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a:t>
            </a:r>
          </a:p>
          <a:p>
            <a:pPr lvl="0" algn="ctr" defTabSz="652943" fontAlgn="base">
              <a:spcBef>
                <a:spcPct val="0"/>
              </a:spcBef>
              <a:spcAft>
                <a:spcPct val="0"/>
              </a:spcAft>
              <a:defRPr/>
            </a:pPr>
            <a:r>
              <a:rPr lang="es-ES" sz="2000" kern="0">
                <a:solidFill>
                  <a:prstClr val="black"/>
                </a:solidFill>
                <a:latin typeface="Segoe UI Semibold"/>
                <a:cs typeface="Segoe UI" panose="020B0502040204020203" pitchFamily="34" charset="0"/>
              </a:rPr>
              <a:t>de los empleados no tienen suficiente tiempo o energía para hacer su trabajo</a:t>
            </a:r>
            <a:endParaRPr kumimoji="0" lang="en-US" sz="2000" b="0" i="0" u="none" strike="noStrike" kern="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3x</a:t>
            </a:r>
          </a:p>
          <a:p>
            <a:pPr lvl="0" algn="ctr" defTabSz="914367">
              <a:defRPr/>
            </a:pPr>
            <a:r>
              <a:rPr lang="es-ES" sz="2000">
                <a:solidFill>
                  <a:prstClr val="black"/>
                </a:solidFill>
                <a:latin typeface="Segoe UI Semibold"/>
              </a:rPr>
              <a:t>Más reuniones que en 2020</a:t>
            </a:r>
            <a:endParaRPr kumimoji="0" lang="en-US" sz="2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DC62CED8-31FC-793D-E4BE-F2CCAF5AC45C}"/>
              </a:ext>
            </a:extLst>
          </p:cNvPr>
          <p:cNvSpPr txBox="1"/>
          <p:nvPr/>
        </p:nvSpPr>
        <p:spPr>
          <a:xfrm>
            <a:off x="9286875" y="2858977"/>
            <a:ext cx="1685894"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18</a:t>
            </a:r>
          </a:p>
          <a:p>
            <a:pPr lvl="0" algn="ctr" defTabSz="914367">
              <a:defRPr/>
            </a:pPr>
            <a:r>
              <a:rPr lang="en-US" sz="2000" err="1">
                <a:solidFill>
                  <a:prstClr val="black"/>
                </a:solidFill>
                <a:latin typeface="Segoe UI Semibold"/>
              </a:rPr>
              <a:t>Búsquedas</a:t>
            </a:r>
            <a:r>
              <a:rPr lang="en-US" sz="2000">
                <a:solidFill>
                  <a:prstClr val="black"/>
                </a:solidFill>
                <a:latin typeface="Segoe UI Semibold"/>
              </a:rPr>
              <a:t> </a:t>
            </a:r>
            <a:r>
              <a:rPr lang="en-US" sz="2000" err="1">
                <a:solidFill>
                  <a:prstClr val="black"/>
                </a:solidFill>
                <a:latin typeface="Segoe UI Semibold"/>
              </a:rPr>
              <a:t>por</a:t>
            </a:r>
            <a:r>
              <a:rPr lang="en-US" sz="2000">
                <a:solidFill>
                  <a:prstClr val="black"/>
                </a:solidFill>
                <a:latin typeface="Segoe UI Semibold"/>
              </a:rPr>
              <a:t> día</a:t>
            </a:r>
            <a:endParaRPr kumimoji="0" lang="en-US" sz="2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912EF1EC-9285-59BF-03E6-F7DAC9AAEBAB}"/>
              </a:ext>
            </a:extLst>
          </p:cNvPr>
          <p:cNvSpPr txBox="1"/>
          <p:nvPr/>
        </p:nvSpPr>
        <p:spPr>
          <a:xfrm>
            <a:off x="588263" y="6425814"/>
            <a:ext cx="201791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Source: 2023 Work Trend Index</a:t>
            </a:r>
          </a:p>
        </p:txBody>
      </p:sp>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1.85185E-6 L 3.5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1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1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nodeType="withEffect">
                                  <p:stCondLst>
                                    <p:cond delay="300"/>
                                  </p:stCondLst>
                                  <p:childTnLst>
                                    <p:animMotion origin="layout" path="M 3.54167E-6 -1.85185E-6 L 3.54167E-6 0.03542 " pathEditMode="relative" rAng="0" ptsTypes="AA">
                                      <p:cBhvr>
                                        <p:cTn id="2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22" grpId="0"/>
      <p:bldP spid="2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Implementación de una actualización crítica con Copilot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e Copilot para Microsoft 365">
            <a:extLst>
              <a:ext uri="{FF2B5EF4-FFF2-40B4-BE49-F238E27FC236}">
                <a16:creationId xmlns:a16="http://schemas.microsoft.com/office/drawing/2014/main" id="{2A43256F-480B-8E69-F04B-885C5E13F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CA427C-7D5E-E25D-00C8-AD12AA320BFE}"/>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6" name="Rectangle: Rounded Corners 6">
              <a:extLst>
                <a:ext uri="{FF2B5EF4-FFF2-40B4-BE49-F238E27FC236}">
                  <a16:creationId xmlns:a16="http://schemas.microsoft.com/office/drawing/2014/main" id="{18EA8DCC-00E3-1BFC-EB4A-34F17B86F4EF}"/>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FB4BE4E-F4D8-D19F-B317-DC164A54E0B9}"/>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FE0652C3-A26B-46E0-44DD-DE4B1B22F50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3">
              <a:extLst>
                <a:ext uri="{FF2B5EF4-FFF2-40B4-BE49-F238E27FC236}">
                  <a16:creationId xmlns:a16="http://schemas.microsoft.com/office/drawing/2014/main" id="{904AC67F-3DE4-FCBF-F7A0-CA8405861131}"/>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Rectangle: Rounded Corners 6">
              <a:extLst>
                <a:ext uri="{FF2B5EF4-FFF2-40B4-BE49-F238E27FC236}">
                  <a16:creationId xmlns:a16="http://schemas.microsoft.com/office/drawing/2014/main" id="{FF8FF759-D450-18B9-2CA1-4EFCC6F949E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444573FE-2705-7C2C-FE3C-BA1E877B1369}"/>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6593A58E-A099-92E9-2E1D-85299B202E24}"/>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3">
              <a:extLst>
                <a:ext uri="{FF2B5EF4-FFF2-40B4-BE49-F238E27FC236}">
                  <a16:creationId xmlns:a16="http://schemas.microsoft.com/office/drawing/2014/main" id="{D20ED42F-E211-B668-3C75-D2818D0C0CDC}"/>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F4A59A00-A0E0-D13B-8550-EF7878141FDC}"/>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Cre</a:t>
            </a:r>
            <a:r>
              <a:rPr kumimoji="0" lang="es-EC" sz="1400" b="1" i="0" u="none" strike="noStrike" kern="1200" cap="none" spc="0" normalizeH="0" baseline="0" noProof="0">
                <a:ln>
                  <a:noFill/>
                </a:ln>
                <a:solidFill>
                  <a:prstClr val="black"/>
                </a:solidFill>
                <a:effectLst/>
                <a:uLnTx/>
                <a:uFillTx/>
                <a:latin typeface="Segoe UI Semibold"/>
                <a:cs typeface="Segoe UI"/>
              </a:rPr>
              <a:t>a</a:t>
            </a:r>
            <a:r>
              <a:rPr kumimoji="0" lang="x-none" sz="1400" b="1" i="0" u="none" strike="noStrike" kern="1200" cap="none" spc="0" normalizeH="0" baseline="0" noProof="0">
                <a:ln>
                  <a:noFill/>
                </a:ln>
                <a:solidFill>
                  <a:prstClr val="black"/>
                </a:solidFill>
                <a:effectLst/>
                <a:uLnTx/>
                <a:uFillTx/>
                <a:latin typeface="Segoe UI Semibold"/>
                <a:cs typeface="Segoe UI"/>
              </a:rPr>
              <a:t> un plan de proyecto</a:t>
            </a:r>
          </a:p>
        </p:txBody>
      </p:sp>
      <p:sp>
        <p:nvSpPr>
          <p:cNvPr id="34" name="Text Placeholder 2">
            <a:extLst>
              <a:ext uri="{FF2B5EF4-FFF2-40B4-BE49-F238E27FC236}">
                <a16:creationId xmlns:a16="http://schemas.microsoft.com/office/drawing/2014/main" id="{CB4C93E3-CECF-7A38-1228-D48ED81581A4}"/>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Microsoft</a:t>
            </a:r>
          </a:p>
        </p:txBody>
      </p:sp>
      <p:grpSp>
        <p:nvGrpSpPr>
          <p:cNvPr id="45" name="Group 44" descr="Logotipo de Copilot para Microsoft 365">
            <a:extLst>
              <a:ext uri="{FF2B5EF4-FFF2-40B4-BE49-F238E27FC236}">
                <a16:creationId xmlns:a16="http://schemas.microsoft.com/office/drawing/2014/main" id="{2A8D0037-0155-E34C-D484-3CE3B33C5B99}"/>
              </a:ext>
            </a:extLst>
          </p:cNvPr>
          <p:cNvGrpSpPr>
            <a:grpSpLocks/>
          </p:cNvGrpSpPr>
          <p:nvPr/>
        </p:nvGrpSpPr>
        <p:grpSpPr>
          <a:xfrm>
            <a:off x="3610468" y="1434678"/>
            <a:ext cx="534543" cy="534543"/>
            <a:chOff x="3610465" y="1434675"/>
            <a:chExt cx="534543" cy="534543"/>
          </a:xfrm>
        </p:grpSpPr>
        <p:sp>
          <p:nvSpPr>
            <p:cNvPr id="46" name="Rounded Rectangle 46">
              <a:extLst>
                <a:ext uri="{FF2B5EF4-FFF2-40B4-BE49-F238E27FC236}">
                  <a16:creationId xmlns:a16="http://schemas.microsoft.com/office/drawing/2014/main" id="{84B2A0F6-B36C-6274-BFA9-7548CB1C18F2}"/>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Descarga gratuita de SVG del logotipo de Zip Co, id: 101874 - Brandlogos.net">
              <a:hlinkClick r:id="rId4"/>
              <a:extLst>
                <a:ext uri="{FF2B5EF4-FFF2-40B4-BE49-F238E27FC236}">
                  <a16:creationId xmlns:a16="http://schemas.microsoft.com/office/drawing/2014/main" id="{FEA14346-3A9A-B162-40AD-13996B50D80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30FC195C-FB66-CCDE-9375-97D2158CFF11}"/>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E8AFA033-86F5-2171-1ED9-D53FF936E9C7}"/>
              </a:ext>
            </a:extLst>
          </p:cNvPr>
          <p:cNvSpPr txBox="1">
            <a:spLocks/>
          </p:cNvSpPr>
          <p:nvPr/>
        </p:nvSpPr>
        <p:spPr>
          <a:xfrm>
            <a:off x="878319"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información de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Documentación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Fabrikam.</a:t>
            </a:r>
          </a:p>
        </p:txBody>
      </p:sp>
      <p:sp>
        <p:nvSpPr>
          <p:cNvPr id="43" name="TextBox 42">
            <a:extLst>
              <a:ext uri="{FF2B5EF4-FFF2-40B4-BE49-F238E27FC236}">
                <a16:creationId xmlns:a16="http://schemas.microsoft.com/office/drawing/2014/main" id="{18609067-0ED9-DC78-7F8C-00FBF656A707}"/>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Discut</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el plan</a:t>
            </a:r>
          </a:p>
        </p:txBody>
      </p:sp>
      <p:sp>
        <p:nvSpPr>
          <p:cNvPr id="44" name="Text Placeholder 2">
            <a:extLst>
              <a:ext uri="{FF2B5EF4-FFF2-40B4-BE49-F238E27FC236}">
                <a16:creationId xmlns:a16="http://schemas.microsoft.com/office/drawing/2014/main" id="{CA306C8F-0CA7-F02D-1AB3-76F737453215}"/>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resumen de la reunión, pregunt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Teams</a:t>
            </a:r>
          </a:p>
        </p:txBody>
      </p:sp>
      <p:grpSp>
        <p:nvGrpSpPr>
          <p:cNvPr id="59" name="Group 58" descr="Logotipo de Microsoft Teams">
            <a:extLst>
              <a:ext uri="{FF2B5EF4-FFF2-40B4-BE49-F238E27FC236}">
                <a16:creationId xmlns:a16="http://schemas.microsoft.com/office/drawing/2014/main" id="{44F707DB-A6AF-F55A-FA35-79813DD47BD7}"/>
              </a:ext>
              <a:ext uri="{C183D7F6-B498-43B3-948B-1728B52AA6E4}">
                <adec:decorative xmlns:adec="http://schemas.microsoft.com/office/drawing/2017/decorative" val="0"/>
              </a:ext>
            </a:extLst>
          </p:cNvPr>
          <p:cNvGrpSpPr>
            <a:grpSpLocks/>
          </p:cNvGrpSpPr>
          <p:nvPr/>
        </p:nvGrpSpPr>
        <p:grpSpPr>
          <a:xfrm>
            <a:off x="7372686" y="1430405"/>
            <a:ext cx="534544" cy="534544"/>
            <a:chOff x="3125234" y="13590476"/>
            <a:chExt cx="659280" cy="659280"/>
          </a:xfrm>
        </p:grpSpPr>
        <p:sp>
          <p:nvSpPr>
            <p:cNvPr id="60" name="Rounded Rectangle 56">
              <a:extLst>
                <a:ext uri="{FF2B5EF4-FFF2-40B4-BE49-F238E27FC236}">
                  <a16:creationId xmlns:a16="http://schemas.microsoft.com/office/drawing/2014/main" id="{2539A99B-4562-2B5B-DDA9-0CD89A9512C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A8FA13E9-25B3-4E41-9454-D48A20D326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48" name="Rectangle: Rounded Corners 6">
            <a:extLst>
              <a:ext uri="{FF2B5EF4-FFF2-40B4-BE49-F238E27FC236}">
                <a16:creationId xmlns:a16="http://schemas.microsoft.com/office/drawing/2014/main" id="{4DAE1BB7-E4A8-EDE1-A626-FED6B6BFA8B0}"/>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E5509553-B63B-865B-8EEE-65D93FB4203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reunión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enumera los elementos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acción discutidos y su estado actual.</a:t>
            </a:r>
          </a:p>
        </p:txBody>
      </p:sp>
      <p:sp>
        <p:nvSpPr>
          <p:cNvPr id="50" name="TextBox 49">
            <a:extLst>
              <a:ext uri="{FF2B5EF4-FFF2-40B4-BE49-F238E27FC236}">
                <a16:creationId xmlns:a16="http://schemas.microsoft.com/office/drawing/2014/main" id="{C7178934-2F45-9F00-ECEB-FC790AA37F39}"/>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Lluvia de ideas sobre los riesgos</a:t>
            </a:r>
          </a:p>
        </p:txBody>
      </p:sp>
      <p:sp>
        <p:nvSpPr>
          <p:cNvPr id="51" name="Text Placeholder 2">
            <a:extLst>
              <a:ext uri="{FF2B5EF4-FFF2-40B4-BE49-F238E27FC236}">
                <a16:creationId xmlns:a16="http://schemas.microsoft.com/office/drawing/2014/main" id="{A1212D1A-AAC1-74D4-5790-F1B28E59179F}"/>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Después de recopilar todas las ideas, en Copilot en Whiteboard, ha</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z</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clic en Resumir</a:t>
            </a:r>
          </a:p>
        </p:txBody>
      </p:sp>
      <p:grpSp>
        <p:nvGrpSpPr>
          <p:cNvPr id="52" name="Group 51" descr="Logotipo de Whiteboard">
            <a:extLst>
              <a:ext uri="{FF2B5EF4-FFF2-40B4-BE49-F238E27FC236}">
                <a16:creationId xmlns:a16="http://schemas.microsoft.com/office/drawing/2014/main" id="{6838E538-3223-CA55-5859-637830187545}"/>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53" name="Rounded Rectangle 46">
              <a:hlinkClick r:id="rId8"/>
              <a:extLst>
                <a:ext uri="{FF2B5EF4-FFF2-40B4-BE49-F238E27FC236}">
                  <a16:creationId xmlns:a16="http://schemas.microsoft.com/office/drawing/2014/main" id="{E6DEE6DA-9965-480D-4950-C728C2A1D3C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4" name="Picture 53" descr="Ícono de Whiteboard en estilo de color de Windows 11">
              <a:hlinkClick r:id="rId8"/>
              <a:extLst>
                <a:ext uri="{FF2B5EF4-FFF2-40B4-BE49-F238E27FC236}">
                  <a16:creationId xmlns:a16="http://schemas.microsoft.com/office/drawing/2014/main" id="{530F8D84-027D-16A7-310E-6F497F07C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Rounded Corners 6">
            <a:extLst>
              <a:ext uri="{FF2B5EF4-FFF2-40B4-BE49-F238E27FC236}">
                <a16:creationId xmlns:a16="http://schemas.microsoft.com/office/drawing/2014/main" id="{0C5E6800-D6FC-76B9-25F0-45822742F86C}"/>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4E7B7625-4F83-3439-48A1-D8CFCED2DA21}"/>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Resumir.</a:t>
            </a:r>
          </a:p>
        </p:txBody>
      </p:sp>
      <p:sp>
        <p:nvSpPr>
          <p:cNvPr id="57" name="TextBox 56">
            <a:extLst>
              <a:ext uri="{FF2B5EF4-FFF2-40B4-BE49-F238E27FC236}">
                <a16:creationId xmlns:a16="http://schemas.microsoft.com/office/drawing/2014/main" id="{1A966299-157C-DBA9-0C18-428EF526AAF2}"/>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Entreg</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las actualizaciones</a:t>
            </a:r>
          </a:p>
        </p:txBody>
      </p:sp>
      <p:sp>
        <p:nvSpPr>
          <p:cNvPr id="58" name="Text Placeholder 2">
            <a:extLst>
              <a:ext uri="{FF2B5EF4-FFF2-40B4-BE49-F238E27FC236}">
                <a16:creationId xmlns:a16="http://schemas.microsoft.com/office/drawing/2014/main" id="{5A078886-717A-4DB8-BFD4-1091E970C1B4}"/>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nuevo correo electrónico,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 </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Copilot</a:t>
            </a:r>
          </a:p>
        </p:txBody>
      </p:sp>
      <p:grpSp>
        <p:nvGrpSpPr>
          <p:cNvPr id="66" name="Group 65" descr="Logotipo de Microsoft Outlook">
            <a:extLst>
              <a:ext uri="{FF2B5EF4-FFF2-40B4-BE49-F238E27FC236}">
                <a16:creationId xmlns:a16="http://schemas.microsoft.com/office/drawing/2014/main" id="{D0F33D0B-1831-AB43-1D00-EDC013A0DB26}"/>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67" name="Rounded Rectangle 64">
              <a:extLst>
                <a:ext uri="{FF2B5EF4-FFF2-40B4-BE49-F238E27FC236}">
                  <a16:creationId xmlns:a16="http://schemas.microsoft.com/office/drawing/2014/main" id="{257229F1-509A-A0EE-13CB-74D233BF6958}"/>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D36AA9B5-C3D4-B93C-6459-CA3217049C14}"/>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11170786" y="7018079"/>
              <a:ext cx="373514" cy="373514"/>
            </a:xfrm>
            <a:prstGeom prst="rect">
              <a:avLst/>
            </a:prstGeom>
          </p:spPr>
        </p:pic>
      </p:grpSp>
      <p:sp>
        <p:nvSpPr>
          <p:cNvPr id="62" name="Rectangle: Rounded Corners 6">
            <a:extLst>
              <a:ext uri="{FF2B5EF4-FFF2-40B4-BE49-F238E27FC236}">
                <a16:creationId xmlns:a16="http://schemas.microsoft.com/office/drawing/2014/main" id="{A3340C91-AEE1-3634-DB4D-FDE3F5D91B7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2D36B3CC-C7B1-7210-4584-B066EA49DD1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Redacta un correo electrónico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detallado a partir del archivo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Procedimientos de soporte técnico de Fabrikam</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Usa un tono sea amigable.</a:t>
            </a:r>
          </a:p>
        </p:txBody>
      </p:sp>
      <p:sp>
        <p:nvSpPr>
          <p:cNvPr id="64" name="TextBox 63">
            <a:extLst>
              <a:ext uri="{FF2B5EF4-FFF2-40B4-BE49-F238E27FC236}">
                <a16:creationId xmlns:a16="http://schemas.microsoft.com/office/drawing/2014/main" id="{F6223CF0-26C3-5D15-2BB5-D85842DDC044}"/>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presentación</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ejecutiva</a:t>
            </a:r>
          </a:p>
        </p:txBody>
      </p:sp>
      <p:sp>
        <p:nvSpPr>
          <p:cNvPr id="65" name="Text Placeholder 2">
            <a:extLst>
              <a:ext uri="{FF2B5EF4-FFF2-40B4-BE49-F238E27FC236}">
                <a16:creationId xmlns:a16="http://schemas.microsoft.com/office/drawing/2014/main" id="{5FCE0275-41A4-4DF0-FA7B-ED3CB3A4F8B2}"/>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nueva presentación</a:t>
            </a:r>
          </a:p>
        </p:txBody>
      </p:sp>
      <p:grpSp>
        <p:nvGrpSpPr>
          <p:cNvPr id="73" name="Group 72" descr="Logotipo de Microsoft PowerPoint">
            <a:extLst>
              <a:ext uri="{FF2B5EF4-FFF2-40B4-BE49-F238E27FC236}">
                <a16:creationId xmlns:a16="http://schemas.microsoft.com/office/drawing/2014/main" id="{870B32F5-1FEF-CE26-1116-670339D08F66}"/>
              </a:ext>
            </a:extLst>
          </p:cNvPr>
          <p:cNvGrpSpPr>
            <a:grpSpLocks/>
          </p:cNvGrpSpPr>
          <p:nvPr/>
        </p:nvGrpSpPr>
        <p:grpSpPr>
          <a:xfrm>
            <a:off x="7372337" y="4028484"/>
            <a:ext cx="534544" cy="534544"/>
            <a:chOff x="587375" y="1790700"/>
            <a:chExt cx="1371600" cy="1371600"/>
          </a:xfrm>
        </p:grpSpPr>
        <p:sp>
          <p:nvSpPr>
            <p:cNvPr id="74" name="Rounded Rectangle 46">
              <a:extLst>
                <a:ext uri="{FF2B5EF4-FFF2-40B4-BE49-F238E27FC236}">
                  <a16:creationId xmlns:a16="http://schemas.microsoft.com/office/drawing/2014/main" id="{DD27E2EC-31DC-D0E6-6A98-F14983A5825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Logotipo de Microsoft PowerPoint - PNG y vector - Descarga de logotipo">
              <a:hlinkClick r:id="rId12"/>
              <a:extLst>
                <a:ext uri="{FF2B5EF4-FFF2-40B4-BE49-F238E27FC236}">
                  <a16:creationId xmlns:a16="http://schemas.microsoft.com/office/drawing/2014/main" id="{9E02F582-5037-75D2-C4C5-62A97D572D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380C239B-3AA3-BBE4-2FEA-A716E00C6BA8}"/>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73772F4F-9085-5231-8A5C-7895D0FCCC43}"/>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presentación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a partir de [enlace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documento de Word Plan de proyecto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mejoras de Fabrikam.docx]</a:t>
            </a:r>
          </a:p>
        </p:txBody>
      </p:sp>
      <p:sp>
        <p:nvSpPr>
          <p:cNvPr id="71" name="TextBox 70">
            <a:extLst>
              <a:ext uri="{FF2B5EF4-FFF2-40B4-BE49-F238E27FC236}">
                <a16:creationId xmlns:a16="http://schemas.microsoft.com/office/drawing/2014/main" id="{4825A515-6333-8C53-3FBB-DF6BE108C632}"/>
              </a:ext>
            </a:extLst>
          </p:cNvPr>
          <p:cNvSpPr txBox="1"/>
          <p:nvPr/>
        </p:nvSpPr>
        <p:spPr>
          <a:xfrm>
            <a:off x="8229191"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C" sz="1400" b="1" i="0" u="none" strike="noStrike" kern="1200" cap="none" spc="0" normalizeH="0" baseline="0" err="1">
                <a:ln>
                  <a:noFill/>
                </a:ln>
                <a:solidFill>
                  <a:prstClr val="black"/>
                </a:solidFill>
                <a:effectLst/>
                <a:uLnTx/>
                <a:uFillTx/>
                <a:latin typeface="Segoe UI Semibold"/>
                <a:cs typeface="Segoe UI" pitchFamily="34" charset="0"/>
              </a:rPr>
              <a:t>Reviza</a:t>
            </a:r>
            <a:r>
              <a:rPr kumimoji="0" lang="es-EC" sz="1400" b="1" i="0" u="none" strike="noStrike" kern="1200" cap="none" spc="0" normalizeH="0" baseline="0">
                <a:ln>
                  <a:noFill/>
                </a:ln>
                <a:solidFill>
                  <a:prstClr val="black"/>
                </a:solidFill>
                <a:effectLst/>
                <a:uLnTx/>
                <a:uFillTx/>
                <a:latin typeface="Segoe UI Semibold"/>
                <a:cs typeface="Segoe UI" pitchFamily="34" charset="0"/>
              </a:rPr>
              <a:t> los procedimientos </a:t>
            </a:r>
            <a:br>
              <a:rPr kumimoji="0" lang="es-EC" sz="1400" b="1" i="0" u="none" strike="noStrike" kern="1200" cap="none" spc="0" normalizeH="0" baseline="0">
                <a:ln>
                  <a:noFill/>
                </a:ln>
                <a:solidFill>
                  <a:prstClr val="black"/>
                </a:solidFill>
                <a:effectLst/>
                <a:uLnTx/>
                <a:uFillTx/>
                <a:latin typeface="Segoe UI Semibold"/>
                <a:cs typeface="Segoe UI" pitchFamily="34" charset="0"/>
              </a:rPr>
            </a:br>
            <a:r>
              <a:rPr kumimoji="0" lang="es-EC" sz="1400" b="1" i="0" u="none" strike="noStrike" kern="1200" cap="none" spc="0" normalizeH="0" baseline="0">
                <a:ln>
                  <a:noFill/>
                </a:ln>
                <a:solidFill>
                  <a:prstClr val="black"/>
                </a:solidFill>
                <a:effectLst/>
                <a:uLnTx/>
                <a:uFillTx/>
                <a:latin typeface="Segoe UI Semibold"/>
                <a:cs typeface="Segoe UI" pitchFamily="34" charset="0"/>
              </a:rPr>
              <a:t>de soporte</a:t>
            </a:r>
          </a:p>
        </p:txBody>
      </p:sp>
      <p:sp>
        <p:nvSpPr>
          <p:cNvPr id="72" name="Text Placeholder 2">
            <a:extLst>
              <a:ext uri="{FF2B5EF4-FFF2-40B4-BE49-F238E27FC236}">
                <a16:creationId xmlns:a16="http://schemas.microsoft.com/office/drawing/2014/main" id="{89E61A97-E02F-C58B-487A-E0F35D7B139E}"/>
              </a:ext>
            </a:extLst>
          </p:cNvPr>
          <p:cNvSpPr txBox="1">
            <a:spLocks/>
          </p:cNvSpPr>
          <p:nvPr/>
        </p:nvSpPr>
        <p:spPr>
          <a:xfrm>
            <a:off x="8229191" y="4881089"/>
            <a:ext cx="3148778"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nueva línea del documento de proced</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imiento, ha</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z</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clic en el ícono de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Copilot </a:t>
            </a:r>
          </a:p>
        </p:txBody>
      </p:sp>
      <p:grpSp>
        <p:nvGrpSpPr>
          <p:cNvPr id="78" name="Group 77" descr="Logotipo de Microsoft Word">
            <a:extLst>
              <a:ext uri="{FF2B5EF4-FFF2-40B4-BE49-F238E27FC236}">
                <a16:creationId xmlns:a16="http://schemas.microsoft.com/office/drawing/2014/main" id="{73292453-353F-78C4-D370-872749A26971}"/>
              </a:ext>
              <a:ext uri="{C183D7F6-B498-43B3-948B-1728B52AA6E4}">
                <adec:decorative xmlns:adec="http://schemas.microsoft.com/office/drawing/2017/decorative" val="0"/>
              </a:ext>
            </a:extLst>
          </p:cNvPr>
          <p:cNvGrpSpPr>
            <a:grpSpLocks/>
          </p:cNvGrpSpPr>
          <p:nvPr/>
        </p:nvGrpSpPr>
        <p:grpSpPr>
          <a:xfrm>
            <a:off x="11118806" y="4026754"/>
            <a:ext cx="534543" cy="534543"/>
            <a:chOff x="5006422" y="10181153"/>
            <a:chExt cx="659280" cy="659280"/>
          </a:xfrm>
        </p:grpSpPr>
        <p:sp>
          <p:nvSpPr>
            <p:cNvPr id="79" name="Rounded Rectangle 46">
              <a:extLst>
                <a:ext uri="{FF2B5EF4-FFF2-40B4-BE49-F238E27FC236}">
                  <a16:creationId xmlns:a16="http://schemas.microsoft.com/office/drawing/2014/main" id="{4AB8B366-5493-D2E6-9003-760BEA2431A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Graphic 79">
              <a:extLst>
                <a:ext uri="{FF2B5EF4-FFF2-40B4-BE49-F238E27FC236}">
                  <a16:creationId xmlns:a16="http://schemas.microsoft.com/office/drawing/2014/main" id="{918D05EF-7141-02B5-72ED-B3E10BBB9644}"/>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279" t="26853" r="22699" b="26853"/>
            <a:stretch/>
          </p:blipFill>
          <p:spPr>
            <a:xfrm>
              <a:off x="5112857" y="10308272"/>
              <a:ext cx="446412" cy="405040"/>
            </a:xfrm>
            <a:prstGeom prst="rect">
              <a:avLst/>
            </a:prstGeom>
          </p:spPr>
        </p:pic>
      </p:grpSp>
      <p:sp>
        <p:nvSpPr>
          <p:cNvPr id="76" name="Rectangle: Rounded Corners 6">
            <a:extLst>
              <a:ext uri="{FF2B5EF4-FFF2-40B4-BE49-F238E27FC236}">
                <a16:creationId xmlns:a16="http://schemas.microsoft.com/office/drawing/2014/main" id="{D163A9BB-56EE-2B88-59BC-00BE9C77B1B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2BD4BEA6-FCD5-11E6-7461-874A6AE2E026}"/>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Inserta un párrafo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sobre la resolución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problema con el inicio de sesión único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con la información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la documentación</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Fabrikam.</a:t>
            </a:r>
          </a:p>
        </p:txBody>
      </p:sp>
    </p:spTree>
    <p:extLst>
      <p:ext uri="{BB962C8B-B14F-4D97-AF65-F5344CB8AC3E}">
        <p14:creationId xmlns:p14="http://schemas.microsoft.com/office/powerpoint/2010/main" val="22748756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administrador de TI</a:t>
            </a:r>
          </a:p>
        </p:txBody>
      </p:sp>
      <p:pic>
        <p:nvPicPr>
          <p:cNvPr id="17" name="Picture 2" descr="Logotipo de Copilot para Microsoft 365">
            <a:extLst>
              <a:ext uri="{FF2B5EF4-FFF2-40B4-BE49-F238E27FC236}">
                <a16:creationId xmlns:a16="http://schemas.microsoft.com/office/drawing/2014/main" id="{37BA356A-41CB-99C5-949D-34EAFFA59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F53CD5F-652F-41C5-75EF-7F7687D25D61}"/>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7:30 a. m.</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llega a la oficina y le ordena a Copilot que revise sus correos electrónicos y chats para ver si hay problemas urgentes. Utiliza Copilot en Outlook para redactar respuestas que confirmen la resolución de cada problema.</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los incidente que se hayan reportado anoche en mi correo electrónico y mensajes de chat.</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8:00 a. m.</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Asiste a la reunión diaria para considerar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las prioridades del día. Durante la reunión, Will utiliza Copilot para comprobar si hay preguntas sin respuesta.</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de Microsoft Teams, símbolo, significado, historia, PNG">
              <a:hlinkClick r:id="rId6"/>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Dime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si hay alguna pregunta sin respuesta y haz algunas sugerencias sobre las preguntas que deberían </a:t>
            </a:r>
            <a:br>
              <a:rPr kumimoji="0" lang="en-US" sz="9272" b="0" i="0" u="none" strike="noStrike" kern="1200" cap="none" spc="-129" normalizeH="0" baseline="0" noProof="0">
                <a:ln w="3175">
                  <a:noFill/>
                </a:ln>
                <a:solidFill>
                  <a:prstClr val="black"/>
                </a:solidFill>
                <a:effectLst/>
                <a:uLnTx/>
                <a:uFillTx/>
                <a:latin typeface="Segoe UI Semibold"/>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hacerse. </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9:00 a. m.</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Sin problemas de sistema en los que trabajar en este momento, Will puede hacer revisiones a un plan de proyecto. Le ordena a Copilot que complete algunas secciones que faltan.</a:t>
            </a:r>
          </a:p>
        </p:txBody>
      </p:sp>
      <p:grpSp>
        <p:nvGrpSpPr>
          <p:cNvPr id="23" name="Group 22">
            <a:extLst>
              <a:ext uri="{FF2B5EF4-FFF2-40B4-BE49-F238E27FC236}">
                <a16:creationId xmlns:a16="http://schemas.microsoft.com/office/drawing/2014/main" id="{1940CE5E-0518-547F-19A8-E36114B503E3}"/>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Ícono de un servidor con un candado en la esquina inferior derecha">
              <a:extLst>
                <a:ext uri="{FF2B5EF4-FFF2-40B4-BE49-F238E27FC236}">
                  <a16:creationId xmlns:a16="http://schemas.microsoft.com/office/drawing/2014/main" id="{B6A7976A-0CDD-0098-892D-7BD56E58715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AB336377-F3CD-176A-5A5A-458B7361DBB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e Microsoft Word - PNG y vector - Descarga de logotipo">
              <a:hlinkClick r:id="rId8"/>
              <a:extLst>
                <a:ext uri="{FF2B5EF4-FFF2-40B4-BE49-F238E27FC236}">
                  <a16:creationId xmlns:a16="http://schemas.microsoft.com/office/drawing/2014/main" id="{484A93E2-40BA-6BCE-992A-A9DC4B8C858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71A2B87D-9DDC-46F7-4B49-B5DF028E0D38}"/>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070778"/>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 párrafo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sobre los cambios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en la configuración del sistema a partir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 la documentación de actualización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del sistema de Fabrikam</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1:30 a. m.</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911543"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1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revisa su presentación para una reunión con RR. HH. sobre sus recomendaciones para una nueva solución de experiencia de los empleados que RR. HH. ha solicitado. Utiliza Microsoft Copilot para resumir el sitio web del producto y, a continuación, convierte el resumen en una diapositiva.</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9" y="5178706"/>
            <a:ext cx="1736472"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84561"/>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del resumen del sitio web]</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3:00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4853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regresa a Teams para ponerse al día con una reunión que se perdió cuando tuvo que solucionar un problema del servidor. Echa un vistazo al resumen y pregunta por los puntos clave y los elementos de acción. </a:t>
            </a:r>
          </a:p>
        </p:txBody>
      </p:sp>
      <p:grpSp>
        <p:nvGrpSpPr>
          <p:cNvPr id="125" name="Group 124">
            <a:extLst>
              <a:ext uri="{FF2B5EF4-FFF2-40B4-BE49-F238E27FC236}">
                <a16:creationId xmlns:a16="http://schemas.microsoft.com/office/drawing/2014/main" id="{7A90CB05-E067-0528-96AB-E5A137EA223C}"/>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126" name="Rounded Rectangle 46">
              <a:extLst>
                <a:ext uri="{FF2B5EF4-FFF2-40B4-BE49-F238E27FC236}">
                  <a16:creationId xmlns:a16="http://schemas.microsoft.com/office/drawing/2014/main" id="{F82D87E8-D782-5CF7-66D7-89A47FF0474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7" name="Picture 6" descr="Logotipo de Microsoft Teams, símbolo, significado, historia, PNG">
              <a:hlinkClick r:id="rId6"/>
              <a:extLst>
                <a:ext uri="{FF2B5EF4-FFF2-40B4-BE49-F238E27FC236}">
                  <a16:creationId xmlns:a16="http://schemas.microsoft.com/office/drawing/2014/main" id="{9CC719E6-5720-C64B-ED1F-95B649E8F2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esta reunión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proporciona los puntos clave y los elementos de acción</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Al final del día, Will tiene algo de tiempo para investigar nuevos dispositivos para la próxima actualización de la laptop. Ordena a Copilot que elabore un informe sobre las mejores laptops para usuarios comerciales.</a:t>
            </a:r>
          </a:p>
        </p:txBody>
      </p:sp>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¿Cuáles son las laptops más populares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para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las organizaciones empresariales este año?</a:t>
            </a:r>
          </a:p>
        </p:txBody>
      </p:sp>
      <p:pic>
        <p:nvPicPr>
          <p:cNvPr id="8" name="Picture 7" descr="Retrato de Will">
            <a:extLst>
              <a:ext uri="{FF2B5EF4-FFF2-40B4-BE49-F238E27FC236}">
                <a16:creationId xmlns:a16="http://schemas.microsoft.com/office/drawing/2014/main" id="{63475A7F-1047-DB48-D999-000DB1266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703" t="4554" r="35525" b="35539"/>
          <a:stretch/>
        </p:blipFill>
        <p:spPr>
          <a:xfrm>
            <a:off x="8693895" y="2414880"/>
            <a:ext cx="3194376" cy="3050723"/>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Will es administrador de TI en Contoso</a:t>
            </a:r>
          </a:p>
        </p:txBody>
      </p:sp>
      <p:grpSp>
        <p:nvGrpSpPr>
          <p:cNvPr id="5" name="Group 4">
            <a:extLst>
              <a:ext uri="{FF2B5EF4-FFF2-40B4-BE49-F238E27FC236}">
                <a16:creationId xmlns:a16="http://schemas.microsoft.com/office/drawing/2014/main" id="{4544BFF9-9C71-3BC3-13A1-5336C68E5A53}"/>
              </a:ext>
              <a:ext uri="{C183D7F6-B498-43B3-948B-1728B52AA6E4}">
                <adec:decorative xmlns:adec="http://schemas.microsoft.com/office/drawing/2017/decorative" val="1"/>
              </a:ext>
            </a:extLst>
          </p:cNvPr>
          <p:cNvGrpSpPr/>
          <p:nvPr/>
        </p:nvGrpSpPr>
        <p:grpSpPr>
          <a:xfrm>
            <a:off x="644610" y="5003768"/>
            <a:ext cx="534543" cy="534543"/>
            <a:chOff x="12778532" y="5665565"/>
            <a:chExt cx="534543" cy="534543"/>
          </a:xfrm>
        </p:grpSpPr>
        <p:sp>
          <p:nvSpPr>
            <p:cNvPr id="6" name="Rounded Rectangle 46">
              <a:hlinkClick r:id="rId13"/>
              <a:extLst>
                <a:ext uri="{FF2B5EF4-FFF2-40B4-BE49-F238E27FC236}">
                  <a16:creationId xmlns:a16="http://schemas.microsoft.com/office/drawing/2014/main" id="{485F1723-160D-3E3B-A755-F4C2B5B7AA1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descr="Imagen que contiene gráficos, logotipo, símbolo, azul eléctrico&#10;&#10;Descripción generada automáticamente">
              <a:hlinkClick r:id="rId13"/>
              <a:extLst>
                <a:ext uri="{FF2B5EF4-FFF2-40B4-BE49-F238E27FC236}">
                  <a16:creationId xmlns:a16="http://schemas.microsoft.com/office/drawing/2014/main" id="{670A1D20-9BBC-933F-D2C7-826ECE6A5387}"/>
                </a:ext>
              </a:extLst>
            </p:cNvPr>
            <p:cNvPicPr>
              <a:picLocks noChangeAspect="1"/>
            </p:cNvPicPr>
            <p:nvPr/>
          </p:nvPicPr>
          <p:blipFill>
            <a:blip r:embed="rId14"/>
            <a:stretch>
              <a:fillRect/>
            </a:stretch>
          </p:blipFill>
          <p:spPr>
            <a:xfrm>
              <a:off x="12870088" y="5768479"/>
              <a:ext cx="382583" cy="371252"/>
            </a:xfrm>
            <a:prstGeom prst="rect">
              <a:avLst/>
            </a:prstGeom>
          </p:spPr>
        </p:pic>
      </p:grpSp>
    </p:spTree>
    <p:extLst>
      <p:ext uri="{BB962C8B-B14F-4D97-AF65-F5344CB8AC3E}">
        <p14:creationId xmlns:p14="http://schemas.microsoft.com/office/powerpoint/2010/main" val="18827132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Banca / Cooperativas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descr="A person standing in front of a large screen&#10;&#10;Description automatically generated">
            <a:extLst>
              <a:ext uri="{FF2B5EF4-FFF2-40B4-BE49-F238E27FC236}">
                <a16:creationId xmlns:a16="http://schemas.microsoft.com/office/drawing/2014/main" id="{4ADE9147-6D35-0CF7-09D3-FD702C0C2990}"/>
              </a:ext>
            </a:extLst>
          </p:cNvPr>
          <p:cNvPicPr>
            <a:picLocks noChangeAspect="1"/>
          </p:cNvPicPr>
          <p:nvPr/>
        </p:nvPicPr>
        <p:blipFill rotWithShape="1">
          <a:blip r:embed="rId4">
            <a:extLst>
              <a:ext uri="{28A0092B-C50C-407E-A947-70E740481C1C}">
                <a14:useLocalDpi xmlns:a14="http://schemas.microsoft.com/office/drawing/2010/main" val="0"/>
              </a:ext>
            </a:extLst>
          </a:blip>
          <a:srcRect l="24751" r="10844"/>
          <a:stretch/>
        </p:blipFill>
        <p:spPr>
          <a:xfrm>
            <a:off x="7159852" y="1519401"/>
            <a:ext cx="3897067" cy="3819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Automatiza el análisis de riesgo crediticio para préstamos personales usando historiales financieros y tendencias actuales del mercado, para mejorar la precisión en la aprobación de créditos y minimizar defaults.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Crea un reporte comparativo de la satisfacción del cliente entre nuestros servicios y los de la competencia, basado en encuestas y reviews online, para identificar áreas de mejora y oportunidades de innovación.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 sistema de alertas personalizadas para clientes sobre movimientos inusuales en sus cuentas, utilizando patrones de fraude conocidos, para aumentar la seguridad y confianza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boletín mensual de tendencias del mercado financiero, compilando análisis de expertos y datos actuales, para ofrecer a los clientes consejos prácticos sobre la gestión de sus finanzas.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programa de formación continua en línea para el personal sobre normativas financieras emergentes, utilizando ejemplos reales y escenarios hipotéticos, para mantener el cumplimiento y la excelencia en 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latin typeface="+mn-lt"/>
                        </a:rPr>
                        <a:t>Optimiza nuestra estrategia de inversión basada en modelos predictivos de los mercados de acciones y bonos, para maximizar los retornos de los activos gestionados, asegurando transparencia y comunicación efectiva con los inversores.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6286351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Analiza tendencias de depósitos y retiros en el último año, usando registros bancarios, para identificar patrones estacionales y ajustar estrategias de liquidez.</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err="1">
                          <a:effectLst/>
                          <a:latin typeface="+mn-lt"/>
                        </a:rPr>
                        <a:t>Preguntar</a:t>
                      </a:r>
                      <a:endParaRPr lang="en-US" sz="1200" b="1">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Calcula el impacto financiero de reducir las tasas de interés de préstamos personales en un 1%, basándote en el portfolio actual de préstamos, para proyectar cambios en la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Crea una proyección de crecimiento de clientes basada en datos históricos de los últimos cinco años, para identificar objetivos de expansión para los próximos dos años.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latin typeface="+mn-l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Revisa y actualiza el </a:t>
                      </a:r>
                      <a:r>
                        <a:rPr lang="es-ES" sz="1200" err="1">
                          <a:effectLst/>
                          <a:latin typeface="+mn-lt"/>
                        </a:rPr>
                        <a:t>dashboard</a:t>
                      </a:r>
                      <a:r>
                        <a:rPr lang="es-ES" sz="1200">
                          <a:effectLst/>
                          <a:latin typeface="+mn-lt"/>
                        </a:rPr>
                        <a:t> de riesgos crediticios para incluir indicadores de estrés financiero recientes, utilizando datos económicos y del mercado, para mejorar la toma de decisiones.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Evalúa la eficacia de las campañas de marketing digital actuales en la captación de nuevos clientes, comparando gastos y tasas de conversión, para ajustar presupuestos y estrategias.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err="1">
                          <a:effectLst/>
                          <a:latin typeface="+mn-lt"/>
                        </a:rPr>
                        <a:t>Editar</a:t>
                      </a:r>
                      <a:endParaRPr lang="en-US" sz="1200" b="1">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Actualiza el modelo de </a:t>
                      </a:r>
                      <a:r>
                        <a:rPr lang="es-ES" sz="1200" err="1">
                          <a:effectLst/>
                          <a:latin typeface="+mn-lt"/>
                        </a:rPr>
                        <a:t>scoring</a:t>
                      </a:r>
                      <a:r>
                        <a:rPr lang="es-ES" sz="1200">
                          <a:effectLst/>
                          <a:latin typeface="+mn-lt"/>
                        </a:rPr>
                        <a:t> crediticio con datos de comportamiento de pago post-COVID, para reflejar mejor el riesgo actual y ajustar la oferta de productos.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1722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detalle la evolución del sector bancario en la última década, utilizando informes financieros y análisis de mercado, para ofrecer una visión completa a los nuevos empleados.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nuestra presentación estándar de inducción para incluir las últimas tendencias en tecnología financiera, basándote en el último informe sectorial, para mantener al personal al día con la innovación.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que analice el impacto de las políticas de tasas de interés en el comportamiento de ahorro e inversión de los clientes, utilizando datos históricos y proyecciones económicas.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la reunión anual de </a:t>
                      </a:r>
                      <a:r>
                        <a:rPr lang="es-ES" sz="1200" err="1">
                          <a:effectLst/>
                        </a:rPr>
                        <a:t>stakeholders</a:t>
                      </a:r>
                      <a:r>
                        <a:rPr lang="es-ES" sz="1200">
                          <a:effectLst/>
                        </a:rPr>
                        <a:t> que resuma los logros financieros del año, destacando los crecimientos y desafíos, basada en el informe anual y </a:t>
                      </a:r>
                      <a:r>
                        <a:rPr lang="es-ES" sz="1200" err="1">
                          <a:effectLst/>
                        </a:rPr>
                        <a:t>feedback</a:t>
                      </a:r>
                      <a:r>
                        <a:rPr lang="es-ES" sz="1200">
                          <a:effectLst/>
                        </a:rPr>
                        <a:t> de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diapositiva que pregunte sobre las preferencias de inversión de nuestros clientes, basándote en encuestas recientes y tendencias de mercado, para guiar nuestra próxima estrategia de producto.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presentación sobre estrategias de mitigación de riesgos crediticios, utilizando casos de estudio y políticas actuales, para capacitar al equipo de crédito en mejores prácticas.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0342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Tras la reunión trimestral de revisión de presupuesto, genere un resumen detallado de los ajustes presupuestarios acordados, asignando responsables para cada acción.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discusión sobre la nueva normativa financiera e identifica los pasos clave para su implementación, señalando quién propuso cada acción y quién se encargará de ella.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una lista de preguntas de seguimiento para comprender mejor el impacto de las últimas tendencias del mercado en nuestras estrategias de inversión.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Refina los puntos clave de la reunión sobre diversificación de cartera, destacando las decisiones tomadas y actualizando el estado de las acciones propuestas.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sesión de estrategia digital y enumera los nuevos canales de banca online discutidos, junto con los responsables de cada iniciativa y los plazos previstos.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 informe de seguimiento de las acciones acordadas en la última reunión sobre ciberseguridad, incluyendo el progreso actual y los pasos siguientes con los responsables asignados.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933789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Escribe un correo electrónico de seguimiento </a:t>
                      </a:r>
                      <a:r>
                        <a:rPr lang="es-ES" sz="1200" err="1">
                          <a:effectLst/>
                        </a:rPr>
                        <a:t>post-reunión</a:t>
                      </a:r>
                      <a:r>
                        <a:rPr lang="es-ES" sz="1200">
                          <a:effectLst/>
                        </a:rPr>
                        <a:t> a los clientes, resumiendo los puntos discutidos, los próximos pasos y expresando aprecio por su tiempo y confianza en nuestros servicios financieros.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solicitando a los gerentes de departamento un informe sobre sus iniciativas de ahorro de costos más efectivas, para compilar mejores prácticas a compartir en toda la organización.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invitación por correo electrónico para un </a:t>
                      </a:r>
                      <a:r>
                        <a:rPr lang="es-ES" sz="1200" err="1">
                          <a:effectLst/>
                        </a:rPr>
                        <a:t>webinar</a:t>
                      </a:r>
                      <a:r>
                        <a:rPr lang="es-ES" sz="1200">
                          <a:effectLst/>
                        </a:rPr>
                        <a:t> sobre tendencias de inversión emergentes, destacando los ponentes, los temas a tratar y el valor que ofrecerá a los asistentes.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un correo electrónico de notificación de cambios en la política de préstamos para que sea claro, conciso y tranquilizador, asegurando a los clientes que seguimos comprometidos con su éxito financiero.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 correo electrónico a los equipos de TI y seguridad solicitando una actualización sobre las últimas medidas implementadas para proteger la información financiera de los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Redacta un correo electrónico para recoger </a:t>
                      </a:r>
                      <a:r>
                        <a:rPr lang="es-ES" sz="1200" err="1">
                          <a:effectLst/>
                        </a:rPr>
                        <a:t>feedback</a:t>
                      </a:r>
                      <a:r>
                        <a:rPr lang="es-ES" sz="1200">
                          <a:effectLst/>
                        </a:rPr>
                        <a:t> de empleados sobre el reciente cambio en la plataforma de banca online, incluyendo cómo ha afectado su flujo de trabajo y satisfacción laboral.</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1566076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Retail</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miling at a person&#10;&#10;Description automatically generated">
            <a:extLst>
              <a:ext uri="{FF2B5EF4-FFF2-40B4-BE49-F238E27FC236}">
                <a16:creationId xmlns:a16="http://schemas.microsoft.com/office/drawing/2014/main" id="{2BF2A2FB-A7F3-3B8F-F4BA-40C6E1EFC4C9}"/>
              </a:ext>
            </a:extLst>
          </p:cNvPr>
          <p:cNvPicPr>
            <a:picLocks noChangeAspect="1"/>
          </p:cNvPicPr>
          <p:nvPr/>
        </p:nvPicPr>
        <p:blipFill rotWithShape="1">
          <a:blip r:embed="rId4">
            <a:extLst>
              <a:ext uri="{28A0092B-C50C-407E-A947-70E740481C1C}">
                <a14:useLocalDpi xmlns:a14="http://schemas.microsoft.com/office/drawing/2010/main" val="0"/>
              </a:ext>
            </a:extLst>
          </a:blip>
          <a:srcRect l="19282"/>
          <a:stretch/>
        </p:blipFill>
        <p:spPr>
          <a:xfrm>
            <a:off x="7162773" y="1463638"/>
            <a:ext cx="3897067" cy="38548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0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a:t>
            </a:r>
            <a:r>
              <a:rPr lang="en-US" sz="3200" dirty="0">
                <a:gradFill flip="none" rotWithShape="1">
                  <a:gsLst>
                    <a:gs pos="50000">
                      <a:srgbClr val="8661C5"/>
                    </a:gs>
                    <a:gs pos="0">
                      <a:srgbClr val="3E76D4"/>
                    </a:gs>
                    <a:gs pos="100000">
                      <a:srgbClr val="C73ECC"/>
                    </a:gs>
                  </a:gsLst>
                  <a:lin ang="2700000" scaled="1"/>
                  <a:tileRect/>
                </a:gradFill>
                <a:cs typeface="+mn-cs"/>
              </a:rPr>
              <a:t>n Word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Diseña una campaña de email marketing para la temporada navideña basada en historiales de compras y preferencias de los clientes, para aumentar las ventas y la fidelidad de los clientes.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un plan de lanzamiento para un nuevo producto de tecnología, integrando </a:t>
                      </a:r>
                      <a:r>
                        <a:rPr lang="es-ES" sz="1200" err="1">
                          <a:effectLst/>
                          <a:latin typeface="+mn-lt"/>
                        </a:rPr>
                        <a:t>feedback</a:t>
                      </a:r>
                      <a:r>
                        <a:rPr lang="es-ES" sz="1200">
                          <a:effectLst/>
                          <a:latin typeface="+mn-lt"/>
                        </a:rPr>
                        <a:t> de productos anteriores y tendencias de consumo, para maximizar el impacto en el mercado y las ventas iniciales.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sistema de recomendación personalizada en nuestra tienda online, utilizando historiales de navegación y compra, para mejorar la experiencia de compra y aumentar el valor medio del pedido.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una estrategia de redes sociales que integre </a:t>
                      </a:r>
                      <a:r>
                        <a:rPr lang="es-ES" sz="1200" err="1">
                          <a:effectLst/>
                          <a:latin typeface="+mn-lt"/>
                        </a:rPr>
                        <a:t>influencers</a:t>
                      </a:r>
                      <a:r>
                        <a:rPr lang="es-ES" sz="1200">
                          <a:effectLst/>
                          <a:latin typeface="+mn-lt"/>
                        </a:rPr>
                        <a:t> de moda y belleza, basado en análisis de su impacto en campañas anteriores, para ampliar nuestro alcance y </a:t>
                      </a:r>
                      <a:r>
                        <a:rPr lang="es-ES" sz="1200" err="1">
                          <a:effectLst/>
                          <a:latin typeface="+mn-lt"/>
                        </a:rPr>
                        <a:t>engagement</a:t>
                      </a:r>
                      <a:r>
                        <a:rPr lang="es-ES" sz="1200">
                          <a:effectLst/>
                          <a:latin typeface="+mn-l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Crea un informe de análisis de la competencia en el sector </a:t>
                      </a:r>
                      <a:r>
                        <a:rPr lang="es-ES" sz="1200" dirty="0" err="1">
                          <a:effectLst/>
                          <a:latin typeface="+mn-lt"/>
                        </a:rPr>
                        <a:t>retail</a:t>
                      </a:r>
                      <a:r>
                        <a:rPr lang="es-ES" sz="1200" dirty="0">
                          <a:effectLst/>
                          <a:latin typeface="+mn-lt"/>
                        </a:rPr>
                        <a:t>, utilizando datos de mercado y tendencias de consumo, para identificar oportunidades de diferenciación y expansión.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el </a:t>
                      </a:r>
                      <a:r>
                        <a:rPr lang="es-ES" sz="1200" err="1">
                          <a:effectLst/>
                          <a:latin typeface="+mn-lt"/>
                        </a:rPr>
                        <a:t>layout</a:t>
                      </a:r>
                      <a:r>
                        <a:rPr lang="es-ES" sz="1200">
                          <a:effectLst/>
                          <a:latin typeface="+mn-lt"/>
                        </a:rPr>
                        <a:t> de nuestra tienda principal con base en el análisis de flujo de clientes y patrones de compra, para mejorar la experiencia del cliente y aumentar las ventas por metro cuadrado.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4168669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06BCD96-1F6F-02BB-3477-A07477235464}"/>
              </a:ext>
              <a:ext uri="{C183D7F6-B498-43B3-948B-1728B52AA6E4}">
                <adec:decorative xmlns:adec="http://schemas.microsoft.com/office/drawing/2017/decorative" val="1"/>
              </a:ext>
            </a:extLst>
          </p:cNvPr>
          <p:cNvGrpSpPr/>
          <p:nvPr/>
        </p:nvGrpSpPr>
        <p:grpSpPr>
          <a:xfrm>
            <a:off x="588962" y="1149177"/>
            <a:ext cx="11017821" cy="5163488"/>
            <a:chOff x="588962" y="1149177"/>
            <a:chExt cx="11017821" cy="5163488"/>
          </a:xfrm>
        </p:grpSpPr>
        <p:sp>
          <p:nvSpPr>
            <p:cNvPr id="58" name="Rectangle: Rounded Corners 6">
              <a:extLst>
                <a:ext uri="{FF2B5EF4-FFF2-40B4-BE49-F238E27FC236}">
                  <a16:creationId xmlns:a16="http://schemas.microsoft.com/office/drawing/2014/main" id="{E54CE8CB-79C1-20CD-B107-5D3E9D233CE8}"/>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Rectangle: Rounded Corners 6">
              <a:extLst>
                <a:ext uri="{FF2B5EF4-FFF2-40B4-BE49-F238E27FC236}">
                  <a16:creationId xmlns:a16="http://schemas.microsoft.com/office/drawing/2014/main" id="{37916139-EBE2-7F86-000E-FA0709D92B8F}"/>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Rounded Corners 6">
              <a:extLst>
                <a:ext uri="{FF2B5EF4-FFF2-40B4-BE49-F238E27FC236}">
                  <a16:creationId xmlns:a16="http://schemas.microsoft.com/office/drawing/2014/main" id="{70AC0B7F-AA1E-918B-D043-BE43D65E89D0}"/>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2EE8F764-2F7D-8DBB-E768-23EC8D3300D9}"/>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BA2F54FB-C61F-1B6B-8865-B65EE7520238}"/>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556B634D-D833-82B1-1D9D-92DA54B4D2F6}"/>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091CEB02-C02A-BAA1-CF48-3B31967D2B38}"/>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8263" y="457200"/>
            <a:ext cx="11018520" cy="492443"/>
          </a:xfrm>
        </p:spPr>
        <p:txBody>
          <a:bodyPr/>
          <a:lstStyle/>
          <a:p>
            <a:r>
              <a:rPr lang="es-ES" err="1"/>
              <a:t>Copilot</a:t>
            </a:r>
            <a:r>
              <a:rPr lang="es-ES"/>
              <a:t> pone la IA al alcance de todos. Apoya a roles como…</a:t>
            </a:r>
            <a:endParaRPr lang="en-US"/>
          </a:p>
        </p:txBody>
      </p:sp>
      <p:sp>
        <p:nvSpPr>
          <p:cNvPr id="33" name="Rectangle: Rounded Corners 32">
            <a:hlinkClick r:id="rId2" action="ppaction://hlinksldjump"/>
            <a:extLst>
              <a:ext uri="{FF2B5EF4-FFF2-40B4-BE49-F238E27FC236}">
                <a16:creationId xmlns:a16="http://schemas.microsoft.com/office/drawing/2014/main" id="{4B27D85A-9964-B2CD-ADBF-34467B86C98F}"/>
              </a:ext>
            </a:extLst>
          </p:cNvPr>
          <p:cNvSpPr>
            <a:spLocks/>
          </p:cNvSpPr>
          <p:nvPr/>
        </p:nvSpPr>
        <p:spPr bwMode="auto">
          <a:xfrm>
            <a:off x="689545"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gn="ctr" defTabSz="932472">
              <a:spcBef>
                <a:spcPct val="0"/>
              </a:spcBef>
              <a:spcAft>
                <a:spcPct val="0"/>
              </a:spcAft>
              <a:defRPr/>
            </a:pPr>
            <a:r>
              <a:rPr lang="en-US" sz="2000" err="1">
                <a:solidFill>
                  <a:prstClr val="white"/>
                </a:solidFill>
                <a:latin typeface="Segoe UI Semibold"/>
                <a:cs typeface="Segoe UI"/>
              </a:rPr>
              <a:t>Ejecutivo</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50" name="TextBox 49">
            <a:extLst>
              <a:ext uri="{FF2B5EF4-FFF2-40B4-BE49-F238E27FC236}">
                <a16:creationId xmlns:a16="http://schemas.microsoft.com/office/drawing/2014/main" id="{9B8EDEBD-0C3A-3AF1-91CC-9E23029258BF}"/>
              </a:ext>
            </a:extLst>
          </p:cNvPr>
          <p:cNvSpPr txBox="1"/>
          <p:nvPr/>
        </p:nvSpPr>
        <p:spPr>
          <a:xfrm>
            <a:off x="689545" y="1766751"/>
            <a:ext cx="2401966" cy="17748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CEO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CIO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CMO</a:t>
            </a:r>
            <a:br>
              <a:rPr kumimoji="0" lang="en-US" sz="1600" b="0" i="0" u="none" strike="noStrike" kern="1200" cap="none" spc="0" normalizeH="0" baseline="0" noProof="0">
                <a:ln>
                  <a:noFill/>
                </a:ln>
                <a:solidFill>
                  <a:prstClr val="black"/>
                </a:solidFill>
                <a:effectLst/>
                <a:uLnTx/>
                <a:uFillTx/>
                <a:latin typeface="Segoe UI"/>
                <a:ea typeface="+mn-ea"/>
                <a:cs typeface="Segoe UI"/>
              </a:rPr>
            </a:br>
            <a:r>
              <a:rPr kumimoji="0" lang="en-US" sz="1600" b="0" i="0" u="none" strike="noStrike" kern="1200" cap="none" spc="0" normalizeH="0" baseline="0" noProof="0" err="1">
                <a:ln>
                  <a:noFill/>
                </a:ln>
                <a:solidFill>
                  <a:prstClr val="black"/>
                </a:solidFill>
                <a:effectLst/>
                <a:uLnTx/>
                <a:uFillTx/>
                <a:latin typeface="Segoe UI"/>
                <a:ea typeface="+mn-ea"/>
                <a:cs typeface="Segoe UI"/>
              </a:rPr>
              <a:t>Gerente</a:t>
            </a:r>
            <a:r>
              <a:rPr kumimoji="0" lang="en-US" sz="1600" b="0" i="0" u="none" strike="noStrike" kern="1200" cap="none" spc="0" normalizeH="0" baseline="0" noProof="0">
                <a:ln>
                  <a:noFill/>
                </a:ln>
                <a:solidFill>
                  <a:prstClr val="black"/>
                </a:solidFill>
                <a:effectLst/>
                <a:uLnTx/>
                <a:uFillTx/>
                <a:latin typeface="Segoe UI"/>
                <a:ea typeface="+mn-ea"/>
                <a:cs typeface="Segoe UI"/>
              </a:rPr>
              <a:t> General</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Presidente</a:t>
            </a:r>
            <a:br>
              <a:rPr kumimoji="0" lang="en-US" sz="1600" b="0" i="0" u="none" strike="noStrike" kern="1200" cap="none" spc="0" normalizeH="0" baseline="0" noProof="0">
                <a:ln>
                  <a:noFill/>
                </a:ln>
                <a:solidFill>
                  <a:prstClr val="black"/>
                </a:solidFill>
                <a:effectLst/>
                <a:uLnTx/>
                <a:uFillTx/>
                <a:latin typeface="Segoe UI"/>
                <a:ea typeface="+mn-ea"/>
                <a:cs typeface="+mn-cs"/>
              </a:rPr>
            </a:br>
            <a:r>
              <a:rPr lang="en-US" sz="1600" err="1">
                <a:solidFill>
                  <a:prstClr val="black"/>
                </a:solidFill>
                <a:latin typeface="Segoe UI"/>
              </a:rPr>
              <a:t>VicePresidente</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err="1">
                <a:solidFill>
                  <a:prstClr val="black"/>
                </a:solidFill>
                <a:latin typeface="Segoe UI"/>
                <a:cs typeface="Segoe UI"/>
              </a:rPr>
              <a:t>Líder</a:t>
            </a:r>
            <a:r>
              <a:rPr lang="en-US" sz="1600">
                <a:solidFill>
                  <a:prstClr val="black"/>
                </a:solidFill>
                <a:latin typeface="Segoe UI"/>
                <a:cs typeface="Segoe UI"/>
              </a:rPr>
              <a:t> de </a:t>
            </a:r>
            <a:r>
              <a:rPr lang="en-US" sz="1600" err="1">
                <a:solidFill>
                  <a:prstClr val="black"/>
                </a:solidFill>
                <a:latin typeface="Segoe UI"/>
                <a:cs typeface="Segoe UI"/>
              </a:rPr>
              <a:t>equipo</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4" name="Rectangle: Rounded Corners 33">
            <a:hlinkClick r:id="rId3" action="ppaction://hlinksldjump"/>
            <a:extLst>
              <a:ext uri="{FF2B5EF4-FFF2-40B4-BE49-F238E27FC236}">
                <a16:creationId xmlns:a16="http://schemas.microsoft.com/office/drawing/2014/main" id="{B5DAEB3F-69B9-ABD5-ACB0-56E69DD3CC6E}"/>
              </a:ext>
            </a:extLst>
          </p:cNvPr>
          <p:cNvSpPr>
            <a:spLocks/>
          </p:cNvSpPr>
          <p:nvPr/>
        </p:nvSpPr>
        <p:spPr bwMode="auto">
          <a:xfrm>
            <a:off x="3494441"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RRHH</a:t>
            </a:r>
          </a:p>
        </p:txBody>
      </p:sp>
      <p:sp>
        <p:nvSpPr>
          <p:cNvPr id="49" name="TextBox 48">
            <a:extLst>
              <a:ext uri="{FF2B5EF4-FFF2-40B4-BE49-F238E27FC236}">
                <a16:creationId xmlns:a16="http://schemas.microsoft.com/office/drawing/2014/main" id="{48867684-3B6E-DE4B-E634-EF41CFEF6998}"/>
              </a:ext>
            </a:extLst>
          </p:cNvPr>
          <p:cNvSpPr txBox="1"/>
          <p:nvPr/>
        </p:nvSpPr>
        <p:spPr>
          <a:xfrm>
            <a:off x="3494441" y="1766751"/>
            <a:ext cx="2401966" cy="1308050"/>
          </a:xfrm>
          <a:prstGeom prst="rect">
            <a:avLst/>
          </a:prstGeom>
          <a:noFill/>
        </p:spPr>
        <p:txBody>
          <a:bodyPr wrap="square" lIns="0" tIns="0" rIns="0" bIns="0" rtlCol="0" anchor="t">
            <a:spAutoFit/>
          </a:bodyPr>
          <a:lstStyle/>
          <a:p>
            <a:pPr lvl="0">
              <a:spcAft>
                <a:spcPts val="200"/>
              </a:spcAft>
              <a:defRPr/>
            </a:pPr>
            <a:r>
              <a:rPr lang="es-ES" sz="1600">
                <a:solidFill>
                  <a:prstClr val="black"/>
                </a:solidFill>
              </a:rPr>
              <a:t>Especialista de RRHH</a:t>
            </a:r>
            <a:br>
              <a:rPr lang="es-ES" sz="1600">
                <a:solidFill>
                  <a:prstClr val="black"/>
                </a:solidFill>
              </a:rPr>
            </a:br>
            <a:r>
              <a:rPr lang="es-ES" sz="1600">
                <a:solidFill>
                  <a:prstClr val="black"/>
                </a:solidFill>
              </a:rPr>
              <a:t>Asistente de RRHH
Reclutador
Especialista en Nómina 
Líder de aprendizaje</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5" name="Rectangle: Rounded Corners 34">
            <a:hlinkClick r:id="rId4" action="ppaction://hlinksldjump"/>
            <a:extLst>
              <a:ext uri="{FF2B5EF4-FFF2-40B4-BE49-F238E27FC236}">
                <a16:creationId xmlns:a16="http://schemas.microsoft.com/office/drawing/2014/main" id="{35BAA532-F362-264C-1B34-94FA78B72860}"/>
              </a:ext>
            </a:extLst>
          </p:cNvPr>
          <p:cNvSpPr>
            <a:spLocks/>
          </p:cNvSpPr>
          <p:nvPr/>
        </p:nvSpPr>
        <p:spPr bwMode="auto">
          <a:xfrm>
            <a:off x="6299337"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Operaciones</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8" name="TextBox 47">
            <a:extLst>
              <a:ext uri="{FF2B5EF4-FFF2-40B4-BE49-F238E27FC236}">
                <a16:creationId xmlns:a16="http://schemas.microsoft.com/office/drawing/2014/main" id="{3117B9A9-FC12-714A-4D49-C9D60DE02CDE}"/>
              </a:ext>
            </a:extLst>
          </p:cNvPr>
          <p:cNvSpPr txBox="1"/>
          <p:nvPr/>
        </p:nvSpPr>
        <p:spPr>
          <a:xfrm>
            <a:off x="6299337" y="1766751"/>
            <a:ext cx="2401966" cy="1036181"/>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cs typeface="Segoe UI"/>
              </a:rPr>
              <a:t>Analista</a:t>
            </a:r>
            <a:r>
              <a:rPr lang="en-US" sz="1600">
                <a:solidFill>
                  <a:prstClr val="black"/>
                </a:solidFill>
                <a:cs typeface="Segoe UI"/>
              </a:rPr>
              <a:t> de </a:t>
            </a:r>
            <a:r>
              <a:rPr lang="en-US" sz="1600" err="1">
                <a:solidFill>
                  <a:prstClr val="black"/>
                </a:solidFill>
                <a:cs typeface="Segoe UI"/>
              </a:rPr>
              <a:t>Operaciones</a:t>
            </a:r>
            <a:r>
              <a:rPr lang="en-US" sz="1600">
                <a:solidFill>
                  <a:prstClr val="black"/>
                </a:solidFill>
                <a:cs typeface="Segoe UI"/>
              </a:rPr>
              <a:t>
</a:t>
            </a:r>
            <a:r>
              <a:rPr lang="en-US" sz="1600" err="1">
                <a:solidFill>
                  <a:prstClr val="black"/>
                </a:solidFill>
                <a:cs typeface="Segoe UI"/>
              </a:rPr>
              <a:t>Gerente</a:t>
            </a:r>
            <a:r>
              <a:rPr lang="en-US" sz="1600">
                <a:solidFill>
                  <a:prstClr val="black"/>
                </a:solidFill>
                <a:cs typeface="Segoe UI"/>
              </a:rPr>
              <a:t> de </a:t>
            </a:r>
            <a:r>
              <a:rPr lang="en-US" sz="1600" err="1">
                <a:solidFill>
                  <a:prstClr val="black"/>
                </a:solidFill>
                <a:cs typeface="Segoe UI"/>
              </a:rPr>
              <a:t>Operaciones</a:t>
            </a:r>
            <a:r>
              <a:rPr lang="en-US" sz="1600">
                <a:solidFill>
                  <a:prstClr val="black"/>
                </a:solidFill>
                <a:cs typeface="Segoe UI"/>
              </a:rPr>
              <a:t>
</a:t>
            </a:r>
            <a:r>
              <a:rPr lang="en-US" sz="1600" err="1">
                <a:solidFill>
                  <a:prstClr val="black"/>
                </a:solidFill>
                <a:cs typeface="Segoe UI"/>
              </a:rPr>
              <a:t>Líder</a:t>
            </a:r>
            <a:r>
              <a:rPr lang="en-US" sz="1600">
                <a:solidFill>
                  <a:prstClr val="black"/>
                </a:solidFill>
                <a:cs typeface="Segoe UI"/>
              </a:rPr>
              <a:t> de Control de Calidad</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6" name="Rectangle: Rounded Corners 35">
            <a:hlinkClick r:id="rId5" action="ppaction://hlinksldjump"/>
            <a:extLst>
              <a:ext uri="{FF2B5EF4-FFF2-40B4-BE49-F238E27FC236}">
                <a16:creationId xmlns:a16="http://schemas.microsoft.com/office/drawing/2014/main" id="{65A8CCB8-D2D9-9A43-D8E8-3BB280C6D227}"/>
              </a:ext>
            </a:extLst>
          </p:cNvPr>
          <p:cNvSpPr>
            <a:spLocks/>
          </p:cNvSpPr>
          <p:nvPr/>
        </p:nvSpPr>
        <p:spPr bwMode="auto">
          <a:xfrm>
            <a:off x="9104234"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Ventas</a:t>
            </a:r>
          </a:p>
        </p:txBody>
      </p:sp>
      <p:sp>
        <p:nvSpPr>
          <p:cNvPr id="47" name="TextBox 46">
            <a:extLst>
              <a:ext uri="{FF2B5EF4-FFF2-40B4-BE49-F238E27FC236}">
                <a16:creationId xmlns:a16="http://schemas.microsoft.com/office/drawing/2014/main" id="{7806E208-58A8-2E58-A50B-2D44822AC332}"/>
              </a:ext>
            </a:extLst>
          </p:cNvPr>
          <p:cNvSpPr txBox="1"/>
          <p:nvPr/>
        </p:nvSpPr>
        <p:spPr>
          <a:xfrm>
            <a:off x="9104234" y="1766751"/>
            <a:ext cx="2401966" cy="789960"/>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cs typeface="Segoe UI"/>
              </a:rPr>
              <a:t>Ejecutivo</a:t>
            </a:r>
            <a:r>
              <a:rPr lang="en-US" sz="1600">
                <a:solidFill>
                  <a:prstClr val="black"/>
                </a:solidFill>
                <a:cs typeface="Segoe UI"/>
              </a:rPr>
              <a:t> de </a:t>
            </a:r>
            <a:r>
              <a:rPr lang="en-US" sz="1600" err="1">
                <a:solidFill>
                  <a:prstClr val="black"/>
                </a:solidFill>
                <a:cs typeface="Segoe UI"/>
              </a:rPr>
              <a:t>Cuentas</a:t>
            </a:r>
            <a:r>
              <a:rPr lang="en-US" sz="1600">
                <a:solidFill>
                  <a:prstClr val="black"/>
                </a:solidFill>
                <a:cs typeface="Segoe UI"/>
              </a:rPr>
              <a:t>
Jefe de </a:t>
            </a:r>
            <a:r>
              <a:rPr lang="en-US" sz="1600" err="1">
                <a:solidFill>
                  <a:prstClr val="black"/>
                </a:solidFill>
                <a:cs typeface="Segoe UI"/>
              </a:rPr>
              <a:t>ventas</a:t>
            </a:r>
            <a:endParaRPr lang="en-US" sz="1600">
              <a:solidFill>
                <a:prstClr val="black"/>
              </a:solidFill>
              <a:cs typeface="Segoe UI"/>
            </a:endParaRPr>
          </a:p>
          <a:p>
            <a:pPr lvl="0">
              <a:spcAft>
                <a:spcPts val="200"/>
              </a:spcAft>
              <a:defRPr/>
            </a:pPr>
            <a:r>
              <a:rPr lang="en-US" sz="1600" err="1">
                <a:solidFill>
                  <a:prstClr val="black"/>
                </a:solidFill>
                <a:cs typeface="Segoe UI"/>
              </a:rPr>
              <a:t>Representante</a:t>
            </a:r>
            <a:r>
              <a:rPr lang="en-US" sz="1600">
                <a:solidFill>
                  <a:prstClr val="black"/>
                </a:solidFill>
                <a:cs typeface="Segoe UI"/>
              </a:rPr>
              <a:t> de </a:t>
            </a:r>
            <a:r>
              <a:rPr lang="en-US" sz="1600" err="1">
                <a:solidFill>
                  <a:prstClr val="black"/>
                </a:solidFill>
                <a:cs typeface="Segoe UI"/>
              </a:rPr>
              <a:t>ventas</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7" name="Rectangle: Rounded Corners 36">
            <a:hlinkClick r:id="rId6" action="ppaction://hlinksldjump"/>
            <a:extLst>
              <a:ext uri="{FF2B5EF4-FFF2-40B4-BE49-F238E27FC236}">
                <a16:creationId xmlns:a16="http://schemas.microsoft.com/office/drawing/2014/main" id="{2377091F-911D-BAC9-CAE2-BB76D82AA0E1}"/>
              </a:ext>
            </a:extLst>
          </p:cNvPr>
          <p:cNvSpPr>
            <a:spLocks/>
          </p:cNvSpPr>
          <p:nvPr/>
        </p:nvSpPr>
        <p:spPr bwMode="auto">
          <a:xfrm>
            <a:off x="693011"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Mercadeo</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5" name="TextBox 44">
            <a:extLst>
              <a:ext uri="{FF2B5EF4-FFF2-40B4-BE49-F238E27FC236}">
                <a16:creationId xmlns:a16="http://schemas.microsoft.com/office/drawing/2014/main" id="{F1929A82-9F68-FD68-98C6-A3B3067F209A}"/>
              </a:ext>
            </a:extLst>
          </p:cNvPr>
          <p:cNvSpPr txBox="1"/>
          <p:nvPr/>
        </p:nvSpPr>
        <p:spPr>
          <a:xfrm>
            <a:off x="693011" y="4558149"/>
            <a:ext cx="3348496" cy="1605568"/>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rPr>
              <a:t>Gerente</a:t>
            </a:r>
            <a:r>
              <a:rPr lang="en-US" sz="1600">
                <a:solidFill>
                  <a:prstClr val="black"/>
                </a:solidFill>
              </a:rPr>
              <a:t> de Marca
</a:t>
            </a:r>
            <a:r>
              <a:rPr lang="en-US" sz="1600" err="1">
                <a:solidFill>
                  <a:prstClr val="black"/>
                </a:solidFill>
              </a:rPr>
              <a:t>Estratega</a:t>
            </a:r>
            <a:r>
              <a:rPr lang="en-US" sz="1600">
                <a:solidFill>
                  <a:prstClr val="black"/>
                </a:solidFill>
              </a:rPr>
              <a:t> de </a:t>
            </a:r>
            <a:r>
              <a:rPr lang="en-US" sz="1600" err="1">
                <a:solidFill>
                  <a:prstClr val="black"/>
                </a:solidFill>
              </a:rPr>
              <a:t>contenido</a:t>
            </a:r>
            <a:r>
              <a:rPr lang="en-US" sz="1600">
                <a:solidFill>
                  <a:prstClr val="black"/>
                </a:solidFill>
              </a:rPr>
              <a:t>
Director </a:t>
            </a:r>
            <a:r>
              <a:rPr lang="en-US" sz="1600" err="1">
                <a:solidFill>
                  <a:prstClr val="black"/>
                </a:solidFill>
              </a:rPr>
              <a:t>Creativo</a:t>
            </a:r>
            <a:r>
              <a:rPr lang="en-US" sz="1600">
                <a:solidFill>
                  <a:prstClr val="black"/>
                </a:solidFill>
              </a:rPr>
              <a:t>
</a:t>
            </a:r>
            <a:r>
              <a:rPr lang="en-US" sz="1600" err="1">
                <a:solidFill>
                  <a:prstClr val="black"/>
                </a:solidFill>
              </a:rPr>
              <a:t>Diseñador</a:t>
            </a:r>
            <a:r>
              <a:rPr lang="en-US" sz="1600">
                <a:solidFill>
                  <a:prstClr val="black"/>
                </a:solidFill>
              </a:rPr>
              <a:t> </a:t>
            </a:r>
            <a:r>
              <a:rPr lang="en-US" sz="1600" err="1">
                <a:solidFill>
                  <a:prstClr val="black"/>
                </a:solidFill>
              </a:rPr>
              <a:t>Gráfico</a:t>
            </a:r>
            <a:r>
              <a:rPr lang="en-US" sz="1600">
                <a:solidFill>
                  <a:prstClr val="black"/>
                </a:solidFill>
              </a:rPr>
              <a:t>
</a:t>
            </a:r>
            <a:r>
              <a:rPr lang="en-US" sz="1600" err="1">
                <a:solidFill>
                  <a:prstClr val="black"/>
                </a:solidFill>
              </a:rPr>
              <a:t>Investigador</a:t>
            </a:r>
            <a:r>
              <a:rPr lang="en-US" sz="1600">
                <a:solidFill>
                  <a:prstClr val="black"/>
                </a:solidFill>
              </a:rPr>
              <a:t> de Mercado
</a:t>
            </a:r>
            <a:r>
              <a:rPr lang="en-US" sz="1600" err="1">
                <a:solidFill>
                  <a:prstClr val="black"/>
                </a:solidFill>
              </a:rPr>
              <a:t>Gerente</a:t>
            </a:r>
            <a:r>
              <a:rPr lang="en-US" sz="1600">
                <a:solidFill>
                  <a:prstClr val="black"/>
                </a:solidFill>
              </a:rPr>
              <a:t> de Marketing de </a:t>
            </a:r>
            <a:r>
              <a:rPr lang="en-US" sz="1600" err="1">
                <a:solidFill>
                  <a:prstClr val="black"/>
                </a:solidFill>
              </a:rPr>
              <a:t>Producto</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8" name="Rectangle: Rounded Corners 37">
            <a:hlinkClick r:id="rId7" action="ppaction://hlinksldjump"/>
            <a:extLst>
              <a:ext uri="{FF2B5EF4-FFF2-40B4-BE49-F238E27FC236}">
                <a16:creationId xmlns:a16="http://schemas.microsoft.com/office/drawing/2014/main" id="{D1D8D3CD-46C3-42DF-EAF9-A724BF6180B5}"/>
              </a:ext>
            </a:extLst>
          </p:cNvPr>
          <p:cNvSpPr>
            <a:spLocks/>
          </p:cNvSpPr>
          <p:nvPr/>
        </p:nvSpPr>
        <p:spPr bwMode="auto">
          <a:xfrm>
            <a:off x="4423625"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Finanzas</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4" name="TextBox 43">
            <a:extLst>
              <a:ext uri="{FF2B5EF4-FFF2-40B4-BE49-F238E27FC236}">
                <a16:creationId xmlns:a16="http://schemas.microsoft.com/office/drawing/2014/main" id="{E38828FF-E5AB-B5C6-E3C3-4D44C8FF84A3}"/>
              </a:ext>
            </a:extLst>
          </p:cNvPr>
          <p:cNvSpPr txBox="1"/>
          <p:nvPr/>
        </p:nvSpPr>
        <p:spPr>
          <a:xfrm>
            <a:off x="4423625" y="4558149"/>
            <a:ext cx="3348496" cy="1554272"/>
          </a:xfrm>
          <a:prstGeom prst="rect">
            <a:avLst/>
          </a:prstGeom>
          <a:noFill/>
        </p:spPr>
        <p:txBody>
          <a:bodyPr wrap="square" lIns="0" tIns="0" rIns="0" bIns="0" rtlCol="0" anchor="t">
            <a:spAutoFit/>
          </a:bodyPr>
          <a:lstStyle/>
          <a:p>
            <a:pPr lvl="0">
              <a:spcAft>
                <a:spcPts val="200"/>
              </a:spcAft>
              <a:defRPr/>
            </a:pPr>
            <a:r>
              <a:rPr lang="es-ES" sz="1600">
                <a:solidFill>
                  <a:prstClr val="black"/>
                </a:solidFill>
              </a:rPr>
              <a:t>Contable
Analista Financiero</a:t>
            </a:r>
            <a:br>
              <a:rPr lang="es-ES" sz="1600">
                <a:solidFill>
                  <a:prstClr val="black"/>
                </a:solidFill>
              </a:rPr>
            </a:br>
            <a:r>
              <a:rPr lang="es-ES" sz="1600">
                <a:solidFill>
                  <a:prstClr val="black"/>
                </a:solidFill>
              </a:rPr>
              <a:t>Gerente de Finanzas
Gerente de Inversiones</a:t>
            </a:r>
            <a:br>
              <a:rPr lang="es-ES" sz="1600">
                <a:solidFill>
                  <a:prstClr val="black"/>
                </a:solidFill>
              </a:rPr>
            </a:br>
            <a:r>
              <a:rPr lang="es-ES" sz="1600">
                <a:solidFill>
                  <a:prstClr val="black"/>
                </a:solidFill>
              </a:rPr>
              <a:t>Asesor Financiero
Especialista en Riesgos</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9" name="Rectangle: Rounded Corners 38">
            <a:hlinkClick r:id="rId8" action="ppaction://hlinksldjump"/>
            <a:extLst>
              <a:ext uri="{FF2B5EF4-FFF2-40B4-BE49-F238E27FC236}">
                <a16:creationId xmlns:a16="http://schemas.microsoft.com/office/drawing/2014/main" id="{7FE1B4F5-C052-CC4A-AC99-C218483F108D}"/>
              </a:ext>
            </a:extLst>
          </p:cNvPr>
          <p:cNvSpPr>
            <a:spLocks/>
          </p:cNvSpPr>
          <p:nvPr/>
        </p:nvSpPr>
        <p:spPr bwMode="auto">
          <a:xfrm>
            <a:off x="8157704"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Tecnología</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6" name="TextBox 45">
            <a:extLst>
              <a:ext uri="{FF2B5EF4-FFF2-40B4-BE49-F238E27FC236}">
                <a16:creationId xmlns:a16="http://schemas.microsoft.com/office/drawing/2014/main" id="{E2EE286E-FF35-9E3E-8310-027239E4C73A}"/>
              </a:ext>
            </a:extLst>
          </p:cNvPr>
          <p:cNvSpPr txBox="1"/>
          <p:nvPr/>
        </p:nvSpPr>
        <p:spPr>
          <a:xfrm>
            <a:off x="8157704" y="4558149"/>
            <a:ext cx="3348496" cy="1605568"/>
          </a:xfrm>
          <a:prstGeom prst="rect">
            <a:avLst/>
          </a:prstGeom>
          <a:noFill/>
        </p:spPr>
        <p:txBody>
          <a:bodyPr wrap="square" lIns="0" tIns="0" rIns="0" bIns="0" rtlCol="0" anchor="t">
            <a:spAutoFit/>
          </a:bodyPr>
          <a:lstStyle/>
          <a:p>
            <a:pPr lvl="0">
              <a:spcAft>
                <a:spcPts val="200"/>
              </a:spcAft>
              <a:defRPr/>
            </a:pPr>
            <a:r>
              <a:rPr lang="es-ES" sz="1600">
                <a:solidFill>
                  <a:prstClr val="black"/>
                </a:solidFill>
                <a:cs typeface="Segoe UI"/>
              </a:rPr>
              <a:t>Analista de Ciberseguridad
Soporte de la mesa de ayuda
Técnico de Hardware
Gerente de Proyectos de TI
Administrador de red
Programador</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Tree>
    <p:extLst>
      <p:ext uri="{BB962C8B-B14F-4D97-AF65-F5344CB8AC3E}">
        <p14:creationId xmlns:p14="http://schemas.microsoft.com/office/powerpoint/2010/main" val="378273375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Genera un informe de inventario actual comparado con las ventas del último trimestre, para identificar excesos o déficits y optimizar la gestión de stock.</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Analiza el rendimiento de ventas online frente a las ventas en tienda, usando datos del último año, para dirigir mejor los esfuerzos de marketing y promociones.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Determina cuáles fueron los días de mayor venta en el último año y busca correlaciones con eventos o promociones, para planificar estrategias de ventas futuras.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Revisa las previsiones de ventas basadas en tendencias actuales y ajusta los parámetros del modelo según las últimas campañas de marketing, para mejorar la precisión.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el impacto de las devoluciones en la rentabilidad de cada categoría de productos, para identificar áreas donde mejorar la calidad o la descripción de productos.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a:t>
                      </a:r>
                      <a:r>
                        <a:rPr lang="es-ES" sz="1200" err="1">
                          <a:effectLst/>
                        </a:rPr>
                        <a:t>dashboard</a:t>
                      </a:r>
                      <a:r>
                        <a:rPr lang="es-ES" sz="1200">
                          <a:effectLst/>
                        </a:rPr>
                        <a:t> de satisfacción del cliente que integre datos de encuestas, ventas y devoluciones, para identificar directrices para la mejora del producto y del servicio.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6695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de tendencias de moda para la próxima temporada, usando análisis de ventas y </a:t>
                      </a:r>
                      <a:r>
                        <a:rPr lang="es-ES" sz="1200" err="1">
                          <a:effectLst/>
                        </a:rPr>
                        <a:t>feedback</a:t>
                      </a:r>
                      <a:r>
                        <a:rPr lang="es-ES" sz="1200">
                          <a:effectLst/>
                        </a:rPr>
                        <a:t> de clientes, para inspirar al equipo de diseño.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 estrategia de marketing digital con los últimos resultados de campañas y ajustes según análisis de redes sociales, para optimizar el ROI.</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compare el rendimiento de ventas online y físicas, utilizando datos de los últimos tres años, para identificar oportunidades de crecimiento en ambos canales.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una diapositiva que formule preguntas clave sobre las preferencias de compra </a:t>
                      </a:r>
                      <a:r>
                        <a:rPr lang="es-ES" sz="1200" dirty="0" err="1">
                          <a:effectLst/>
                        </a:rPr>
                        <a:t>pospandemia</a:t>
                      </a:r>
                      <a:r>
                        <a:rPr lang="es-ES" sz="1200" dirty="0">
                          <a:effectLst/>
                        </a:rPr>
                        <a:t> de nuestros clientes, basándote en encuestas recientes, para adaptar nuestra estrategia de </a:t>
                      </a:r>
                      <a:r>
                        <a:rPr lang="es-ES" sz="1200" dirty="0" err="1">
                          <a:effectLst/>
                        </a:rPr>
                        <a:t>retail</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el equipo de ventas destacando las características únicas y ventajas competitivas de nuestros productos más vendidos, utilizando informes de producto y </a:t>
                      </a:r>
                      <a:r>
                        <a:rPr lang="es-ES" sz="1200" err="1">
                          <a:effectLst/>
                        </a:rPr>
                        <a:t>feedback</a:t>
                      </a:r>
                      <a:r>
                        <a:rPr lang="es-ES" sz="1200">
                          <a:effectLst/>
                        </a:rPr>
                        <a:t> de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Desarrolla una presentación que analice el impacto de las promociones de temporada en el comportamiento de compra del cliente, basándote en datos de ventas históricas y campañas promocionales.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53590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 resumen ejecutivo de la reunión de estrategia de marketing, destacando las campañas clave a lanzar, con una lista de tareas asignadas y plazos para cada miembro del equipo.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lista de acciones del equipo de desarrollo de producto </a:t>
                      </a:r>
                      <a:r>
                        <a:rPr lang="es-ES" sz="1200" err="1">
                          <a:effectLst/>
                        </a:rPr>
                        <a:t>post-reunión</a:t>
                      </a:r>
                      <a:r>
                        <a:rPr lang="es-ES" sz="1200">
                          <a:effectLst/>
                        </a:rPr>
                        <a:t>, incluyendo cambios en el diseño basados en el </a:t>
                      </a:r>
                      <a:r>
                        <a:rPr lang="es-ES" sz="1200" err="1">
                          <a:effectLst/>
                        </a:rPr>
                        <a:t>feedback</a:t>
                      </a:r>
                      <a:r>
                        <a:rPr lang="es-ES" sz="1200">
                          <a:effectLst/>
                        </a:rPr>
                        <a:t> reciente y asigna responsables para cada tarea.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discusión sobre la optimización de la cadena de suministro y documenta las soluciones propuestas para mejorar la eficiencia, junto con los responsables de implementarlas.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preguntas de seguimiento para profundizar en las estrategias de expansión de mercado discutidas, asegurando que todos los aspectos clave hayan sido cubiertos.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Consolida los comentarios de la última revisión de producto en un documento claro, indicando qué áreas requieren mejoras y quién será responsable de cada una.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agenda detallada para la próxima reunión de planificación de inventario, incluyendo objetivos, temas a tratar y asignación de roles para facilitar la discusión.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453415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 correo electrónico promocional para anunciar nuestra venta de temporada, destacando descuentos exclusivos, productos estrella y la fecha límite para aprovechar las ofertas.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solicitando a los proveedores actualizaciones sobre los últimos plazos de entrega y cualquier posible impacto en nuestro inventario debido a retrasos.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Reformula un correo electrónico de agradecimiento a los clientes por su lealtad durante el año, incluyendo un cupón especial de agradecimiento y un avance de lo que pueden esperar el próximo año.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nuestro equipo de análisis de mercado solicitando un informe sobre las últimas tendencias de consumo y cómo podemos adaptar nuestras estrategias de marketing.</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correo electrónico de bienvenida para nuevos suscriptores de nuestra </a:t>
                      </a:r>
                      <a:r>
                        <a:rPr lang="es-ES" sz="1200" err="1">
                          <a:effectLst/>
                        </a:rPr>
                        <a:t>newsletter</a:t>
                      </a:r>
                      <a:r>
                        <a:rPr lang="es-ES" sz="1200">
                          <a:effectLst/>
                        </a:rPr>
                        <a:t>, presentando nuestra marca, valores y lo que pueden esperar de nuestras futuras comunicaciones.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Redacta un correo electrónico a nuestro equipo de ventas pidiendo un resumen de las interacciones con los clientes más valiosas del mes, incluyendo aprendizajes y oportunidades de mejora.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26907725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Seguros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itting at a desk using a computer&#10;&#10;Description automatically generated">
            <a:extLst>
              <a:ext uri="{FF2B5EF4-FFF2-40B4-BE49-F238E27FC236}">
                <a16:creationId xmlns:a16="http://schemas.microsoft.com/office/drawing/2014/main" id="{51E67E5B-9495-0751-0C6B-52A138879B6A}"/>
              </a:ext>
            </a:extLst>
          </p:cNvPr>
          <p:cNvPicPr>
            <a:picLocks noChangeAspect="1"/>
          </p:cNvPicPr>
          <p:nvPr/>
        </p:nvPicPr>
        <p:blipFill rotWithShape="1">
          <a:blip r:embed="rId4">
            <a:extLst>
              <a:ext uri="{28A0092B-C50C-407E-A947-70E740481C1C}">
                <a14:useLocalDpi xmlns:a14="http://schemas.microsoft.com/office/drawing/2010/main" val="0"/>
              </a:ext>
            </a:extLst>
          </a:blip>
          <a:srcRect l="5050" t="1466" r="27699"/>
          <a:stretch/>
        </p:blipFill>
        <p:spPr>
          <a:xfrm flipH="1">
            <a:off x="7170674" y="1472184"/>
            <a:ext cx="3818699" cy="39136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48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en Word para </a:t>
            </a:r>
            <a:r>
              <a:rPr lang="en-US" sz="3200" dirty="0" err="1">
                <a:gradFill flip="none" rotWithShape="1">
                  <a:gsLst>
                    <a:gs pos="50000">
                      <a:srgbClr val="8661C5"/>
                    </a:gs>
                    <a:gs pos="0">
                      <a:srgbClr val="3E76D4"/>
                    </a:gs>
                    <a:gs pos="100000">
                      <a:srgbClr val="C73ECC"/>
                    </a:gs>
                  </a:gsLst>
                  <a:lin ang="2700000" scaled="1"/>
                  <a:tileRect/>
                </a:gradFill>
                <a:cs typeface="+mn-cs"/>
              </a:rPr>
              <a:t>Seguros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Diseña un sistema de evaluación de riesgos personalizado para seguros de automóviles, basado en historial de conducción y hábitos del conductor, para ofrecer primas más justas y fomentar la conducción segura.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un programa de lealtad para clientes de seguros de vida, utilizando datos demográficos y de comportamiento, para aumentar la retención y satisfacción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una herramienta de diagnóstico rápido para reclamos menores de salud, basada en historiales médicos y guías de práctica clínica, para agilizar el proceso de reclamaciones y mejorar la experiencia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informe trimestral de tendencias en el sector de seguros, recopilando datos de siniestralidad, innovaciones tecnológicas y cambios regulatorios, para informar decisiones estratégicas.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contenidos educativos sobre la importancia del seguro de vida, utilizando historias reales de clientes y datos estadísticos, para aumentar la concienciación y captación de nuevos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err="1">
                          <a:effectLst/>
                          <a:latin typeface="+mn-lt"/>
                        </a:rPr>
                        <a:t>Editar</a:t>
                      </a:r>
                      <a:endParaRPr lang="en-US" sz="1200" b="1">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la estrategia de comunicación </a:t>
                      </a:r>
                      <a:r>
                        <a:rPr lang="es-ES" sz="1200" err="1">
                          <a:effectLst/>
                          <a:latin typeface="+mn-lt"/>
                        </a:rPr>
                        <a:t>post-venta</a:t>
                      </a:r>
                      <a:r>
                        <a:rPr lang="es-ES" sz="1200">
                          <a:effectLst/>
                          <a:latin typeface="+mn-lt"/>
                        </a:rPr>
                        <a:t> para seguros de hogar, basándote en </a:t>
                      </a:r>
                      <a:r>
                        <a:rPr lang="es-ES" sz="1200" err="1">
                          <a:effectLst/>
                          <a:latin typeface="+mn-lt"/>
                        </a:rPr>
                        <a:t>feedback</a:t>
                      </a:r>
                      <a:r>
                        <a:rPr lang="es-ES" sz="1200">
                          <a:effectLst/>
                          <a:latin typeface="+mn-lt"/>
                        </a:rPr>
                        <a:t> de clientes y mejores prácticas del sector, para mejorar la fidelización y satisfacción del cliente.</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72717471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destaque las innovaciones en seguros de vida, utilizando estudios de caso y tendencias de la industria, para el próximo seminario de productos.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que analice las razones detrás del aumento de reclamaciones en el último año, utilizando informes de reclamaciones y </a:t>
                      </a:r>
                      <a:r>
                        <a:rPr lang="es-ES" sz="1200" err="1">
                          <a:effectLst/>
                        </a:rPr>
                        <a:t>feedback</a:t>
                      </a:r>
                      <a:r>
                        <a:rPr lang="es-ES" sz="1200">
                          <a:effectLst/>
                        </a:rPr>
                        <a:t> de clientes, para identificar áreas de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nuestra presentación corporativa para incluir los últimos avances en tecnología de seguros, basándote en investigación de mercado y desarrollos internos, para mejorar la percepción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diapositiva que indague sobre nuevas necesidades de cobertura de seguro en el contexto actual, basándote en encuestas de mercado y análisis de tendencias, para guiar el desarrollo de productos.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sobre estrategias para mejorar la satisfacción del cliente, utilizando resultados de encuestas y benchmarking del sector, para el próximo taller de servicio al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una presentación que resuma el impacto financiero de los desastres naturales en el sector de seguros, usando datos de siniestros y estudios económicos, para preparar un informe a la dirección.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722578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distribución geográfica de los siniestros en el último año, para identificar áreas de alto riesgo y ajustar las primas de seguro correspondientemente.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modelo de predicción de fraude en seguros de auto utilizando variables demográficas y de comportamiento del conductor, para mejorar la detección precoz de fraudes.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base de datos de reclamaciones con la última información de costos de reparación y médicos, para ajustar las reservas de siniestralidad.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ratio de pérdida por línea de producto de seguro, comparando primas cobradas vs. siniestros pagados, para evaluar la rentabilidad de cada línea.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la efectividad de los programas de reducción de riesgos en seguros de hogar, analizando tendencias de reclamaciones antes y después de su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informe de tendencias de costos de atención médica basado en reclamaciones de seguros de salud, para anticipar ajustes en la oferta de productos.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90292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Resume la reunión sobre ajustes en la política de seguros, destacando los cambios propuestos, decisiones tomadas y asignando tareas para la actualización de documentos legales.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Refina el plan de acción resultante de la revisión de reclamaciones recientes, asegurando que se asignen claramente los pasos a seguir para mejorar el proceso de gestión de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Documenta las estrategias discutidas para mejorar la satisfacción del cliente en el servicio de seguros, incluyendo iniciativas específicas y asignación de responsables.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lista de preguntas críticas para entender mejor las necesidades de los clientes discutidas en la última sesión de </a:t>
                      </a:r>
                      <a:r>
                        <a:rPr lang="es-ES" sz="1200" err="1">
                          <a:effectLst/>
                        </a:rPr>
                        <a:t>feedback</a:t>
                      </a:r>
                      <a:r>
                        <a:rPr lang="es-ES" sz="1200">
                          <a:effectLst/>
                        </a:rPr>
                        <a:t>, asegurando una mejora continua del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resumen de la sesión de formación en nuevos productos de seguros, incluyendo puntos clave, beneficios destacados y responsables de la implementación en el equipo de ventas.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plan de seguimiento para la implementación de la nueva tecnología de seguros, detallando acciones, responsables y plazos para cada fase del proyecto.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75239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Escribe un correo electrónico solicitando a los agentes de seguros que compartan historias de éxito recientes en las que hayan ayudado significativamente a los clientes, para un boletín interno.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 correo electrónico de actualización para los clientes sobre cómo nuestras nuevas pólizas de seguro ofrecen una mejor cobertura y tranquilidad, destacando casos específicos de beneficios.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una comunicación a los clientes afectados por un desastre natural, ofreciendo instrucciones claras sobre cómo presentar reclamaciones rápidamente y asegurándoles nuestro apoyo total.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la gerencia solicitando una revisión de las políticas de seguros actuales para identificar áreas de mejora en base a </a:t>
                      </a:r>
                      <a:r>
                        <a:rPr lang="es-ES" sz="1200" err="1">
                          <a:effectLst/>
                        </a:rPr>
                        <a:t>feedback</a:t>
                      </a:r>
                      <a:r>
                        <a:rPr lang="es-ES" sz="1200">
                          <a:effectLst/>
                        </a:rPr>
                        <a:t> reciente de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para reconocer el duro trabajo de nuestro equipo tras un evento de alta demanda de reclamaciones, agradeciendo su compromiso y ofreciendo un día de descanso adicional.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Solicita por correo electrónico a los departamentos correspondientes un informe sobre el impacto de las últimas reformas legales en nuestros productos de seguros, para una reunión directiva.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5455124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727786" y="2130592"/>
            <a:ext cx="2736428" cy="27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Haz clic en el caso de uso que deseas revisar</a:t>
            </a:r>
            <a:endParaRPr lang="en-US">
              <a:gradFill flip="none" rotWithShape="1">
                <a:gsLst>
                  <a:gs pos="50000">
                    <a:srgbClr val="8661C5"/>
                  </a:gs>
                  <a:gs pos="0">
                    <a:srgbClr val="3E76D4"/>
                  </a:gs>
                  <a:gs pos="100000">
                    <a:srgbClr val="C73ECC"/>
                  </a:gs>
                </a:gsLst>
                <a:lin ang="2700000" scaled="1"/>
                <a:tileRect/>
              </a:gradFill>
              <a:cs typeface="+mn-cs"/>
            </a:endParaRPr>
          </a:p>
        </p:txBody>
      </p:sp>
      <p:sp>
        <p:nvSpPr>
          <p:cNvPr id="34" name="Rectangle 33" descr="Microsoft Copilot logo">
            <a:extLst>
              <a:ext uri="{FF2B5EF4-FFF2-40B4-BE49-F238E27FC236}">
                <a16:creationId xmlns:a16="http://schemas.microsoft.com/office/drawing/2014/main" id="{69C8D754-F0E5-964D-A98A-72974EA4120A}"/>
              </a:ext>
            </a:extLst>
          </p:cNvPr>
          <p:cNvSpPr/>
          <p:nvPr/>
        </p:nvSpPr>
        <p:spPr bwMode="auto">
          <a:xfrm>
            <a:off x="11950700" y="0"/>
            <a:ext cx="241300" cy="241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hlinkClick r:id="rId4" action="ppaction://hlinksldjump"/>
            <a:extLst>
              <a:ext uri="{FF2B5EF4-FFF2-40B4-BE49-F238E27FC236}">
                <a16:creationId xmlns:a16="http://schemas.microsoft.com/office/drawing/2014/main" id="{BBBE5FDB-B35D-605D-6959-F4B333A69D40}"/>
              </a:ext>
            </a:extLst>
          </p:cNvPr>
          <p:cNvSpPr>
            <a:spLocks noGrp="1"/>
          </p:cNvSpPr>
          <p:nvPr/>
        </p:nvSpPr>
        <p:spPr bwMode="auto">
          <a:xfrm>
            <a:off x="1192786" y="1348045"/>
            <a:ext cx="3381603"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lang="en-US" sz="2000" spc="0" err="1">
                <a:solidFill>
                  <a:prstClr val="white"/>
                </a:solidFill>
                <a:latin typeface="Segoe UI Semibold"/>
                <a:cs typeface="Segoe UI"/>
              </a:rPr>
              <a:t>Mantener</a:t>
            </a:r>
            <a:r>
              <a:rPr lang="en-US" sz="2000" spc="0">
                <a:solidFill>
                  <a:prstClr val="white"/>
                </a:solidFill>
                <a:latin typeface="Segoe UI Semibold"/>
                <a:cs typeface="Segoe UI"/>
              </a:rPr>
              <a:t> a </a:t>
            </a:r>
            <a:r>
              <a:rPr lang="en-US" sz="2000" spc="0" err="1">
                <a:solidFill>
                  <a:prstClr val="white"/>
                </a:solidFill>
                <a:latin typeface="Segoe UI Semibold"/>
                <a:cs typeface="Segoe UI"/>
              </a:rPr>
              <a:t>los</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Ejecutivos</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informados</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7" name="Rectangle: Rounded Corners 6">
            <a:hlinkClick r:id="rId5" action="ppaction://hlinksldjump"/>
            <a:extLst>
              <a:ext uri="{FF2B5EF4-FFF2-40B4-BE49-F238E27FC236}">
                <a16:creationId xmlns:a16="http://schemas.microsoft.com/office/drawing/2014/main" id="{634CA5DE-BAAC-D16D-6B10-978287C1F5C5}"/>
              </a:ext>
            </a:extLst>
          </p:cNvPr>
          <p:cNvSpPr>
            <a:spLocks noGrp="1"/>
          </p:cNvSpPr>
          <p:nvPr/>
        </p:nvSpPr>
        <p:spPr bwMode="auto">
          <a:xfrm>
            <a:off x="7005210" y="1155396"/>
            <a:ext cx="3825089"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Mantener</a:t>
            </a:r>
            <a:r>
              <a:rPr kumimoji="0" lang="en-US" sz="2000" b="0" i="0" u="none" strike="noStrike" kern="1200" cap="none" spc="0" normalizeH="0" noProof="0">
                <a:ln w="3175">
                  <a:noFill/>
                </a:ln>
                <a:solidFill>
                  <a:prstClr val="white"/>
                </a:solidFill>
                <a:effectLst/>
                <a:uLnTx/>
                <a:uFillTx/>
                <a:latin typeface="Segoe UI Semibold"/>
                <a:ea typeface="+mn-ea"/>
                <a:cs typeface="Segoe UI"/>
              </a:rPr>
              <a:t>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tus</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Operaciones</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lang="en-US" sz="2000" spc="0" err="1">
                <a:solidFill>
                  <a:prstClr val="white"/>
                </a:solidFill>
                <a:latin typeface="Segoe UI Semibold"/>
                <a:cs typeface="Segoe UI"/>
              </a:rPr>
              <a:t>Funcionando</a:t>
            </a:r>
            <a:r>
              <a:rPr lang="en-US" sz="2000" spc="0">
                <a:solidFill>
                  <a:prstClr val="white"/>
                </a:solidFill>
                <a:latin typeface="Segoe UI Semibold"/>
                <a:cs typeface="Segoe UI"/>
              </a:rPr>
              <a:t> sin </a:t>
            </a:r>
            <a:r>
              <a:rPr lang="en-US" sz="2000" spc="0" err="1">
                <a:solidFill>
                  <a:prstClr val="white"/>
                </a:solidFill>
                <a:latin typeface="Segoe UI Semibold"/>
                <a:cs typeface="Segoe UI"/>
              </a:rPr>
              <a:t>problemas</a:t>
            </a:r>
            <a:endParaRPr kumimoji="0" lang="en-US" sz="2000" b="0" i="0" u="none" strike="noStrike" kern="1200" cap="none" spc="0" normalizeH="0" baseline="0" noProof="0">
              <a:ln w="3175">
                <a:noFill/>
              </a:ln>
              <a:solidFill>
                <a:prstClr val="white"/>
              </a:solidFill>
              <a:effectLst/>
              <a:uLnTx/>
              <a:uFillTx/>
              <a:latin typeface="Segoe UI Semibold"/>
              <a:cs typeface="Segoe UI"/>
            </a:endParaRPr>
          </a:p>
        </p:txBody>
      </p:sp>
      <p:sp>
        <p:nvSpPr>
          <p:cNvPr id="3" name="Rectangle: Rounded Corners 2">
            <a:hlinkClick r:id="rId6" action="ppaction://hlinksldjump"/>
            <a:extLst>
              <a:ext uri="{FF2B5EF4-FFF2-40B4-BE49-F238E27FC236}">
                <a16:creationId xmlns:a16="http://schemas.microsoft.com/office/drawing/2014/main" id="{4E6AE0C6-54C9-4E3A-9E92-7F9C3FEB21F2}"/>
              </a:ext>
            </a:extLst>
          </p:cNvPr>
          <p:cNvSpPr>
            <a:spLocks noGrp="1"/>
          </p:cNvSpPr>
          <p:nvPr/>
        </p:nvSpPr>
        <p:spPr bwMode="auto">
          <a:xfrm>
            <a:off x="586799" y="3318342"/>
            <a:ext cx="3489901" cy="115014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Optimiza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las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decisiones</a:t>
            </a:r>
            <a:r>
              <a:rPr kumimoji="0" lang="en-US" sz="2000" b="0" i="0" u="none" strike="noStrike" kern="1200" cap="none" spc="0" normalizeH="0" noProof="0">
                <a:ln w="3175">
                  <a:noFill/>
                </a:ln>
                <a:solidFill>
                  <a:prstClr val="white"/>
                </a:solidFill>
                <a:effectLst/>
                <a:uLnTx/>
                <a:uFillTx/>
                <a:latin typeface="Segoe UI Semibold"/>
                <a:ea typeface="+mn-ea"/>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Financieras</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5" name="Rectangle: Rounded Corners 4">
            <a:hlinkClick r:id="rId7" action="ppaction://hlinksldjump"/>
            <a:extLst>
              <a:ext uri="{FF2B5EF4-FFF2-40B4-BE49-F238E27FC236}">
                <a16:creationId xmlns:a16="http://schemas.microsoft.com/office/drawing/2014/main" id="{1C0064B0-9C16-9E5A-E863-037090AE1608}"/>
              </a:ext>
            </a:extLst>
          </p:cNvPr>
          <p:cNvSpPr>
            <a:spLocks noGrp="1"/>
          </p:cNvSpPr>
          <p:nvPr/>
        </p:nvSpPr>
        <p:spPr bwMode="auto">
          <a:xfrm>
            <a:off x="8260969" y="2916524"/>
            <a:ext cx="3524631"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lang="en-US" sz="2000" spc="0" err="1">
                <a:solidFill>
                  <a:prstClr val="white"/>
                </a:solidFill>
                <a:latin typeface="Segoe UI Semibold"/>
                <a:cs typeface="Segoe UI"/>
              </a:rPr>
              <a:t>Ayuda</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RRHH</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con la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contratación</a:t>
            </a:r>
            <a:r>
              <a:rPr kumimoji="0" lang="en-US" sz="2000" b="0" i="0" u="none" strike="noStrike" kern="1200" cap="none" spc="0" normalizeH="0" noProof="0">
                <a:ln w="3175">
                  <a:noFill/>
                </a:ln>
                <a:solidFill>
                  <a:prstClr val="white"/>
                </a:solidFill>
                <a:effectLst/>
                <a:uLnTx/>
                <a:uFillTx/>
                <a:latin typeface="Segoe UI Semibold"/>
                <a:ea typeface="+mn-ea"/>
                <a:cs typeface="Segoe UI"/>
              </a:rPr>
              <a:t> y el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compromiso</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9" name="Rectangle: Rounded Corners 8">
            <a:hlinkClick r:id="rId8" action="ppaction://hlinksldjump"/>
            <a:extLst>
              <a:ext uri="{FF2B5EF4-FFF2-40B4-BE49-F238E27FC236}">
                <a16:creationId xmlns:a16="http://schemas.microsoft.com/office/drawing/2014/main" id="{6AB1B594-FC5F-EF00-3D8A-2880DB001515}"/>
              </a:ext>
            </a:extLst>
          </p:cNvPr>
          <p:cNvSpPr>
            <a:spLocks noGrp="1"/>
          </p:cNvSpPr>
          <p:nvPr/>
        </p:nvSpPr>
        <p:spPr bwMode="auto">
          <a:xfrm>
            <a:off x="1192786" y="4960022"/>
            <a:ext cx="3381603"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Impulsa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la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velocidad</a:t>
            </a:r>
            <a:r>
              <a:rPr kumimoji="0" lang="en-US" sz="2000" b="0" i="0" u="none" strike="noStrike" kern="1200" cap="none" spc="0" normalizeH="0" noProof="0">
                <a:ln w="3175">
                  <a:noFill/>
                </a:ln>
                <a:solidFill>
                  <a:prstClr val="white"/>
                </a:solidFill>
                <a:effectLst/>
                <a:uLnTx/>
                <a:uFillTx/>
                <a:latin typeface="Segoe UI Semibold"/>
                <a:ea typeface="+mn-ea"/>
                <a:cs typeface="Segoe UI"/>
              </a:rPr>
              <a:t> y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creatividad</a:t>
            </a:r>
            <a:r>
              <a:rPr kumimoji="0" lang="en-US" sz="2000" b="0" i="0" u="none" strike="noStrike" kern="1200" cap="none" spc="0" normalizeH="0" noProof="0">
                <a:ln w="3175">
                  <a:noFill/>
                </a:ln>
                <a:solidFill>
                  <a:prstClr val="white"/>
                </a:solidFill>
                <a:effectLst/>
                <a:uLnTx/>
                <a:uFillTx/>
                <a:latin typeface="Segoe UI Semibold"/>
                <a:ea typeface="+mn-ea"/>
                <a:cs typeface="Segoe UI"/>
              </a:rPr>
              <a:t> de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Marketing</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10" name="Rectangle: Rounded Corners 9">
            <a:hlinkClick r:id="rId9" action="ppaction://hlinksldjump"/>
            <a:extLst>
              <a:ext uri="{FF2B5EF4-FFF2-40B4-BE49-F238E27FC236}">
                <a16:creationId xmlns:a16="http://schemas.microsoft.com/office/drawing/2014/main" id="{AACB3052-81CC-9700-D43A-27D5F8698D14}"/>
              </a:ext>
            </a:extLst>
          </p:cNvPr>
          <p:cNvSpPr>
            <a:spLocks noGrp="1"/>
          </p:cNvSpPr>
          <p:nvPr/>
        </p:nvSpPr>
        <p:spPr bwMode="auto">
          <a:xfrm>
            <a:off x="4856921" y="5316289"/>
            <a:ext cx="2478158" cy="1160562"/>
          </a:xfrm>
          <a:prstGeom prst="roundRect">
            <a:avLst>
              <a:gd name="adj" fmla="val 12852"/>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Mejora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el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Eficiencia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de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TI</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p>
        </p:txBody>
      </p:sp>
      <p:sp>
        <p:nvSpPr>
          <p:cNvPr id="8" name="Rectangle: Rounded Corners 3">
            <a:hlinkClick r:id="rId10" action="ppaction://hlinksldjump"/>
            <a:extLst>
              <a:ext uri="{FF2B5EF4-FFF2-40B4-BE49-F238E27FC236}">
                <a16:creationId xmlns:a16="http://schemas.microsoft.com/office/drawing/2014/main" id="{1B2E46AE-A7C1-4A16-A0AC-E24A500B8CD8}"/>
              </a:ext>
            </a:extLst>
          </p:cNvPr>
          <p:cNvSpPr txBox="1">
            <a:spLocks/>
          </p:cNvSpPr>
          <p:nvPr/>
        </p:nvSpPr>
        <p:spPr bwMode="auto">
          <a:xfrm>
            <a:off x="7617611" y="4960024"/>
            <a:ext cx="3825089"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a:spcBef>
                <a:spcPct val="0"/>
              </a:spcBef>
              <a:spcAft>
                <a:spcPct val="0"/>
              </a:spcAft>
              <a:defRPr sz="2000">
                <a:solidFill>
                  <a:schemeClr val="bg1"/>
                </a:solidFill>
                <a:latin typeface="+mj-lt"/>
                <a:cs typeface="Segoe U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US">
                <a:solidFill>
                  <a:prstClr val="white"/>
                </a:solidFill>
              </a:rPr>
              <a:t>Dale a tu </a:t>
            </a:r>
            <a:r>
              <a:rPr lang="en-US" err="1">
                <a:solidFill>
                  <a:prstClr val="white"/>
                </a:solidFill>
              </a:rPr>
              <a:t>equipo</a:t>
            </a:r>
            <a:r>
              <a:rPr lang="en-US">
                <a:solidFill>
                  <a:prstClr val="white"/>
                </a:solidFill>
              </a:rPr>
              <a:t> de </a:t>
            </a:r>
            <a:r>
              <a:rPr kumimoji="0" lang="en-US" sz="4400" b="0" i="0" u="none" strike="noStrike" kern="1200" cap="none" spc="0" normalizeH="0" baseline="0" noProof="0">
                <a:ln>
                  <a:noFill/>
                </a:ln>
                <a:solidFill>
                  <a:prstClr val="white"/>
                </a:solidFill>
                <a:effectLst/>
                <a:uLnTx/>
                <a:uFillTx/>
                <a:latin typeface="Segoe UI Semibold"/>
                <a:ea typeface="+mn-ea"/>
                <a:cs typeface="Segoe UI"/>
              </a:rPr>
              <a:t>Ventas</a:t>
            </a:r>
            <a:r>
              <a:rPr kumimoji="0" lang="en-US" b="0" i="0" u="none" strike="noStrike" kern="1200" cap="none" spc="0" normalizeH="0" baseline="0" noProof="0">
                <a:ln>
                  <a:noFill/>
                </a:ln>
                <a:solidFill>
                  <a:prstClr val="white"/>
                </a:solidFill>
                <a:effectLst/>
                <a:uLnTx/>
                <a:uFillTx/>
                <a:latin typeface="Segoe UI Semibold"/>
              </a:rPr>
              <a:t> </a:t>
            </a:r>
            <a:r>
              <a:rPr lang="en-US">
                <a:solidFill>
                  <a:prstClr val="white"/>
                </a:solidFill>
              </a:rPr>
              <a:t>un </a:t>
            </a:r>
            <a:r>
              <a:rPr lang="en-US" err="1">
                <a:solidFill>
                  <a:prstClr val="white"/>
                </a:solidFill>
              </a:rPr>
              <a:t>asistente</a:t>
            </a:r>
            <a:r>
              <a:rPr lang="en-US">
                <a:solidFill>
                  <a:prstClr val="white"/>
                </a:solidFill>
              </a:rPr>
              <a:t> IA para </a:t>
            </a:r>
            <a:r>
              <a:rPr lang="en-US" err="1">
                <a:solidFill>
                  <a:prstClr val="white"/>
                </a:solidFill>
              </a:rPr>
              <a:t>cerrar</a:t>
            </a:r>
            <a:r>
              <a:rPr lang="en-US">
                <a:solidFill>
                  <a:prstClr val="white"/>
                </a:solidFill>
              </a:rPr>
              <a:t> </a:t>
            </a:r>
            <a:r>
              <a:rPr lang="en-US" err="1">
                <a:solidFill>
                  <a:prstClr val="white"/>
                </a:solidFill>
              </a:rPr>
              <a:t>negocios</a:t>
            </a:r>
            <a:endParaRPr kumimoji="0" lang="en-US" b="0" i="0" u="none" strike="noStrike" kern="1200" cap="none" spc="0" normalizeH="0" baseline="0" noProof="0">
              <a:ln>
                <a:noFill/>
              </a:ln>
              <a:solidFill>
                <a:prstClr val="white"/>
              </a:solidFill>
              <a:effectLst/>
              <a:uLnTx/>
              <a:uFillTx/>
              <a:latin typeface="Segoe UI Semibold"/>
            </a:endParaRPr>
          </a:p>
        </p:txBody>
      </p:sp>
    </p:spTree>
    <p:extLst>
      <p:ext uri="{BB962C8B-B14F-4D97-AF65-F5344CB8AC3E}">
        <p14:creationId xmlns:p14="http://schemas.microsoft.com/office/powerpoint/2010/main" val="4259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5" grpId="0" animBg="1"/>
      <p:bldP spid="9" grpId="0" animBg="1"/>
      <p:bldP spid="10"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Salud</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descr="A doctor using a phone and writing on a tablet&#10;&#10;Description automatically generated">
            <a:extLst>
              <a:ext uri="{FF2B5EF4-FFF2-40B4-BE49-F238E27FC236}">
                <a16:creationId xmlns:a16="http://schemas.microsoft.com/office/drawing/2014/main" id="{FCF0049A-6DE4-A85C-886E-578A33121F5C}"/>
              </a:ext>
            </a:extLst>
          </p:cNvPr>
          <p:cNvPicPr>
            <a:picLocks noChangeAspect="1"/>
          </p:cNvPicPr>
          <p:nvPr/>
        </p:nvPicPr>
        <p:blipFill rotWithShape="1">
          <a:blip r:embed="rId4">
            <a:extLst>
              <a:ext uri="{28A0092B-C50C-407E-A947-70E740481C1C}">
                <a14:useLocalDpi xmlns:a14="http://schemas.microsoft.com/office/drawing/2010/main" val="0"/>
              </a:ext>
            </a:extLst>
          </a:blip>
          <a:srcRect l="22265" t="71" b="-1"/>
          <a:stretch/>
        </p:blipFill>
        <p:spPr>
          <a:xfrm>
            <a:off x="7055364" y="1446694"/>
            <a:ext cx="4041648" cy="38601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34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sistema de seguimiento de la salud de pacientes crónicos, integrando dispositivos de monitoreo remoto y registros médicos electrónicos, para mejorar la gestión del tratamiento y reducir visitas al hospital.</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una campaña de concienciación sobre prevención de enfermedades cardíacas, utilizando estadísticas actuales y testimonios de pacientes, para incrementar la adopción de estilos de vida saludables.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guías de buenas prácticas para el manejo de la información del paciente, basadas en normativas de privacidad y casos de estudio, para asegurar la confidencialidad y seguridad de los datos.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informe comparativo de eficacia de diferentes vacunas basado en estudios clínicos recientes, para guiar las políticas de salud pública y estrategias de vacunación.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programa de formación para el personal médico sobre las últimas tecnologías de diagnóstico por imagen, utilizando ejemplos de casos y análisis de expertos, para mejorar la precisión diagnóstica.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el proceso de admisión de pacientes utilizando inteligencia artificial para predecir picos de demanda y asignar recursos, para reducir tiempos de espera y mejorar la satisfacción del paciente.</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423798344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Revisa la utilización de servicios de salud por especialidad en el último año y ajusta los horarios de los profesionales de la salud para mejorar la eficiencia operativa.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estadísticas de readmisión hospitalaria dentro de 30 días </a:t>
                      </a:r>
                      <a:r>
                        <a:rPr lang="es-ES" sz="1200" err="1">
                          <a:effectLst/>
                        </a:rPr>
                        <a:t>post-alta</a:t>
                      </a:r>
                      <a:r>
                        <a:rPr lang="es-ES" sz="1200">
                          <a:effectLst/>
                        </a:rPr>
                        <a:t>, identificando áreas de mejora en el cuidado y planificación del alta.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relación entre duración de la estancia hospitalaria y resultados de salud de los pacientes, para identificar prácticas que mejoren la calidad del cuidado.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impacto financiero de implementar un nuevo tratamiento innovador en el hospital, comparando costos actuales de tratamientos vs. beneficios proyectados en salud.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el informe de satisfacción del paciente con los últimos datos de encuestas, para identificar áreas clave donde el hospital puede mejorar la experiencia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Evalúa el costo-beneficio de diferentes equipos médicos basándose en su uso, costo de mantenimiento y impacto en los resultados de los pacientes, para guiar futuras adquisiciones.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069401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para el próximo seminario de salud pública, destacando los avances en investigación y tratamiento de enfermedades crónicas.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que analice los resultados de las últimas encuestas de satisfacción del paciente, identificando áreas de excelencia y para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la junta directiva que muestre el impacto de las nuevas tecnologías de salud en la eficiencia operativa y el cuidado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 formación continua del personal médico para incluir los últimos protocolos de tratamiento y estudios de caso relevantes.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para una conferencia de tecnología médica, mostrando cómo nuestra innovación está mejorando la atención al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presentación que resuma las tendencias emergentes en la gestión de la salud mental, basándose en investigaciones recientes y programas innovadores.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726273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Resume la conferencia sobre avances en medicina preventiva, identificando las técnicas más prometedoras discutidas, junto con sugerencias para su aplicación práctica en nuestra clínica.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 programa detallado para el próximo taller de capacitación del personal sanitario, incluyendo temas, ponentes y objetivos de aprendizaje, basándose en las necesidades actuales.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err="1">
                          <a:effectLst/>
                        </a:rPr>
                        <a:t>Editar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el registro de decisiones de la última reunión del comité de ética, incluyendo las conclusiones sobre casos discutidos y las acciones a tomar.</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preguntas clave para la próxima discusión sobre integración de tecnologías de salud digital, enfocándose en cómo mejorar la atención al paciente y la eficiencia operativa.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Consolida los resultados y recomendaciones del reciente estudio de satisfacción del paciente, incluyendo acciones prioritarias para mejorar la calidad del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una lista de comprobación para el lanzamiento de la nueva plataforma de registros médicos electrónicos, detallando tareas, responsables y plazos.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352496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Genera un correo electrónico informativo para los pacientes sobre cómo acceder a nuestros servicios de telemedicina, incluyendo pasos detallados y beneficios de utilizar la plataforma online.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Reescribe un correo electrónico a los proveedores de servicios de salud, pidiendo su colaboración para mejorar los tiempos de respuesta en las autorizaciones de tratamientos, con un tono constructivo.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Solicita a través de un correo electrónico a los jefes de departamento un resumen de las iniciativas de mejora de calidad más exitosas del año, para compartir mejores prácticas.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un experto en salud pública solicitando su opinión sobre nuestra propuesta de programa de vacunación en el lugar de trabajo, destacando cómo planeamos implementarlo.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de agradecimiento a los voluntarios que participaron en nuestra última campaña de salud comunitaria, destacando el impacto positivo de su trabajo.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Escribe un correo electrónico a los pacientes recién dados de alta, solicitando </a:t>
                      </a:r>
                      <a:r>
                        <a:rPr lang="es-ES" sz="1200" err="1">
                          <a:effectLst/>
                        </a:rPr>
                        <a:t>feedback</a:t>
                      </a:r>
                      <a:r>
                        <a:rPr lang="es-ES" sz="1200">
                          <a:effectLst/>
                        </a:rPr>
                        <a:t> sobre su experiencia en el hospital, para identificar áreas de mejora en la atención y servicios ofrecidos.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015410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Manufactura</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wearing goggles and using a virtual reality device&#10;&#10;Description automatically generated">
            <a:extLst>
              <a:ext uri="{FF2B5EF4-FFF2-40B4-BE49-F238E27FC236}">
                <a16:creationId xmlns:a16="http://schemas.microsoft.com/office/drawing/2014/main" id="{7301A1E0-09D8-ADC4-6487-5D944D27DB33}"/>
              </a:ext>
            </a:extLst>
          </p:cNvPr>
          <p:cNvPicPr>
            <a:picLocks noChangeAspect="1"/>
          </p:cNvPicPr>
          <p:nvPr/>
        </p:nvPicPr>
        <p:blipFill rotWithShape="1">
          <a:blip r:embed="rId4">
            <a:extLst>
              <a:ext uri="{28A0092B-C50C-407E-A947-70E740481C1C}">
                <a14:useLocalDpi xmlns:a14="http://schemas.microsoft.com/office/drawing/2010/main" val="0"/>
              </a:ext>
            </a:extLst>
          </a:blip>
          <a:srcRect l="24774" r="8737"/>
          <a:stretch/>
        </p:blipFill>
        <p:spPr>
          <a:xfrm>
            <a:off x="7015728" y="1389889"/>
            <a:ext cx="4172870" cy="40299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06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en </a:t>
            </a:r>
            <a:r>
              <a:rPr lang="en-US" dirty="0">
                <a:gradFill flip="none" rotWithShape="1">
                  <a:gsLst>
                    <a:gs pos="50000">
                      <a:srgbClr val="8661C5"/>
                    </a:gs>
                    <a:gs pos="0">
                      <a:srgbClr val="3E76D4"/>
                    </a:gs>
                    <a:gs pos="100000">
                      <a:srgbClr val="C73ECC"/>
                    </a:gs>
                  </a:gsLst>
                  <a:lin ang="2700000" scaled="1"/>
                  <a:tileRect/>
                </a:gradFill>
                <a:cs typeface="+mn-cs"/>
              </a:rPr>
              <a:t>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95142"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 sistema de mantenimiento predictivo para maquinaria de producción basado en datos de sensores </a:t>
                      </a:r>
                      <a:r>
                        <a:rPr lang="es-ES" sz="1200" err="1">
                          <a:effectLst/>
                        </a:rPr>
                        <a:t>IoT</a:t>
                      </a:r>
                      <a:r>
                        <a:rPr lang="es-ES" sz="1200">
                          <a:effectLst/>
                        </a:rPr>
                        <a:t> y registros de fallos anteriores, para reducir el tiempo de inactividad y los costos de mantenimiento.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Implementa un programa de formación en habilidades digitales para el personal de planta, utilizando ejemplos prácticos y simulaciones, para acelerar la adopción de nuevas tecnologías de fabricación.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análisis de viabilidad para la automatización de una línea de ensamblaje, basado en estudios de caso y tendencias de la industria, para mejorar la eficiencia y reducir costos laborales.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 plan de sostenibilidad para reducir el desperdicio en la producción, utilizando análisis de ciclo de vida y </a:t>
                      </a:r>
                      <a:r>
                        <a:rPr lang="es-ES" sz="1200" err="1">
                          <a:effectLst/>
                        </a:rPr>
                        <a:t>benchmarks</a:t>
                      </a:r>
                      <a:r>
                        <a:rPr lang="es-ES" sz="1200">
                          <a:effectLst/>
                        </a:rPr>
                        <a:t> de la industria, para mejorar la eficiencia de recursos y la imagen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estrategia de expansión de mercado para un nuevo producto manufacturado, analizando datos de mercado y </a:t>
                      </a:r>
                      <a:r>
                        <a:rPr lang="es-ES" sz="1200" err="1">
                          <a:effectLst/>
                        </a:rPr>
                        <a:t>feedback</a:t>
                      </a:r>
                      <a:r>
                        <a:rPr lang="es-ES" sz="1200">
                          <a:effectLst/>
                        </a:rPr>
                        <a:t> de clientes, para identificar segmentos objetivo y canales de distribución efectivos.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Implementa una solución de seguimiento en tiempo real para la cadena de suministro, utilizando tecnología </a:t>
                      </a:r>
                      <a:r>
                        <a:rPr lang="es-ES" sz="1200" err="1">
                          <a:effectLst/>
                        </a:rPr>
                        <a:t>blockchain</a:t>
                      </a:r>
                      <a:r>
                        <a:rPr lang="es-ES" sz="1200">
                          <a:effectLst/>
                        </a:rPr>
                        <a:t>, para mejorar la transparencia, la seguridad de los datos y la eficiencia operativa.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53149613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eficiencia de las líneas de producción en comparación con las capacidades de diseño, identificando cuellos de botella y oportunidades de mejora en el proceso.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reporte de costos de producción detallado por producto, integrando datos de materia prima, mano de obra y </a:t>
                      </a:r>
                      <a:r>
                        <a:rPr lang="es-ES" sz="1200" err="1">
                          <a:effectLst/>
                        </a:rPr>
                        <a:t>overhead</a:t>
                      </a:r>
                      <a:r>
                        <a:rPr lang="es-ES" sz="1200">
                          <a:effectLst/>
                        </a:rPr>
                        <a:t>, para identificar oportunidades de reducción de costos.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impacto en el tiempo de entrega si se aumenta la capacidad de producción en un 20%, utilizando datos actuales de producción y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Editar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Revisa las proyecciones de demanda para el próximo año y ajusta los planes de producción para alinearlos con las tendencias del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el retorno de la inversión de la maquinaria adquirida en los últimos 5 años, basándose en la mejora de la productividad y la reducción de costos operativos.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a:t>
                      </a:r>
                      <a:r>
                        <a:rPr lang="es-ES" sz="1200" err="1">
                          <a:effectLst/>
                        </a:rPr>
                        <a:t>dashboard</a:t>
                      </a:r>
                      <a:r>
                        <a:rPr lang="es-ES" sz="1200">
                          <a:effectLst/>
                        </a:rPr>
                        <a:t> de indicadores clave de rendimiento para el mantenimiento de equipos, incluyendo tiempos de respuesta, tasa de fallos y costos de reparación, para mejorar la gestión de activos.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94094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para la reunión anual de accionistas que destaque logros en eficiencia de producción, innovaciones en producto y estrategias de crecimiento.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del informe de sostenibilidad para incluir logros recientes en reducción de emisiones y planes para mejoras futuras en procesos sostenibles.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analice el impacto de las últimas tendencias de automatización en nuestra cadena de producción, incluyendo ROI y casos de estudio.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de formación para nuevos empleados de manufactura, destacando seguridad, calidad y cultura de innovación continua.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para la feria de la industria que muestre nuestra última tecnología en manufactura y cómo se compara con la competencia.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Desarrolla una presentación para el equipo de gestión que resuma los desafíos y oportunidades identificados en la última auditoría de procesos internos.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77635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459504"/>
            <a:ext cx="5282184"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a:br>
            <a:r>
              <a:rPr lang="en-US" sz="4200">
                <a:cs typeface="Segoe UI"/>
              </a:rPr>
              <a:t>IA para </a:t>
            </a:r>
            <a:r>
              <a:rPr lang="en-US" sz="4200" err="1">
                <a:cs typeface="Segoe UI"/>
              </a:rPr>
              <a:t>ejecutivos</a:t>
            </a:r>
            <a:endParaRPr lang="en-US">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 name="Picture Placeholder 7">
            <a:extLst>
              <a:ext uri="{FF2B5EF4-FFF2-40B4-BE49-F238E27FC236}">
                <a16:creationId xmlns:a16="http://schemas.microsoft.com/office/drawing/2014/main" id="{E40D28E2-3004-9F42-E2C1-E5A8007717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a:ext>
            </a:extLst>
          </a:blip>
          <a:srcRect/>
          <a:stretch/>
        </p:blipFill>
        <p:spPr bwMode="ltGray">
          <a:xfrm>
            <a:off x="6607397" y="1105049"/>
            <a:ext cx="4672584" cy="4672584"/>
          </a:xfrm>
          <a:prstGeom prst="ellipse">
            <a:avLst/>
          </a:prstGeom>
        </p:spPr>
      </p:pic>
    </p:spTree>
    <p:extLst>
      <p:ext uri="{BB962C8B-B14F-4D97-AF65-F5344CB8AC3E}">
        <p14:creationId xmlns:p14="http://schemas.microsoft.com/office/powerpoint/2010/main" val="25691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Perfecciona el plan de mejora continua basado en el último análisis de procesos de producción, incluyendo ajustes propuestos, responsables asignados y plazos para la implementación.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sesión sobre innovaciones en manufactura sostenible, destacando las tecnologías y prácticas más impactantes discutidas y su potencial aplicación en nuestras operaciones.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Organiza una serie de sesiones de </a:t>
                      </a:r>
                      <a:r>
                        <a:rPr lang="es-ES" sz="1200" err="1">
                          <a:effectLst/>
                        </a:rPr>
                        <a:t>brainstorming</a:t>
                      </a:r>
                      <a:r>
                        <a:rPr lang="es-ES" sz="1200">
                          <a:effectLst/>
                        </a:rPr>
                        <a:t> sobre eficiencia energética, preparando temas de discusión, objetivos y participantes basándose en nuestra estrategia de sostenibilidad.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 conjunto de preguntas para evaluar la viabilidad de nuevas inversiones en automatización, asegurando una comprensión completa de los beneficios y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Documenta las mejoras propuestas en la última revisión de seguridad en planta, incluyendo medidas específicas, personas responsables y cronograma de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Establece un cronograma detallado para la próxima auditoría de calidad, incluyendo áreas a revisar, equipos involucrados y resultados esperados, para asegurar la máxima preparación.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867654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Mejora un correo electrónico a la cadena de suministros comunicando los últimos cambios en los requisitos de pedido debido a ajustes en la producción, asegurando claridad y evitando confusiones.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solicitando a cada jefe de planta que proporcione actualizaciones sobre las iniciativas de eficiencia energética implementadas y los resultados obtenidos hasta ahora.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para anunciar el lanzamiento de un nuevo producto, destacando las innovaciones en diseño y manufactura que lo diferencian en 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 correo electrónico a los socios de investigación y desarrollo preguntando sobre los avances en materiales sostenibles que podrían aplicarse en nuestros procesos de producción.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Solicita por correo electrónico a los supervisores de producción un informe sobre los desafíos más significativos enfrentados este trimestre y las soluciones implementadas.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 correo electrónico de fin de año para el equipo de manufactura, agradeciendo su esfuerzo y dedicación y compartiendo los logros clave y los objetivos para el próximo año.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164434373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pPr defTabSz="914400"/>
            <a:r>
              <a:rPr lang="es-EC">
                <a:gradFill flip="none" rotWithShape="1">
                  <a:gsLst>
                    <a:gs pos="50000">
                      <a:srgbClr val="8661C5"/>
                    </a:gs>
                    <a:gs pos="0">
                      <a:srgbClr val="3E76D4"/>
                    </a:gs>
                    <a:gs pos="100000">
                      <a:srgbClr val="C73ECC"/>
                    </a:gs>
                  </a:gsLst>
                  <a:lin ang="2700000" scaled="1"/>
                  <a:tileRect/>
                </a:gradFill>
                <a:cs typeface="+mn-cs"/>
              </a:rPr>
              <a:t>Revisa</a:t>
            </a:r>
            <a:r>
              <a:rPr lang="x-none">
                <a:gradFill flip="none" rotWithShape="1">
                  <a:gsLst>
                    <a:gs pos="50000">
                      <a:srgbClr val="8661C5"/>
                    </a:gs>
                    <a:gs pos="0">
                      <a:srgbClr val="3E76D4"/>
                    </a:gs>
                    <a:gs pos="100000">
                      <a:srgbClr val="C73ECC"/>
                    </a:gs>
                  </a:gsLst>
                  <a:lin ang="2700000" scaled="1"/>
                  <a:tileRect/>
                </a:gradFill>
                <a:cs typeface="+mn-cs"/>
              </a:rPr>
              <a:t> cómo funciona</a:t>
            </a:r>
            <a:r>
              <a:rPr lang="es-EC">
                <a:gradFill flip="none" rotWithShape="1">
                  <a:gsLst>
                    <a:gs pos="50000">
                      <a:srgbClr val="8661C5"/>
                    </a:gs>
                    <a:gs pos="0">
                      <a:srgbClr val="3E76D4"/>
                    </a:gs>
                    <a:gs pos="100000">
                      <a:srgbClr val="C73ECC"/>
                    </a:gs>
                  </a:gsLst>
                  <a:lin ang="2700000" scaled="1"/>
                  <a:tileRect/>
                </a:gradFill>
                <a:cs typeface="+mn-cs"/>
              </a:rPr>
              <a:t> </a:t>
            </a:r>
            <a:r>
              <a:rPr lang="es-EC" err="1">
                <a:gradFill flip="none" rotWithShape="1">
                  <a:gsLst>
                    <a:gs pos="50000">
                      <a:srgbClr val="8661C5"/>
                    </a:gs>
                    <a:gs pos="0">
                      <a:srgbClr val="3E76D4"/>
                    </a:gs>
                    <a:gs pos="100000">
                      <a:srgbClr val="C73ECC"/>
                    </a:gs>
                  </a:gsLst>
                  <a:lin ang="2700000" scaled="1"/>
                  <a:tileRect/>
                </a:gradFill>
                <a:cs typeface="+mn-cs"/>
              </a:rPr>
              <a:t>Copilot</a:t>
            </a:r>
            <a:r>
              <a:rPr lang="es-EC">
                <a:gradFill flip="none" rotWithShape="1">
                  <a:gsLst>
                    <a:gs pos="50000">
                      <a:srgbClr val="8661C5"/>
                    </a:gs>
                    <a:gs pos="0">
                      <a:srgbClr val="3E76D4"/>
                    </a:gs>
                    <a:gs pos="100000">
                      <a:srgbClr val="C73ECC"/>
                    </a:gs>
                  </a:gsLst>
                  <a:lin ang="2700000" scaled="1"/>
                  <a:tileRect/>
                </a:gradFill>
                <a:cs typeface="+mn-cs"/>
              </a:rPr>
              <a:t> en</a:t>
            </a:r>
            <a:r>
              <a:rPr lang="x-none">
                <a:gradFill flip="none" rotWithShape="1">
                  <a:gsLst>
                    <a:gs pos="50000">
                      <a:srgbClr val="8661C5"/>
                    </a:gs>
                    <a:gs pos="0">
                      <a:srgbClr val="3E76D4"/>
                    </a:gs>
                    <a:gs pos="100000">
                      <a:srgbClr val="C73ECC"/>
                    </a:gs>
                  </a:gsLst>
                  <a:lin ang="2700000" scaled="1"/>
                  <a:tileRect/>
                </a:gradFill>
                <a:cs typeface="+mn-cs"/>
              </a:rPr>
              <a:t> las aplicaciones</a:t>
            </a:r>
            <a:r>
              <a:rPr lang="es-EC">
                <a:gradFill flip="none" rotWithShape="1">
                  <a:gsLst>
                    <a:gs pos="50000">
                      <a:srgbClr val="8661C5"/>
                    </a:gs>
                    <a:gs pos="0">
                      <a:srgbClr val="3E76D4"/>
                    </a:gs>
                    <a:gs pos="100000">
                      <a:srgbClr val="C73ECC"/>
                    </a:gs>
                  </a:gsLst>
                  <a:lin ang="2700000" scaled="1"/>
                  <a:tileRect/>
                </a:gradFill>
                <a:cs typeface="+mn-cs"/>
              </a:rPr>
              <a:t> de Microsoft 365</a:t>
            </a:r>
            <a:r>
              <a:rPr lang="x-none">
                <a:gradFill flip="none" rotWithShape="1">
                  <a:gsLst>
                    <a:gs pos="50000">
                      <a:srgbClr val="8661C5"/>
                    </a:gs>
                    <a:gs pos="0">
                      <a:srgbClr val="3E76D4"/>
                    </a:gs>
                    <a:gs pos="100000">
                      <a:srgbClr val="C73ECC"/>
                    </a:gs>
                  </a:gsLst>
                  <a:lin ang="2700000" scaled="1"/>
                  <a:tileRect/>
                </a:gradFill>
                <a:cs typeface="+mn-cs"/>
              </a:rPr>
              <a:t>: ha</a:t>
            </a:r>
            <a:r>
              <a:rPr lang="es-EC">
                <a:gradFill flip="none" rotWithShape="1">
                  <a:gsLst>
                    <a:gs pos="50000">
                      <a:srgbClr val="8661C5"/>
                    </a:gs>
                    <a:gs pos="0">
                      <a:srgbClr val="3E76D4"/>
                    </a:gs>
                    <a:gs pos="100000">
                      <a:srgbClr val="C73ECC"/>
                    </a:gs>
                  </a:gsLst>
                  <a:lin ang="2700000" scaled="1"/>
                  <a:tileRect/>
                </a:gradFill>
                <a:cs typeface="+mn-cs"/>
              </a:rPr>
              <a:t>z</a:t>
            </a:r>
            <a:r>
              <a:rPr lang="x-none">
                <a:gradFill flip="none" rotWithShape="1">
                  <a:gsLst>
                    <a:gs pos="50000">
                      <a:srgbClr val="8661C5"/>
                    </a:gs>
                    <a:gs pos="0">
                      <a:srgbClr val="3E76D4"/>
                    </a:gs>
                    <a:gs pos="100000">
                      <a:srgbClr val="C73ECC"/>
                    </a:gs>
                  </a:gsLst>
                  <a:lin ang="2700000" scaled="1"/>
                  <a:tileRect/>
                </a:gradFill>
                <a:cs typeface="+mn-cs"/>
              </a:rPr>
              <a:t> clic en los íconos para ver una demostración</a:t>
            </a:r>
          </a:p>
        </p:txBody>
      </p:sp>
      <p:sp>
        <p:nvSpPr>
          <p:cNvPr id="83" name="Rectangle 82" descr="Logotipo de Copilot para Microsoft 365">
            <a:extLst>
              <a:ext uri="{FF2B5EF4-FFF2-40B4-BE49-F238E27FC236}">
                <a16:creationId xmlns:a16="http://schemas.microsoft.com/office/drawing/2014/main" id="{A58A4ACD-D915-EDB7-4A99-865F5DC9F5D4}"/>
              </a:ext>
            </a:extLst>
          </p:cNvPr>
          <p:cNvSpPr/>
          <p:nvPr/>
        </p:nvSpPr>
        <p:spPr bwMode="auto">
          <a:xfrm>
            <a:off x="11603736" y="0"/>
            <a:ext cx="588263"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9" name="Group 78" descr="Logotipo de Microsoft PowerPoint">
            <a:extLst>
              <a:ext uri="{FF2B5EF4-FFF2-40B4-BE49-F238E27FC236}">
                <a16:creationId xmlns:a16="http://schemas.microsoft.com/office/drawing/2014/main" id="{B458D7D5-8A5F-00A7-4088-2401CF918EC7}"/>
              </a:ext>
            </a:extLst>
          </p:cNvPr>
          <p:cNvGrpSpPr/>
          <p:nvPr/>
        </p:nvGrpSpPr>
        <p:grpSpPr>
          <a:xfrm>
            <a:off x="587375" y="1790700"/>
            <a:ext cx="1371600" cy="1371600"/>
            <a:chOff x="587375" y="1790700"/>
            <a:chExt cx="1371600" cy="1371600"/>
          </a:xfrm>
        </p:grpSpPr>
        <p:sp>
          <p:nvSpPr>
            <p:cNvPr id="19" name="Rounded Rectangle 46">
              <a:extLst>
                <a:ext uri="{FF2B5EF4-FFF2-40B4-BE49-F238E27FC236}">
                  <a16:creationId xmlns:a16="http://schemas.microsoft.com/office/drawing/2014/main" id="{D4FD7D69-418E-7125-3B1C-96CE2CFE4B0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Picture 2" descr="Logotipo de Microsoft PowerPoint - PNG y vector - Descarga de logotipo">
              <a:hlinkClick r:id="rId3"/>
              <a:extLst>
                <a:ext uri="{FF2B5EF4-FFF2-40B4-BE49-F238E27FC236}">
                  <a16:creationId xmlns:a16="http://schemas.microsoft.com/office/drawing/2014/main" id="{2D3BAF22-D01F-A396-2981-235FAD211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descr="Logotipo de Microsoft Teams">
            <a:extLst>
              <a:ext uri="{FF2B5EF4-FFF2-40B4-BE49-F238E27FC236}">
                <a16:creationId xmlns:a16="http://schemas.microsoft.com/office/drawing/2014/main" id="{F22735C3-F204-38F1-4991-0EF42974A250}"/>
              </a:ext>
            </a:extLst>
          </p:cNvPr>
          <p:cNvGrpSpPr/>
          <p:nvPr/>
        </p:nvGrpSpPr>
        <p:grpSpPr>
          <a:xfrm>
            <a:off x="2435225" y="1790700"/>
            <a:ext cx="1371600" cy="1371600"/>
            <a:chOff x="2435225" y="1790700"/>
            <a:chExt cx="1371600" cy="1371600"/>
          </a:xfrm>
        </p:grpSpPr>
        <p:sp>
          <p:nvSpPr>
            <p:cNvPr id="22" name="Rounded Rectangle 46">
              <a:extLst>
                <a:ext uri="{FF2B5EF4-FFF2-40B4-BE49-F238E27FC236}">
                  <a16:creationId xmlns:a16="http://schemas.microsoft.com/office/drawing/2014/main" id="{8F9347E6-ACC3-728D-74D1-ED279C8255C9}"/>
                </a:ext>
              </a:extLst>
            </p:cNvPr>
            <p:cNvSpPr/>
            <p:nvPr/>
          </p:nvSpPr>
          <p:spPr bwMode="auto">
            <a:xfrm>
              <a:off x="243522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0" name="Picture 6" descr="Logotipo de Microsoft Teams, símbolo, significado, historia, PNG">
              <a:hlinkClick r:id="rId5"/>
              <a:extLst>
                <a:ext uri="{FF2B5EF4-FFF2-40B4-BE49-F238E27FC236}">
                  <a16:creationId xmlns:a16="http://schemas.microsoft.com/office/drawing/2014/main" id="{F0BA6104-711F-5620-FF40-8AEC2D2C65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11" r="19911"/>
            <a:stretch/>
          </p:blipFill>
          <p:spPr bwMode="auto">
            <a:xfrm>
              <a:off x="2660645" y="2046175"/>
              <a:ext cx="920760" cy="860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descr="Logotipo de Microsoft Excel">
            <a:extLst>
              <a:ext uri="{FF2B5EF4-FFF2-40B4-BE49-F238E27FC236}">
                <a16:creationId xmlns:a16="http://schemas.microsoft.com/office/drawing/2014/main" id="{55D45CD8-E237-C82E-C66B-1B0DA5909269}"/>
              </a:ext>
            </a:extLst>
          </p:cNvPr>
          <p:cNvGrpSpPr/>
          <p:nvPr/>
        </p:nvGrpSpPr>
        <p:grpSpPr>
          <a:xfrm>
            <a:off x="8385175" y="1790700"/>
            <a:ext cx="1371600" cy="1371600"/>
            <a:chOff x="8385175" y="1790700"/>
            <a:chExt cx="1371600" cy="1371600"/>
          </a:xfrm>
        </p:grpSpPr>
        <p:sp>
          <p:nvSpPr>
            <p:cNvPr id="12" name="Rounded Rectangle 46">
              <a:extLst>
                <a:ext uri="{FF2B5EF4-FFF2-40B4-BE49-F238E27FC236}">
                  <a16:creationId xmlns:a16="http://schemas.microsoft.com/office/drawing/2014/main" id="{75D93D34-0A81-8F2A-26C4-192F5781BA22}"/>
                </a:ext>
              </a:extLst>
            </p:cNvPr>
            <p:cNvSpPr/>
            <p:nvPr/>
          </p:nvSpPr>
          <p:spPr bwMode="auto">
            <a:xfrm>
              <a:off x="83851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2" name="Picture 8" descr="Descargar el logotipo de Microsoft Excel en formato de archivo vectorial SVG o PNG - Logo.wine">
              <a:hlinkClick r:id="rId7"/>
              <a:extLst>
                <a:ext uri="{FF2B5EF4-FFF2-40B4-BE49-F238E27FC236}">
                  <a16:creationId xmlns:a16="http://schemas.microsoft.com/office/drawing/2014/main" id="{AEB299AF-5C4D-96E3-1202-2E9C8ABBF1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44" t="12592" r="24444" b="12592"/>
            <a:stretch/>
          </p:blipFill>
          <p:spPr bwMode="auto">
            <a:xfrm>
              <a:off x="8591550" y="2008655"/>
              <a:ext cx="958850" cy="935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descr="Logotipo de Copiloto en Loop">
            <a:extLst>
              <a:ext uri="{FF2B5EF4-FFF2-40B4-BE49-F238E27FC236}">
                <a16:creationId xmlns:a16="http://schemas.microsoft.com/office/drawing/2014/main" id="{FC8B1F9C-CBF2-F724-4017-A5FC4C65FAC8}"/>
              </a:ext>
              <a:ext uri="{C183D7F6-B498-43B3-948B-1728B52AA6E4}">
                <adec:decorative xmlns:adec="http://schemas.microsoft.com/office/drawing/2017/decorative" val="0"/>
              </a:ext>
            </a:extLst>
          </p:cNvPr>
          <p:cNvGrpSpPr/>
          <p:nvPr/>
        </p:nvGrpSpPr>
        <p:grpSpPr>
          <a:xfrm>
            <a:off x="10233025" y="1790700"/>
            <a:ext cx="1371600" cy="1371600"/>
            <a:chOff x="12648363" y="6739401"/>
            <a:chExt cx="534543" cy="534543"/>
          </a:xfrm>
        </p:grpSpPr>
        <p:sp>
          <p:nvSpPr>
            <p:cNvPr id="37" name="Rounded Rectangle 46">
              <a:hlinkClick r:id="rId9"/>
              <a:extLst>
                <a:ext uri="{FF2B5EF4-FFF2-40B4-BE49-F238E27FC236}">
                  <a16:creationId xmlns:a16="http://schemas.microsoft.com/office/drawing/2014/main" id="{87F4F12D-EF20-DEE9-76B4-EC33A5B0ED8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hlinkClick r:id="rId10"/>
              <a:extLst>
                <a:ext uri="{FF2B5EF4-FFF2-40B4-BE49-F238E27FC236}">
                  <a16:creationId xmlns:a16="http://schemas.microsoft.com/office/drawing/2014/main" id="{4112C742-F42A-3795-D742-4ABE44152DD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grpSp>
        <p:nvGrpSpPr>
          <p:cNvPr id="78" name="Group 77" descr="Logotipo de Microsoft OneNote">
            <a:extLst>
              <a:ext uri="{FF2B5EF4-FFF2-40B4-BE49-F238E27FC236}">
                <a16:creationId xmlns:a16="http://schemas.microsoft.com/office/drawing/2014/main" id="{C1AF9F90-1228-7430-F9AC-E1E92F83BFB8}"/>
              </a:ext>
            </a:extLst>
          </p:cNvPr>
          <p:cNvGrpSpPr/>
          <p:nvPr/>
        </p:nvGrpSpPr>
        <p:grpSpPr>
          <a:xfrm>
            <a:off x="587375" y="3695700"/>
            <a:ext cx="1371600" cy="1371600"/>
            <a:chOff x="587375" y="3695700"/>
            <a:chExt cx="1371600" cy="1371600"/>
          </a:xfrm>
        </p:grpSpPr>
        <p:sp>
          <p:nvSpPr>
            <p:cNvPr id="28" name="Rounded Rectangle 46">
              <a:hlinkClick r:id="rId13"/>
              <a:extLst>
                <a:ext uri="{FF2B5EF4-FFF2-40B4-BE49-F238E27FC236}">
                  <a16:creationId xmlns:a16="http://schemas.microsoft.com/office/drawing/2014/main" id="{F588757D-873E-3AA9-3DED-F7EF147C910E}"/>
                </a:ext>
              </a:extLst>
            </p:cNvPr>
            <p:cNvSpPr/>
            <p:nvPr/>
          </p:nvSpPr>
          <p:spPr bwMode="auto">
            <a:xfrm>
              <a:off x="587375" y="3695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9" name="Picture 28" descr="Ícono de OneNote de estilo plano: disponible en fuentes SVG, PNG, EPS, AI e ícono">
              <a:hlinkClick r:id="rId14"/>
              <a:extLst>
                <a:ext uri="{FF2B5EF4-FFF2-40B4-BE49-F238E27FC236}">
                  <a16:creationId xmlns:a16="http://schemas.microsoft.com/office/drawing/2014/main" id="{D8BC736A-9BCB-E6D0-518B-02756AD583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330" y="3890656"/>
              <a:ext cx="981689" cy="981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descr="Logotipo de Microsoft Word">
            <a:extLst>
              <a:ext uri="{FF2B5EF4-FFF2-40B4-BE49-F238E27FC236}">
                <a16:creationId xmlns:a16="http://schemas.microsoft.com/office/drawing/2014/main" id="{4546202E-E9F1-9441-72D3-BCE4E14C983F}"/>
              </a:ext>
            </a:extLst>
          </p:cNvPr>
          <p:cNvGrpSpPr/>
          <p:nvPr/>
        </p:nvGrpSpPr>
        <p:grpSpPr>
          <a:xfrm>
            <a:off x="2435225" y="3695700"/>
            <a:ext cx="1371600" cy="1371601"/>
            <a:chOff x="2435225" y="3695700"/>
            <a:chExt cx="1371600" cy="1371601"/>
          </a:xfrm>
        </p:grpSpPr>
        <p:sp>
          <p:nvSpPr>
            <p:cNvPr id="16" name="Rounded Rectangle 46">
              <a:extLst>
                <a:ext uri="{FF2B5EF4-FFF2-40B4-BE49-F238E27FC236}">
                  <a16:creationId xmlns:a16="http://schemas.microsoft.com/office/drawing/2014/main" id="{1AC74025-754C-2FFD-9338-3781CEF9B1C4}"/>
                </a:ext>
              </a:extLst>
            </p:cNvPr>
            <p:cNvSpPr/>
            <p:nvPr/>
          </p:nvSpPr>
          <p:spPr bwMode="auto">
            <a:xfrm>
              <a:off x="2435225" y="3695700"/>
              <a:ext cx="1371600" cy="1371601"/>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8" name="Picture 4" descr="Logotipo de Microsoft Word - PNG y vector - Descarga de logotipo">
              <a:hlinkClick r:id="rId16"/>
              <a:extLst>
                <a:ext uri="{FF2B5EF4-FFF2-40B4-BE49-F238E27FC236}">
                  <a16:creationId xmlns:a16="http://schemas.microsoft.com/office/drawing/2014/main" id="{FBC8EE9D-3B07-D387-7C60-4C661CB8E6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64391" y="3924867"/>
              <a:ext cx="913267" cy="913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descr="Logotipo de Microsoft Outlook">
            <a:extLst>
              <a:ext uri="{FF2B5EF4-FFF2-40B4-BE49-F238E27FC236}">
                <a16:creationId xmlns:a16="http://schemas.microsoft.com/office/drawing/2014/main" id="{E15CB2C5-581C-2BB4-054F-02A7F52A8863}"/>
              </a:ext>
              <a:ext uri="{C183D7F6-B498-43B3-948B-1728B52AA6E4}">
                <adec:decorative xmlns:adec="http://schemas.microsoft.com/office/drawing/2017/decorative" val="0"/>
              </a:ext>
            </a:extLst>
          </p:cNvPr>
          <p:cNvGrpSpPr/>
          <p:nvPr/>
        </p:nvGrpSpPr>
        <p:grpSpPr>
          <a:xfrm>
            <a:off x="8385175" y="3695700"/>
            <a:ext cx="1371600" cy="1371600"/>
            <a:chOff x="12716386" y="5818028"/>
            <a:chExt cx="534544" cy="534543"/>
          </a:xfrm>
        </p:grpSpPr>
        <p:sp>
          <p:nvSpPr>
            <p:cNvPr id="57" name="Rounded Rectangle 46">
              <a:hlinkClick r:id="rId18"/>
              <a:extLst>
                <a:ext uri="{FF2B5EF4-FFF2-40B4-BE49-F238E27FC236}">
                  <a16:creationId xmlns:a16="http://schemas.microsoft.com/office/drawing/2014/main" id="{25A9F2DC-7757-54FD-B8F7-B00578027A19}"/>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8" name="Graphic 57">
              <a:hlinkClick r:id="rId19"/>
              <a:extLst>
                <a:ext uri="{FF2B5EF4-FFF2-40B4-BE49-F238E27FC236}">
                  <a16:creationId xmlns:a16="http://schemas.microsoft.com/office/drawing/2014/main" id="{1D0DA7FF-0180-D6DB-D56C-EB84F264B06E}"/>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7485" t="22946" r="12587" b="20316"/>
            <a:stretch/>
          </p:blipFill>
          <p:spPr>
            <a:xfrm>
              <a:off x="12716386" y="5902453"/>
              <a:ext cx="485103" cy="393608"/>
            </a:xfrm>
            <a:prstGeom prst="rect">
              <a:avLst/>
            </a:prstGeom>
          </p:spPr>
        </p:pic>
      </p:grpSp>
      <p:grpSp>
        <p:nvGrpSpPr>
          <p:cNvPr id="77" name="Group 76" descr="Logotipo de Copilot para Microsoft 365">
            <a:extLst>
              <a:ext uri="{FF2B5EF4-FFF2-40B4-BE49-F238E27FC236}">
                <a16:creationId xmlns:a16="http://schemas.microsoft.com/office/drawing/2014/main" id="{F7D96AE1-8F46-8EDF-CAB1-5C15D928866F}"/>
              </a:ext>
            </a:extLst>
          </p:cNvPr>
          <p:cNvGrpSpPr>
            <a:grpSpLocks/>
          </p:cNvGrpSpPr>
          <p:nvPr/>
        </p:nvGrpSpPr>
        <p:grpSpPr>
          <a:xfrm>
            <a:off x="10233025" y="3695700"/>
            <a:ext cx="1371600" cy="1371600"/>
            <a:chOff x="10233025" y="6032500"/>
            <a:chExt cx="1371600" cy="1371600"/>
          </a:xfrm>
        </p:grpSpPr>
        <p:sp>
          <p:nvSpPr>
            <p:cNvPr id="75" name="Rounded Rectangle 46">
              <a:extLst>
                <a:ext uri="{FF2B5EF4-FFF2-40B4-BE49-F238E27FC236}">
                  <a16:creationId xmlns:a16="http://schemas.microsoft.com/office/drawing/2014/main" id="{EE0D92AA-738D-A50C-6DAA-C2049E2717F5}"/>
                </a:ext>
              </a:extLst>
            </p:cNvPr>
            <p:cNvSpPr/>
            <p:nvPr/>
          </p:nvSpPr>
          <p:spPr bwMode="auto">
            <a:xfrm>
              <a:off x="10233025" y="60325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2" descr="Logotipo de Copilot para Microsoft 365">
              <a:hlinkClick r:id="rId22"/>
              <a:extLst>
                <a:ext uri="{FF2B5EF4-FFF2-40B4-BE49-F238E27FC236}">
                  <a16:creationId xmlns:a16="http://schemas.microsoft.com/office/drawing/2014/main" id="{34494F40-8202-0FA1-A9D9-A863FDB1A9AC}"/>
                </a:ext>
              </a:extLst>
            </p:cNvPr>
            <p:cNvPicPr>
              <a:picLocks noChangeAspect="1" noChangeArrowheads="1"/>
            </p:cNvPicPr>
            <p:nvPr/>
          </p:nvPicPr>
          <p:blipFill>
            <a:blip r:embed="rId23" cstate="print">
              <a:alphaModFix/>
              <a:extLst>
                <a:ext uri="{28A0092B-C50C-407E-A947-70E740481C1C}">
                  <a14:useLocalDpi xmlns:a14="http://schemas.microsoft.com/office/drawing/2010/main" val="0"/>
                </a:ext>
              </a:extLst>
            </a:blip>
            <a:srcRect/>
            <a:stretch>
              <a:fillRect/>
            </a:stretch>
          </p:blipFill>
          <p:spPr bwMode="auto">
            <a:xfrm>
              <a:off x="10498697" y="6298172"/>
              <a:ext cx="840256" cy="84025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hlinkClick r:id="rId24"/>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4531844" y="1864844"/>
            <a:ext cx="3128313" cy="31283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B66A30C4-47CB-5D35-2FE4-38A134FBC6A3}"/>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a:extLst>
              <a:ext uri="{FF2B5EF4-FFF2-40B4-BE49-F238E27FC236}">
                <a16:creationId xmlns:a16="http://schemas.microsoft.com/office/drawing/2014/main" id="{0D4F3E5E-18F5-7EED-0DB8-B1E0856C97B9}"/>
              </a:ext>
              <a:ext uri="{C183D7F6-B498-43B3-948B-1728B52AA6E4}">
                <adec:decorative xmlns:adec="http://schemas.microsoft.com/office/drawing/2017/decorative" val="1"/>
              </a:ext>
            </a:extLst>
          </p:cNvPr>
          <p:cNvGrpSpPr/>
          <p:nvPr/>
        </p:nvGrpSpPr>
        <p:grpSpPr>
          <a:xfrm>
            <a:off x="12982047" y="1795849"/>
            <a:ext cx="534543" cy="534543"/>
            <a:chOff x="5831903" y="8381781"/>
            <a:chExt cx="534543" cy="534543"/>
          </a:xfrm>
        </p:grpSpPr>
        <p:sp>
          <p:nvSpPr>
            <p:cNvPr id="41" name="Rounded Rectangle 46">
              <a:extLst>
                <a:ext uri="{FF2B5EF4-FFF2-40B4-BE49-F238E27FC236}">
                  <a16:creationId xmlns:a16="http://schemas.microsoft.com/office/drawing/2014/main" id="{C0834DB9-7EF3-C837-C0E7-4F2579C639C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8" descr="Logotipo de Microsoft Excel - PNG y vector - Descarga de logotipo">
              <a:hlinkClick r:id="rId26"/>
              <a:extLst>
                <a:ext uri="{FF2B5EF4-FFF2-40B4-BE49-F238E27FC236}">
                  <a16:creationId xmlns:a16="http://schemas.microsoft.com/office/drawing/2014/main" id="{9DA114F7-B70D-9869-DBDE-98BDE5F03CD5}"/>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812E39D-5DF1-3A00-C879-45C1CE42908C}"/>
              </a:ext>
              <a:ext uri="{C183D7F6-B498-43B3-948B-1728B52AA6E4}">
                <adec:decorative xmlns:adec="http://schemas.microsoft.com/office/drawing/2017/decorative" val="1"/>
              </a:ext>
            </a:extLst>
          </p:cNvPr>
          <p:cNvGrpSpPr/>
          <p:nvPr/>
        </p:nvGrpSpPr>
        <p:grpSpPr>
          <a:xfrm>
            <a:off x="12383491" y="1795849"/>
            <a:ext cx="534543" cy="534543"/>
            <a:chOff x="1047176" y="8381781"/>
            <a:chExt cx="534543" cy="534543"/>
          </a:xfrm>
        </p:grpSpPr>
        <p:sp>
          <p:nvSpPr>
            <p:cNvPr id="44" name="server_2" title="Ícono de un servidor con un candado en la esquina inferior derecha">
              <a:extLst>
                <a:ext uri="{FF2B5EF4-FFF2-40B4-BE49-F238E27FC236}">
                  <a16:creationId xmlns:a16="http://schemas.microsoft.com/office/drawing/2014/main" id="{D66F0E09-3026-514B-2065-D58F7C488E1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ounded Rectangle 46">
              <a:extLst>
                <a:ext uri="{FF2B5EF4-FFF2-40B4-BE49-F238E27FC236}">
                  <a16:creationId xmlns:a16="http://schemas.microsoft.com/office/drawing/2014/main" id="{861A7D8B-99ED-ECDC-DED7-A87C61B0390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6" name="Picture 10" descr="Logotipo de Microsoft Word - PNG y vector - Descarga de logotipo">
              <a:hlinkClick r:id="rId28"/>
              <a:extLst>
                <a:ext uri="{FF2B5EF4-FFF2-40B4-BE49-F238E27FC236}">
                  <a16:creationId xmlns:a16="http://schemas.microsoft.com/office/drawing/2014/main" id="{96EB53EA-4801-BA2C-DEC3-201F774EBF98}"/>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65956FF8-83D3-7704-4278-AB3369EBD631}"/>
              </a:ext>
              <a:ext uri="{C183D7F6-B498-43B3-948B-1728B52AA6E4}">
                <adec:decorative xmlns:adec="http://schemas.microsoft.com/office/drawing/2017/decorative" val="1"/>
              </a:ext>
            </a:extLst>
          </p:cNvPr>
          <p:cNvGrpSpPr/>
          <p:nvPr/>
        </p:nvGrpSpPr>
        <p:grpSpPr>
          <a:xfrm>
            <a:off x="12383491" y="2375761"/>
            <a:ext cx="534543" cy="534543"/>
            <a:chOff x="9021721" y="8381781"/>
            <a:chExt cx="534543" cy="534543"/>
          </a:xfrm>
        </p:grpSpPr>
        <p:sp>
          <p:nvSpPr>
            <p:cNvPr id="48" name="Rounded Rectangle 46">
              <a:extLst>
                <a:ext uri="{FF2B5EF4-FFF2-40B4-BE49-F238E27FC236}">
                  <a16:creationId xmlns:a16="http://schemas.microsoft.com/office/drawing/2014/main" id="{C4B95A4D-46C4-19EB-58D2-52119A2417E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4" descr="Logotipo de Microsoft PowerPoint - PNG y vector - Descarga de logotipo">
              <a:hlinkClick r:id="rId30"/>
              <a:extLst>
                <a:ext uri="{FF2B5EF4-FFF2-40B4-BE49-F238E27FC236}">
                  <a16:creationId xmlns:a16="http://schemas.microsoft.com/office/drawing/2014/main" id="{CDB6A7F8-CEF8-9C8D-4BEA-AC494356EB0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5CCE246-2E1E-64F0-6166-29C7717EF69D}"/>
              </a:ext>
              <a:ext uri="{C183D7F6-B498-43B3-948B-1728B52AA6E4}">
                <adec:decorative xmlns:adec="http://schemas.microsoft.com/office/drawing/2017/decorative" val="1"/>
              </a:ext>
            </a:extLst>
          </p:cNvPr>
          <p:cNvGrpSpPr/>
          <p:nvPr/>
        </p:nvGrpSpPr>
        <p:grpSpPr>
          <a:xfrm>
            <a:off x="12982047" y="2375761"/>
            <a:ext cx="534543" cy="534543"/>
            <a:chOff x="4236994" y="8381781"/>
            <a:chExt cx="534543" cy="534543"/>
          </a:xfrm>
        </p:grpSpPr>
        <p:sp>
          <p:nvSpPr>
            <p:cNvPr id="51" name="Rounded Rectangle 46">
              <a:extLst>
                <a:ext uri="{FF2B5EF4-FFF2-40B4-BE49-F238E27FC236}">
                  <a16:creationId xmlns:a16="http://schemas.microsoft.com/office/drawing/2014/main" id="{58DDCF84-6386-FD71-B72E-6B010A2F619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6" descr="Logotipo de Microsoft Teams, símbolo, significado, historia, PNG">
              <a:hlinkClick r:id="rId32"/>
              <a:extLst>
                <a:ext uri="{FF2B5EF4-FFF2-40B4-BE49-F238E27FC236}">
                  <a16:creationId xmlns:a16="http://schemas.microsoft.com/office/drawing/2014/main" id="{CBDB1401-4230-6A05-DBE4-16F7340AC799}"/>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2D85E88A-4EA7-B078-2C7D-B88D88C6F223}"/>
              </a:ext>
              <a:ext uri="{C183D7F6-B498-43B3-948B-1728B52AA6E4}">
                <adec:decorative xmlns:adec="http://schemas.microsoft.com/office/drawing/2017/decorative" val="1"/>
              </a:ext>
            </a:extLst>
          </p:cNvPr>
          <p:cNvGrpSpPr/>
          <p:nvPr/>
        </p:nvGrpSpPr>
        <p:grpSpPr>
          <a:xfrm>
            <a:off x="12383491" y="4637792"/>
            <a:ext cx="534543" cy="534543"/>
            <a:chOff x="10616632" y="8381781"/>
            <a:chExt cx="534543" cy="534543"/>
          </a:xfrm>
        </p:grpSpPr>
        <p:sp>
          <p:nvSpPr>
            <p:cNvPr id="54" name="Rounded Rectangle 46">
              <a:extLst>
                <a:ext uri="{FF2B5EF4-FFF2-40B4-BE49-F238E27FC236}">
                  <a16:creationId xmlns:a16="http://schemas.microsoft.com/office/drawing/2014/main" id="{7729182D-2C2A-CAA4-DBFF-B48D59D20F40}"/>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2" descr="Descarga gratuita de SVG del logotipo de Zip Co, id: 101874 - Brandlogos.net">
              <a:hlinkClick r:id="rId34"/>
              <a:extLst>
                <a:ext uri="{FF2B5EF4-FFF2-40B4-BE49-F238E27FC236}">
                  <a16:creationId xmlns:a16="http://schemas.microsoft.com/office/drawing/2014/main" id="{8D7B056E-FED3-067A-D99F-A636DA9F173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681BAEDB-384F-D3BA-D5EF-E23C13ADDB18}"/>
              </a:ext>
              <a:ext uri="{C183D7F6-B498-43B3-948B-1728B52AA6E4}">
                <adec:decorative xmlns:adec="http://schemas.microsoft.com/office/drawing/2017/decorative" val="1"/>
              </a:ext>
            </a:extLst>
          </p:cNvPr>
          <p:cNvGrpSpPr/>
          <p:nvPr/>
        </p:nvGrpSpPr>
        <p:grpSpPr>
          <a:xfrm>
            <a:off x="12982047" y="2949036"/>
            <a:ext cx="534543" cy="534543"/>
            <a:chOff x="12597814" y="5340801"/>
            <a:chExt cx="534543" cy="534543"/>
          </a:xfrm>
        </p:grpSpPr>
        <p:sp>
          <p:nvSpPr>
            <p:cNvPr id="60" name="Rounded Rectangle 46">
              <a:hlinkClick r:id="rId13"/>
              <a:extLst>
                <a:ext uri="{FF2B5EF4-FFF2-40B4-BE49-F238E27FC236}">
                  <a16:creationId xmlns:a16="http://schemas.microsoft.com/office/drawing/2014/main" id="{245828F0-4A71-48F8-5782-A4412D3141B7}"/>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60" descr="Ícono de OneNote de estilo plano: disponible en fuentes SVG, PNG, EPS, AI e ícono">
              <a:hlinkClick r:id="rId13"/>
              <a:extLst>
                <a:ext uri="{FF2B5EF4-FFF2-40B4-BE49-F238E27FC236}">
                  <a16:creationId xmlns:a16="http://schemas.microsoft.com/office/drawing/2014/main" id="{61397B81-94EA-BE99-3AC6-B4512623069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2C8CEA1-84CE-357D-1DB3-3F4869BEFCBF}"/>
              </a:ext>
              <a:ext uri="{C183D7F6-B498-43B3-948B-1728B52AA6E4}">
                <adec:decorative xmlns:adec="http://schemas.microsoft.com/office/drawing/2017/decorative" val="1"/>
              </a:ext>
            </a:extLst>
          </p:cNvPr>
          <p:cNvGrpSpPr/>
          <p:nvPr/>
        </p:nvGrpSpPr>
        <p:grpSpPr>
          <a:xfrm>
            <a:off x="12982047" y="4637792"/>
            <a:ext cx="534543" cy="534543"/>
            <a:chOff x="12778532" y="5665565"/>
            <a:chExt cx="534543" cy="534543"/>
          </a:xfrm>
        </p:grpSpPr>
        <p:sp>
          <p:nvSpPr>
            <p:cNvPr id="63" name="Rounded Rectangle 46">
              <a:hlinkClick r:id="rId37"/>
              <a:extLst>
                <a:ext uri="{FF2B5EF4-FFF2-40B4-BE49-F238E27FC236}">
                  <a16:creationId xmlns:a16="http://schemas.microsoft.com/office/drawing/2014/main" id="{1ABABEB4-5A05-376D-4B3A-B2F4C4466ABB}"/>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4" name="Picture 63" descr="Imagen que contiene gráficos, logotipo, símbolo, azul eléctrico&#10;&#10;Descripción generada automáticamente">
              <a:hlinkClick r:id="rId37"/>
              <a:extLst>
                <a:ext uri="{FF2B5EF4-FFF2-40B4-BE49-F238E27FC236}">
                  <a16:creationId xmlns:a16="http://schemas.microsoft.com/office/drawing/2014/main" id="{32133CE5-EC98-0B21-86E1-1B17C8D4533E}"/>
                </a:ext>
              </a:extLst>
            </p:cNvPr>
            <p:cNvPicPr>
              <a:picLocks noChangeAspect="1"/>
            </p:cNvPicPr>
            <p:nvPr/>
          </p:nvPicPr>
          <p:blipFill>
            <a:blip r:embed="rId38"/>
            <a:stretch>
              <a:fillRect/>
            </a:stretch>
          </p:blipFill>
          <p:spPr>
            <a:xfrm>
              <a:off x="12870088" y="5768479"/>
              <a:ext cx="382583" cy="371252"/>
            </a:xfrm>
            <a:prstGeom prst="rect">
              <a:avLst/>
            </a:prstGeom>
          </p:spPr>
        </p:pic>
      </p:grpSp>
      <p:grpSp>
        <p:nvGrpSpPr>
          <p:cNvPr id="65" name="Group 64">
            <a:extLst>
              <a:ext uri="{FF2B5EF4-FFF2-40B4-BE49-F238E27FC236}">
                <a16:creationId xmlns:a16="http://schemas.microsoft.com/office/drawing/2014/main" id="{8B81C9EB-2E3B-B114-C6A3-2F6788757FC5}"/>
              </a:ext>
              <a:ext uri="{C183D7F6-B498-43B3-948B-1728B52AA6E4}">
                <adec:decorative xmlns:adec="http://schemas.microsoft.com/office/drawing/2017/decorative" val="1"/>
              </a:ext>
            </a:extLst>
          </p:cNvPr>
          <p:cNvGrpSpPr/>
          <p:nvPr/>
        </p:nvGrpSpPr>
        <p:grpSpPr>
          <a:xfrm>
            <a:off x="12383491" y="3766904"/>
            <a:ext cx="534543" cy="534543"/>
            <a:chOff x="12498914" y="5650593"/>
            <a:chExt cx="534543" cy="534543"/>
          </a:xfrm>
        </p:grpSpPr>
        <p:sp>
          <p:nvSpPr>
            <p:cNvPr id="66" name="Rounded Rectangle 46">
              <a:hlinkClick r:id="rId39"/>
              <a:extLst>
                <a:ext uri="{FF2B5EF4-FFF2-40B4-BE49-F238E27FC236}">
                  <a16:creationId xmlns:a16="http://schemas.microsoft.com/office/drawing/2014/main" id="{B6FB2178-CE7F-2BFF-2541-B215F24DE2FE}"/>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66" descr="Ícono de Whiteboard en estilo de color de Windows 11">
              <a:hlinkClick r:id="rId39"/>
              <a:extLst>
                <a:ext uri="{FF2B5EF4-FFF2-40B4-BE49-F238E27FC236}">
                  <a16:creationId xmlns:a16="http://schemas.microsoft.com/office/drawing/2014/main" id="{7ACD66B2-BCB9-7CAB-5FB4-D88F36A55CB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4E2C0D56-87C7-0992-FEAA-EAA447B51446}"/>
              </a:ext>
              <a:ext uri="{C183D7F6-B498-43B3-948B-1728B52AA6E4}">
                <adec:decorative xmlns:adec="http://schemas.microsoft.com/office/drawing/2017/decorative" val="1"/>
              </a:ext>
            </a:extLst>
          </p:cNvPr>
          <p:cNvGrpSpPr/>
          <p:nvPr/>
        </p:nvGrpSpPr>
        <p:grpSpPr>
          <a:xfrm>
            <a:off x="12982047" y="3766904"/>
            <a:ext cx="534543" cy="534543"/>
            <a:chOff x="12648363" y="6739401"/>
            <a:chExt cx="534543" cy="534543"/>
          </a:xfrm>
        </p:grpSpPr>
        <p:sp>
          <p:nvSpPr>
            <p:cNvPr id="69" name="Rounded Rectangle 46">
              <a:hlinkClick r:id="rId10"/>
              <a:extLst>
                <a:ext uri="{FF2B5EF4-FFF2-40B4-BE49-F238E27FC236}">
                  <a16:creationId xmlns:a16="http://schemas.microsoft.com/office/drawing/2014/main" id="{4A664113-0E6B-BCEA-5314-98395A21816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0" name="Graphic 69">
              <a:hlinkClick r:id="rId10"/>
              <a:extLst>
                <a:ext uri="{FF2B5EF4-FFF2-40B4-BE49-F238E27FC236}">
                  <a16:creationId xmlns:a16="http://schemas.microsoft.com/office/drawing/2014/main" id="{7C14B79D-2B44-BDB3-627E-D2EA6374E62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9700965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FCB8F751-8F85-0823-607D-359585114A3E}"/>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BE4FE54-2FCA-DA31-F025-85F08BAB14E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15">
            <a:extLst>
              <a:ext uri="{FF2B5EF4-FFF2-40B4-BE49-F238E27FC236}">
                <a16:creationId xmlns:a16="http://schemas.microsoft.com/office/drawing/2014/main" id="{9208DB79-751A-2C64-A715-161C5173237A}"/>
              </a:ext>
              <a:ext uri="{C183D7F6-B498-43B3-948B-1728B52AA6E4}">
                <adec:decorative xmlns:adec="http://schemas.microsoft.com/office/drawing/2017/decorative" val="1"/>
              </a:ext>
            </a:extLst>
          </p:cNvPr>
          <p:cNvSpPr/>
          <p:nvPr/>
        </p:nvSpPr>
        <p:spPr>
          <a:xfrm>
            <a:off x="5481052" y="3556984"/>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vert="horz" wrap="square" lIns="0" tIns="0" rIns="0" bIns="0" rtlCol="0" anchor="t">
            <a:normAutofit/>
          </a:bodyPr>
          <a:lstStyle/>
          <a:p>
            <a:pPr defTabSz="914400"/>
            <a:r>
              <a:rPr lang="x-none">
                <a:gradFill flip="none" rotWithShape="1">
                  <a:gsLst>
                    <a:gs pos="50000">
                      <a:srgbClr val="8661C5"/>
                    </a:gs>
                    <a:gs pos="0">
                      <a:srgbClr val="3E76D4"/>
                    </a:gs>
                    <a:gs pos="100000">
                      <a:srgbClr val="C73ECC"/>
                    </a:gs>
                  </a:gsLst>
                  <a:lin ang="2700000" scaled="1"/>
                  <a:tileRect/>
                </a:gradFill>
                <a:cs typeface="+mn-cs"/>
              </a:rPr>
              <a:t>Más información sobre cómo </a:t>
            </a:r>
            <a:r>
              <a:rPr lang="es-EC">
                <a:gradFill flip="none" rotWithShape="1">
                  <a:gsLst>
                    <a:gs pos="50000">
                      <a:srgbClr val="8661C5"/>
                    </a:gs>
                    <a:gs pos="0">
                      <a:srgbClr val="3E76D4"/>
                    </a:gs>
                    <a:gs pos="100000">
                      <a:srgbClr val="C73ECC"/>
                    </a:gs>
                  </a:gsLst>
                  <a:lin ang="2700000" scaled="1"/>
                  <a:tileRect/>
                </a:gradFill>
                <a:cs typeface="+mn-cs"/>
              </a:rPr>
              <a:t>hacer </a:t>
            </a:r>
            <a:r>
              <a:rPr lang="es-EC" err="1">
                <a:gradFill flip="none" rotWithShape="1">
                  <a:gsLst>
                    <a:gs pos="50000">
                      <a:srgbClr val="8661C5"/>
                    </a:gs>
                    <a:gs pos="0">
                      <a:srgbClr val="3E76D4"/>
                    </a:gs>
                    <a:gs pos="100000">
                      <a:srgbClr val="C73ECC"/>
                    </a:gs>
                  </a:gsLst>
                  <a:lin ang="2700000" scaled="1"/>
                  <a:tileRect/>
                </a:gradFill>
                <a:cs typeface="+mn-cs"/>
              </a:rPr>
              <a:t>prompts</a:t>
            </a:r>
            <a:r>
              <a:rPr lang="es-EC">
                <a:gradFill flip="none" rotWithShape="1">
                  <a:gsLst>
                    <a:gs pos="50000">
                      <a:srgbClr val="8661C5"/>
                    </a:gs>
                    <a:gs pos="0">
                      <a:srgbClr val="3E76D4"/>
                    </a:gs>
                    <a:gs pos="100000">
                      <a:srgbClr val="C73ECC"/>
                    </a:gs>
                  </a:gsLst>
                  <a:lin ang="2700000" scaled="1"/>
                  <a:tileRect/>
                </a:gradFill>
                <a:cs typeface="+mn-cs"/>
              </a:rPr>
              <a:t> </a:t>
            </a:r>
            <a:r>
              <a:rPr lang="x-none">
                <a:gradFill flip="none" rotWithShape="1">
                  <a:gsLst>
                    <a:gs pos="50000">
                      <a:srgbClr val="8661C5"/>
                    </a:gs>
                    <a:gs pos="0">
                      <a:srgbClr val="3E76D4"/>
                    </a:gs>
                    <a:gs pos="100000">
                      <a:srgbClr val="C73ECC"/>
                    </a:gs>
                  </a:gsLst>
                  <a:lin ang="2700000" scaled="1"/>
                  <a:tileRect/>
                </a:gradFill>
                <a:cs typeface="+mn-cs"/>
              </a:rPr>
              <a:t>a Copilot</a:t>
            </a:r>
          </a:p>
        </p:txBody>
      </p:sp>
      <p:pic>
        <p:nvPicPr>
          <p:cNvPr id="5" name="Picture 2" descr="Logotipo de Copilot para Microsoft 365">
            <a:extLst>
              <a:ext uri="{FF2B5EF4-FFF2-40B4-BE49-F238E27FC236}">
                <a16:creationId xmlns:a16="http://schemas.microsoft.com/office/drawing/2014/main" id="{0089A48B-847C-8524-84AE-BBCB68BBB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DD3200-71DB-504E-65AA-F98178A7F53C}"/>
              </a:ext>
            </a:extLst>
          </p:cNvPr>
          <p:cNvSpPr txBox="1">
            <a:spLocks/>
          </p:cNvSpPr>
          <p:nvPr/>
        </p:nvSpPr>
        <p:spPr>
          <a:xfrm>
            <a:off x="685798" y="1624187"/>
            <a:ext cx="4217374"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64008"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ts val="1200"/>
              </a:lnSpc>
              <a:spcBef>
                <a:spcPts val="600"/>
              </a:spcBef>
              <a:spcAft>
                <a:spcPts val="0"/>
              </a:spcAft>
              <a:buClrTx/>
              <a:buSzTx/>
              <a:buFontTx/>
              <a:buNone/>
              <a:tabLst/>
              <a:defRPr/>
            </a:pPr>
            <a:r>
              <a:rPr kumimoji="0" lang="es-EC"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Hacer </a:t>
            </a:r>
            <a:r>
              <a:rPr kumimoji="0" lang="es-EC" sz="1050" b="0" i="0" u="none" strike="noStrike" kern="100" cap="none" spc="0" normalizeH="0" baseline="0" noProof="0" err="1">
                <a:ln>
                  <a:noFill/>
                </a:ln>
                <a:solidFill>
                  <a:prstClr val="black"/>
                </a:solidFill>
                <a:effectLst/>
                <a:uLnTx/>
                <a:uFillTx/>
                <a:latin typeface="Segoe UI"/>
                <a:ea typeface="Aptos" panose="020B0004020202020204" pitchFamily="34" charset="0"/>
                <a:cs typeface="Times New Roman"/>
              </a:rPr>
              <a:t>prompts</a:t>
            </a:r>
            <a:r>
              <a:rPr kumimoji="0" lang="es-EC"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 </a:t>
            </a: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a Copilot es el proceso de dar instrucciones </a:t>
            </a:r>
            <a:br>
              <a:rPr kumimoji="0" lang="en-US"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o hacer preguntas a Copilot en lenguaje natural. Para dar </a:t>
            </a:r>
            <a:br>
              <a:rPr kumimoji="0" lang="en-US"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órdenes a Copilot, escriba su solicitud en la ventana de Copilot. Para dar órdenes a Copilot de forma eficaz, siga las prácticas recomendadas que se indican a continuación:</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Para obtener mejores resultados, utilice las órdenes predeterminadas proporcionadas en el menú:</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Estas</a:t>
            </a:r>
            <a:r>
              <a:rPr lang="es-EC" sz="1000" kern="100">
                <a:solidFill>
                  <a:prstClr val="black"/>
                </a:solidFill>
                <a:ea typeface="Aptos" panose="020B0004020202020204" pitchFamily="34" charset="0"/>
                <a:cs typeface="Times New Roman"/>
              </a:rPr>
              <a:t> </a:t>
            </a:r>
            <a:r>
              <a:rPr lang="es-EC" sz="1000" kern="100" err="1">
                <a:solidFill>
                  <a:prstClr val="black"/>
                </a:solidFill>
                <a:ea typeface="Aptos" panose="020B0004020202020204" pitchFamily="34" charset="0"/>
                <a:cs typeface="Times New Roman"/>
              </a:rPr>
              <a:t>prompts</a:t>
            </a:r>
            <a:r>
              <a:rPr lang="es-EC" sz="1000" kern="100">
                <a:solidFill>
                  <a:prstClr val="black"/>
                </a:solidFill>
                <a:ea typeface="Aptos" panose="020B0004020202020204" pitchFamily="34" charset="0"/>
                <a:cs typeface="Times New Roman"/>
              </a:rPr>
              <a:t> </a:t>
            </a: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se diseñaron para proporcionar instrucciones claras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que Copilot pueda seguir. A continuación, puede agregar más detalles según sea necesario.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Utili</a:t>
            </a:r>
            <a:r>
              <a:rPr kumimoji="0" lang="es-EC"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za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lenguaje claro y específico:</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30" normalizeH="0" baseline="0" noProof="0">
                <a:ln>
                  <a:noFill/>
                </a:ln>
                <a:solidFill>
                  <a:prstClr val="black"/>
                </a:solidFill>
                <a:effectLst/>
                <a:uLnTx/>
                <a:uFillTx/>
                <a:latin typeface="Segoe UI"/>
                <a:ea typeface="Aptos" panose="020B0004020202020204" pitchFamily="34" charset="0"/>
                <a:cs typeface="Times New Roman"/>
              </a:rPr>
              <a:t>Esto ayuda a Copilot a comprender su solicitud y a proporcionar una respuesta más precisa. Por ejemplo, en lugar de preguntar "¿Cómo escribo un buen correo electrónico?", puede preguntar "¿Cómo escribo un correo electrónico formal para solicitar una reunión con un cliente?</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Proporcion</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tanto contexto como sea posible:</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Cuanta más información proporcione, mejor podrá Copilot adaptar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la respuesta a sus necesidades. Por ejemplo, puede indicar el propósito, las destinatarios, el tono y el formato de su documento, así como cualquier detalle o ejemplo relevante. También puede adjuntar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o vincular otros documentos o fuentes existentes a la que desee que Copilot haga referencia. </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Consult</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la </a:t>
            </a:r>
            <a:r>
              <a:rPr kumimoji="0" lang="en-US"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guía</a:t>
            </a:r>
            <a:r>
              <a:rPr kumimoji="0" lang="en-US"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de prompts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y los elementos </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de </a:t>
            </a:r>
            <a:r>
              <a:rPr kumimoji="0" lang="es-EC"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prompts</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para obtener más información sobre cómo usa</a:t>
            </a:r>
            <a:r>
              <a:rPr lang="es-EC" sz="1050" b="1" kern="100" err="1">
                <a:solidFill>
                  <a:prstClr val="black"/>
                </a:solidFill>
                <a:latin typeface="Segoe UI Semibold"/>
                <a:ea typeface="Aptos" panose="020B0004020202020204" pitchFamily="34" charset="0"/>
                <a:cs typeface="Times New Roman"/>
              </a:rPr>
              <a:t>rlos</a:t>
            </a:r>
            <a:r>
              <a:rPr lang="es-EC" sz="1050" b="1" kern="100">
                <a:solidFill>
                  <a:prstClr val="black"/>
                </a:solidFill>
                <a:latin typeface="Segoe UI Semibold"/>
                <a:ea typeface="Aptos" panose="020B0004020202020204" pitchFamily="34" charset="0"/>
                <a:cs typeface="Times New Roman"/>
              </a:rPr>
              <a:t>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de forma eficaz:</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Para acceder a las funciones de infografía, haga clic en el ícono Ayuda de la ventana de Copilot. Esta infografía explica los componentes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y la estructura de una buena orden, así como consejos y ejemplos.</a:t>
            </a:r>
          </a:p>
        </p:txBody>
      </p:sp>
      <p:sp>
        <p:nvSpPr>
          <p:cNvPr id="3" name="TextBox 2">
            <a:extLst>
              <a:ext uri="{FF2B5EF4-FFF2-40B4-BE49-F238E27FC236}">
                <a16:creationId xmlns:a16="http://schemas.microsoft.com/office/drawing/2014/main" id="{537C7B7F-250F-9CA1-2341-5EC5D2FA54BC}"/>
              </a:ext>
            </a:extLst>
          </p:cNvPr>
          <p:cNvSpPr txBox="1"/>
          <p:nvPr/>
        </p:nvSpPr>
        <p:spPr>
          <a:xfrm>
            <a:off x="5136422" y="1880433"/>
            <a:ext cx="5828758"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1" i="0" u="none" strike="noStrike" kern="1200" cap="none" spc="0" normalizeH="0" baseline="0" noProof="0">
                <a:ln>
                  <a:noFill/>
                </a:ln>
                <a:solidFill>
                  <a:prstClr val="black"/>
                </a:solidFill>
                <a:effectLst/>
                <a:uLnTx/>
                <a:uFillTx/>
                <a:latin typeface="Segoe UI Semibold"/>
                <a:ea typeface="+mn-ea"/>
                <a:cs typeface="+mn-cs"/>
              </a:rPr>
              <a:t>Si está escribiendo un mensaje, es importante que se enfoque en algunos de los elementos clave que se indican a continuación para obtener la mejor respuesta de Copilot.</a:t>
            </a:r>
          </a:p>
        </p:txBody>
      </p:sp>
      <p:sp>
        <p:nvSpPr>
          <p:cNvPr id="15" name="Rounded Rectangle 25">
            <a:extLst>
              <a:ext uri="{FF2B5EF4-FFF2-40B4-BE49-F238E27FC236}">
                <a16:creationId xmlns:a16="http://schemas.microsoft.com/office/drawing/2014/main" id="{0FA7E97C-17B0-9325-9DC4-E31A71352B37}"/>
              </a:ext>
            </a:extLst>
          </p:cNvPr>
          <p:cNvSpPr/>
          <p:nvPr/>
        </p:nvSpPr>
        <p:spPr bwMode="auto">
          <a:xfrm>
            <a:off x="5705334" y="2460692"/>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Objetivo</a:t>
            </a:r>
          </a:p>
        </p:txBody>
      </p:sp>
      <p:sp>
        <p:nvSpPr>
          <p:cNvPr id="21" name="TextBox 8">
            <a:extLst>
              <a:ext uri="{FF2B5EF4-FFF2-40B4-BE49-F238E27FC236}">
                <a16:creationId xmlns:a16="http://schemas.microsoft.com/office/drawing/2014/main" id="{62B98579-ADCB-A3C0-D0AD-4F96A66CEE77}"/>
              </a:ext>
            </a:extLst>
          </p:cNvPr>
          <p:cNvSpPr txBox="1"/>
          <p:nvPr/>
        </p:nvSpPr>
        <p:spPr>
          <a:xfrm>
            <a:off x="5953038" y="2835703"/>
            <a:ext cx="1506739"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¿Qué</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respuesta espera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de Copilot? </a:t>
            </a:r>
          </a:p>
        </p:txBody>
      </p:sp>
      <p:grpSp>
        <p:nvGrpSpPr>
          <p:cNvPr id="38" name="Group 37" descr="Flecha que apunta a Genera de 3 a 5 viñetas">
            <a:extLst>
              <a:ext uri="{FF2B5EF4-FFF2-40B4-BE49-F238E27FC236}">
                <a16:creationId xmlns:a16="http://schemas.microsoft.com/office/drawing/2014/main" id="{358A5190-F838-8FEB-2972-F2DA1B2CEA96}"/>
              </a:ext>
              <a:ext uri="{C183D7F6-B498-43B3-948B-1728B52AA6E4}">
                <adec:decorative xmlns:adec="http://schemas.microsoft.com/office/drawing/2017/decorative" val="0"/>
              </a:ext>
            </a:extLst>
          </p:cNvPr>
          <p:cNvGrpSpPr/>
          <p:nvPr/>
        </p:nvGrpSpPr>
        <p:grpSpPr>
          <a:xfrm>
            <a:off x="5832703" y="2768590"/>
            <a:ext cx="1417807" cy="905687"/>
            <a:chOff x="3771385" y="5402085"/>
            <a:chExt cx="1671567" cy="992704"/>
          </a:xfrm>
        </p:grpSpPr>
        <p:sp>
          <p:nvSpPr>
            <p:cNvPr id="39" name="Arc 38">
              <a:extLst>
                <a:ext uri="{FF2B5EF4-FFF2-40B4-BE49-F238E27FC236}">
                  <a16:creationId xmlns:a16="http://schemas.microsoft.com/office/drawing/2014/main" id="{60B31868-8262-6092-6A94-B3AECE96E700}"/>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A54B85F1-9EDE-C4F8-5B72-A05A380A83E6}"/>
                </a:ext>
              </a:extLst>
            </p:cNvPr>
            <p:cNvCxnSpPr>
              <a:cxnSpLocks/>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BB5596-B29F-4202-9800-62448B070CD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54C38C6-21E3-C859-2325-2C02BBE51AE2}"/>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C4D7860-0A03-2EF4-52C0-65E1956AFFF5}"/>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6" name="Rounded Rectangle 26">
            <a:extLst>
              <a:ext uri="{FF2B5EF4-FFF2-40B4-BE49-F238E27FC236}">
                <a16:creationId xmlns:a16="http://schemas.microsoft.com/office/drawing/2014/main" id="{8DB58604-2788-CBB0-A54C-66157059746F}"/>
              </a:ext>
            </a:extLst>
          </p:cNvPr>
          <p:cNvSpPr/>
          <p:nvPr/>
        </p:nvSpPr>
        <p:spPr bwMode="auto">
          <a:xfrm>
            <a:off x="8388826" y="2460692"/>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Contexto</a:t>
            </a:r>
          </a:p>
        </p:txBody>
      </p:sp>
      <p:sp>
        <p:nvSpPr>
          <p:cNvPr id="22" name="TextBox 9">
            <a:extLst>
              <a:ext uri="{FF2B5EF4-FFF2-40B4-BE49-F238E27FC236}">
                <a16:creationId xmlns:a16="http://schemas.microsoft.com/office/drawing/2014/main" id="{95AA62DF-A497-7DE2-BF1A-64D528E69196}"/>
              </a:ext>
            </a:extLst>
          </p:cNvPr>
          <p:cNvSpPr txBox="1"/>
          <p:nvPr/>
        </p:nvSpPr>
        <p:spPr>
          <a:xfrm>
            <a:off x="8599767" y="2835703"/>
            <a:ext cx="1947583"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a:rPr>
              <a:t>¿Por qué</a:t>
            </a:r>
            <a:r>
              <a:rPr kumimoji="0" lang="x-none" sz="1000" b="0" i="0" u="none" strike="noStrike" kern="1200" cap="none" spc="0" normalizeH="0" baseline="0" noProof="0">
                <a:ln>
                  <a:noFill/>
                </a:ln>
                <a:solidFill>
                  <a:prstClr val="black"/>
                </a:solidFill>
                <a:effectLst/>
                <a:uLnTx/>
                <a:uFillTx/>
                <a:latin typeface="Segoe UI"/>
                <a:ea typeface="+mn-ea"/>
                <a:cs typeface="Segoe UI"/>
              </a:rPr>
              <a:t> necesita lo que pide </a:t>
            </a:r>
            <a:br>
              <a:rPr kumimoji="0" lang="en-US" sz="1000" b="0" i="0" u="none" strike="noStrike" kern="1200" cap="none" spc="0" normalizeH="0" baseline="0" noProof="0">
                <a:ln>
                  <a:noFill/>
                </a:ln>
                <a:solidFill>
                  <a:prstClr val="black"/>
                </a:solidFill>
                <a:effectLst/>
                <a:uLnTx/>
                <a:uFillTx/>
                <a:latin typeface="Segoe UI"/>
                <a:ea typeface="+mn-ea"/>
                <a:cs typeface="Segoe UI"/>
              </a:rPr>
            </a:br>
            <a:r>
              <a:rPr kumimoji="0" lang="x-none" sz="1000" b="0" i="0" u="none" strike="noStrike" kern="1200" cap="none" spc="0" normalizeH="0" baseline="0" noProof="0">
                <a:ln>
                  <a:noFill/>
                </a:ln>
                <a:solidFill>
                  <a:prstClr val="black"/>
                </a:solidFill>
                <a:effectLst/>
                <a:uLnTx/>
                <a:uFillTx/>
                <a:latin typeface="Segoe UI"/>
                <a:ea typeface="+mn-ea"/>
                <a:cs typeface="Segoe UI"/>
              </a:rPr>
              <a:t>y </a:t>
            </a:r>
            <a:r>
              <a:rPr kumimoji="0" lang="x-none" sz="1000" b="0" i="0" u="none" strike="noStrike" kern="1200" cap="none" spc="0" normalizeH="0" baseline="0" noProof="0">
                <a:ln>
                  <a:noFill/>
                </a:ln>
                <a:solidFill>
                  <a:prstClr val="black"/>
                </a:solidFill>
                <a:effectLst/>
                <a:uLnTx/>
                <a:uFillTx/>
                <a:latin typeface="Segoe UI"/>
                <a:ea typeface="+mn-ea"/>
                <a:cs typeface="Segoe UI Semibold"/>
              </a:rPr>
              <a:t>quiénes</a:t>
            </a:r>
            <a:r>
              <a:rPr kumimoji="0" lang="x-none" sz="1000" b="0" i="0" u="none" strike="noStrike" kern="1200" cap="none" spc="0" normalizeH="0" baseline="0" noProof="0">
                <a:ln>
                  <a:noFill/>
                </a:ln>
                <a:solidFill>
                  <a:prstClr val="black"/>
                </a:solidFill>
                <a:effectLst/>
                <a:uLnTx/>
                <a:uFillTx/>
                <a:latin typeface="Segoe UI"/>
                <a:ea typeface="+mn-ea"/>
                <a:cs typeface="Segoe UI"/>
              </a:rPr>
              <a:t> están involucrados?</a:t>
            </a:r>
          </a:p>
        </p:txBody>
      </p:sp>
      <p:grpSp>
        <p:nvGrpSpPr>
          <p:cNvPr id="30" name="Group 29" descr="Flecha que apunta a Prepararme para una reunión con el cliente X en la que hablaremos sobre su campaña de marca &quot;Fase 3+&quot;">
            <a:extLst>
              <a:ext uri="{FF2B5EF4-FFF2-40B4-BE49-F238E27FC236}">
                <a16:creationId xmlns:a16="http://schemas.microsoft.com/office/drawing/2014/main" id="{3148881A-BA91-4F53-6CB1-60AE2F940406}"/>
              </a:ext>
              <a:ext uri="{C183D7F6-B498-43B3-948B-1728B52AA6E4}">
                <adec:decorative xmlns:adec="http://schemas.microsoft.com/office/drawing/2017/decorative" val="0"/>
              </a:ext>
            </a:extLst>
          </p:cNvPr>
          <p:cNvGrpSpPr/>
          <p:nvPr/>
        </p:nvGrpSpPr>
        <p:grpSpPr>
          <a:xfrm>
            <a:off x="8473396" y="2768589"/>
            <a:ext cx="1417807" cy="905687"/>
            <a:chOff x="3771385" y="5402085"/>
            <a:chExt cx="1671567" cy="992704"/>
          </a:xfrm>
        </p:grpSpPr>
        <p:sp>
          <p:nvSpPr>
            <p:cNvPr id="31" name="Arc 30">
              <a:extLst>
                <a:ext uri="{FF2B5EF4-FFF2-40B4-BE49-F238E27FC236}">
                  <a16:creationId xmlns:a16="http://schemas.microsoft.com/office/drawing/2014/main" id="{F77C1882-BD58-A367-7018-1C8177D1E7A7}"/>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407FBAD7-BA14-2010-BB6C-7BF80FED146F}"/>
                </a:ext>
              </a:extLst>
            </p:cNvPr>
            <p:cNvCxnSpPr>
              <a:cxnSpLocks/>
              <a:stCxn id="62" idx="2"/>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85163-11BF-0382-994F-CB5025593FEE}"/>
                </a:ext>
              </a:extLst>
            </p:cNvPr>
            <p:cNvCxnSpPr>
              <a:cxnSpLocks/>
              <a:stCxn id="62" idx="0"/>
              <a:endCxn id="65" idx="0"/>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46BCC526-6ED0-DDEF-2B40-EB82A0C4F0FB}"/>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Connector 34">
              <a:extLst>
                <a:ext uri="{FF2B5EF4-FFF2-40B4-BE49-F238E27FC236}">
                  <a16:creationId xmlns:a16="http://schemas.microsoft.com/office/drawing/2014/main" id="{476DC34A-D422-4553-4BD8-7C1B54C31297}"/>
                </a:ext>
              </a:extLst>
            </p:cNvPr>
            <p:cNvCxnSpPr>
              <a:cxnSpLocks/>
              <a:endCxn id="65" idx="2"/>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3" name="TextBox 1">
            <a:extLst>
              <a:ext uri="{FF2B5EF4-FFF2-40B4-BE49-F238E27FC236}">
                <a16:creationId xmlns:a16="http://schemas.microsoft.com/office/drawing/2014/main" id="{E36B9F5A-3AD8-F2B5-D0FC-235B619DF9FE}"/>
              </a:ext>
            </a:extLst>
          </p:cNvPr>
          <p:cNvSpPr txBox="1"/>
          <p:nvPr/>
        </p:nvSpPr>
        <p:spPr>
          <a:xfrm>
            <a:off x="5629134" y="3710004"/>
            <a:ext cx="5464024" cy="124649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5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 de 3 a 5 viñetas </a:t>
            </a:r>
            <a:r>
              <a:rPr kumimoji="0" lang="x-none"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para prepararme para una reunión con el cliente X en la que hablaremos sobre su campaña </a:t>
            </a:r>
            <a:br>
              <a:rPr kumimoji="0" lang="en-US"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br>
            <a:r>
              <a:rPr kumimoji="0" lang="x-none"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de marca "Fase 3+". </a:t>
            </a:r>
            <a:r>
              <a:rPr kumimoji="0" lang="x-none" sz="15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Usa los correos electrónicos y los chats de Teams desde junio. </a:t>
            </a:r>
            <a:r>
              <a:rPr kumimoji="0" lang="x-none" sz="15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Usa lenguaje sencillo para que pueda ponerme al día rápidamente.</a:t>
            </a:r>
          </a:p>
        </p:txBody>
      </p:sp>
      <p:grpSp>
        <p:nvGrpSpPr>
          <p:cNvPr id="44" name="Group 43" descr="Flecha que apunta a Usa los correos electrónicos y los chats de Teams desde junio">
            <a:extLst>
              <a:ext uri="{FF2B5EF4-FFF2-40B4-BE49-F238E27FC236}">
                <a16:creationId xmlns:a16="http://schemas.microsoft.com/office/drawing/2014/main" id="{DA287CD2-13F8-863C-819F-28A38A105E51}"/>
              </a:ext>
              <a:ext uri="{C183D7F6-B498-43B3-948B-1728B52AA6E4}">
                <adec:decorative xmlns:adec="http://schemas.microsoft.com/office/drawing/2017/decorative" val="0"/>
              </a:ext>
            </a:extLst>
          </p:cNvPr>
          <p:cNvGrpSpPr/>
          <p:nvPr/>
        </p:nvGrpSpPr>
        <p:grpSpPr>
          <a:xfrm>
            <a:off x="5317233" y="4413277"/>
            <a:ext cx="521483" cy="1274579"/>
            <a:chOff x="506362" y="6773643"/>
            <a:chExt cx="614816" cy="1678387"/>
          </a:xfrm>
        </p:grpSpPr>
        <p:sp>
          <p:nvSpPr>
            <p:cNvPr id="45" name="Arc 44">
              <a:extLst>
                <a:ext uri="{FF2B5EF4-FFF2-40B4-BE49-F238E27FC236}">
                  <a16:creationId xmlns:a16="http://schemas.microsoft.com/office/drawing/2014/main" id="{4D48E89E-55B5-85A3-8266-1A9F6AACC554}"/>
                </a:ext>
              </a:extLst>
            </p:cNvPr>
            <p:cNvSpPr/>
            <p:nvPr/>
          </p:nvSpPr>
          <p:spPr>
            <a:xfrm flipH="1" flipV="1">
              <a:off x="506363" y="762496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536BF600-7792-0D9A-C310-4D761FA0F109}"/>
                </a:ext>
              </a:extLst>
            </p:cNvPr>
            <p:cNvCxnSpPr>
              <a:cxnSpLocks/>
            </p:cNvCxnSpPr>
            <p:nvPr/>
          </p:nvCxnSpPr>
          <p:spPr>
            <a:xfrm flipH="1" flipV="1">
              <a:off x="506415" y="692868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17FCD9-D2A7-065B-7089-39680EAA7E8B}"/>
                </a:ext>
              </a:extLst>
            </p:cNvPr>
            <p:cNvCxnSpPr>
              <a:cxnSpLocks/>
            </p:cNvCxnSpPr>
            <p:nvPr/>
          </p:nvCxnSpPr>
          <p:spPr>
            <a:xfrm>
              <a:off x="676528" y="794463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E50DE6C9-3832-9D69-39FC-A68FAEA7A7DC}"/>
                </a:ext>
              </a:extLst>
            </p:cNvPr>
            <p:cNvSpPr/>
            <p:nvPr/>
          </p:nvSpPr>
          <p:spPr>
            <a:xfrm rot="10800000" flipH="1" flipV="1">
              <a:off x="802930" y="794463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320DA270-698D-B52C-95B5-776A93A0B9C7}"/>
                </a:ext>
              </a:extLst>
            </p:cNvPr>
            <p:cNvCxnSpPr>
              <a:cxnSpLocks/>
            </p:cNvCxnSpPr>
            <p:nvPr/>
          </p:nvCxnSpPr>
          <p:spPr>
            <a:xfrm flipV="1">
              <a:off x="1121178" y="809808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C18A1B-2501-CC6B-BCDD-BD70B5B2E744}"/>
                </a:ext>
              </a:extLst>
            </p:cNvPr>
            <p:cNvCxnSpPr>
              <a:cxnSpLocks/>
            </p:cNvCxnSpPr>
            <p:nvPr/>
          </p:nvCxnSpPr>
          <p:spPr>
            <a:xfrm flipV="1">
              <a:off x="637692" y="677364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855E95DA-1190-C861-4CD3-F93E80E1B010}"/>
                </a:ext>
              </a:extLst>
            </p:cNvPr>
            <p:cNvSpPr/>
            <p:nvPr/>
          </p:nvSpPr>
          <p:spPr>
            <a:xfrm rot="5400000" flipH="1" flipV="1">
              <a:off x="507438" y="677256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0" name="TextBox 7">
            <a:extLst>
              <a:ext uri="{FF2B5EF4-FFF2-40B4-BE49-F238E27FC236}">
                <a16:creationId xmlns:a16="http://schemas.microsoft.com/office/drawing/2014/main" id="{CF510400-0839-84C5-CCCE-0CFF7164950B}"/>
              </a:ext>
            </a:extLst>
          </p:cNvPr>
          <p:cNvSpPr txBox="1"/>
          <p:nvPr/>
        </p:nvSpPr>
        <p:spPr>
          <a:xfrm>
            <a:off x="5953037" y="5472458"/>
            <a:ext cx="1962238"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¿Qué</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fuentes de información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 muestras debe utilizar Copilot?</a:t>
            </a:r>
          </a:p>
        </p:txBody>
      </p:sp>
      <p:sp>
        <p:nvSpPr>
          <p:cNvPr id="18" name="Rounded Rectangle 37">
            <a:extLst>
              <a:ext uri="{FF2B5EF4-FFF2-40B4-BE49-F238E27FC236}">
                <a16:creationId xmlns:a16="http://schemas.microsoft.com/office/drawing/2014/main" id="{AE33A6F3-BADE-5D05-FD31-8E989A5BFCC3}"/>
              </a:ext>
            </a:extLst>
          </p:cNvPr>
          <p:cNvSpPr/>
          <p:nvPr/>
        </p:nvSpPr>
        <p:spPr bwMode="auto">
          <a:xfrm>
            <a:off x="5705452" y="5861212"/>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Origen</a:t>
            </a:r>
          </a:p>
        </p:txBody>
      </p:sp>
      <p:grpSp>
        <p:nvGrpSpPr>
          <p:cNvPr id="53" name="Group 52" descr="Flecha que apunta a Usa lenguaje sencillo para que pueda ponerme al día rápidamente.">
            <a:extLst>
              <a:ext uri="{FF2B5EF4-FFF2-40B4-BE49-F238E27FC236}">
                <a16:creationId xmlns:a16="http://schemas.microsoft.com/office/drawing/2014/main" id="{FA26AFE3-CCFB-146C-D8FA-334913D3F939}"/>
              </a:ext>
              <a:ext uri="{C183D7F6-B498-43B3-948B-1728B52AA6E4}">
                <adec:decorative xmlns:adec="http://schemas.microsoft.com/office/drawing/2017/decorative" val="0"/>
              </a:ext>
            </a:extLst>
          </p:cNvPr>
          <p:cNvGrpSpPr/>
          <p:nvPr/>
        </p:nvGrpSpPr>
        <p:grpSpPr>
          <a:xfrm rot="10800000" flipH="1">
            <a:off x="8473390" y="4794686"/>
            <a:ext cx="728851" cy="1057474"/>
            <a:chOff x="3769739" y="7144164"/>
            <a:chExt cx="859302" cy="1176311"/>
          </a:xfrm>
        </p:grpSpPr>
        <p:grpSp>
          <p:nvGrpSpPr>
            <p:cNvPr id="55" name="Group 54">
              <a:extLst>
                <a:ext uri="{FF2B5EF4-FFF2-40B4-BE49-F238E27FC236}">
                  <a16:creationId xmlns:a16="http://schemas.microsoft.com/office/drawing/2014/main" id="{A8DC63BB-4BAA-588D-D366-E60372A19857}"/>
                </a:ext>
              </a:extLst>
            </p:cNvPr>
            <p:cNvGrpSpPr/>
            <p:nvPr/>
          </p:nvGrpSpPr>
          <p:grpSpPr>
            <a:xfrm>
              <a:off x="4310794" y="7645759"/>
              <a:ext cx="318247" cy="674716"/>
              <a:chOff x="4310794" y="7645759"/>
              <a:chExt cx="318247" cy="674716"/>
            </a:xfrm>
          </p:grpSpPr>
          <p:sp>
            <p:nvSpPr>
              <p:cNvPr id="59" name="Arc 58">
                <a:extLst>
                  <a:ext uri="{FF2B5EF4-FFF2-40B4-BE49-F238E27FC236}">
                    <a16:creationId xmlns:a16="http://schemas.microsoft.com/office/drawing/2014/main" id="{90072CC2-9544-063B-E9F9-816FA3F9E00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0" name="Straight Arrow Connector 59">
                <a:extLst>
                  <a:ext uri="{FF2B5EF4-FFF2-40B4-BE49-F238E27FC236}">
                    <a16:creationId xmlns:a16="http://schemas.microsoft.com/office/drawing/2014/main" id="{ADE6DB72-B6FE-3B30-6FBD-2C2CEB0DF4FE}"/>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4170626-4AC1-285B-8C93-17B419EA0AE3}"/>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ED6C3537-C693-A77E-330D-0625FCE252BA}"/>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1F294EED-AC7F-AE1B-B5CC-E9B365F382EB}"/>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9" name="TextBox 6">
            <a:extLst>
              <a:ext uri="{FF2B5EF4-FFF2-40B4-BE49-F238E27FC236}">
                <a16:creationId xmlns:a16="http://schemas.microsoft.com/office/drawing/2014/main" id="{942081B9-3B87-B651-1D7A-C68E5ECBD87F}"/>
              </a:ext>
            </a:extLst>
          </p:cNvPr>
          <p:cNvSpPr txBox="1"/>
          <p:nvPr/>
        </p:nvSpPr>
        <p:spPr>
          <a:xfrm>
            <a:off x="8599768" y="5472458"/>
            <a:ext cx="2773082"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¿Cómo</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debe responder Copilot para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satisfacer mejor sus expectativas?</a:t>
            </a:r>
          </a:p>
        </p:txBody>
      </p:sp>
      <p:sp>
        <p:nvSpPr>
          <p:cNvPr id="17" name="Rounded Rectangle 34">
            <a:extLst>
              <a:ext uri="{FF2B5EF4-FFF2-40B4-BE49-F238E27FC236}">
                <a16:creationId xmlns:a16="http://schemas.microsoft.com/office/drawing/2014/main" id="{CC23824C-39FF-EBC8-B274-F5456DC93293}"/>
              </a:ext>
            </a:extLst>
          </p:cNvPr>
          <p:cNvSpPr/>
          <p:nvPr/>
        </p:nvSpPr>
        <p:spPr bwMode="auto">
          <a:xfrm>
            <a:off x="8388826" y="5872098"/>
            <a:ext cx="1297876" cy="294924"/>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Expectativas</a:t>
            </a:r>
          </a:p>
        </p:txBody>
      </p:sp>
    </p:spTree>
    <p:extLst>
      <p:ext uri="{BB962C8B-B14F-4D97-AF65-F5344CB8AC3E}">
        <p14:creationId xmlns:p14="http://schemas.microsoft.com/office/powerpoint/2010/main" val="197448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D7152D42-649C-B46D-96B9-37D2CD8F72C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9388D53-4E48-582C-1160-2242E7B26A73}"/>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769441"/>
          </a:xfrm>
        </p:spPr>
        <p:txBody>
          <a:bodyPr wrap="square">
            <a:sp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PowerPoint</a:t>
            </a:r>
            <a:br>
              <a:rPr/>
            </a:br>
            <a:r>
              <a:rPr lang="x-none" sz="1800">
                <a:cs typeface="Segoe UI Semilight"/>
              </a:rPr>
              <a:t>Te</a:t>
            </a:r>
            <a:r>
              <a:rPr lang="es-EC" sz="1800">
                <a:cs typeface="Segoe UI Semilight"/>
              </a:rPr>
              <a:t>n</a:t>
            </a:r>
            <a:r>
              <a:rPr lang="x-none" sz="1800">
                <a:cs typeface="Segoe UI Semilight"/>
              </a:rPr>
              <a:t> en cuenta que </a:t>
            </a:r>
            <a:r>
              <a:rPr lang="es-EC" sz="1800">
                <a:cs typeface="Segoe UI Semilight"/>
              </a:rPr>
              <a:t>los </a:t>
            </a:r>
            <a:r>
              <a:rPr lang="es-EC" sz="1800" err="1">
                <a:cs typeface="Segoe UI Semilight"/>
              </a:rPr>
              <a:t>prompts</a:t>
            </a:r>
            <a:r>
              <a:rPr lang="es-EC" sz="1800">
                <a:cs typeface="Segoe UI Semilight"/>
              </a:rPr>
              <a:t> </a:t>
            </a:r>
            <a:r>
              <a:rPr lang="x-none" sz="1800">
                <a:cs typeface="Segoe UI Semilight"/>
              </a:rPr>
              <a:t>específic</a:t>
            </a:r>
            <a:r>
              <a:rPr lang="es-EC" sz="1800">
                <a:cs typeface="Segoe UI Semilight"/>
              </a:rPr>
              <a:t>o</a:t>
            </a:r>
            <a:r>
              <a:rPr lang="x-none" sz="1800">
                <a:cs typeface="Segoe UI Semilight"/>
              </a:rPr>
              <a:t>s que se muestran pueden variar</a:t>
            </a:r>
            <a:endParaRPr lang="en-US" sz="1800"/>
          </a:p>
        </p:txBody>
      </p:sp>
      <p:sp>
        <p:nvSpPr>
          <p:cNvPr id="7" name="TextBox 6">
            <a:extLst>
              <a:ext uri="{FF2B5EF4-FFF2-40B4-BE49-F238E27FC236}">
                <a16:creationId xmlns:a16="http://schemas.microsoft.com/office/drawing/2014/main" id="{BD5BD826-5289-8BBA-EA74-FAAFE62F05E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una idea en una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 documento de Word en una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Mejorar una presentación existente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de los puntos clave y crear notas de diapositivas para prepararse para dar una presentación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0"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es-EC" sz="1200" b="0" i="0" u="none" strike="noStrike" kern="100" cap="none" spc="0" normalizeH="0" baseline="0" noProof="0">
                <a:ln>
                  <a:noFill/>
                </a:ln>
                <a:solidFill>
                  <a:prstClr val="black"/>
                </a:solidFill>
                <a:effectLst/>
                <a:uLnTx/>
                <a:uFillTx/>
                <a:latin typeface="Segoe UI Semibold"/>
                <a:ea typeface="+mn-ea"/>
                <a:cs typeface="Times New Roman"/>
              </a:rPr>
              <a:t> </a:t>
            </a: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el panel de chat de Copilot para</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Crear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una presentación a partir de una descripción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20" normalizeH="0" baseline="0" noProof="0">
                <a:ln>
                  <a:noFill/>
                </a:ln>
                <a:solidFill>
                  <a:prstClr val="black"/>
                </a:solidFill>
                <a:effectLst/>
                <a:uLnTx/>
                <a:uFillTx/>
                <a:latin typeface="Segoe UI"/>
                <a:ea typeface="+mn-ea"/>
                <a:cs typeface="Times New Roman"/>
              </a:rPr>
              <a:t>Crear una presentación a partir de la URL de un documento de Word</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Perfeccionar (editar)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Agregar una diapositiva sobre un tema</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Agregar una imagen basada en una descripción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20" normalizeH="0" baseline="0" noProof="0">
                <a:ln>
                  <a:noFill/>
                </a:ln>
                <a:solidFill>
                  <a:prstClr val="black"/>
                </a:solidFill>
                <a:effectLst/>
                <a:uLnTx/>
                <a:uFillTx/>
                <a:latin typeface="Segoe UI"/>
                <a:ea typeface="+mn-ea"/>
                <a:cs typeface="Times New Roman"/>
              </a:rPr>
              <a:t>Organizar la presentación con el agregado de una agenda y secciones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Resumir (organizar)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 resumen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Mostrar diapositivas clave: proporciona una lista de diapositivas con información importante</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Descubrir (comprender)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Mostrar elementos de acción y pasos siguientes</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Hacer preguntas sobre la presentación</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Ordenar (pedir)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una nueva diapositiva</a:t>
            </a:r>
            <a:endParaRPr kumimoji="0" lang="en-US" sz="1000" b="0" i="0" u="none" strike="noStrike" kern="100" cap="none" spc="0" normalizeH="0" baseline="0" noProof="0">
              <a:ln>
                <a:noFill/>
              </a:ln>
              <a:solidFill>
                <a:prstClr val="black"/>
              </a:solidFill>
              <a:effectLst/>
              <a:uLnTx/>
              <a:uFillTx/>
              <a:latin typeface="Segoe UI"/>
              <a:ea typeface="+mn-ea"/>
              <a:cs typeface="Times New Roman"/>
            </a:endParaRPr>
          </a:p>
        </p:txBody>
      </p:sp>
      <p:pic>
        <p:nvPicPr>
          <p:cNvPr id="11" name="Picture 10" descr="Captura de pantalla de Copilot en PowerPoint">
            <a:extLst>
              <a:ext uri="{FF2B5EF4-FFF2-40B4-BE49-F238E27FC236}">
                <a16:creationId xmlns:a16="http://schemas.microsoft.com/office/drawing/2014/main" id="{0C521433-0441-BF65-A088-6FFBE414B1C1}"/>
              </a:ext>
            </a:extLst>
          </p:cNvPr>
          <p:cNvPicPr>
            <a:picLocks noChangeAspect="1"/>
          </p:cNvPicPr>
          <p:nvPr/>
        </p:nvPicPr>
        <p:blipFill>
          <a:blip r:embed="rId3"/>
          <a:stretch>
            <a:fillRect/>
          </a:stretch>
        </p:blipFill>
        <p:spPr>
          <a:xfrm>
            <a:off x="5103683" y="1723137"/>
            <a:ext cx="1927037" cy="4420507"/>
          </a:xfrm>
          <a:prstGeom prst="roundRect">
            <a:avLst>
              <a:gd name="adj" fmla="val 3629"/>
            </a:avLst>
          </a:prstGeom>
          <a:ln w="6350">
            <a:solidFill>
              <a:schemeClr val="bg1">
                <a:lumMod val="75000"/>
              </a:schemeClr>
            </a:solidFill>
          </a:ln>
        </p:spPr>
      </p:pic>
      <p:sp>
        <p:nvSpPr>
          <p:cNvPr id="36" name="Rectangle: Rounded Corners 35" descr="Énfasis en la sección de órdenes con lo siguiente:&#10;Crear, &#10;Entender&#10;Editar&#10;Preguntar y &#10;Ver más órdenes">
            <a:extLst>
              <a:ext uri="{FF2B5EF4-FFF2-40B4-BE49-F238E27FC236}">
                <a16:creationId xmlns:a16="http://schemas.microsoft.com/office/drawing/2014/main" id="{1AC578B6-5C09-7744-55F7-C186F4827296}"/>
              </a:ext>
              <a:ext uri="{C183D7F6-B498-43B3-948B-1728B52AA6E4}">
                <adec:decorative xmlns:adec="http://schemas.microsoft.com/office/drawing/2017/decorative" val="0"/>
              </a:ext>
            </a:extLst>
          </p:cNvPr>
          <p:cNvSpPr/>
          <p:nvPr/>
        </p:nvSpPr>
        <p:spPr bwMode="auto">
          <a:xfrm>
            <a:off x="5314156" y="4249046"/>
            <a:ext cx="1620044" cy="1310379"/>
          </a:xfrm>
          <a:prstGeom prst="roundRect">
            <a:avLst>
              <a:gd name="adj" fmla="val 323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0B03FBB0-CB37-CF85-3ACA-E1B645BABC0D}"/>
              </a:ext>
              <a:ext uri="{C183D7F6-B498-43B3-948B-1728B52AA6E4}">
                <adec:decorative xmlns:adec="http://schemas.microsoft.com/office/drawing/2017/decorative" val="1"/>
              </a:ext>
            </a:extLst>
          </p:cNvPr>
          <p:cNvSpPr/>
          <p:nvPr/>
        </p:nvSpPr>
        <p:spPr bwMode="auto">
          <a:xfrm>
            <a:off x="6317456" y="5845969"/>
            <a:ext cx="190019" cy="20173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Picture 5" descr="Captura de pantalla de Copilot en PowerPoint">
            <a:extLst>
              <a:ext uri="{FF2B5EF4-FFF2-40B4-BE49-F238E27FC236}">
                <a16:creationId xmlns:a16="http://schemas.microsoft.com/office/drawing/2014/main" id="{EDCCC319-AC7A-E224-AC7E-4428614B1079}"/>
              </a:ext>
            </a:extLst>
          </p:cNvPr>
          <p:cNvPicPr>
            <a:picLocks noChangeAspect="1"/>
          </p:cNvPicPr>
          <p:nvPr/>
        </p:nvPicPr>
        <p:blipFill>
          <a:blip r:embed="rId4"/>
          <a:stretch>
            <a:fillRect/>
          </a:stretch>
        </p:blipFill>
        <p:spPr>
          <a:xfrm>
            <a:off x="7194613" y="1723137"/>
            <a:ext cx="1647764" cy="3828485"/>
          </a:xfrm>
          <a:prstGeom prst="roundRect">
            <a:avLst>
              <a:gd name="adj" fmla="val 3994"/>
            </a:avLst>
          </a:prstGeom>
          <a:ln w="6350">
            <a:solidFill>
              <a:schemeClr val="bg1">
                <a:lumMod val="75000"/>
              </a:schemeClr>
            </a:solidFill>
          </a:ln>
        </p:spPr>
      </p:pic>
      <p:sp>
        <p:nvSpPr>
          <p:cNvPr id="33" name="Rectangle: Rounded Corners 32" descr="Énfasis en Crear presentación en el archivo,&#10;Resume esta presentación y &#10;Organiza esta presentación">
            <a:extLst>
              <a:ext uri="{FF2B5EF4-FFF2-40B4-BE49-F238E27FC236}">
                <a16:creationId xmlns:a16="http://schemas.microsoft.com/office/drawing/2014/main" id="{36115C7E-F79E-D2BF-30C3-666ADD757454}"/>
              </a:ext>
              <a:ext uri="{C183D7F6-B498-43B3-948B-1728B52AA6E4}">
                <adec:decorative xmlns:adec="http://schemas.microsoft.com/office/drawing/2017/decorative" val="0"/>
              </a:ext>
            </a:extLst>
          </p:cNvPr>
          <p:cNvSpPr/>
          <p:nvPr/>
        </p:nvSpPr>
        <p:spPr bwMode="auto">
          <a:xfrm>
            <a:off x="7369969" y="2431257"/>
            <a:ext cx="1352550" cy="685800"/>
          </a:xfrm>
          <a:prstGeom prst="roundRect">
            <a:avLst>
              <a:gd name="adj" fmla="val 669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FABE0412-DEAC-6856-6F4E-26EE0839F9DC}"/>
              </a:ext>
            </a:extLst>
          </p:cNvPr>
          <p:cNvSpPr txBox="1">
            <a:spLocks/>
          </p:cNvSpPr>
          <p:nvPr/>
        </p:nvSpPr>
        <p:spPr>
          <a:xfrm>
            <a:off x="9194800" y="2314456"/>
            <a:ext cx="2068420" cy="919401"/>
          </a:xfrm>
          <a:prstGeom prst="roundRect">
            <a:avLst>
              <a:gd name="adj" fmla="val 837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Seleccion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orden predefinid</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en la barra lateral de Copilot.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A continuación, puede</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agregar más contexto</a:t>
            </a:r>
          </a:p>
        </p:txBody>
      </p:sp>
      <p:sp>
        <p:nvSpPr>
          <p:cNvPr id="35" name="Rectangle: Rounded Corners 34" descr="Énfasis en la sección para hacer una pregunta o hacer una solicitud en la captura de pantalla">
            <a:extLst>
              <a:ext uri="{FF2B5EF4-FFF2-40B4-BE49-F238E27FC236}">
                <a16:creationId xmlns:a16="http://schemas.microsoft.com/office/drawing/2014/main" id="{D65B3CCF-E904-C6F3-3021-63CE280B8E17}"/>
              </a:ext>
              <a:ext uri="{C183D7F6-B498-43B3-948B-1728B52AA6E4}">
                <adec:decorative xmlns:adec="http://schemas.microsoft.com/office/drawing/2017/decorative" val="0"/>
              </a:ext>
            </a:extLst>
          </p:cNvPr>
          <p:cNvSpPr/>
          <p:nvPr/>
        </p:nvSpPr>
        <p:spPr bwMode="auto">
          <a:xfrm>
            <a:off x="7365206" y="5000755"/>
            <a:ext cx="1362075" cy="416019"/>
          </a:xfrm>
          <a:prstGeom prst="roundRect">
            <a:avLst>
              <a:gd name="adj" fmla="val 417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683D7B07-972B-EB5A-367B-47423E4F24DF}"/>
              </a:ext>
            </a:extLst>
          </p:cNvPr>
          <p:cNvSpPr txBox="1">
            <a:spLocks/>
          </p:cNvSpPr>
          <p:nvPr/>
        </p:nvSpPr>
        <p:spPr>
          <a:xfrm>
            <a:off x="9194800" y="4404256"/>
            <a:ext cx="2068420" cy="1064776"/>
          </a:xfrm>
          <a:prstGeom prst="roundRect">
            <a:avLst>
              <a:gd name="adj" fmla="val 714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preguntas generales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o 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creativas. Deberá</a:t>
            </a:r>
            <a:r>
              <a:rPr kumimoji="0" lang="es-EC" sz="1200" b="0" i="0" u="none" strike="noStrike" kern="1200" cap="none" spc="0" normalizeH="0" baseline="0" noProof="0">
                <a:ln>
                  <a:noFill/>
                </a:ln>
                <a:solidFill>
                  <a:prstClr val="black"/>
                </a:solidFill>
                <a:effectLst/>
                <a:uLnTx/>
                <a:uFillTx/>
                <a:latin typeface="Segoe UI"/>
                <a:ea typeface="+mn-ea"/>
                <a:cs typeface="Segoe UI"/>
              </a:rPr>
              <a:t>n</a:t>
            </a:r>
            <a:r>
              <a:rPr kumimoji="0" lang="x-none" sz="1200" b="0" i="0" u="none" strike="noStrike" kern="1200" cap="none" spc="0" normalizeH="0" baseline="0" noProof="0">
                <a:ln>
                  <a:noFill/>
                </a:ln>
                <a:solidFill>
                  <a:prstClr val="black"/>
                </a:solidFill>
                <a:effectLst/>
                <a:uLnTx/>
                <a:uFillTx/>
                <a:latin typeface="Segoe UI"/>
                <a:ea typeface="+mn-ea"/>
                <a:cs typeface="Segoe UI"/>
              </a:rPr>
              <a:t> revisar el contenido en busca de errores</a:t>
            </a:r>
          </a:p>
        </p:txBody>
      </p:sp>
      <p:grpSp>
        <p:nvGrpSpPr>
          <p:cNvPr id="27" name="Group 26" descr="Flecha que apunta al ícono del libro en la sección para hacer una pregunta o hacer una solicitud en la captura de pantalla &#10;Haga clic en el ícono de la guía de órdenes para mostrar las órdenes con el fin de editar una diapositiva u obtener información sobre la presentación&#10;">
            <a:extLst>
              <a:ext uri="{FF2B5EF4-FFF2-40B4-BE49-F238E27FC236}">
                <a16:creationId xmlns:a16="http://schemas.microsoft.com/office/drawing/2014/main" id="{6CC4FBC3-F79E-63EB-A6DE-636556EF3549}"/>
              </a:ext>
            </a:extLst>
          </p:cNvPr>
          <p:cNvGrpSpPr/>
          <p:nvPr/>
        </p:nvGrpSpPr>
        <p:grpSpPr>
          <a:xfrm>
            <a:off x="6507475" y="5639934"/>
            <a:ext cx="4755745" cy="715089"/>
            <a:chOff x="15950651" y="5545232"/>
            <a:chExt cx="4755745" cy="715089"/>
          </a:xfrm>
        </p:grpSpPr>
        <p:grpSp>
          <p:nvGrpSpPr>
            <p:cNvPr id="10" name="Group 9">
              <a:extLst>
                <a:ext uri="{FF2B5EF4-FFF2-40B4-BE49-F238E27FC236}">
                  <a16:creationId xmlns:a16="http://schemas.microsoft.com/office/drawing/2014/main" id="{8B3BDB10-73A8-7417-504F-E7B032D4F6F4}"/>
                </a:ext>
                <a:ext uri="{C183D7F6-B498-43B3-948B-1728B52AA6E4}">
                  <adec:decorative xmlns:adec="http://schemas.microsoft.com/office/drawing/2017/decorative" val="1"/>
                </a:ext>
              </a:extLst>
            </p:cNvPr>
            <p:cNvGrpSpPr/>
            <p:nvPr/>
          </p:nvGrpSpPr>
          <p:grpSpPr>
            <a:xfrm>
              <a:off x="15950651" y="5545232"/>
              <a:ext cx="4755745" cy="715089"/>
              <a:chOff x="6678788" y="5697641"/>
              <a:chExt cx="4755745" cy="715089"/>
            </a:xfrm>
          </p:grpSpPr>
          <p:sp>
            <p:nvSpPr>
              <p:cNvPr id="38" name="TextBox 37">
                <a:extLst>
                  <a:ext uri="{FF2B5EF4-FFF2-40B4-BE49-F238E27FC236}">
                    <a16:creationId xmlns:a16="http://schemas.microsoft.com/office/drawing/2014/main" id="{0F828C84-C5C0-1E0F-36AB-B0400C8CC33A}"/>
                  </a:ext>
                </a:extLst>
              </p:cNvPr>
              <p:cNvSpPr txBox="1">
                <a:spLocks/>
              </p:cNvSpPr>
              <p:nvPr/>
            </p:nvSpPr>
            <p:spPr>
              <a:xfrm>
                <a:off x="8578851" y="5697641"/>
                <a:ext cx="2855682" cy="715089"/>
              </a:xfrm>
              <a:prstGeom prst="roundRect">
                <a:avLst>
                  <a:gd name="adj" fmla="val 10673"/>
                </a:avLst>
              </a:prstGeom>
              <a:solidFill>
                <a:schemeClr val="bg1"/>
              </a:solidFill>
              <a:ln w="6350">
                <a:solidFill>
                  <a:schemeClr val="bg1">
                    <a:lumMod val="75000"/>
                  </a:schemeClr>
                </a:solidFill>
                <a:prstDash val="dash"/>
              </a:ln>
            </p:spPr>
            <p:txBody>
              <a:bodyPr wrap="square" lIns="2743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x-none" sz="1150" b="0" i="0" u="none" strike="noStrike" kern="1200" cap="none" spc="-30" normalizeH="0" baseline="0" noProof="0">
                    <a:ln>
                      <a:noFill/>
                    </a:ln>
                    <a:solidFill>
                      <a:prstClr val="black"/>
                    </a:solidFill>
                    <a:effectLst/>
                    <a:uLnTx/>
                    <a:uFillTx/>
                    <a:latin typeface="Segoe UI"/>
                    <a:ea typeface="+mn-ea"/>
                    <a:cs typeface="Segoe UI"/>
                  </a:rPr>
                  <a:t>Ha</a:t>
                </a:r>
                <a:r>
                  <a:rPr kumimoji="0" lang="es-EC" sz="1150" b="0" i="0" u="none" strike="noStrike" kern="1200" cap="none" spc="-30" normalizeH="0" baseline="0" noProof="0">
                    <a:ln>
                      <a:noFill/>
                    </a:ln>
                    <a:solidFill>
                      <a:prstClr val="black"/>
                    </a:solidFill>
                    <a:effectLst/>
                    <a:uLnTx/>
                    <a:uFillTx/>
                    <a:latin typeface="Segoe UI"/>
                    <a:ea typeface="+mn-ea"/>
                    <a:cs typeface="Segoe UI"/>
                  </a:rPr>
                  <a:t>z</a:t>
                </a:r>
                <a:r>
                  <a:rPr kumimoji="0" lang="x-none" sz="1150" b="0" i="0" u="none" strike="noStrike" kern="1200" cap="none" spc="-30" normalizeH="0" baseline="0" noProof="0">
                    <a:ln>
                      <a:noFill/>
                    </a:ln>
                    <a:solidFill>
                      <a:prstClr val="black"/>
                    </a:solidFill>
                    <a:effectLst/>
                    <a:uLnTx/>
                    <a:uFillTx/>
                    <a:latin typeface="Segoe UI"/>
                    <a:ea typeface="+mn-ea"/>
                    <a:cs typeface="Segoe UI"/>
                  </a:rPr>
                  <a:t> clic en el ícono de la </a:t>
                </a:r>
                <a:r>
                  <a:rPr kumimoji="0" lang="en-US" sz="1150" b="0" i="0" u="none" strike="noStrike" kern="1200" cap="none" spc="-30" normalizeH="0" baseline="0" noProof="0" err="1">
                    <a:ln>
                      <a:noFill/>
                    </a:ln>
                    <a:solidFill>
                      <a:prstClr val="black"/>
                    </a:solidFill>
                    <a:effectLst/>
                    <a:uLnTx/>
                    <a:uFillTx/>
                    <a:latin typeface="Segoe UI Semibold"/>
                    <a:ea typeface="+mn-ea"/>
                    <a:cs typeface="Segoe UI"/>
                  </a:rPr>
                  <a:t>guía</a:t>
                </a:r>
                <a:r>
                  <a:rPr kumimoji="0" lang="en-US" sz="1150" b="0" i="0" u="none" strike="noStrike" kern="1200" cap="none" spc="-30" normalizeH="0" baseline="0" noProof="0">
                    <a:ln>
                      <a:noFill/>
                    </a:ln>
                    <a:solidFill>
                      <a:prstClr val="black"/>
                    </a:solidFill>
                    <a:effectLst/>
                    <a:uLnTx/>
                    <a:uFillTx/>
                    <a:latin typeface="Segoe UI Semibold"/>
                    <a:ea typeface="+mn-ea"/>
                    <a:cs typeface="Segoe UI"/>
                  </a:rPr>
                  <a:t> de prompts</a:t>
                </a:r>
                <a:r>
                  <a:rPr kumimoji="0" lang="x-none" sz="1150" b="0" i="0" u="none" strike="noStrike" kern="1200" cap="none" spc="-30" normalizeH="0" baseline="0" noProof="0">
                    <a:ln>
                      <a:noFill/>
                    </a:ln>
                    <a:solidFill>
                      <a:prstClr val="black"/>
                    </a:solidFill>
                    <a:effectLst/>
                    <a:uLnTx/>
                    <a:uFillTx/>
                    <a:latin typeface="Segoe UI"/>
                    <a:ea typeface="+mn-ea"/>
                    <a:cs typeface="Segoe UI"/>
                  </a:rPr>
                  <a:t>para mostrar </a:t>
                </a:r>
                <a:r>
                  <a:rPr kumimoji="0" lang="es-EC" sz="1150" b="0" i="0" u="none" strike="noStrike" kern="1200" cap="none" spc="-30" normalizeH="0" baseline="0" noProof="0" err="1">
                    <a:ln>
                      <a:noFill/>
                    </a:ln>
                    <a:solidFill>
                      <a:prstClr val="black"/>
                    </a:solidFill>
                    <a:effectLst/>
                    <a:uLnTx/>
                    <a:uFillTx/>
                    <a:latin typeface="Segoe UI"/>
                    <a:ea typeface="+mn-ea"/>
                    <a:cs typeface="Segoe UI"/>
                  </a:rPr>
                  <a:t>prompts</a:t>
                </a:r>
                <a:br>
                  <a:rPr kumimoji="0" lang="en-US" sz="1150" b="0" i="0" u="none" strike="noStrike" kern="1200" cap="none" spc="-30" normalizeH="0" baseline="0" noProof="0">
                    <a:ln>
                      <a:noFill/>
                    </a:ln>
                    <a:solidFill>
                      <a:prstClr val="black"/>
                    </a:solidFill>
                    <a:effectLst/>
                    <a:uLnTx/>
                    <a:uFillTx/>
                    <a:latin typeface="Segoe UI"/>
                    <a:ea typeface="+mn-ea"/>
                    <a:cs typeface="Segoe UI"/>
                  </a:rPr>
                </a:br>
                <a:r>
                  <a:rPr kumimoji="0" lang="x-none" sz="1150" b="0" i="0" u="none" strike="noStrike" kern="1200" cap="none" spc="-30" normalizeH="0" baseline="0" noProof="0">
                    <a:ln>
                      <a:noFill/>
                    </a:ln>
                    <a:solidFill>
                      <a:prstClr val="black"/>
                    </a:solidFill>
                    <a:effectLst/>
                    <a:uLnTx/>
                    <a:uFillTx/>
                    <a:latin typeface="Segoe UI"/>
                    <a:ea typeface="+mn-ea"/>
                    <a:cs typeface="Segoe UI"/>
                  </a:rPr>
                  <a:t>para editar una diapositiva u obtener información sobre la presentación</a:t>
                </a:r>
              </a:p>
            </p:txBody>
          </p:sp>
          <p:cxnSp>
            <p:nvCxnSpPr>
              <p:cNvPr id="40" name="Straight Arrow Connector 39">
                <a:extLst>
                  <a:ext uri="{FF2B5EF4-FFF2-40B4-BE49-F238E27FC236}">
                    <a16:creationId xmlns:a16="http://schemas.microsoft.com/office/drawing/2014/main" id="{D4FB8BFF-14DC-96C5-233F-F11C9D60F6C5}"/>
                  </a:ext>
                </a:extLst>
              </p:cNvPr>
              <p:cNvCxnSpPr>
                <a:cxnSpLocks/>
              </p:cNvCxnSpPr>
              <p:nvPr/>
            </p:nvCxnSpPr>
            <p:spPr>
              <a:xfrm flipH="1">
                <a:off x="6678788" y="6003791"/>
                <a:ext cx="2001525" cy="0"/>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87EFAA8-C1D7-AF75-C595-CAEEAAB9703D}"/>
                </a:ext>
              </a:extLst>
            </p:cNvPr>
            <p:cNvPicPr>
              <a:picLocks noChangeAspect="1"/>
            </p:cNvPicPr>
            <p:nvPr/>
          </p:nvPicPr>
          <p:blipFill>
            <a:blip r:embed="rId5"/>
            <a:stretch>
              <a:fillRect/>
            </a:stretch>
          </p:blipFill>
          <p:spPr>
            <a:xfrm>
              <a:off x="17951382" y="5771689"/>
              <a:ext cx="263139" cy="263139"/>
            </a:xfrm>
            <a:prstGeom prst="rect">
              <a:avLst/>
            </a:prstGeom>
          </p:spPr>
        </p:pic>
      </p:grpSp>
    </p:spTree>
    <p:extLst>
      <p:ext uri="{BB962C8B-B14F-4D97-AF65-F5344CB8AC3E}">
        <p14:creationId xmlns:p14="http://schemas.microsoft.com/office/powerpoint/2010/main" val="215321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animBg="1"/>
      <p:bldP spid="32" grpId="0" animBg="1"/>
      <p:bldP spid="35" grpId="0" animBg="1"/>
      <p:bldP spid="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a:xfrm>
            <a:off x="588263" y="457200"/>
            <a:ext cx="11018520" cy="984885"/>
          </a:xfrm>
        </p:spPr>
        <p:txBody>
          <a:bodyPr/>
          <a:lstStyle/>
          <a:p>
            <a:r>
              <a:rPr lang="x-none" sz="3200">
                <a:gradFill flip="none" rotWithShape="1">
                  <a:gsLst>
                    <a:gs pos="50000">
                      <a:srgbClr val="8661C5"/>
                    </a:gs>
                    <a:gs pos="0">
                      <a:srgbClr val="3E76D4"/>
                    </a:gs>
                    <a:gs pos="100000">
                      <a:srgbClr val="C73ECC"/>
                    </a:gs>
                  </a:gsLst>
                  <a:lin ang="2700000" scaled="1"/>
                  <a:tileRect/>
                </a:gradFill>
                <a:cs typeface="+mn-cs"/>
              </a:rPr>
              <a:t>Bu</a:t>
            </a:r>
            <a:r>
              <a:rPr lang="es-EC" err="1">
                <a:gradFill flip="none" rotWithShape="1">
                  <a:gsLst>
                    <a:gs pos="50000">
                      <a:srgbClr val="8661C5"/>
                    </a:gs>
                    <a:gs pos="0">
                      <a:srgbClr val="3E76D4"/>
                    </a:gs>
                    <a:gs pos="100000">
                      <a:srgbClr val="C73ECC"/>
                    </a:gs>
                  </a:gsLst>
                  <a:lin ang="2700000" scaled="1"/>
                  <a:tileRect/>
                </a:gradFill>
                <a:cs typeface="+mn-cs"/>
              </a:rPr>
              <a:t>sca</a:t>
            </a:r>
            <a:r>
              <a:rPr lang="es-EC">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sz="3200">
                <a:gradFill flip="none" rotWithShape="1">
                  <a:gsLst>
                    <a:gs pos="50000">
                      <a:srgbClr val="8661C5"/>
                    </a:gs>
                    <a:gs pos="0">
                      <a:srgbClr val="3E76D4"/>
                    </a:gs>
                    <a:gs pos="100000">
                      <a:srgbClr val="C73ECC"/>
                    </a:gs>
                  </a:gsLst>
                  <a:lin ang="2700000" scaled="1"/>
                  <a:tileRect/>
                </a:gradFill>
                <a:cs typeface="+mn-cs"/>
              </a:rPr>
              <a:t> de PowerPoint para probar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en </a:t>
            </a:r>
            <a:r>
              <a:rPr lang="x-none" sz="3200">
                <a:solidFill>
                  <a:srgbClr val="0070C0"/>
                </a:solidFill>
                <a:hlinkClick r:id="rId3">
                  <a:extLst>
                    <a:ext uri="{A12FA001-AC4F-418D-AE19-62706E023703}">
                      <ahyp:hlinkClr xmlns:ahyp="http://schemas.microsoft.com/office/drawing/2018/hyperlinkcolor" val="tx"/>
                    </a:ext>
                  </a:extLst>
                </a:hlinkClick>
              </a:rPr>
              <a:t>Copilot Lab</a:t>
            </a:r>
            <a:endParaRPr lang="en-US" sz="3200">
              <a:solidFill>
                <a:srgbClr val="0070C0"/>
              </a:solidFill>
            </a:endParaRPr>
          </a:p>
        </p:txBody>
      </p:sp>
      <p:pic>
        <p:nvPicPr>
          <p:cNvPr id="3" name="Picture 2" descr="Logotipo de Copilot para Microsoft 365">
            <a:extLst>
              <a:ext uri="{FF2B5EF4-FFF2-40B4-BE49-F238E27FC236}">
                <a16:creationId xmlns:a16="http://schemas.microsoft.com/office/drawing/2014/main" id="{16033A7F-DAFB-2CF2-A437-E5F0E5419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8A44A2DD-E554-A45A-D357-EF128BCE2F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6AACB612-C02E-FD76-67F0-DFC0DC14F7FF}"/>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22AE3E8C-27DE-096E-203C-ECA513284DDD}"/>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C73B87B6-017D-8694-26C7-0C5834103BA2}"/>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Rounded Corners 6">
            <a:extLst>
              <a:ext uri="{FF2B5EF4-FFF2-40B4-BE49-F238E27FC236}">
                <a16:creationId xmlns:a16="http://schemas.microsoft.com/office/drawing/2014/main" id="{F71238EB-C6FE-A910-D7A7-10D6F99EFACD}"/>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98788257-5A87-76BB-0A37-BF80869F1C8B}"/>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Rectangle: Rounded Corners 6">
            <a:extLst>
              <a:ext uri="{FF2B5EF4-FFF2-40B4-BE49-F238E27FC236}">
                <a16:creationId xmlns:a16="http://schemas.microsoft.com/office/drawing/2014/main" id="{88A789FE-21C3-6E1E-246E-A327539247D5}"/>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Rectangle: Rounded Corners 6">
            <a:extLst>
              <a:ext uri="{FF2B5EF4-FFF2-40B4-BE49-F238E27FC236}">
                <a16:creationId xmlns:a16="http://schemas.microsoft.com/office/drawing/2014/main" id="{27A6BDA9-1377-8ACC-7334-7D417E5FB779}"/>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Rectangle: Rounded Corners 6">
            <a:extLst>
              <a:ext uri="{FF2B5EF4-FFF2-40B4-BE49-F238E27FC236}">
                <a16:creationId xmlns:a16="http://schemas.microsoft.com/office/drawing/2014/main" id="{E1674E3D-814E-A7D8-4CE9-CEAF004BEB99}"/>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Rounded Corners 6">
            <a:extLst>
              <a:ext uri="{FF2B5EF4-FFF2-40B4-BE49-F238E27FC236}">
                <a16:creationId xmlns:a16="http://schemas.microsoft.com/office/drawing/2014/main" id="{902CC4F8-205C-51AF-7075-FDC09248D779}"/>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3CC0B85B-33D4-5971-8503-35B79DEAD6FA}"/>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1E0EA5F0-621A-9BBF-6BE8-BBE92174432D}"/>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93C11AD8-5D28-9702-5377-A76465A673FE}"/>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47" name="Graphic 146" descr="Ícono de una lista con un signo más">
            <a:extLst>
              <a:ext uri="{FF2B5EF4-FFF2-40B4-BE49-F238E27FC236}">
                <a16:creationId xmlns:a16="http://schemas.microsoft.com/office/drawing/2014/main" id="{68E2063C-2C07-5B09-9783-AE39D8AD5236}"/>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56" name="TextBox 55">
            <a:extLst>
              <a:ext uri="{FF2B5EF4-FFF2-40B4-BE49-F238E27FC236}">
                <a16:creationId xmlns:a16="http://schemas.microsoft.com/office/drawing/2014/main" id="{93241FD2-69E2-33C1-99AC-D5F28E2C2F35}"/>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una agenda</a:t>
            </a:r>
          </a:p>
        </p:txBody>
      </p:sp>
      <p:sp>
        <p:nvSpPr>
          <p:cNvPr id="57" name="TextBox 56">
            <a:extLst>
              <a:ext uri="{FF2B5EF4-FFF2-40B4-BE49-F238E27FC236}">
                <a16:creationId xmlns:a16="http://schemas.microsoft.com/office/drawing/2014/main" id="{4FF2331B-ECA9-A654-8B0B-9D70A6F42578}"/>
              </a:ext>
              <a:ext uri="{C183D7F6-B498-43B3-948B-1728B52AA6E4}">
                <adec:decorative xmlns:adec="http://schemas.microsoft.com/office/drawing/2017/decorative" val="0"/>
              </a:ext>
            </a:extLst>
          </p:cNvPr>
          <p:cNvSpPr txBox="1"/>
          <p:nvPr/>
        </p:nvSpPr>
        <p:spPr>
          <a:xfrm>
            <a:off x="889192" y="2171524"/>
            <a:ext cx="2344546"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la agenda</a:t>
            </a:r>
          </a:p>
        </p:txBody>
      </p:sp>
      <p:grpSp>
        <p:nvGrpSpPr>
          <p:cNvPr id="139" name="Group 138" descr="Logotipo de PowerPoint">
            <a:extLst>
              <a:ext uri="{FF2B5EF4-FFF2-40B4-BE49-F238E27FC236}">
                <a16:creationId xmlns:a16="http://schemas.microsoft.com/office/drawing/2014/main" id="{75DB3517-C79D-4F97-7D6E-3747CC739701}"/>
              </a:ext>
              <a:ext uri="{C183D7F6-B498-43B3-948B-1728B52AA6E4}">
                <adec:decorative xmlns:adec="http://schemas.microsoft.com/office/drawing/2017/decorative" val="0"/>
              </a:ext>
            </a:extLst>
          </p:cNvPr>
          <p:cNvGrpSpPr>
            <a:grpSpLocks/>
          </p:cNvGrpSpPr>
          <p:nvPr/>
        </p:nvGrpSpPr>
        <p:grpSpPr>
          <a:xfrm>
            <a:off x="787046" y="2723308"/>
            <a:ext cx="346134" cy="346134"/>
            <a:chOff x="-11139379" y="2510907"/>
            <a:chExt cx="534543" cy="534543"/>
          </a:xfrm>
        </p:grpSpPr>
        <p:sp>
          <p:nvSpPr>
            <p:cNvPr id="35" name="Rounded Rectangle 46">
              <a:extLst>
                <a:ext uri="{FF2B5EF4-FFF2-40B4-BE49-F238E27FC236}">
                  <a16:creationId xmlns:a16="http://schemas.microsoft.com/office/drawing/2014/main" id="{A9309EEE-5EC8-43F0-6682-387C1CEDC9F3}"/>
                </a:ext>
              </a:extLst>
            </p:cNvPr>
            <p:cNvSpPr/>
            <p:nvPr/>
          </p:nvSpPr>
          <p:spPr bwMode="auto">
            <a:xfrm>
              <a:off x="-11139379" y="251090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4" descr="Logotipo de Microsoft PowerPoint - PNG y vector - Descarga de logotipo">
              <a:hlinkClick r:id="rId7"/>
              <a:extLst>
                <a:ext uri="{FF2B5EF4-FFF2-40B4-BE49-F238E27FC236}">
                  <a16:creationId xmlns:a16="http://schemas.microsoft.com/office/drawing/2014/main" id="{F9E290E3-CA89-8113-842A-415FDF3AE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61" y="2632175"/>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Graphic 143" descr="Ícono de la miniatura de una imagen con un signo más">
            <a:extLst>
              <a:ext uri="{FF2B5EF4-FFF2-40B4-BE49-F238E27FC236}">
                <a16:creationId xmlns:a16="http://schemas.microsoft.com/office/drawing/2014/main" id="{712B6151-138B-F1BA-2C0F-450E43639FEA}"/>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62" name="TextBox 61">
            <a:extLst>
              <a:ext uri="{FF2B5EF4-FFF2-40B4-BE49-F238E27FC236}">
                <a16:creationId xmlns:a16="http://schemas.microsoft.com/office/drawing/2014/main" id="{CCE9E829-B10F-3FE4-B75A-004FD86B08C8}"/>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imágenes</a:t>
            </a:r>
          </a:p>
        </p:txBody>
      </p:sp>
      <p:sp>
        <p:nvSpPr>
          <p:cNvPr id="63" name="TextBox 62">
            <a:extLst>
              <a:ext uri="{FF2B5EF4-FFF2-40B4-BE49-F238E27FC236}">
                <a16:creationId xmlns:a16="http://schemas.microsoft.com/office/drawing/2014/main" id="{709F5263-E8F2-5AC4-C400-0BEBA7A992C5}"/>
              </a:ext>
              <a:ext uri="{C183D7F6-B498-43B3-948B-1728B52AA6E4}">
                <adec:decorative xmlns:adec="http://schemas.microsoft.com/office/drawing/2017/decorative" val="0"/>
              </a:ext>
            </a:extLst>
          </p:cNvPr>
          <p:cNvSpPr txBox="1"/>
          <p:nvPr/>
        </p:nvSpPr>
        <p:spPr>
          <a:xfrm>
            <a:off x="3597835" y="2171524"/>
            <a:ext cx="188994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imagen relevante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a esta diapositiva</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0" name="Group 9" descr="Logotipo de PowerPoint">
            <a:extLst>
              <a:ext uri="{FF2B5EF4-FFF2-40B4-BE49-F238E27FC236}">
                <a16:creationId xmlns:a16="http://schemas.microsoft.com/office/drawing/2014/main" id="{70D70CDB-08FD-BFF6-617C-15F9F0F610E8}"/>
              </a:ext>
              <a:ext uri="{C183D7F6-B498-43B3-948B-1728B52AA6E4}">
                <adec:decorative xmlns:adec="http://schemas.microsoft.com/office/drawing/2017/decorative" val="0"/>
              </a:ext>
            </a:extLst>
          </p:cNvPr>
          <p:cNvGrpSpPr>
            <a:grpSpLocks/>
          </p:cNvGrpSpPr>
          <p:nvPr/>
        </p:nvGrpSpPr>
        <p:grpSpPr>
          <a:xfrm>
            <a:off x="3495689" y="2723308"/>
            <a:ext cx="346134" cy="346134"/>
            <a:chOff x="9021721" y="8381781"/>
            <a:chExt cx="534543" cy="534543"/>
          </a:xfrm>
        </p:grpSpPr>
        <p:sp>
          <p:nvSpPr>
            <p:cNvPr id="11" name="Rounded Rectangle 46">
              <a:extLst>
                <a:ext uri="{FF2B5EF4-FFF2-40B4-BE49-F238E27FC236}">
                  <a16:creationId xmlns:a16="http://schemas.microsoft.com/office/drawing/2014/main" id="{F6FA2455-2741-13D6-A5F3-DD87C535FD5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Picture 4" descr="Logotipo de Microsoft PowerPoint - PNG y vector - Descarga de logotipo">
              <a:hlinkClick r:id="rId7"/>
              <a:extLst>
                <a:ext uri="{FF2B5EF4-FFF2-40B4-BE49-F238E27FC236}">
                  <a16:creationId xmlns:a16="http://schemas.microsoft.com/office/drawing/2014/main" id="{8410B879-FA56-8908-D7CE-2BB5A1503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Graphic 139" descr="Ícono de notas con un lápiz">
            <a:extLst>
              <a:ext uri="{FF2B5EF4-FFF2-40B4-BE49-F238E27FC236}">
                <a16:creationId xmlns:a16="http://schemas.microsoft.com/office/drawing/2014/main" id="{DD7B8168-3161-D866-008E-95F352623263}"/>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8" name="TextBox 67">
            <a:extLst>
              <a:ext uri="{FF2B5EF4-FFF2-40B4-BE49-F238E27FC236}">
                <a16:creationId xmlns:a16="http://schemas.microsoft.com/office/drawing/2014/main" id="{AD3D546A-6766-A9B4-3EB1-1068309E3079}"/>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 resumen</a:t>
            </a:r>
          </a:p>
        </p:txBody>
      </p:sp>
      <p:sp>
        <p:nvSpPr>
          <p:cNvPr id="69" name="TextBox 68">
            <a:extLst>
              <a:ext uri="{FF2B5EF4-FFF2-40B4-BE49-F238E27FC236}">
                <a16:creationId xmlns:a16="http://schemas.microsoft.com/office/drawing/2014/main" id="{ACB92801-4E51-0B63-1907-931900120B31}"/>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que resuma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esta presentación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e PowerPoint">
            <a:extLst>
              <a:ext uri="{FF2B5EF4-FFF2-40B4-BE49-F238E27FC236}">
                <a16:creationId xmlns:a16="http://schemas.microsoft.com/office/drawing/2014/main" id="{6E996956-95FA-4207-95EE-B741B288CA7A}"/>
              </a:ext>
              <a:ext uri="{C183D7F6-B498-43B3-948B-1728B52AA6E4}">
                <adec:decorative xmlns:adec="http://schemas.microsoft.com/office/drawing/2017/decorative" val="0"/>
              </a:ext>
            </a:extLst>
          </p:cNvPr>
          <p:cNvGrpSpPr>
            <a:grpSpLocks/>
          </p:cNvGrpSpPr>
          <p:nvPr/>
        </p:nvGrpSpPr>
        <p:grpSpPr>
          <a:xfrm>
            <a:off x="6204332" y="2723308"/>
            <a:ext cx="346134" cy="346134"/>
            <a:chOff x="9021721" y="8381781"/>
            <a:chExt cx="534543" cy="534543"/>
          </a:xfrm>
        </p:grpSpPr>
        <p:sp>
          <p:nvSpPr>
            <p:cNvPr id="23" name="Rounded Rectangle 46">
              <a:extLst>
                <a:ext uri="{FF2B5EF4-FFF2-40B4-BE49-F238E27FC236}">
                  <a16:creationId xmlns:a16="http://schemas.microsoft.com/office/drawing/2014/main" id="{E28981E8-BB20-CEF3-B818-1115F28C388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4" descr="Logotipo de Microsoft PowerPoint - PNG y vector - Descarga de logotipo">
              <a:hlinkClick r:id="rId7"/>
              <a:extLst>
                <a:ext uri="{FF2B5EF4-FFF2-40B4-BE49-F238E27FC236}">
                  <a16:creationId xmlns:a16="http://schemas.microsoft.com/office/drawing/2014/main" id="{9BF50719-694E-DD45-1E0E-1ABD01FCC5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o de una pantalla con un signo más">
            <a:extLst>
              <a:ext uri="{FF2B5EF4-FFF2-40B4-BE49-F238E27FC236}">
                <a16:creationId xmlns:a16="http://schemas.microsoft.com/office/drawing/2014/main" id="{4F6744F5-C103-0544-17D0-842A794C8363}"/>
              </a:ext>
              <a:ext uri="{C183D7F6-B498-43B3-948B-1728B52AA6E4}">
                <adec:decorative xmlns:adec="http://schemas.microsoft.com/office/drawing/2017/decorative" val="0"/>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74" name="TextBox 73">
            <a:extLst>
              <a:ext uri="{FF2B5EF4-FFF2-40B4-BE49-F238E27FC236}">
                <a16:creationId xmlns:a16="http://schemas.microsoft.com/office/drawing/2014/main" id="{D575AA02-7550-936B-B51F-37B2107C09C6}"/>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una diapositiva</a:t>
            </a:r>
          </a:p>
        </p:txBody>
      </p:sp>
      <p:sp>
        <p:nvSpPr>
          <p:cNvPr id="75" name="TextBox 74">
            <a:extLst>
              <a:ext uri="{FF2B5EF4-FFF2-40B4-BE49-F238E27FC236}">
                <a16:creationId xmlns:a16="http://schemas.microsoft.com/office/drawing/2014/main" id="{612941F8-8724-7E1A-4B0A-37B3037140FD}"/>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sobre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[los beneficios de la meditación].</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Logotipo de PowerPoint">
            <a:extLst>
              <a:ext uri="{FF2B5EF4-FFF2-40B4-BE49-F238E27FC236}">
                <a16:creationId xmlns:a16="http://schemas.microsoft.com/office/drawing/2014/main" id="{DB7B5BE7-24E9-FD92-98BE-FA6A2508466A}"/>
              </a:ext>
              <a:ext uri="{C183D7F6-B498-43B3-948B-1728B52AA6E4}">
                <adec:decorative xmlns:adec="http://schemas.microsoft.com/office/drawing/2017/decorative" val="0"/>
              </a:ext>
            </a:extLst>
          </p:cNvPr>
          <p:cNvGrpSpPr>
            <a:grpSpLocks/>
          </p:cNvGrpSpPr>
          <p:nvPr/>
        </p:nvGrpSpPr>
        <p:grpSpPr>
          <a:xfrm>
            <a:off x="8912975" y="2723308"/>
            <a:ext cx="346134" cy="346134"/>
            <a:chOff x="9021721" y="8381781"/>
            <a:chExt cx="534543" cy="534543"/>
          </a:xfrm>
        </p:grpSpPr>
        <p:sp>
          <p:nvSpPr>
            <p:cNvPr id="26" name="Rounded Rectangle 46">
              <a:extLst>
                <a:ext uri="{FF2B5EF4-FFF2-40B4-BE49-F238E27FC236}">
                  <a16:creationId xmlns:a16="http://schemas.microsoft.com/office/drawing/2014/main" id="{2193F5DF-7308-A891-2EE6-D6920251412B}"/>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4" descr="Logotipo de Microsoft PowerPoint - PNG y vector - Descarga de logotipo">
              <a:hlinkClick r:id="rId7"/>
              <a:extLst>
                <a:ext uri="{FF2B5EF4-FFF2-40B4-BE49-F238E27FC236}">
                  <a16:creationId xmlns:a16="http://schemas.microsoft.com/office/drawing/2014/main" id="{CDB6F41E-A216-DB94-9125-4165A0C42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Graphic 141" descr="Ícono de notas con un lápiz">
            <a:extLst>
              <a:ext uri="{FF2B5EF4-FFF2-40B4-BE49-F238E27FC236}">
                <a16:creationId xmlns:a16="http://schemas.microsoft.com/office/drawing/2014/main" id="{94FE9798-2B1F-9203-8001-7E9AFCE62D75}"/>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0" name="TextBox 79">
            <a:extLst>
              <a:ext uri="{FF2B5EF4-FFF2-40B4-BE49-F238E27FC236}">
                <a16:creationId xmlns:a16="http://schemas.microsoft.com/office/drawing/2014/main" id="{8DCDFD98-E8CF-4B75-6B52-F6433AE72C29}"/>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Adelantarse</a:t>
            </a:r>
          </a:p>
        </p:txBody>
      </p:sp>
      <p:sp>
        <p:nvSpPr>
          <p:cNvPr id="81" name="TextBox 80">
            <a:extLst>
              <a:ext uri="{FF2B5EF4-FFF2-40B4-BE49-F238E27FC236}">
                <a16:creationId xmlns:a16="http://schemas.microsoft.com/office/drawing/2014/main" id="{0F0938DF-9774-C3B9-34A1-805C1F39CB00}"/>
              </a:ext>
              <a:ext uri="{C183D7F6-B498-43B3-948B-1728B52AA6E4}">
                <adec:decorative xmlns:adec="http://schemas.microsoft.com/office/drawing/2017/decorative" val="0"/>
              </a:ext>
            </a:extLst>
          </p:cNvPr>
          <p:cNvSpPr txBox="1"/>
          <p:nvPr/>
        </p:nvSpPr>
        <p:spPr>
          <a:xfrm>
            <a:off x="889192" y="3783631"/>
            <a:ext cx="2429533"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presentación sobre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[actividades para romper el hielo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en un equipo]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7" name="Group 36" descr="Logotipo de PowerPoint">
            <a:extLst>
              <a:ext uri="{FF2B5EF4-FFF2-40B4-BE49-F238E27FC236}">
                <a16:creationId xmlns:a16="http://schemas.microsoft.com/office/drawing/2014/main" id="{4CD621CD-1E99-0E2A-2618-32A37781CC65}"/>
              </a:ext>
              <a:ext uri="{C183D7F6-B498-43B3-948B-1728B52AA6E4}">
                <adec:decorative xmlns:adec="http://schemas.microsoft.com/office/drawing/2017/decorative" val="0"/>
              </a:ext>
            </a:extLst>
          </p:cNvPr>
          <p:cNvGrpSpPr>
            <a:grpSpLocks/>
          </p:cNvGrpSpPr>
          <p:nvPr/>
        </p:nvGrpSpPr>
        <p:grpSpPr>
          <a:xfrm>
            <a:off x="787046" y="4335415"/>
            <a:ext cx="346134" cy="346134"/>
            <a:chOff x="9021721" y="8381781"/>
            <a:chExt cx="534543" cy="534543"/>
          </a:xfrm>
        </p:grpSpPr>
        <p:sp>
          <p:nvSpPr>
            <p:cNvPr id="38" name="Rounded Rectangle 46">
              <a:extLst>
                <a:ext uri="{FF2B5EF4-FFF2-40B4-BE49-F238E27FC236}">
                  <a16:creationId xmlns:a16="http://schemas.microsoft.com/office/drawing/2014/main" id="{18AFEA44-0CA0-14F9-6B1A-14CEF913233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4" descr="Logotipo de Microsoft PowerPoint - PNG y vector - Descarga de logotipo">
              <a:hlinkClick r:id="rId7"/>
              <a:extLst>
                <a:ext uri="{FF2B5EF4-FFF2-40B4-BE49-F238E27FC236}">
                  <a16:creationId xmlns:a16="http://schemas.microsoft.com/office/drawing/2014/main" id="{ECCE3AB1-D23D-B32F-EA0F-21B696E0F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o de un pincel con un círculo y un cuadrado">
            <a:extLst>
              <a:ext uri="{FF2B5EF4-FFF2-40B4-BE49-F238E27FC236}">
                <a16:creationId xmlns:a16="http://schemas.microsoft.com/office/drawing/2014/main" id="{905510E9-DD15-5353-6EEB-10AC646BBE62}"/>
              </a:ext>
              <a:ext uri="{C183D7F6-B498-43B3-948B-1728B52AA6E4}">
                <adec:decorative xmlns:adec="http://schemas.microsoft.com/office/drawing/2017/decorative" val="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2766" y="3464037"/>
            <a:ext cx="228600" cy="228600"/>
          </a:xfrm>
          <a:prstGeom prst="rect">
            <a:avLst/>
          </a:prstGeom>
        </p:spPr>
      </p:pic>
      <p:sp>
        <p:nvSpPr>
          <p:cNvPr id="86" name="TextBox 85">
            <a:extLst>
              <a:ext uri="{FF2B5EF4-FFF2-40B4-BE49-F238E27FC236}">
                <a16:creationId xmlns:a16="http://schemas.microsoft.com/office/drawing/2014/main" id="{7FC0E191-1689-A8EE-33F5-BF6BA0DDDB0C}"/>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Generar ideas</a:t>
            </a:r>
          </a:p>
        </p:txBody>
      </p:sp>
      <p:sp>
        <p:nvSpPr>
          <p:cNvPr id="87" name="TextBox 86">
            <a:extLst>
              <a:ext uri="{FF2B5EF4-FFF2-40B4-BE49-F238E27FC236}">
                <a16:creationId xmlns:a16="http://schemas.microsoft.com/office/drawing/2014/main" id="{4A1B364C-DCCB-EF86-94FD-D61914DB6BBE}"/>
              </a:ext>
              <a:ext uri="{C183D7F6-B498-43B3-948B-1728B52AA6E4}">
                <adec:decorative xmlns:adec="http://schemas.microsoft.com/office/drawing/2017/decorative" val="0"/>
              </a:ext>
            </a:extLst>
          </p:cNvPr>
          <p:cNvSpPr txBox="1"/>
          <p:nvPr/>
        </p:nvSpPr>
        <p:spPr>
          <a:xfrm>
            <a:off x="3597835" y="3755056"/>
            <a:ext cx="2277869" cy="555152"/>
          </a:xfrm>
          <a:prstGeom prst="rect">
            <a:avLst/>
          </a:prstGeom>
          <a:noFill/>
        </p:spPr>
        <p:txBody>
          <a:bodyPr wrap="square" lIns="0" tIns="0" rIns="0" bIns="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rPr>
              <a:t>Crea una presentación sobre cómo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[ser un voluntario eficaz en organizaciones sin fines de lucro] con una diapositiva sobre el impacto</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7" name="Group 6" descr="Logotipo de PowerPoint">
            <a:extLst>
              <a:ext uri="{FF2B5EF4-FFF2-40B4-BE49-F238E27FC236}">
                <a16:creationId xmlns:a16="http://schemas.microsoft.com/office/drawing/2014/main" id="{3CC6A341-B58E-A0F4-3276-3738EDF7805A}"/>
              </a:ext>
              <a:ext uri="{C183D7F6-B498-43B3-948B-1728B52AA6E4}">
                <adec:decorative xmlns:adec="http://schemas.microsoft.com/office/drawing/2017/decorative" val="0"/>
              </a:ext>
            </a:extLst>
          </p:cNvPr>
          <p:cNvGrpSpPr>
            <a:grpSpLocks/>
          </p:cNvGrpSpPr>
          <p:nvPr/>
        </p:nvGrpSpPr>
        <p:grpSpPr>
          <a:xfrm>
            <a:off x="3495689" y="4335415"/>
            <a:ext cx="346134" cy="346134"/>
            <a:chOff x="9021721" y="8381781"/>
            <a:chExt cx="534543" cy="534543"/>
          </a:xfrm>
        </p:grpSpPr>
        <p:sp>
          <p:nvSpPr>
            <p:cNvPr id="8" name="Rounded Rectangle 46">
              <a:extLst>
                <a:ext uri="{FF2B5EF4-FFF2-40B4-BE49-F238E27FC236}">
                  <a16:creationId xmlns:a16="http://schemas.microsoft.com/office/drawing/2014/main" id="{882BAC14-5980-7DE6-057E-374C38DDAAD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4" descr="Logotipo de Microsoft PowerPoint - PNG y vector - Descarga de logotipo">
              <a:hlinkClick r:id="rId7"/>
              <a:extLst>
                <a:ext uri="{FF2B5EF4-FFF2-40B4-BE49-F238E27FC236}">
                  <a16:creationId xmlns:a16="http://schemas.microsoft.com/office/drawing/2014/main" id="{6A024D81-FEF1-4223-8F9A-776055F291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Graphic 90" descr="Ícono de notas con un lápiz">
            <a:extLst>
              <a:ext uri="{FF2B5EF4-FFF2-40B4-BE49-F238E27FC236}">
                <a16:creationId xmlns:a16="http://schemas.microsoft.com/office/drawing/2014/main" id="{02A57621-A59E-68E3-6040-62A0B6092EA3}"/>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3464038"/>
            <a:ext cx="228600" cy="228600"/>
          </a:xfrm>
          <a:prstGeom prst="rect">
            <a:avLst/>
          </a:prstGeom>
        </p:spPr>
      </p:pic>
      <p:sp>
        <p:nvSpPr>
          <p:cNvPr id="92" name="TextBox 91">
            <a:extLst>
              <a:ext uri="{FF2B5EF4-FFF2-40B4-BE49-F238E27FC236}">
                <a16:creationId xmlns:a16="http://schemas.microsoft.com/office/drawing/2014/main" id="{DDBD85A0-62FE-811C-7806-30898911540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Crear presentaciones</a:t>
            </a:r>
          </a:p>
        </p:txBody>
      </p:sp>
      <p:sp>
        <p:nvSpPr>
          <p:cNvPr id="93" name="TextBox 92">
            <a:extLst>
              <a:ext uri="{FF2B5EF4-FFF2-40B4-BE49-F238E27FC236}">
                <a16:creationId xmlns:a16="http://schemas.microsoft.com/office/drawing/2014/main" id="{0FD58E3B-737D-34CB-C698-668F84AC76E6}"/>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nueva presentación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basada en el archivo</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Logotipo de PowerPoint">
            <a:extLst>
              <a:ext uri="{FF2B5EF4-FFF2-40B4-BE49-F238E27FC236}">
                <a16:creationId xmlns:a16="http://schemas.microsoft.com/office/drawing/2014/main" id="{B941355B-5046-A232-CB78-5A59520181A6}"/>
              </a:ext>
              <a:ext uri="{C183D7F6-B498-43B3-948B-1728B52AA6E4}">
                <adec:decorative xmlns:adec="http://schemas.microsoft.com/office/drawing/2017/decorative" val="0"/>
              </a:ext>
            </a:extLst>
          </p:cNvPr>
          <p:cNvGrpSpPr>
            <a:grpSpLocks/>
          </p:cNvGrpSpPr>
          <p:nvPr/>
        </p:nvGrpSpPr>
        <p:grpSpPr>
          <a:xfrm>
            <a:off x="6204332" y="4335415"/>
            <a:ext cx="346134" cy="346134"/>
            <a:chOff x="9021721" y="8381781"/>
            <a:chExt cx="534543" cy="534543"/>
          </a:xfrm>
        </p:grpSpPr>
        <p:sp>
          <p:nvSpPr>
            <p:cNvPr id="20" name="Rounded Rectangle 46">
              <a:extLst>
                <a:ext uri="{FF2B5EF4-FFF2-40B4-BE49-F238E27FC236}">
                  <a16:creationId xmlns:a16="http://schemas.microsoft.com/office/drawing/2014/main" id="{183F3141-CEFD-EBDC-714A-7156723C66C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4" descr="Logotipo de Microsoft PowerPoint - PNG y vector - Descarga de logotipo">
              <a:hlinkClick r:id="rId7"/>
              <a:extLst>
                <a:ext uri="{FF2B5EF4-FFF2-40B4-BE49-F238E27FC236}">
                  <a16:creationId xmlns:a16="http://schemas.microsoft.com/office/drawing/2014/main" id="{DB83052F-6AEB-B2D3-827B-C2080D3514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Graphic 96" descr="Ícono de una burbuja de chat de preguntas">
            <a:extLst>
              <a:ext uri="{FF2B5EF4-FFF2-40B4-BE49-F238E27FC236}">
                <a16:creationId xmlns:a16="http://schemas.microsoft.com/office/drawing/2014/main" id="{0503FD61-0EB3-4CE0-476B-A48815BD1247}"/>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98" name="TextBox 97">
            <a:extLst>
              <a:ext uri="{FF2B5EF4-FFF2-40B4-BE49-F238E27FC236}">
                <a16:creationId xmlns:a16="http://schemas.microsoft.com/office/drawing/2014/main" id="{A569E676-4248-F646-5CA1-0E09E49F9BB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Organizar sus ideas</a:t>
            </a:r>
          </a:p>
        </p:txBody>
      </p:sp>
      <p:sp>
        <p:nvSpPr>
          <p:cNvPr id="99" name="TextBox 98">
            <a:extLst>
              <a:ext uri="{FF2B5EF4-FFF2-40B4-BE49-F238E27FC236}">
                <a16:creationId xmlns:a16="http://schemas.microsoft.com/office/drawing/2014/main" id="{1B5BB731-7B25-AC6D-D399-F53A8A5B1130}"/>
              </a:ext>
              <a:ext uri="{C183D7F6-B498-43B3-948B-1728B52AA6E4}">
                <adec:decorative xmlns:adec="http://schemas.microsoft.com/office/drawing/2017/decorative" val="0"/>
              </a:ext>
            </a:extLst>
          </p:cNvPr>
          <p:cNvSpPr txBox="1"/>
          <p:nvPr/>
        </p:nvSpPr>
        <p:spPr>
          <a:xfrm>
            <a:off x="9015121"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Organiza esta presentación en secciones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Logotipo de PowerPoint">
            <a:extLst>
              <a:ext uri="{FF2B5EF4-FFF2-40B4-BE49-F238E27FC236}">
                <a16:creationId xmlns:a16="http://schemas.microsoft.com/office/drawing/2014/main" id="{F21B566B-B7B9-C488-C997-58037854CAB2}"/>
              </a:ext>
              <a:ext uri="{C183D7F6-B498-43B3-948B-1728B52AA6E4}">
                <adec:decorative xmlns:adec="http://schemas.microsoft.com/office/drawing/2017/decorative" val="0"/>
              </a:ext>
            </a:extLst>
          </p:cNvPr>
          <p:cNvGrpSpPr>
            <a:grpSpLocks/>
          </p:cNvGrpSpPr>
          <p:nvPr/>
        </p:nvGrpSpPr>
        <p:grpSpPr>
          <a:xfrm>
            <a:off x="8912975" y="4335415"/>
            <a:ext cx="346134" cy="346134"/>
            <a:chOff x="9021721" y="8381781"/>
            <a:chExt cx="534543" cy="534543"/>
          </a:xfrm>
        </p:grpSpPr>
        <p:sp>
          <p:nvSpPr>
            <p:cNvPr id="29" name="Rounded Rectangle 46">
              <a:extLst>
                <a:ext uri="{FF2B5EF4-FFF2-40B4-BE49-F238E27FC236}">
                  <a16:creationId xmlns:a16="http://schemas.microsoft.com/office/drawing/2014/main" id="{2EA1507B-C82E-C086-54F4-2FBEFA419C1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4" descr="Logotipo de Microsoft PowerPoint - PNG y vector - Descarga de logotipo">
              <a:hlinkClick r:id="rId7"/>
              <a:extLst>
                <a:ext uri="{FF2B5EF4-FFF2-40B4-BE49-F238E27FC236}">
                  <a16:creationId xmlns:a16="http://schemas.microsoft.com/office/drawing/2014/main" id="{16795363-3ABD-46C5-B39C-B32302A5F3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Graphic 102" descr="Ícono de notas con un lápiz">
            <a:extLst>
              <a:ext uri="{FF2B5EF4-FFF2-40B4-BE49-F238E27FC236}">
                <a16:creationId xmlns:a16="http://schemas.microsoft.com/office/drawing/2014/main" id="{8E2D7620-F6FF-C4BD-949F-597F042672A0}"/>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5076144"/>
            <a:ext cx="228600" cy="228600"/>
          </a:xfrm>
          <a:prstGeom prst="rect">
            <a:avLst/>
          </a:prstGeom>
        </p:spPr>
      </p:pic>
      <p:sp>
        <p:nvSpPr>
          <p:cNvPr id="104" name="TextBox 103">
            <a:extLst>
              <a:ext uri="{FF2B5EF4-FFF2-40B4-BE49-F238E27FC236}">
                <a16:creationId xmlns:a16="http://schemas.microsoft.com/office/drawing/2014/main" id="{53FE7205-FB99-BB6F-35EF-B552F75FB591}"/>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Reescribir esta diapositiva</a:t>
            </a:r>
          </a:p>
        </p:txBody>
      </p:sp>
      <p:sp>
        <p:nvSpPr>
          <p:cNvPr id="105" name="TextBox 104">
            <a:extLst>
              <a:ext uri="{FF2B5EF4-FFF2-40B4-BE49-F238E27FC236}">
                <a16:creationId xmlns:a16="http://schemas.microsoft.com/office/drawing/2014/main" id="{8789B675-6EE1-6F39-2064-8DCA2C7EB030}"/>
              </a:ext>
              <a:ext uri="{C183D7F6-B498-43B3-948B-1728B52AA6E4}">
                <adec:decorative xmlns:adec="http://schemas.microsoft.com/office/drawing/2017/decorative" val="0"/>
              </a:ext>
            </a:extLst>
          </p:cNvPr>
          <p:cNvSpPr txBox="1"/>
          <p:nvPr/>
        </p:nvSpPr>
        <p:spPr>
          <a:xfrm>
            <a:off x="889192"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Vuelve a escribir la diapositiva para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que sea más persuasiva</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40" name="Group 39" descr="Logotipo de PowerPoint">
            <a:extLst>
              <a:ext uri="{FF2B5EF4-FFF2-40B4-BE49-F238E27FC236}">
                <a16:creationId xmlns:a16="http://schemas.microsoft.com/office/drawing/2014/main" id="{0967B60E-A777-458E-F83F-5FC60E6D6E8A}"/>
              </a:ext>
              <a:ext uri="{C183D7F6-B498-43B3-948B-1728B52AA6E4}">
                <adec:decorative xmlns:adec="http://schemas.microsoft.com/office/drawing/2017/decorative" val="0"/>
              </a:ext>
            </a:extLst>
          </p:cNvPr>
          <p:cNvGrpSpPr>
            <a:grpSpLocks/>
          </p:cNvGrpSpPr>
          <p:nvPr/>
        </p:nvGrpSpPr>
        <p:grpSpPr>
          <a:xfrm>
            <a:off x="787046" y="5947521"/>
            <a:ext cx="346134" cy="346134"/>
            <a:chOff x="9021721" y="8381781"/>
            <a:chExt cx="534543" cy="534543"/>
          </a:xfrm>
        </p:grpSpPr>
        <p:sp>
          <p:nvSpPr>
            <p:cNvPr id="41" name="Rounded Rectangle 46">
              <a:extLst>
                <a:ext uri="{FF2B5EF4-FFF2-40B4-BE49-F238E27FC236}">
                  <a16:creationId xmlns:a16="http://schemas.microsoft.com/office/drawing/2014/main" id="{D3E8CBEB-457A-AB34-68DD-67B9E7DB4CC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4" descr="Logotipo de Microsoft PowerPoint - PNG y vector - Descarga de logotipo">
              <a:hlinkClick r:id="rId7"/>
              <a:extLst>
                <a:ext uri="{FF2B5EF4-FFF2-40B4-BE49-F238E27FC236}">
                  <a16:creationId xmlns:a16="http://schemas.microsoft.com/office/drawing/2014/main" id="{7544B176-E85C-BAF8-54AE-233F8F3FA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Graphic 108" descr="Ícono de una burbuja de chat de preguntas">
            <a:extLst>
              <a:ext uri="{FF2B5EF4-FFF2-40B4-BE49-F238E27FC236}">
                <a16:creationId xmlns:a16="http://schemas.microsoft.com/office/drawing/2014/main" id="{D697DF92-BAD2-22D5-2C23-BE9319705146}"/>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2767" y="5076144"/>
            <a:ext cx="228600" cy="228600"/>
          </a:xfrm>
          <a:prstGeom prst="rect">
            <a:avLst/>
          </a:prstGeom>
        </p:spPr>
      </p:pic>
      <p:sp>
        <p:nvSpPr>
          <p:cNvPr id="110" name="TextBox 109">
            <a:extLst>
              <a:ext uri="{FF2B5EF4-FFF2-40B4-BE49-F238E27FC236}">
                <a16:creationId xmlns:a16="http://schemas.microsoft.com/office/drawing/2014/main" id="{5F9F28DC-CBB6-4789-789D-C98F5C73DDE5}"/>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el rumbo</a:t>
            </a:r>
          </a:p>
        </p:txBody>
      </p:sp>
      <p:sp>
        <p:nvSpPr>
          <p:cNvPr id="111" name="TextBox 110">
            <a:extLst>
              <a:ext uri="{FF2B5EF4-FFF2-40B4-BE49-F238E27FC236}">
                <a16:creationId xmlns:a16="http://schemas.microsoft.com/office/drawing/2014/main" id="{D2BC6A9E-0BD5-2773-5915-C93809AE337B}"/>
              </a:ext>
              <a:ext uri="{C183D7F6-B498-43B3-948B-1728B52AA6E4}">
                <adec:decorative xmlns:adec="http://schemas.microsoft.com/office/drawing/2017/decorative" val="0"/>
              </a:ext>
            </a:extLst>
          </p:cNvPr>
          <p:cNvSpPr txBox="1"/>
          <p:nvPr/>
        </p:nvSpPr>
        <p:spPr>
          <a:xfrm>
            <a:off x="3597835" y="5395738"/>
            <a:ext cx="103233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Muestra los elementos de acción</a:t>
            </a:r>
          </a:p>
        </p:txBody>
      </p:sp>
      <p:grpSp>
        <p:nvGrpSpPr>
          <p:cNvPr id="13" name="Group 12" descr="Logotipo de PowerPoint">
            <a:extLst>
              <a:ext uri="{FF2B5EF4-FFF2-40B4-BE49-F238E27FC236}">
                <a16:creationId xmlns:a16="http://schemas.microsoft.com/office/drawing/2014/main" id="{656F7BD1-1473-487C-F967-7C3F8D246508}"/>
              </a:ext>
              <a:ext uri="{C183D7F6-B498-43B3-948B-1728B52AA6E4}">
                <adec:decorative xmlns:adec="http://schemas.microsoft.com/office/drawing/2017/decorative" val="0"/>
              </a:ext>
            </a:extLst>
          </p:cNvPr>
          <p:cNvGrpSpPr>
            <a:grpSpLocks/>
          </p:cNvGrpSpPr>
          <p:nvPr/>
        </p:nvGrpSpPr>
        <p:grpSpPr>
          <a:xfrm>
            <a:off x="3495689" y="5947521"/>
            <a:ext cx="346134" cy="346134"/>
            <a:chOff x="9021721" y="8381781"/>
            <a:chExt cx="534543" cy="534543"/>
          </a:xfrm>
        </p:grpSpPr>
        <p:sp>
          <p:nvSpPr>
            <p:cNvPr id="14" name="Rounded Rectangle 46">
              <a:extLst>
                <a:ext uri="{FF2B5EF4-FFF2-40B4-BE49-F238E27FC236}">
                  <a16:creationId xmlns:a16="http://schemas.microsoft.com/office/drawing/2014/main" id="{65471DBF-0006-9F9E-2D8C-496D2096567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4" descr="Logotipo de Microsoft PowerPoint - PNG y vector - Descarga de logotipo">
              <a:hlinkClick r:id="rId7"/>
              <a:extLst>
                <a:ext uri="{FF2B5EF4-FFF2-40B4-BE49-F238E27FC236}">
                  <a16:creationId xmlns:a16="http://schemas.microsoft.com/office/drawing/2014/main" id="{37FD7598-76CB-A8A4-8AE9-C0866B360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o de una bombilla">
            <a:extLst>
              <a:ext uri="{FF2B5EF4-FFF2-40B4-BE49-F238E27FC236}">
                <a16:creationId xmlns:a16="http://schemas.microsoft.com/office/drawing/2014/main" id="{8AF2873E-E0DC-6A22-C438-ED1CCB6A5EC6}"/>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01410" y="5076144"/>
            <a:ext cx="228600" cy="228600"/>
          </a:xfrm>
          <a:prstGeom prst="rect">
            <a:avLst/>
          </a:prstGeom>
        </p:spPr>
      </p:pic>
      <p:sp>
        <p:nvSpPr>
          <p:cNvPr id="116" name="TextBox 115">
            <a:extLst>
              <a:ext uri="{FF2B5EF4-FFF2-40B4-BE49-F238E27FC236}">
                <a16:creationId xmlns:a16="http://schemas.microsoft.com/office/drawing/2014/main" id="{55D6C74C-1524-0406-0316-C443F88A6580}"/>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Extraer información clave</a:t>
            </a:r>
          </a:p>
        </p:txBody>
      </p:sp>
      <p:sp>
        <p:nvSpPr>
          <p:cNvPr id="117" name="TextBox 116">
            <a:extLst>
              <a:ext uri="{FF2B5EF4-FFF2-40B4-BE49-F238E27FC236}">
                <a16:creationId xmlns:a16="http://schemas.microsoft.com/office/drawing/2014/main" id="{994AA1BB-A5FA-CFC7-7516-0EA5BCFE8E41}"/>
              </a:ext>
              <a:ext uri="{C183D7F6-B498-43B3-948B-1728B52AA6E4}">
                <adec:decorative xmlns:adec="http://schemas.microsoft.com/office/drawing/2017/decorative" val="0"/>
              </a:ext>
            </a:extLst>
          </p:cNvPr>
          <p:cNvSpPr txBox="1"/>
          <p:nvPr/>
        </p:nvSpPr>
        <p:spPr>
          <a:xfrm>
            <a:off x="6306478" y="5395738"/>
            <a:ext cx="1611018"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esta presentación</a:t>
            </a:r>
          </a:p>
        </p:txBody>
      </p:sp>
      <p:grpSp>
        <p:nvGrpSpPr>
          <p:cNvPr id="16" name="Group 15" descr="Logotipo de PowerPoint">
            <a:extLst>
              <a:ext uri="{FF2B5EF4-FFF2-40B4-BE49-F238E27FC236}">
                <a16:creationId xmlns:a16="http://schemas.microsoft.com/office/drawing/2014/main" id="{0B89EF92-BA0B-78AA-29B4-CDCE5098A622}"/>
              </a:ext>
              <a:ext uri="{C183D7F6-B498-43B3-948B-1728B52AA6E4}">
                <adec:decorative xmlns:adec="http://schemas.microsoft.com/office/drawing/2017/decorative" val="0"/>
              </a:ext>
            </a:extLst>
          </p:cNvPr>
          <p:cNvGrpSpPr>
            <a:grpSpLocks/>
          </p:cNvGrpSpPr>
          <p:nvPr/>
        </p:nvGrpSpPr>
        <p:grpSpPr>
          <a:xfrm>
            <a:off x="6204332" y="5947521"/>
            <a:ext cx="346134" cy="346134"/>
            <a:chOff x="9021721" y="8381781"/>
            <a:chExt cx="534543" cy="534543"/>
          </a:xfrm>
        </p:grpSpPr>
        <p:sp>
          <p:nvSpPr>
            <p:cNvPr id="17" name="Rounded Rectangle 46">
              <a:extLst>
                <a:ext uri="{FF2B5EF4-FFF2-40B4-BE49-F238E27FC236}">
                  <a16:creationId xmlns:a16="http://schemas.microsoft.com/office/drawing/2014/main" id="{85041AC0-51D3-CBB2-EF3D-EBB6DA5F3B2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4" descr="Logotipo de Microsoft PowerPoint - PNG y vector - Descarga de logotipo">
              <a:hlinkClick r:id="rId7"/>
              <a:extLst>
                <a:ext uri="{FF2B5EF4-FFF2-40B4-BE49-F238E27FC236}">
                  <a16:creationId xmlns:a16="http://schemas.microsoft.com/office/drawing/2014/main" id="{C1704C01-7F10-D5EC-72BF-EAF9B1E15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o de una bombilla">
            <a:extLst>
              <a:ext uri="{FF2B5EF4-FFF2-40B4-BE49-F238E27FC236}">
                <a16:creationId xmlns:a16="http://schemas.microsoft.com/office/drawing/2014/main" id="{98011EC8-273A-CCF1-5BEF-905E0FD85512}"/>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10053" y="5076144"/>
            <a:ext cx="228600" cy="228600"/>
          </a:xfrm>
          <a:prstGeom prst="rect">
            <a:avLst/>
          </a:prstGeom>
        </p:spPr>
      </p:pic>
      <p:sp>
        <p:nvSpPr>
          <p:cNvPr id="122" name="TextBox 121">
            <a:extLst>
              <a:ext uri="{FF2B5EF4-FFF2-40B4-BE49-F238E27FC236}">
                <a16:creationId xmlns:a16="http://schemas.microsoft.com/office/drawing/2014/main" id="{4B5F5939-0DA3-FF99-6FD3-559FB42FF844}"/>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el rumbo</a:t>
            </a:r>
          </a:p>
        </p:txBody>
      </p:sp>
      <p:sp>
        <p:nvSpPr>
          <p:cNvPr id="123" name="TextBox 122">
            <a:extLst>
              <a:ext uri="{FF2B5EF4-FFF2-40B4-BE49-F238E27FC236}">
                <a16:creationId xmlns:a16="http://schemas.microsoft.com/office/drawing/2014/main" id="{4EDD80A6-1CD8-C2E8-E400-20A9789F2CE1}"/>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las fechas y los plazos mencionados en esta presentación?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Logotipo de PowerPoint">
            <a:extLst>
              <a:ext uri="{FF2B5EF4-FFF2-40B4-BE49-F238E27FC236}">
                <a16:creationId xmlns:a16="http://schemas.microsoft.com/office/drawing/2014/main" id="{AA3BEBE0-F1F9-F805-FF40-363D9D3E3526}"/>
              </a:ext>
              <a:ext uri="{C183D7F6-B498-43B3-948B-1728B52AA6E4}">
                <adec:decorative xmlns:adec="http://schemas.microsoft.com/office/drawing/2017/decorative" val="0"/>
              </a:ext>
            </a:extLst>
          </p:cNvPr>
          <p:cNvGrpSpPr>
            <a:grpSpLocks/>
          </p:cNvGrpSpPr>
          <p:nvPr/>
        </p:nvGrpSpPr>
        <p:grpSpPr>
          <a:xfrm>
            <a:off x="8912975" y="5947521"/>
            <a:ext cx="346134" cy="346134"/>
            <a:chOff x="9021721" y="8381781"/>
            <a:chExt cx="534543" cy="534543"/>
          </a:xfrm>
        </p:grpSpPr>
        <p:sp>
          <p:nvSpPr>
            <p:cNvPr id="32" name="Rounded Rectangle 46">
              <a:extLst>
                <a:ext uri="{FF2B5EF4-FFF2-40B4-BE49-F238E27FC236}">
                  <a16:creationId xmlns:a16="http://schemas.microsoft.com/office/drawing/2014/main" id="{12E36C98-5015-8DD8-32DB-F058A3C8A90C}"/>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4" descr="Logotipo de Microsoft PowerPoint - PNG y vector - Descarga de logotipo">
              <a:hlinkClick r:id="rId7"/>
              <a:extLst>
                <a:ext uri="{FF2B5EF4-FFF2-40B4-BE49-F238E27FC236}">
                  <a16:creationId xmlns:a16="http://schemas.microsoft.com/office/drawing/2014/main" id="{0210E56D-2063-50B1-4ACF-2D80104F9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Rectangle: Rounded Corners 137">
            <a:extLst>
              <a:ext uri="{FF2B5EF4-FFF2-40B4-BE49-F238E27FC236}">
                <a16:creationId xmlns:a16="http://schemas.microsoft.com/office/drawing/2014/main" id="{CCF6EB9C-070A-5434-FA09-DAB6B6CE5C28}"/>
              </a:ext>
              <a:ext uri="{C183D7F6-B498-43B3-948B-1728B52AA6E4}">
                <adec:decorative xmlns:adec="http://schemas.microsoft.com/office/drawing/2017/decorative" val="1"/>
              </a:ext>
            </a:extLst>
          </p:cNvPr>
          <p:cNvSpPr/>
          <p:nvPr/>
        </p:nvSpPr>
        <p:spPr bwMode="auto">
          <a:xfrm>
            <a:off x="7961295" y="3779525"/>
            <a:ext cx="520064"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84324149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x-none" sz="2950" spc="0">
                <a:gradFill flip="none" rotWithShape="1">
                  <a:gsLst>
                    <a:gs pos="50000">
                      <a:srgbClr val="8661C5"/>
                    </a:gs>
                    <a:gs pos="0">
                      <a:srgbClr val="3E76D4"/>
                    </a:gs>
                    <a:gs pos="100000">
                      <a:srgbClr val="C73ECC"/>
                    </a:gs>
                  </a:gsLst>
                  <a:lin ang="2700000" scaled="1"/>
                  <a:tileRect/>
                </a:gradFill>
                <a:cs typeface="+mn-cs"/>
              </a:rPr>
              <a:t>Forma de uso: Copilot en Word en el documento</a:t>
            </a:r>
            <a:br>
              <a:rPr sz="3050"/>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8940558" y="457200"/>
            <a:ext cx="534543" cy="534543"/>
            <a:chOff x="1047176" y="8381781"/>
            <a:chExt cx="534543" cy="534543"/>
          </a:xfrm>
        </p:grpSpPr>
        <p:sp>
          <p:nvSpPr>
            <p:cNvPr id="14" name="server_2" title="Ícono de un servidor con un candado en la esquina inferior derech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e Microsoft Word - PNG y vector - Descarga de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e Copilot para Microsoft 365">
            <a:extLst>
              <a:ext uri="{FF2B5EF4-FFF2-40B4-BE49-F238E27FC236}">
                <a16:creationId xmlns:a16="http://schemas.microsoft.com/office/drawing/2014/main" id="{FAED7FB6-572F-0B37-4ED6-0DE2EEFE5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C1FA6618-771E-0917-3F13-567033FCDB85}"/>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6430EC6-59EB-A960-BBE3-3D8789F248A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 esquema o una idea en texto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el texto existente para cambiar el largo,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el tono y la redacción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tablas basadas en el texto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Qué se puede hacer en el documento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1" i="0" u="none" strike="noStrike" kern="100" cap="none" spc="0" normalizeH="0" baseline="0" noProof="0">
                <a:ln>
                  <a:noFill/>
                </a:ln>
                <a:solidFill>
                  <a:prstClr val="black"/>
                </a:solidFill>
                <a:effectLst/>
                <a:uLnTx/>
                <a:uFillTx/>
                <a:latin typeface="Segoe UI Semibold"/>
                <a:ea typeface="+mn-ea"/>
                <a:cs typeface="Times New Roman"/>
              </a:rPr>
              <a:t>Draft with Copilot </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agregar contenido al documento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de Word</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30" normalizeH="0" baseline="0" noProof="0">
                <a:ln>
                  <a:noFill/>
                </a:ln>
                <a:solidFill>
                  <a:prstClr val="black"/>
                </a:solidFill>
                <a:effectLst/>
                <a:uLnTx/>
                <a:uFillTx/>
                <a:latin typeface="Segoe UI"/>
                <a:ea typeface="+mn-ea"/>
                <a:cs typeface="Times New Roman"/>
              </a:rPr>
              <a:t>Comien</a:t>
            </a:r>
            <a:r>
              <a:rPr kumimoji="0" lang="es-EC" sz="1000" b="0" i="0" u="none" strike="noStrike" kern="100" cap="none" spc="-30" normalizeH="0" baseline="0" noProof="0" err="1">
                <a:ln>
                  <a:noFill/>
                </a:ln>
                <a:solidFill>
                  <a:prstClr val="black"/>
                </a:solidFill>
                <a:effectLst/>
                <a:uLnTx/>
                <a:uFillTx/>
                <a:latin typeface="Segoe UI"/>
                <a:ea typeface="+mn-ea"/>
                <a:cs typeface="Times New Roman"/>
              </a:rPr>
              <a:t>za</a:t>
            </a:r>
            <a:r>
              <a:rPr kumimoji="0" lang="es-EC" sz="1000" b="0" i="0" u="none" strike="noStrike" kern="100" cap="none" spc="-30" normalizeH="0" baseline="0" noProof="0">
                <a:ln>
                  <a:noFill/>
                </a:ln>
                <a:solidFill>
                  <a:prstClr val="black"/>
                </a:solidFill>
                <a:effectLst/>
                <a:uLnTx/>
                <a:uFillTx/>
                <a:latin typeface="Segoe UI"/>
                <a:ea typeface="+mn-ea"/>
                <a:cs typeface="Times New Roman"/>
              </a:rPr>
              <a:t> </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en una página en blanco para crear contenido nuevo con </a:t>
            </a:r>
            <a:r>
              <a:rPr kumimoji="0" lang="x-none" sz="1000" b="1" i="0" u="none" strike="noStrike" kern="100" cap="none" spc="-30" normalizeH="0" baseline="0" noProof="0">
                <a:ln>
                  <a:noFill/>
                </a:ln>
                <a:solidFill>
                  <a:prstClr val="black"/>
                </a:solidFill>
                <a:effectLst/>
                <a:uLnTx/>
                <a:uFillTx/>
                <a:latin typeface="Segoe UI Semibold"/>
                <a:ea typeface="+mn-ea"/>
                <a:cs typeface="Times New Roman"/>
              </a:rPr>
              <a:t>Hacer referencia a un archivo </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(hasta 3 archivos de Word o PowerPoint) o indi</a:t>
            </a:r>
            <a:r>
              <a:rPr kumimoji="0" lang="es-EC" sz="1000" b="0" i="0" u="none" strike="noStrike" kern="100" cap="none" spc="-30" normalizeH="0" baseline="0" noProof="0">
                <a:ln>
                  <a:noFill/>
                </a:ln>
                <a:solidFill>
                  <a:prstClr val="black"/>
                </a:solidFill>
                <a:effectLst/>
                <a:uLnTx/>
                <a:uFillTx/>
                <a:latin typeface="Segoe UI"/>
                <a:ea typeface="+mn-ea"/>
                <a:cs typeface="Times New Roman"/>
              </a:rPr>
              <a:t>ca</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 un tema para que se genere contenido sin fundamento (el contenido sin fundamento no necesariamente </a:t>
            </a:r>
            <a:br>
              <a:rPr kumimoji="0" lang="en-US" sz="1000" b="0" i="0" u="none" strike="noStrike" kern="100" cap="none" spc="-30" normalizeH="0" baseline="0" noProof="0">
                <a:ln>
                  <a:noFill/>
                </a:ln>
                <a:solidFill>
                  <a:prstClr val="black"/>
                </a:solidFill>
                <a:effectLst/>
                <a:uLnTx/>
                <a:uFillTx/>
                <a:latin typeface="Segoe UI"/>
                <a:ea typeface="+mn-ea"/>
                <a:cs typeface="Times New Roman"/>
              </a:rPr>
            </a:br>
            <a:r>
              <a:rPr kumimoji="0" lang="x-none" sz="1000" b="0" i="0" u="none" strike="noStrike" kern="100" cap="none" spc="-30" normalizeH="0" baseline="0" noProof="0">
                <a:ln>
                  <a:noFill/>
                </a:ln>
                <a:solidFill>
                  <a:prstClr val="black"/>
                </a:solidFill>
                <a:effectLst/>
                <a:uLnTx/>
                <a:uFillTx/>
                <a:latin typeface="Segoe UI"/>
                <a:ea typeface="+mn-ea"/>
                <a:cs typeface="Times New Roman"/>
              </a:rPr>
              <a:t>se basará en información fáctica)</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t>
            </a:r>
            <a:r>
              <a:rPr kumimoji="0" lang="es-EC" sz="1000" b="0" i="0" u="none" strike="noStrike" kern="100" cap="none" spc="0" normalizeH="0" baseline="0" noProof="0">
                <a:ln>
                  <a:noFill/>
                </a:ln>
                <a:solidFill>
                  <a:prstClr val="black"/>
                </a:solidFill>
                <a:effectLst/>
                <a:uLnTx/>
                <a:uFillTx/>
                <a:latin typeface="Segoe UI"/>
                <a:ea typeface="+mn-ea"/>
                <a:cs typeface="Times New Roman"/>
              </a:rPr>
              <a:t>a</a:t>
            </a:r>
            <a:r>
              <a:rPr kumimoji="0" lang="x-none" sz="1000" b="0" i="0" u="none" strike="noStrike" kern="100" cap="none" spc="0" normalizeH="0" baseline="0" noProof="0">
                <a:ln>
                  <a:noFill/>
                </a:ln>
                <a:solidFill>
                  <a:prstClr val="black"/>
                </a:solidFill>
                <a:effectLst/>
                <a:uLnTx/>
                <a:uFillTx/>
                <a:latin typeface="Segoe UI"/>
                <a:ea typeface="+mn-ea"/>
                <a:cs typeface="Times New Roman"/>
              </a:rPr>
              <a:t> contenido nuevo en cualquier momento con </a:t>
            </a:r>
            <a:r>
              <a:rPr kumimoji="0" lang="x-none" sz="1000" b="1" i="0" u="none" strike="noStrike" kern="100" cap="none" spc="0" normalizeH="0" baseline="0" noProof="0">
                <a:ln>
                  <a:noFill/>
                </a:ln>
                <a:solidFill>
                  <a:prstClr val="black"/>
                </a:solidFill>
                <a:effectLst/>
                <a:uLnTx/>
                <a:uFillTx/>
                <a:latin typeface="Segoe UI Semibold"/>
                <a:ea typeface="+mn-ea"/>
                <a:cs typeface="Times New Roman"/>
              </a:rPr>
              <a:t>Inspírame </a:t>
            </a:r>
            <a:r>
              <a:rPr kumimoji="0" lang="x-none" sz="1000" b="0" i="0" u="none" strike="noStrike" kern="100" cap="none" spc="0" normalizeH="0" baseline="0" noProof="0">
                <a:ln>
                  <a:noFill/>
                </a:ln>
                <a:solidFill>
                  <a:prstClr val="black"/>
                </a:solidFill>
                <a:effectLst/>
                <a:uLnTx/>
                <a:uFillTx/>
                <a:latin typeface="Segoe UI"/>
                <a:ea typeface="+mn-ea"/>
                <a:cs typeface="Times New Roman"/>
              </a:rPr>
              <a:t>(para aprovechar contenido existente). Puede hacer referencia a un archivo para obtener contenido nuevo y fundamentado o puede indicar un tema para contenido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sin fundamento (el contenido sin fundamento no necesariamente se basará en información fáctica)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una imagen sugerida (junto al título)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30" normalizeH="0" baseline="0" noProof="0">
                <a:ln>
                  <a:noFill/>
                </a:ln>
                <a:solidFill>
                  <a:prstClr val="black"/>
                </a:solidFill>
                <a:effectLst/>
                <a:uLnTx/>
                <a:uFillTx/>
                <a:latin typeface="Segoe UI"/>
                <a:ea typeface="+mn-ea"/>
                <a:cs typeface="Times New Roman"/>
              </a:rPr>
              <a:t>Colocar información en una tabla con </a:t>
            </a:r>
            <a:r>
              <a:rPr kumimoji="0" lang="x-none" sz="1100" b="1" i="0" u="none" strike="noStrike" kern="100" cap="none" spc="-30" normalizeH="0" baseline="0" noProof="0">
                <a:ln>
                  <a:noFill/>
                </a:ln>
                <a:solidFill>
                  <a:prstClr val="black"/>
                </a:solidFill>
                <a:effectLst/>
                <a:uLnTx/>
                <a:uFillTx/>
                <a:latin typeface="Segoe UI Semibold"/>
                <a:ea typeface="+mn-ea"/>
                <a:cs typeface="Times New Roman"/>
              </a:rPr>
              <a:t>Visualizar como tabla</a:t>
            </a:r>
          </a:p>
        </p:txBody>
      </p:sp>
      <p:sp>
        <p:nvSpPr>
          <p:cNvPr id="17" name="TextBox 16">
            <a:extLst>
              <a:ext uri="{FF2B5EF4-FFF2-40B4-BE49-F238E27FC236}">
                <a16:creationId xmlns:a16="http://schemas.microsoft.com/office/drawing/2014/main" id="{D9236153-8EE3-A454-1CA6-CCFD94C8F1E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pic>
        <p:nvPicPr>
          <p:cNvPr id="19" name="Picture 18" descr="Captura de pantalla de orden de Copilot en Microsoft Word que muestra un borrador donde Copilot resalta la opción de hacer referencia a un archivo">
            <a:extLst>
              <a:ext uri="{FF2B5EF4-FFF2-40B4-BE49-F238E27FC236}">
                <a16:creationId xmlns:a16="http://schemas.microsoft.com/office/drawing/2014/main" id="{AC0ABA99-F9A8-0580-B5FB-4A2A32AC392F}"/>
              </a:ext>
            </a:extLst>
          </p:cNvPr>
          <p:cNvPicPr>
            <a:picLocks/>
          </p:cNvPicPr>
          <p:nvPr/>
        </p:nvPicPr>
        <p:blipFill rotWithShape="1">
          <a:blip r:embed="rId6"/>
          <a:srcRect l="5867" t="11982" r="9201" b="20502"/>
          <a:stretch/>
        </p:blipFill>
        <p:spPr>
          <a:xfrm>
            <a:off x="5062855" y="1801505"/>
            <a:ext cx="3151668" cy="910032"/>
          </a:xfrm>
          <a:prstGeom prst="roundRect">
            <a:avLst>
              <a:gd name="adj" fmla="val 6595"/>
            </a:avLst>
          </a:prstGeom>
          <a:ln w="6350">
            <a:solidFill>
              <a:schemeClr val="bg1">
                <a:lumMod val="75000"/>
              </a:schemeClr>
            </a:solidFill>
          </a:ln>
        </p:spPr>
      </p:pic>
      <p:sp>
        <p:nvSpPr>
          <p:cNvPr id="32" name="Rectangle: Rounded Corners 31">
            <a:extLst>
              <a:ext uri="{FF2B5EF4-FFF2-40B4-BE49-F238E27FC236}">
                <a16:creationId xmlns:a16="http://schemas.microsoft.com/office/drawing/2014/main" id="{F4DDE21E-6E19-DA85-AE0B-E603AFEF652E}"/>
              </a:ext>
              <a:ext uri="{C183D7F6-B498-43B3-948B-1728B52AA6E4}">
                <adec:decorative xmlns:adec="http://schemas.microsoft.com/office/drawing/2017/decorative" val="1"/>
              </a:ext>
            </a:extLst>
          </p:cNvPr>
          <p:cNvSpPr/>
          <p:nvPr/>
        </p:nvSpPr>
        <p:spPr bwMode="auto">
          <a:xfrm>
            <a:off x="5429249" y="2524125"/>
            <a:ext cx="645319" cy="1721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8389619" y="2018045"/>
            <a:ext cx="2873601" cy="476952"/>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Proporcion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o un archivo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de referencia</a:t>
            </a:r>
          </a:p>
        </p:txBody>
      </p:sp>
      <p:pic>
        <p:nvPicPr>
          <p:cNvPr id="22" name="Picture 21" descr="Captura de pantalla de orden de Copilot en Microsoft Word que muestra un borrador donde Copilot resalta la opción &quot;Inspírame&quot;">
            <a:extLst>
              <a:ext uri="{FF2B5EF4-FFF2-40B4-BE49-F238E27FC236}">
                <a16:creationId xmlns:a16="http://schemas.microsoft.com/office/drawing/2014/main" id="{9DFCC67D-709B-1D86-3C87-3DB08A8BF2E6}"/>
              </a:ext>
            </a:extLst>
          </p:cNvPr>
          <p:cNvPicPr>
            <a:picLocks/>
          </p:cNvPicPr>
          <p:nvPr/>
        </p:nvPicPr>
        <p:blipFill>
          <a:blip r:embed="rId7"/>
          <a:stretch>
            <a:fillRect/>
          </a:stretch>
        </p:blipFill>
        <p:spPr>
          <a:xfrm>
            <a:off x="5070615" y="2880852"/>
            <a:ext cx="3143908" cy="897463"/>
          </a:xfrm>
          <a:prstGeom prst="roundRect">
            <a:avLst>
              <a:gd name="adj" fmla="val 5600"/>
            </a:avLst>
          </a:prstGeom>
          <a:ln w="6350">
            <a:solidFill>
              <a:schemeClr val="bg1">
                <a:lumMod val="75000"/>
              </a:schemeClr>
            </a:solidFill>
          </a:ln>
        </p:spPr>
      </p:pic>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174230" y="3593393"/>
            <a:ext cx="566738" cy="1832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860DA11-1053-4CFD-8A9A-A3B4568CA08E}"/>
              </a:ext>
            </a:extLst>
          </p:cNvPr>
          <p:cNvSpPr txBox="1">
            <a:spLocks/>
          </p:cNvSpPr>
          <p:nvPr/>
        </p:nvSpPr>
        <p:spPr>
          <a:xfrm>
            <a:off x="8389619" y="2932123"/>
            <a:ext cx="2873601" cy="794920"/>
          </a:xfrm>
          <a:prstGeom prst="roundRect">
            <a:avLst>
              <a:gd name="adj" fmla="val 875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Proporcion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un archivo de referencia o deje que Copilot escriba</a:t>
            </a:r>
          </a:p>
        </p:txBody>
      </p:sp>
      <p:pic>
        <p:nvPicPr>
          <p:cNvPr id="30" name="Picture 29" descr="Captura de pantalla de una parte de Microsoft Word con la ventana emergente de orden para Copilot">
            <a:extLst>
              <a:ext uri="{FF2B5EF4-FFF2-40B4-BE49-F238E27FC236}">
                <a16:creationId xmlns:a16="http://schemas.microsoft.com/office/drawing/2014/main" id="{322EBEC1-7EF3-C904-CB8C-CF1CE0A72879}"/>
              </a:ext>
            </a:extLst>
          </p:cNvPr>
          <p:cNvPicPr>
            <a:picLocks noChangeAspect="1"/>
          </p:cNvPicPr>
          <p:nvPr/>
        </p:nvPicPr>
        <p:blipFill>
          <a:blip r:embed="rId8"/>
          <a:stretch>
            <a:fillRect/>
          </a:stretch>
        </p:blipFill>
        <p:spPr>
          <a:xfrm>
            <a:off x="6399025" y="3947630"/>
            <a:ext cx="1815498" cy="1346393"/>
          </a:xfrm>
          <a:prstGeom prst="roundRect">
            <a:avLst>
              <a:gd name="adj" fmla="val 4007"/>
            </a:avLst>
          </a:prstGeom>
          <a:ln w="6350">
            <a:solidFill>
              <a:schemeClr val="bg1">
                <a:lumMod val="75000"/>
              </a:schemeClr>
            </a:solidFill>
          </a:ln>
        </p:spPr>
      </p:pic>
      <p:sp>
        <p:nvSpPr>
          <p:cNvPr id="6" name="Rectangle: Rounded Corners 5">
            <a:extLst>
              <a:ext uri="{FF2B5EF4-FFF2-40B4-BE49-F238E27FC236}">
                <a16:creationId xmlns:a16="http://schemas.microsoft.com/office/drawing/2014/main" id="{9C432287-ED19-7485-4E96-679718E33D3C}"/>
              </a:ext>
              <a:ext uri="{C183D7F6-B498-43B3-948B-1728B52AA6E4}">
                <adec:decorative xmlns:adec="http://schemas.microsoft.com/office/drawing/2017/decorative" val="1"/>
              </a:ext>
            </a:extLst>
          </p:cNvPr>
          <p:cNvSpPr/>
          <p:nvPr/>
        </p:nvSpPr>
        <p:spPr bwMode="auto">
          <a:xfrm>
            <a:off x="6579394" y="4612481"/>
            <a:ext cx="1027896" cy="696567"/>
          </a:xfrm>
          <a:prstGeom prst="roundRect">
            <a:avLst>
              <a:gd name="adj" fmla="val 865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A5FBD92-80A2-9BDE-389E-1C1DCF5211BC}"/>
              </a:ext>
            </a:extLst>
          </p:cNvPr>
          <p:cNvSpPr txBox="1">
            <a:spLocks/>
          </p:cNvSpPr>
          <p:nvPr/>
        </p:nvSpPr>
        <p:spPr>
          <a:xfrm>
            <a:off x="8389619" y="4382350"/>
            <a:ext cx="2873601" cy="476952"/>
          </a:xfrm>
          <a:prstGeom prst="roundRect">
            <a:avLst>
              <a:gd name="adj" fmla="val 1616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Reescrib</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o agreg</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tabla</a:t>
            </a:r>
          </a:p>
        </p:txBody>
      </p:sp>
      <p:pic>
        <p:nvPicPr>
          <p:cNvPr id="25" name="Picture 24" descr="Captura de pantalla con una viñeta de diamante resaltada">
            <a:extLst>
              <a:ext uri="{FF2B5EF4-FFF2-40B4-BE49-F238E27FC236}">
                <a16:creationId xmlns:a16="http://schemas.microsoft.com/office/drawing/2014/main" id="{505D3885-2DB7-4E88-AF4C-BC0CDF52FF7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12376" y="5463338"/>
            <a:ext cx="2802147" cy="703795"/>
          </a:xfrm>
          <a:prstGeom prst="roundRect">
            <a:avLst>
              <a:gd name="adj" fmla="val 7299"/>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519483" y="5569512"/>
            <a:ext cx="228856" cy="235173"/>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B35A2F16-A3EF-F4CF-CA1B-ED81969D64B7}"/>
              </a:ext>
            </a:extLst>
          </p:cNvPr>
          <p:cNvSpPr txBox="1">
            <a:spLocks/>
          </p:cNvSpPr>
          <p:nvPr/>
        </p:nvSpPr>
        <p:spPr>
          <a:xfrm>
            <a:off x="8389619" y="5463338"/>
            <a:ext cx="2873601" cy="703795"/>
          </a:xfrm>
          <a:prstGeom prst="roundRect">
            <a:avLst>
              <a:gd name="adj" fmla="val 817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Agreg</a:t>
            </a:r>
            <a:r>
              <a:rPr kumimoji="0" lang="es-EC" sz="1200" b="0" i="0" u="none" strike="noStrike" kern="1200" cap="none" spc="0" normalizeH="0" baseline="0" noProof="0">
                <a:ln>
                  <a:noFill/>
                </a:ln>
                <a:solidFill>
                  <a:prstClr val="black"/>
                </a:solidFill>
                <a:effectLst/>
                <a:uLnTx/>
                <a:uFillTx/>
                <a:latin typeface="Segoe UI"/>
                <a:ea typeface="+mn-ea"/>
                <a:cs typeface="Segoe UI"/>
              </a:rPr>
              <a:t>a </a:t>
            </a:r>
            <a:r>
              <a:rPr kumimoji="0" lang="x-none" sz="1200" b="0" i="0" u="none" strike="noStrike" kern="1200" cap="none" spc="0" normalizeH="0" baseline="0" noProof="0">
                <a:ln>
                  <a:noFill/>
                </a:ln>
                <a:solidFill>
                  <a:prstClr val="black"/>
                </a:solidFill>
                <a:effectLst/>
                <a:uLnTx/>
                <a:uFillTx/>
                <a:latin typeface="Segoe UI"/>
                <a:ea typeface="+mn-ea"/>
                <a:cs typeface="Segoe UI"/>
              </a:rPr>
              <a:t>una imagen</a:t>
            </a:r>
          </a:p>
        </p:txBody>
      </p:sp>
    </p:spTree>
    <p:extLst>
      <p:ext uri="{BB962C8B-B14F-4D97-AF65-F5344CB8AC3E}">
        <p14:creationId xmlns:p14="http://schemas.microsoft.com/office/powerpoint/2010/main" val="159862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7" grpId="0" animBg="1"/>
      <p:bldP spid="23" grpId="0" animBg="1"/>
      <p:bldP spid="6" grpId="0" animBg="1"/>
      <p:bldP spid="31" grpId="0" animBg="1"/>
      <p:bldP spid="10"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E8A3D281-DA2D-275A-F0F9-12CB8EC4D66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93A2094-ED29-3951-F697-C23EC54C350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123378"/>
            <a:ext cx="11018520" cy="553998"/>
          </a:xfrm>
        </p:spPr>
        <p:txBody>
          <a:bodyPr>
            <a:noAutofit/>
          </a:bodyPr>
          <a:lstStyle/>
          <a:p>
            <a:r>
              <a:rPr lang="x-none" sz="3200">
                <a:gradFill flip="none" rotWithShape="1">
                  <a:gsLst>
                    <a:gs pos="50000">
                      <a:srgbClr val="8661C5"/>
                    </a:gs>
                    <a:gs pos="0">
                      <a:srgbClr val="3E76D4"/>
                    </a:gs>
                    <a:gs pos="100000">
                      <a:srgbClr val="C73ECC"/>
                    </a:gs>
                  </a:gsLst>
                  <a:lin ang="2700000" scaled="1"/>
                  <a:tileRect/>
                </a:gradFill>
                <a:cs typeface="+mn-cs"/>
              </a:rPr>
              <a:t>Forma de uso: Copilot en Word en el panel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de chat de Copilot</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10154114" y="457200"/>
            <a:ext cx="534543" cy="534543"/>
            <a:chOff x="1047176" y="8381781"/>
            <a:chExt cx="534543" cy="534543"/>
          </a:xfrm>
        </p:grpSpPr>
        <p:sp>
          <p:nvSpPr>
            <p:cNvPr id="14" name="server_2" title="Ícono de un servidor con un candado en la esquina inferior derech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e Microsoft Word - PNG y vector - Descarga de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Logotipo de Copilot para Microsoft 365">
            <a:extLst>
              <a:ext uri="{FF2B5EF4-FFF2-40B4-BE49-F238E27FC236}">
                <a16:creationId xmlns:a16="http://schemas.microsoft.com/office/drawing/2014/main" id="{513D0F17-7CC7-3EC3-DD58-526397FE6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A4610-BD01-BAD1-B052-F46A6491730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el texto existente para cambiar el largo,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el tono y la redacción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o responder preguntas sobre un documento existente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una presentación a partir de una descripción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una presentación a partir de un documento de Word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Perfeccionar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Agregar una diapositiva sobre un tema</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Agregar una imagen basada en una descripción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Organizar la presentación con el agregado de una agenda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y secciones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 resumen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Mostrar diapositivas clave: proporciona una lista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de diapositivas con información importante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Mostrar elementos de acción y pasos siguientes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preguntas sobre la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Ordenar (pedir)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preguntas generales</a:t>
            </a:r>
          </a:p>
        </p:txBody>
      </p:sp>
      <p:pic>
        <p:nvPicPr>
          <p:cNvPr id="23" name="Picture 22" descr="Captura de pantalla de Copilot en Word que muestra el cuadro de diálogo emergente para redactar con Copilot">
            <a:extLst>
              <a:ext uri="{FF2B5EF4-FFF2-40B4-BE49-F238E27FC236}">
                <a16:creationId xmlns:a16="http://schemas.microsoft.com/office/drawing/2014/main" id="{22F8703B-1CE1-1EE7-6CD3-EC3A56C7E264}"/>
              </a:ext>
            </a:extLst>
          </p:cNvPr>
          <p:cNvPicPr>
            <a:picLocks noChangeAspect="1"/>
          </p:cNvPicPr>
          <p:nvPr/>
        </p:nvPicPr>
        <p:blipFill>
          <a:blip r:embed="rId6"/>
          <a:stretch>
            <a:fillRect/>
          </a:stretch>
        </p:blipFill>
        <p:spPr>
          <a:xfrm>
            <a:off x="5007442" y="2064010"/>
            <a:ext cx="4484901" cy="2532160"/>
          </a:xfrm>
          <a:prstGeom prst="roundRect">
            <a:avLst>
              <a:gd name="adj" fmla="val 1885"/>
            </a:avLst>
          </a:prstGeom>
          <a:ln w="6350">
            <a:solidFill>
              <a:schemeClr val="bg1">
                <a:lumMod val="75000"/>
              </a:schemeClr>
            </a:solidFill>
          </a:ln>
        </p:spPr>
      </p:pic>
      <p:pic>
        <p:nvPicPr>
          <p:cNvPr id="26" name="Picture 25" descr="Captura de pantalla de las órdenes">
            <a:extLst>
              <a:ext uri="{FF2B5EF4-FFF2-40B4-BE49-F238E27FC236}">
                <a16:creationId xmlns:a16="http://schemas.microsoft.com/office/drawing/2014/main" id="{9C19545C-4C2E-1F60-74CD-43317DD1519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594887" y="3342144"/>
            <a:ext cx="2588268" cy="2299115"/>
          </a:xfrm>
          <a:prstGeom prst="roundRect">
            <a:avLst>
              <a:gd name="adj" fmla="val 2195"/>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7300911" y="5201586"/>
            <a:ext cx="245207" cy="2461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descr="Énfasis en las órdenes:&#10;En la captura de pantalla se ven las órdenes para crear, preguntar y ver má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752466" y="3504319"/>
            <a:ext cx="2284254" cy="1064506"/>
          </a:xfrm>
          <a:prstGeom prst="roundRect">
            <a:avLst>
              <a:gd name="adj" fmla="val 303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descr="Énfasis en la sección de Copilot en Microsoft Word con la barra de escritur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a:spLocks/>
          </p:cNvSpPr>
          <p:nvPr/>
        </p:nvSpPr>
        <p:spPr bwMode="auto">
          <a:xfrm>
            <a:off x="8312139" y="2268283"/>
            <a:ext cx="1136662" cy="474917"/>
          </a:xfrm>
          <a:prstGeom prst="roundRect">
            <a:avLst>
              <a:gd name="adj" fmla="val 978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9596613" y="2064010"/>
            <a:ext cx="1666607" cy="945890"/>
          </a:xfrm>
          <a:prstGeom prst="roundRect">
            <a:avLst>
              <a:gd name="adj" fmla="val 585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Seleccion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orden predefinido en la barra lateral de Copilot. A continuación, puede</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agregar más contexto.</a:t>
            </a:r>
          </a:p>
        </p:txBody>
      </p:sp>
      <p:sp>
        <p:nvSpPr>
          <p:cNvPr id="6" name="Rectangle: Rounded Corners 5" descr="Énfasis en la sección para hacer una pregunta o pedir lo que quiere el usuario hacer en la captura de pantalla de Copilot en Word">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a:spLocks/>
          </p:cNvSpPr>
          <p:nvPr/>
        </p:nvSpPr>
        <p:spPr bwMode="auto">
          <a:xfrm>
            <a:off x="8312139" y="4055235"/>
            <a:ext cx="1136662" cy="474917"/>
          </a:xfrm>
          <a:prstGeom prst="roundRect">
            <a:avLst>
              <a:gd name="adj" fmla="val 926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596613" y="3665460"/>
            <a:ext cx="1666607" cy="1254465"/>
          </a:xfrm>
          <a:prstGeom prst="roundRect">
            <a:avLst>
              <a:gd name="adj" fmla="val 4855"/>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preguntas generales o 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creativas. Deberá</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revisar el contenido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en busca de errores</a:t>
            </a:r>
          </a:p>
        </p:txBody>
      </p:sp>
      <p:grpSp>
        <p:nvGrpSpPr>
          <p:cNvPr id="62" name="Group 61" descr="Flecha que apunta al ícono del libro en la captura de pantalla &#10;Haga clic en el ícono de la guía de órdenes para mostrar las órdenes con el fin de editar una diapositiva u obtener información sobre la presentación">
            <a:extLst>
              <a:ext uri="{FF2B5EF4-FFF2-40B4-BE49-F238E27FC236}">
                <a16:creationId xmlns:a16="http://schemas.microsoft.com/office/drawing/2014/main" id="{7D488152-1D35-A56F-1470-BB400DB71687}"/>
              </a:ext>
            </a:extLst>
          </p:cNvPr>
          <p:cNvGrpSpPr/>
          <p:nvPr/>
        </p:nvGrpSpPr>
        <p:grpSpPr>
          <a:xfrm>
            <a:off x="7423515" y="5232213"/>
            <a:ext cx="3839705" cy="919401"/>
            <a:chOff x="7423515" y="5232213"/>
            <a:chExt cx="3839705" cy="919401"/>
          </a:xfrm>
        </p:grpSpPr>
        <p:grpSp>
          <p:nvGrpSpPr>
            <p:cNvPr id="58" name="Group 57">
              <a:extLst>
                <a:ext uri="{FF2B5EF4-FFF2-40B4-BE49-F238E27FC236}">
                  <a16:creationId xmlns:a16="http://schemas.microsoft.com/office/drawing/2014/main" id="{DAAF72A6-6588-83E1-31E5-C71593408ACF}"/>
                </a:ext>
              </a:extLst>
            </p:cNvPr>
            <p:cNvGrpSpPr/>
            <p:nvPr/>
          </p:nvGrpSpPr>
          <p:grpSpPr>
            <a:xfrm>
              <a:off x="7423515" y="5232213"/>
              <a:ext cx="3839705" cy="919401"/>
              <a:chOff x="7423515" y="5232213"/>
              <a:chExt cx="3839705" cy="919401"/>
            </a:xfrm>
          </p:grpSpPr>
          <p:sp>
            <p:nvSpPr>
              <p:cNvPr id="12" name="TextBox 11">
                <a:extLst>
                  <a:ext uri="{FF2B5EF4-FFF2-40B4-BE49-F238E27FC236}">
                    <a16:creationId xmlns:a16="http://schemas.microsoft.com/office/drawing/2014/main" id="{A0FE2C86-765B-5C51-6972-82786DB52ABE}"/>
                  </a:ext>
                </a:extLst>
              </p:cNvPr>
              <p:cNvSpPr txBox="1">
                <a:spLocks/>
              </p:cNvSpPr>
              <p:nvPr/>
            </p:nvSpPr>
            <p:spPr>
              <a:xfrm>
                <a:off x="8371431" y="5232213"/>
                <a:ext cx="2891789" cy="919401"/>
              </a:xfrm>
              <a:prstGeom prst="roundRect">
                <a:avLst/>
              </a:prstGeom>
              <a:solidFill>
                <a:schemeClr val="bg1"/>
              </a:solidFill>
              <a:ln w="6350">
                <a:solidFill>
                  <a:schemeClr val="bg1">
                    <a:lumMod val="75000"/>
                  </a:schemeClr>
                </a:solidFill>
                <a:prstDash val="dash"/>
              </a:ln>
            </p:spPr>
            <p:txBody>
              <a:bodyPr wrap="square" lIns="2743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50" b="0" i="0" u="none" strike="noStrike" kern="1200" cap="none" spc="-20" normalizeH="0" baseline="0" noProof="0">
                    <a:ln>
                      <a:noFill/>
                    </a:ln>
                    <a:solidFill>
                      <a:prstClr val="black"/>
                    </a:solidFill>
                    <a:effectLst/>
                    <a:uLnTx/>
                    <a:uFillTx/>
                    <a:latin typeface="Segoe UI"/>
                    <a:ea typeface="+mn-ea"/>
                    <a:cs typeface="Segoe UI"/>
                  </a:rPr>
                  <a:t>Ha</a:t>
                </a:r>
                <a:r>
                  <a:rPr kumimoji="0" lang="es-EC" sz="1150" b="0" i="0" u="none" strike="noStrike" kern="1200" cap="none" spc="-20" normalizeH="0" baseline="0" noProof="0">
                    <a:ln>
                      <a:noFill/>
                    </a:ln>
                    <a:solidFill>
                      <a:prstClr val="black"/>
                    </a:solidFill>
                    <a:effectLst/>
                    <a:uLnTx/>
                    <a:uFillTx/>
                    <a:latin typeface="Segoe UI"/>
                    <a:ea typeface="+mn-ea"/>
                    <a:cs typeface="Segoe UI"/>
                  </a:rPr>
                  <a:t>z</a:t>
                </a:r>
                <a:r>
                  <a:rPr kumimoji="0" lang="x-none" sz="1150" b="0" i="0" u="none" strike="noStrike" kern="1200" cap="none" spc="-20" normalizeH="0" baseline="0" noProof="0">
                    <a:ln>
                      <a:noFill/>
                    </a:ln>
                    <a:solidFill>
                      <a:prstClr val="black"/>
                    </a:solidFill>
                    <a:effectLst/>
                    <a:uLnTx/>
                    <a:uFillTx/>
                    <a:latin typeface="Segoe UI"/>
                    <a:ea typeface="+mn-ea"/>
                    <a:cs typeface="Segoe UI"/>
                  </a:rPr>
                  <a:t> clic en el ícono de la </a:t>
                </a:r>
                <a:r>
                  <a:rPr kumimoji="0" lang="en-US" sz="1150" b="0" i="0" u="none" strike="noStrike" kern="1200" cap="none" spc="-20" normalizeH="0" baseline="0" noProof="0" err="1">
                    <a:ln>
                      <a:noFill/>
                    </a:ln>
                    <a:solidFill>
                      <a:prstClr val="black"/>
                    </a:solidFill>
                    <a:effectLst/>
                    <a:uLnTx/>
                    <a:uFillTx/>
                    <a:latin typeface="Segoe UI Semibold"/>
                    <a:ea typeface="+mn-ea"/>
                    <a:cs typeface="Segoe UI"/>
                  </a:rPr>
                  <a:t>guía</a:t>
                </a:r>
                <a:r>
                  <a:rPr kumimoji="0" lang="en-US" sz="1150" b="0" i="0" u="none" strike="noStrike" kern="1200" cap="none" spc="-20" normalizeH="0" baseline="0" noProof="0">
                    <a:ln>
                      <a:noFill/>
                    </a:ln>
                    <a:solidFill>
                      <a:prstClr val="black"/>
                    </a:solidFill>
                    <a:effectLst/>
                    <a:uLnTx/>
                    <a:uFillTx/>
                    <a:latin typeface="Segoe UI Semibold"/>
                    <a:ea typeface="+mn-ea"/>
                    <a:cs typeface="Segoe UI"/>
                  </a:rPr>
                  <a:t> de prompts </a:t>
                </a:r>
                <a:r>
                  <a:rPr kumimoji="0" lang="x-none" sz="1150" b="0" i="0" u="none" strike="noStrike" kern="1200" cap="none" spc="-20" normalizeH="0" baseline="0" noProof="0">
                    <a:ln>
                      <a:noFill/>
                    </a:ln>
                    <a:solidFill>
                      <a:prstClr val="black"/>
                    </a:solidFill>
                    <a:effectLst/>
                    <a:uLnTx/>
                    <a:uFillTx/>
                    <a:latin typeface="Segoe UI"/>
                    <a:ea typeface="+mn-ea"/>
                    <a:cs typeface="Segoe UI"/>
                  </a:rPr>
                  <a:t>para mostrar las órdenes </a:t>
                </a:r>
                <a:br>
                  <a:rPr kumimoji="0" lang="en-US" sz="1150" b="0" i="0" u="none" strike="noStrike" kern="1200" cap="none" spc="-20" normalizeH="0" baseline="0" noProof="0">
                    <a:ln>
                      <a:noFill/>
                    </a:ln>
                    <a:solidFill>
                      <a:prstClr val="black"/>
                    </a:solidFill>
                    <a:effectLst/>
                    <a:uLnTx/>
                    <a:uFillTx/>
                    <a:latin typeface="Segoe UI"/>
                    <a:ea typeface="+mn-ea"/>
                    <a:cs typeface="Segoe UI"/>
                  </a:rPr>
                </a:br>
                <a:r>
                  <a:rPr kumimoji="0" lang="x-none" sz="1150" b="0" i="0" u="none" strike="noStrike" kern="1200" cap="none" spc="-20" normalizeH="0" baseline="0" noProof="0">
                    <a:ln>
                      <a:noFill/>
                    </a:ln>
                    <a:solidFill>
                      <a:prstClr val="black"/>
                    </a:solidFill>
                    <a:effectLst/>
                    <a:uLnTx/>
                    <a:uFillTx/>
                    <a:latin typeface="Segoe UI"/>
                    <a:ea typeface="+mn-ea"/>
                    <a:cs typeface="Segoe UI"/>
                  </a:rPr>
                  <a:t>para editar una diapositiva u obtener información sobre la presentación</a:t>
                </a:r>
              </a:p>
            </p:txBody>
          </p:sp>
          <p:cxnSp>
            <p:nvCxnSpPr>
              <p:cNvPr id="55" name="Connector: Elbow 54">
                <a:extLst>
                  <a:ext uri="{FF2B5EF4-FFF2-40B4-BE49-F238E27FC236}">
                    <a16:creationId xmlns:a16="http://schemas.microsoft.com/office/drawing/2014/main" id="{7088BD9B-BE09-5C53-E5A6-072BFA222A2B}"/>
                  </a:ext>
                </a:extLst>
              </p:cNvPr>
              <p:cNvCxnSpPr>
                <a:cxnSpLocks/>
                <a:stCxn id="24" idx="1"/>
                <a:endCxn id="10" idx="4"/>
              </p:cNvCxnSpPr>
              <p:nvPr/>
            </p:nvCxnSpPr>
            <p:spPr>
              <a:xfrm rot="10800000">
                <a:off x="7423515" y="5447744"/>
                <a:ext cx="1070404" cy="256092"/>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85936DC9-F08D-36FC-FE93-CF965E3145D4}"/>
                </a:ext>
              </a:extLst>
            </p:cNvPr>
            <p:cNvPicPr>
              <a:picLocks noChangeAspect="1"/>
            </p:cNvPicPr>
            <p:nvPr/>
          </p:nvPicPr>
          <p:blipFill rotWithShape="1">
            <a:blip r:embed="rId8"/>
            <a:srcRect t="8761"/>
            <a:stretch/>
          </p:blipFill>
          <p:spPr>
            <a:xfrm>
              <a:off x="8493919" y="5584883"/>
              <a:ext cx="260749" cy="237906"/>
            </a:xfrm>
            <a:prstGeom prst="rect">
              <a:avLst/>
            </a:prstGeom>
          </p:spPr>
        </p:pic>
      </p:grpSp>
    </p:spTree>
    <p:extLst>
      <p:ext uri="{BB962C8B-B14F-4D97-AF65-F5344CB8AC3E}">
        <p14:creationId xmlns:p14="http://schemas.microsoft.com/office/powerpoint/2010/main" val="23063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righ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13" grpId="0" animBg="1"/>
      <p:bldP spid="6"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x-none">
                <a:gradFill flip="none" rotWithShape="1">
                  <a:gsLst>
                    <a:gs pos="50000">
                      <a:srgbClr val="8661C5"/>
                    </a:gs>
                    <a:gs pos="0">
                      <a:srgbClr val="3E76D4"/>
                    </a:gs>
                    <a:gs pos="100000">
                      <a:srgbClr val="C73ECC"/>
                    </a:gs>
                  </a:gsLst>
                  <a:lin ang="2700000" scaled="1"/>
                  <a:tileRect/>
                </a:gradFill>
                <a:cs typeface="+mn-cs"/>
              </a:rPr>
              <a:t>Bus</a:t>
            </a:r>
            <a:r>
              <a:rPr lang="es-EC">
                <a:gradFill flip="none" rotWithShape="1">
                  <a:gsLst>
                    <a:gs pos="50000">
                      <a:srgbClr val="8661C5"/>
                    </a:gs>
                    <a:gs pos="0">
                      <a:srgbClr val="3E76D4"/>
                    </a:gs>
                    <a:gs pos="100000">
                      <a:srgbClr val="C73ECC"/>
                    </a:gs>
                  </a:gsLst>
                  <a:lin ang="2700000" scaled="1"/>
                  <a:tileRect/>
                </a:gradFill>
                <a:cs typeface="+mn-cs"/>
              </a:rPr>
              <a:t>ca</a:t>
            </a:r>
            <a:r>
              <a:rPr lang="x-none">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Word para probar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790BDE94-9733-B1FF-AA4A-10B5CDAFD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18EA0D75-4AF0-9018-A4A3-77D1BFE5D459}"/>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92B57F65-0BB5-DE7E-C624-52A7940EFFA0}"/>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E095FA19-5A57-D2F0-6039-F0EF71B5BE83}"/>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418544FB-F189-7F9F-0A64-C0F41463A27D}"/>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E8BF9FB3-67DB-4532-0C8D-5F2047DC4826}"/>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E06B4DF1-7AC9-5778-0EC5-ADBC95230EB2}"/>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E412045F-9266-0721-1045-97EF72AD66B9}"/>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755D12BF-D808-F2E5-2CDF-0BF1ABAAE67D}"/>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CA793182-891C-4038-A21A-25A8E12EE30C}"/>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32E62325-FB2E-0515-42B1-AAC5739BF53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660B8C2B-7A76-3963-789D-519916708ED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8D8D7D61-5BFC-2556-4907-D7599C55C297}"/>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8D453F4C-3C61-04BA-C5EB-C2504F70BB6C}"/>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1" name="Graphic 30" descr="Ícono de notas con un lápiz">
            <a:extLst>
              <a:ext uri="{FF2B5EF4-FFF2-40B4-BE49-F238E27FC236}">
                <a16:creationId xmlns:a16="http://schemas.microsoft.com/office/drawing/2014/main" id="{68FACAC8-81EA-254E-457A-486C2BF4DB17}"/>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20" name="TextBox 19">
            <a:extLst>
              <a:ext uri="{FF2B5EF4-FFF2-40B4-BE49-F238E27FC236}">
                <a16:creationId xmlns:a16="http://schemas.microsoft.com/office/drawing/2014/main" id="{A8600C42-A57A-F79A-D96E-867913E40091}"/>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una introducción</a:t>
            </a:r>
          </a:p>
        </p:txBody>
      </p:sp>
      <p:sp>
        <p:nvSpPr>
          <p:cNvPr id="21" name="TextBox 20">
            <a:extLst>
              <a:ext uri="{FF2B5EF4-FFF2-40B4-BE49-F238E27FC236}">
                <a16:creationId xmlns:a16="http://schemas.microsoft.com/office/drawing/2014/main" id="{A816786A-10FC-C607-31EE-0AD8B7A687D4}"/>
              </a:ext>
              <a:ext uri="{C183D7F6-B498-43B3-948B-1728B52AA6E4}">
                <adec:decorative xmlns:adec="http://schemas.microsoft.com/office/drawing/2017/decorative" val="0"/>
              </a:ext>
            </a:extLst>
          </p:cNvPr>
          <p:cNvSpPr txBox="1"/>
          <p:nvPr/>
        </p:nvSpPr>
        <p:spPr>
          <a:xfrm>
            <a:off x="889191" y="2171524"/>
            <a:ext cx="1914125"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Escribe un párrafo introductorio para este documento y haz que suene </a:t>
            </a:r>
            <a:r>
              <a:rPr kumimoji="0" lang="x-none" sz="900" b="0" i="0" u="none" strike="noStrike" kern="1200" cap="none" spc="0" normalizeH="0" baseline="0" noProof="0">
                <a:ln>
                  <a:noFill/>
                </a:ln>
                <a:solidFill>
                  <a:prstClr val="black"/>
                </a:solidFill>
                <a:effectLst/>
                <a:uLnTx/>
                <a:uFillTx/>
                <a:latin typeface="Segoe UI"/>
                <a:ea typeface="+mn-ea"/>
                <a:cs typeface="+mn-cs"/>
              </a:rPr>
              <a:t>[profesional]</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 name="Group 4" descr="Logotipo de Microsoft Word">
            <a:extLst>
              <a:ext uri="{FF2B5EF4-FFF2-40B4-BE49-F238E27FC236}">
                <a16:creationId xmlns:a16="http://schemas.microsoft.com/office/drawing/2014/main" id="{359CC740-FA83-0906-2AAE-674882AB1853}"/>
              </a:ext>
              <a:ext uri="{C183D7F6-B498-43B3-948B-1728B52AA6E4}">
                <adec:decorative xmlns:adec="http://schemas.microsoft.com/office/drawing/2017/decorative" val="0"/>
              </a:ext>
            </a:extLst>
          </p:cNvPr>
          <p:cNvGrpSpPr>
            <a:grpSpLocks/>
          </p:cNvGrpSpPr>
          <p:nvPr/>
        </p:nvGrpSpPr>
        <p:grpSpPr>
          <a:xfrm>
            <a:off x="797075" y="2723292"/>
            <a:ext cx="346134" cy="346133"/>
            <a:chOff x="1047176" y="8381781"/>
            <a:chExt cx="534543" cy="534543"/>
          </a:xfrm>
        </p:grpSpPr>
        <p:sp>
          <p:nvSpPr>
            <p:cNvPr id="43" name="server_2" title="Ícono de un servidor con un candado en la esquina inferior derecha">
              <a:extLst>
                <a:ext uri="{FF2B5EF4-FFF2-40B4-BE49-F238E27FC236}">
                  <a16:creationId xmlns:a16="http://schemas.microsoft.com/office/drawing/2014/main" id="{EFAE7638-DB17-5D2C-160C-BDA9AC5C0BF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Rounded Rectangle 46">
              <a:extLst>
                <a:ext uri="{FF2B5EF4-FFF2-40B4-BE49-F238E27FC236}">
                  <a16:creationId xmlns:a16="http://schemas.microsoft.com/office/drawing/2014/main" id="{63866A61-D4B0-C22F-9DB0-0555AFF8A5DD}"/>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e Microsoft Word - PNG y vector - Descarga de logotipo">
              <a:hlinkClick r:id="rId7"/>
              <a:extLst>
                <a:ext uri="{FF2B5EF4-FFF2-40B4-BE49-F238E27FC236}">
                  <a16:creationId xmlns:a16="http://schemas.microsoft.com/office/drawing/2014/main" id="{D49B1A47-104B-68C7-D068-7C4D68B50AB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9" name="Graphic 138" descr="Ícono de una bombilla">
            <a:extLst>
              <a:ext uri="{FF2B5EF4-FFF2-40B4-BE49-F238E27FC236}">
                <a16:creationId xmlns:a16="http://schemas.microsoft.com/office/drawing/2014/main" id="{D61E0507-A66E-08AE-5570-BB61ED269D6C}"/>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26" name="TextBox 25">
            <a:extLst>
              <a:ext uri="{FF2B5EF4-FFF2-40B4-BE49-F238E27FC236}">
                <a16:creationId xmlns:a16="http://schemas.microsoft.com/office/drawing/2014/main" id="{E9D4AEEF-93A7-01D6-9740-A682DA5AB491}"/>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Resumir este documento</a:t>
            </a:r>
          </a:p>
        </p:txBody>
      </p:sp>
      <p:sp>
        <p:nvSpPr>
          <p:cNvPr id="27" name="TextBox 26">
            <a:extLst>
              <a:ext uri="{FF2B5EF4-FFF2-40B4-BE49-F238E27FC236}">
                <a16:creationId xmlns:a16="http://schemas.microsoft.com/office/drawing/2014/main" id="{73F564B5-5E4A-B89E-C15C-97C89F1E74B1}"/>
              </a:ext>
              <a:ext uri="{C183D7F6-B498-43B3-948B-1728B52AA6E4}">
                <adec:decorative xmlns:adec="http://schemas.microsoft.com/office/drawing/2017/decorative" val="0"/>
              </a:ext>
            </a:extLst>
          </p:cNvPr>
          <p:cNvSpPr txBox="1"/>
          <p:nvPr/>
        </p:nvSpPr>
        <p:spPr>
          <a:xfrm>
            <a:off x="3597835" y="2171524"/>
            <a:ext cx="235412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este documento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[en 3 puntos clave]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4" name="Group 53" descr="Logotipo de Microsoft Word">
            <a:extLst>
              <a:ext uri="{FF2B5EF4-FFF2-40B4-BE49-F238E27FC236}">
                <a16:creationId xmlns:a16="http://schemas.microsoft.com/office/drawing/2014/main" id="{189D5C7C-C17F-4446-32DB-501BCC6B48E5}"/>
              </a:ext>
              <a:ext uri="{C183D7F6-B498-43B3-948B-1728B52AA6E4}">
                <adec:decorative xmlns:adec="http://schemas.microsoft.com/office/drawing/2017/decorative" val="0"/>
              </a:ext>
            </a:extLst>
          </p:cNvPr>
          <p:cNvGrpSpPr>
            <a:grpSpLocks/>
          </p:cNvGrpSpPr>
          <p:nvPr/>
        </p:nvGrpSpPr>
        <p:grpSpPr>
          <a:xfrm>
            <a:off x="3505718" y="2723292"/>
            <a:ext cx="346134" cy="346133"/>
            <a:chOff x="1047176" y="8381781"/>
            <a:chExt cx="534543" cy="534543"/>
          </a:xfrm>
        </p:grpSpPr>
        <p:sp>
          <p:nvSpPr>
            <p:cNvPr id="55" name="server_2" title="Ícono de un servidor con un candado en la esquina inferior derecha">
              <a:extLst>
                <a:ext uri="{FF2B5EF4-FFF2-40B4-BE49-F238E27FC236}">
                  <a16:creationId xmlns:a16="http://schemas.microsoft.com/office/drawing/2014/main" id="{BF37B30B-4507-0037-0196-FAA28B79845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Rounded Rectangle 46">
              <a:extLst>
                <a:ext uri="{FF2B5EF4-FFF2-40B4-BE49-F238E27FC236}">
                  <a16:creationId xmlns:a16="http://schemas.microsoft.com/office/drawing/2014/main" id="{10F01CEC-DC35-FD3C-B150-85C100A9995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10" descr="Logotipo de Microsoft Word - PNG y vector - Descarga de logotipo">
              <a:hlinkClick r:id="rId7"/>
              <a:extLst>
                <a:ext uri="{FF2B5EF4-FFF2-40B4-BE49-F238E27FC236}">
                  <a16:creationId xmlns:a16="http://schemas.microsoft.com/office/drawing/2014/main" id="{98440967-0A15-A89F-2BDD-850C660AD19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Graphic 140" descr="Ícono de una lista">
            <a:extLst>
              <a:ext uri="{FF2B5EF4-FFF2-40B4-BE49-F238E27FC236}">
                <a16:creationId xmlns:a16="http://schemas.microsoft.com/office/drawing/2014/main" id="{846A19B9-B31A-6F47-CB12-A12EF99072FE}"/>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32" name="TextBox 31">
            <a:extLst>
              <a:ext uri="{FF2B5EF4-FFF2-40B4-BE49-F238E27FC236}">
                <a16:creationId xmlns:a16="http://schemas.microsoft.com/office/drawing/2014/main" id="{78BC43A5-38A1-239A-48AA-1208F9CC6F05}"/>
              </a:ext>
              <a:ext uri="{C183D7F6-B498-43B3-948B-1728B52AA6E4}">
                <adec:decorative xmlns:adec="http://schemas.microsoft.com/office/drawing/2017/decorative" val="0"/>
              </a:ext>
            </a:extLst>
          </p:cNvPr>
          <p:cNvSpPr txBox="1"/>
          <p:nvPr/>
        </p:nvSpPr>
        <p:spPr>
          <a:xfrm>
            <a:off x="6571603" y="1881592"/>
            <a:ext cx="207709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los pros y los contras</a:t>
            </a:r>
          </a:p>
        </p:txBody>
      </p:sp>
      <p:sp>
        <p:nvSpPr>
          <p:cNvPr id="33" name="TextBox 32">
            <a:extLst>
              <a:ext uri="{FF2B5EF4-FFF2-40B4-BE49-F238E27FC236}">
                <a16:creationId xmlns:a16="http://schemas.microsoft.com/office/drawing/2014/main" id="{133E864A-261D-02BE-705E-E0B9933C47D9}"/>
              </a:ext>
              <a:ext uri="{C183D7F6-B498-43B3-948B-1728B52AA6E4}">
                <adec:decorative xmlns:adec="http://schemas.microsoft.com/office/drawing/2017/decorative" val="0"/>
              </a:ext>
            </a:extLst>
          </p:cNvPr>
          <p:cNvSpPr txBox="1"/>
          <p:nvPr/>
        </p:nvSpPr>
        <p:spPr>
          <a:xfrm>
            <a:off x="6306478" y="2171524"/>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los pros y los contras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a:t>
            </a:r>
            <a:r>
              <a:rPr kumimoji="0" lang="x-none" sz="900" b="0" i="0" u="none" strike="noStrike" kern="1200" cap="none" spc="0" normalizeH="0" baseline="0" noProof="0">
                <a:ln>
                  <a:noFill/>
                </a:ln>
                <a:solidFill>
                  <a:prstClr val="black"/>
                </a:solidFill>
                <a:effectLst/>
                <a:uLnTx/>
                <a:uFillTx/>
                <a:latin typeface="Segoe UI"/>
                <a:ea typeface="+mn-ea"/>
                <a:cs typeface="+mn-cs"/>
              </a:rPr>
              <a:t>[las diferentes ideas de proyecto mencionadas en este documento]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74" name="Group 73" descr="Logotipo de Microsoft Word">
            <a:extLst>
              <a:ext uri="{FF2B5EF4-FFF2-40B4-BE49-F238E27FC236}">
                <a16:creationId xmlns:a16="http://schemas.microsoft.com/office/drawing/2014/main" id="{A522C712-8E76-DF26-221F-4B5407C13125}"/>
              </a:ext>
              <a:ext uri="{C183D7F6-B498-43B3-948B-1728B52AA6E4}">
                <adec:decorative xmlns:adec="http://schemas.microsoft.com/office/drawing/2017/decorative" val="0"/>
              </a:ext>
            </a:extLst>
          </p:cNvPr>
          <p:cNvGrpSpPr>
            <a:grpSpLocks/>
          </p:cNvGrpSpPr>
          <p:nvPr/>
        </p:nvGrpSpPr>
        <p:grpSpPr>
          <a:xfrm>
            <a:off x="6214361" y="2723292"/>
            <a:ext cx="346134" cy="346133"/>
            <a:chOff x="1047176" y="8381781"/>
            <a:chExt cx="534543" cy="534543"/>
          </a:xfrm>
        </p:grpSpPr>
        <p:sp>
          <p:nvSpPr>
            <p:cNvPr id="75" name="server_2" title="Ícono de un servidor con un candado en la esquina inferior derecha">
              <a:extLst>
                <a:ext uri="{FF2B5EF4-FFF2-40B4-BE49-F238E27FC236}">
                  <a16:creationId xmlns:a16="http://schemas.microsoft.com/office/drawing/2014/main" id="{5C1B0D27-1836-B7D6-3390-CFC8381C103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Rounded Rectangle 46">
              <a:extLst>
                <a:ext uri="{FF2B5EF4-FFF2-40B4-BE49-F238E27FC236}">
                  <a16:creationId xmlns:a16="http://schemas.microsoft.com/office/drawing/2014/main" id="{854CA31C-05C2-D5E1-D745-F51FB1A29857}"/>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10" descr="Logotipo de Microsoft Word - PNG y vector - Descarga de logotipo">
              <a:hlinkClick r:id="rId7"/>
              <a:extLst>
                <a:ext uri="{FF2B5EF4-FFF2-40B4-BE49-F238E27FC236}">
                  <a16:creationId xmlns:a16="http://schemas.microsoft.com/office/drawing/2014/main" id="{B0D3BA87-624D-EFBE-B52F-97B2B8C14CC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o de un signo de párrafo">
            <a:extLst>
              <a:ext uri="{FF2B5EF4-FFF2-40B4-BE49-F238E27FC236}">
                <a16:creationId xmlns:a16="http://schemas.microsoft.com/office/drawing/2014/main" id="{5650439F-E726-6550-4668-201BF6352A3F}"/>
              </a:ext>
              <a:ext uri="{C183D7F6-B498-43B3-948B-1728B52AA6E4}">
                <adec:decorative xmlns:adec="http://schemas.microsoft.com/office/drawing/2017/decorative" val="0"/>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38" name="TextBox 37">
            <a:extLst>
              <a:ext uri="{FF2B5EF4-FFF2-40B4-BE49-F238E27FC236}">
                <a16:creationId xmlns:a16="http://schemas.microsoft.com/office/drawing/2014/main" id="{B2E1BAA9-EB06-7BCA-B354-7B93DF5CB453}"/>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 párrafo</a:t>
            </a:r>
          </a:p>
        </p:txBody>
      </p:sp>
      <p:sp>
        <p:nvSpPr>
          <p:cNvPr id="39" name="TextBox 38">
            <a:extLst>
              <a:ext uri="{FF2B5EF4-FFF2-40B4-BE49-F238E27FC236}">
                <a16:creationId xmlns:a16="http://schemas.microsoft.com/office/drawing/2014/main" id="{1C0B3461-E847-3567-380A-9A4481570022}"/>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 párrafo que capture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[el argumento de este documento]</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8" name="Group 77" descr="Logotipo de Microsoft Word">
            <a:extLst>
              <a:ext uri="{FF2B5EF4-FFF2-40B4-BE49-F238E27FC236}">
                <a16:creationId xmlns:a16="http://schemas.microsoft.com/office/drawing/2014/main" id="{68D9F725-2D48-BC62-BE23-0566CDB577D5}"/>
              </a:ext>
              <a:ext uri="{C183D7F6-B498-43B3-948B-1728B52AA6E4}">
                <adec:decorative xmlns:adec="http://schemas.microsoft.com/office/drawing/2017/decorative" val="0"/>
              </a:ext>
            </a:extLst>
          </p:cNvPr>
          <p:cNvGrpSpPr>
            <a:grpSpLocks/>
          </p:cNvGrpSpPr>
          <p:nvPr/>
        </p:nvGrpSpPr>
        <p:grpSpPr>
          <a:xfrm>
            <a:off x="8923004" y="2723292"/>
            <a:ext cx="346134" cy="346133"/>
            <a:chOff x="1047176" y="8381781"/>
            <a:chExt cx="534543" cy="534543"/>
          </a:xfrm>
        </p:grpSpPr>
        <p:sp>
          <p:nvSpPr>
            <p:cNvPr id="79" name="server_2" title="Ícono de un servidor con un candado en la esquina inferior derecha">
              <a:extLst>
                <a:ext uri="{FF2B5EF4-FFF2-40B4-BE49-F238E27FC236}">
                  <a16:creationId xmlns:a16="http://schemas.microsoft.com/office/drawing/2014/main" id="{F607BAF8-C077-7FF5-B129-52AAC4EE65B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Rounded Rectangle 46">
              <a:extLst>
                <a:ext uri="{FF2B5EF4-FFF2-40B4-BE49-F238E27FC236}">
                  <a16:creationId xmlns:a16="http://schemas.microsoft.com/office/drawing/2014/main" id="{88AB5078-2D5E-AB9F-4383-368620BA6AC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Picture 10" descr="Logotipo de Microsoft Word - PNG y vector - Descarga de logotipo">
              <a:hlinkClick r:id="rId7"/>
              <a:extLst>
                <a:ext uri="{FF2B5EF4-FFF2-40B4-BE49-F238E27FC236}">
                  <a16:creationId xmlns:a16="http://schemas.microsoft.com/office/drawing/2014/main" id="{396367B3-5561-934A-3191-8887EB691D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o de dos A de diferentes tamaños">
            <a:extLst>
              <a:ext uri="{FF2B5EF4-FFF2-40B4-BE49-F238E27FC236}">
                <a16:creationId xmlns:a16="http://schemas.microsoft.com/office/drawing/2014/main" id="{33F72840-7A6F-87C4-6979-E605A090BAFC}"/>
              </a:ext>
              <a:ext uri="{C183D7F6-B498-43B3-948B-1728B52AA6E4}">
                <adec:decorative xmlns:adec="http://schemas.microsoft.com/office/drawing/2017/decorative" val="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4124" y="3464038"/>
            <a:ext cx="228600" cy="228600"/>
          </a:xfrm>
          <a:prstGeom prst="rect">
            <a:avLst/>
          </a:prstGeom>
        </p:spPr>
      </p:pic>
      <p:sp>
        <p:nvSpPr>
          <p:cNvPr id="91" name="TextBox 90">
            <a:extLst>
              <a:ext uri="{FF2B5EF4-FFF2-40B4-BE49-F238E27FC236}">
                <a16:creationId xmlns:a16="http://schemas.microsoft.com/office/drawing/2014/main" id="{A8628753-E94C-507F-2126-EFF4E1CE8040}"/>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Cambiar el tipo de letra</a:t>
            </a:r>
          </a:p>
        </p:txBody>
      </p:sp>
      <p:sp>
        <p:nvSpPr>
          <p:cNvPr id="92" name="TextBox 91">
            <a:extLst>
              <a:ext uri="{FF2B5EF4-FFF2-40B4-BE49-F238E27FC236}">
                <a16:creationId xmlns:a16="http://schemas.microsoft.com/office/drawing/2014/main" id="{D131CDE9-1BE5-FB77-0D28-2A3A2B7AADB4}"/>
              </a:ext>
              <a:ext uri="{C183D7F6-B498-43B3-948B-1728B52AA6E4}">
                <adec:decorative xmlns:adec="http://schemas.microsoft.com/office/drawing/2017/decorative" val="0"/>
              </a:ext>
            </a:extLst>
          </p:cNvPr>
          <p:cNvSpPr txBox="1"/>
          <p:nvPr/>
        </p:nvSpPr>
        <p:spPr>
          <a:xfrm>
            <a:off x="889192"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Cambia el tipo de letra a </a:t>
            </a:r>
            <a:r>
              <a:rPr kumimoji="0" lang="x-none" sz="900" b="0" i="0" u="none" strike="noStrike" kern="1200" cap="none" spc="0" normalizeH="0" baseline="0" noProof="0">
                <a:ln>
                  <a:noFill/>
                </a:ln>
                <a:solidFill>
                  <a:prstClr val="black"/>
                </a:solidFill>
                <a:effectLst/>
                <a:uLnTx/>
                <a:uFillTx/>
                <a:latin typeface="Segoe UI"/>
                <a:ea typeface="+mn-ea"/>
                <a:cs typeface="+mn-cs"/>
              </a:rPr>
              <a:t>[Segoe UI,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12 puntos]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46" name="Group 45" descr="Logotipo de Microsoft Word">
            <a:extLst>
              <a:ext uri="{FF2B5EF4-FFF2-40B4-BE49-F238E27FC236}">
                <a16:creationId xmlns:a16="http://schemas.microsoft.com/office/drawing/2014/main" id="{C785B1D1-7B96-DF65-5D61-AE79E36F73B3}"/>
              </a:ext>
              <a:ext uri="{C183D7F6-B498-43B3-948B-1728B52AA6E4}">
                <adec:decorative xmlns:adec="http://schemas.microsoft.com/office/drawing/2017/decorative" val="0"/>
              </a:ext>
            </a:extLst>
          </p:cNvPr>
          <p:cNvGrpSpPr>
            <a:grpSpLocks/>
          </p:cNvGrpSpPr>
          <p:nvPr/>
        </p:nvGrpSpPr>
        <p:grpSpPr>
          <a:xfrm>
            <a:off x="797075" y="4335399"/>
            <a:ext cx="346134" cy="346133"/>
            <a:chOff x="1047176" y="8381781"/>
            <a:chExt cx="534543" cy="534543"/>
          </a:xfrm>
        </p:grpSpPr>
        <p:sp>
          <p:nvSpPr>
            <p:cNvPr id="47" name="server_2" title="Ícono de un servidor con un candado en la esquina inferior derecha">
              <a:extLst>
                <a:ext uri="{FF2B5EF4-FFF2-40B4-BE49-F238E27FC236}">
                  <a16:creationId xmlns:a16="http://schemas.microsoft.com/office/drawing/2014/main" id="{7BFE813F-5A95-BB89-CB2C-2B08DE23B46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Rounded Rectangle 46">
              <a:extLst>
                <a:ext uri="{FF2B5EF4-FFF2-40B4-BE49-F238E27FC236}">
                  <a16:creationId xmlns:a16="http://schemas.microsoft.com/office/drawing/2014/main" id="{D521DC90-F06A-0B46-B1E0-62A4FD78B71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10" descr="Logotipo de Microsoft Word - PNG y vector - Descarga de logotipo">
              <a:hlinkClick r:id="rId7"/>
              <a:extLst>
                <a:ext uri="{FF2B5EF4-FFF2-40B4-BE49-F238E27FC236}">
                  <a16:creationId xmlns:a16="http://schemas.microsoft.com/office/drawing/2014/main" id="{F032F5A5-4403-B104-7BFE-3CA5E9DD212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Graphic 101" descr="Ícono de notas con un lápiz">
            <a:extLst>
              <a:ext uri="{FF2B5EF4-FFF2-40B4-BE49-F238E27FC236}">
                <a16:creationId xmlns:a16="http://schemas.microsoft.com/office/drawing/2014/main" id="{8346C94D-138D-D729-93D7-32DC95D61B27}"/>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97" name="TextBox 96">
            <a:extLst>
              <a:ext uri="{FF2B5EF4-FFF2-40B4-BE49-F238E27FC236}">
                <a16:creationId xmlns:a16="http://schemas.microsoft.com/office/drawing/2014/main" id="{1DE0F842-C162-5559-90CA-90E959BF9840}"/>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Crear una visión general</a:t>
            </a:r>
          </a:p>
        </p:txBody>
      </p:sp>
      <p:sp>
        <p:nvSpPr>
          <p:cNvPr id="98" name="TextBox 97">
            <a:extLst>
              <a:ext uri="{FF2B5EF4-FFF2-40B4-BE49-F238E27FC236}">
                <a16:creationId xmlns:a16="http://schemas.microsoft.com/office/drawing/2014/main" id="{675A1B88-151B-CD5F-9090-456031DD1DB2}"/>
              </a:ext>
              <a:ext uri="{C183D7F6-B498-43B3-948B-1728B52AA6E4}">
                <adec:decorative xmlns:adec="http://schemas.microsoft.com/office/drawing/2017/decorative" val="0"/>
              </a:ext>
            </a:extLst>
          </p:cNvPr>
          <p:cNvSpPr txBox="1"/>
          <p:nvPr/>
        </p:nvSpPr>
        <p:spPr>
          <a:xfrm>
            <a:off x="3597835" y="3783631"/>
            <a:ext cx="2036347"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visión general de </a:t>
            </a:r>
            <a:r>
              <a:rPr kumimoji="0" lang="x-none" sz="900" b="0" i="0" u="none" strike="noStrike" kern="1200" cap="none" spc="0" normalizeH="0" baseline="0" noProof="0">
                <a:ln>
                  <a:noFill/>
                </a:ln>
                <a:solidFill>
                  <a:prstClr val="black"/>
                </a:solidFill>
                <a:effectLst/>
                <a:uLnTx/>
                <a:uFillTx/>
                <a:latin typeface="Segoe UI"/>
                <a:ea typeface="+mn-ea"/>
                <a:cs typeface="+mn-cs"/>
              </a:rPr>
              <a:t>[desarrollo ágil de productos]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8" name="Group 57" descr="Logotipo de Microsoft Word">
            <a:extLst>
              <a:ext uri="{FF2B5EF4-FFF2-40B4-BE49-F238E27FC236}">
                <a16:creationId xmlns:a16="http://schemas.microsoft.com/office/drawing/2014/main" id="{E342E956-AD1D-5751-AB37-D647FD1ED390}"/>
              </a:ext>
              <a:ext uri="{C183D7F6-B498-43B3-948B-1728B52AA6E4}">
                <adec:decorative xmlns:adec="http://schemas.microsoft.com/office/drawing/2017/decorative" val="0"/>
              </a:ext>
            </a:extLst>
          </p:cNvPr>
          <p:cNvGrpSpPr>
            <a:grpSpLocks/>
          </p:cNvGrpSpPr>
          <p:nvPr/>
        </p:nvGrpSpPr>
        <p:grpSpPr>
          <a:xfrm>
            <a:off x="3505718" y="4335399"/>
            <a:ext cx="346134" cy="346133"/>
            <a:chOff x="1047176" y="8381781"/>
            <a:chExt cx="534543" cy="534543"/>
          </a:xfrm>
        </p:grpSpPr>
        <p:sp>
          <p:nvSpPr>
            <p:cNvPr id="59" name="server_2" title="Ícono de un servidor con un candado en la esquina inferior derecha">
              <a:extLst>
                <a:ext uri="{FF2B5EF4-FFF2-40B4-BE49-F238E27FC236}">
                  <a16:creationId xmlns:a16="http://schemas.microsoft.com/office/drawing/2014/main" id="{6C6F44D0-9413-9D61-5525-D3E9154C77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Rounded Rectangle 46">
              <a:extLst>
                <a:ext uri="{FF2B5EF4-FFF2-40B4-BE49-F238E27FC236}">
                  <a16:creationId xmlns:a16="http://schemas.microsoft.com/office/drawing/2014/main" id="{56A378F9-B347-7F98-AF76-F7F82ACA2138}"/>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10" descr="Logotipo de Microsoft Word - PNG y vector - Descarga de logotipo">
              <a:hlinkClick r:id="rId7"/>
              <a:extLst>
                <a:ext uri="{FF2B5EF4-FFF2-40B4-BE49-F238E27FC236}">
                  <a16:creationId xmlns:a16="http://schemas.microsoft.com/office/drawing/2014/main" id="{DEA606B5-7003-9C0A-9B75-5555DE60D97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o de notas con un lápiz">
            <a:extLst>
              <a:ext uri="{FF2B5EF4-FFF2-40B4-BE49-F238E27FC236}">
                <a16:creationId xmlns:a16="http://schemas.microsoft.com/office/drawing/2014/main" id="{3DBC8E74-665F-5607-1D92-0FAB87B74912}"/>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10" y="3464038"/>
            <a:ext cx="228600" cy="228600"/>
          </a:xfrm>
          <a:prstGeom prst="rect">
            <a:avLst/>
          </a:prstGeom>
        </p:spPr>
      </p:pic>
      <p:sp>
        <p:nvSpPr>
          <p:cNvPr id="103" name="TextBox 102">
            <a:extLst>
              <a:ext uri="{FF2B5EF4-FFF2-40B4-BE49-F238E27FC236}">
                <a16:creationId xmlns:a16="http://schemas.microsoft.com/office/drawing/2014/main" id="{D937A08C-5602-3472-E8C4-4CFAC603E6D3}"/>
              </a:ext>
              <a:ext uri="{C183D7F6-B498-43B3-948B-1728B52AA6E4}">
                <adec:decorative xmlns:adec="http://schemas.microsoft.com/office/drawing/2017/decorative" val="0"/>
              </a:ext>
            </a:extLst>
          </p:cNvPr>
          <p:cNvSpPr txBox="1"/>
          <p:nvPr/>
        </p:nvSpPr>
        <p:spPr>
          <a:xfrm>
            <a:off x="6571603" y="3493699"/>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Bosquejar un plan de negocios</a:t>
            </a:r>
          </a:p>
        </p:txBody>
      </p:sp>
      <p:sp>
        <p:nvSpPr>
          <p:cNvPr id="104" name="TextBox 103">
            <a:extLst>
              <a:ext uri="{FF2B5EF4-FFF2-40B4-BE49-F238E27FC236}">
                <a16:creationId xmlns:a16="http://schemas.microsoft.com/office/drawing/2014/main" id="{1ACC7D5E-8D4D-EE3C-0B86-4CDEE28E9946}"/>
              </a:ext>
              <a:ext uri="{C183D7F6-B498-43B3-948B-1728B52AA6E4}">
                <adec:decorative xmlns:adec="http://schemas.microsoft.com/office/drawing/2017/decorative" val="0"/>
              </a:ext>
            </a:extLst>
          </p:cNvPr>
          <p:cNvSpPr txBox="1"/>
          <p:nvPr/>
        </p:nvSpPr>
        <p:spPr>
          <a:xfrm>
            <a:off x="6306478" y="3783631"/>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Redacta un bosquejo de plan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negocios para una </a:t>
            </a:r>
            <a:r>
              <a:rPr kumimoji="0" lang="x-none" sz="900" b="0" i="0" u="none" strike="noStrike" kern="1200" cap="none" spc="0" normalizeH="0" baseline="0" noProof="0">
                <a:ln>
                  <a:noFill/>
                </a:ln>
                <a:solidFill>
                  <a:prstClr val="black"/>
                </a:solidFill>
                <a:effectLst/>
                <a:uLnTx/>
                <a:uFillTx/>
                <a:latin typeface="Segoe UI"/>
                <a:ea typeface="+mn-ea"/>
                <a:cs typeface="+mn-cs"/>
              </a:rPr>
              <a:t>[empresa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de marketing sostenible]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0" name="Group 69" descr="Logotipo de Microsoft Word">
            <a:extLst>
              <a:ext uri="{FF2B5EF4-FFF2-40B4-BE49-F238E27FC236}">
                <a16:creationId xmlns:a16="http://schemas.microsoft.com/office/drawing/2014/main" id="{1C65373B-E63C-EABC-573E-281269F97B94}"/>
              </a:ext>
              <a:ext uri="{C183D7F6-B498-43B3-948B-1728B52AA6E4}">
                <adec:decorative xmlns:adec="http://schemas.microsoft.com/office/drawing/2017/decorative" val="0"/>
              </a:ext>
            </a:extLst>
          </p:cNvPr>
          <p:cNvGrpSpPr>
            <a:grpSpLocks/>
          </p:cNvGrpSpPr>
          <p:nvPr/>
        </p:nvGrpSpPr>
        <p:grpSpPr>
          <a:xfrm>
            <a:off x="6214361" y="4335399"/>
            <a:ext cx="346134" cy="346133"/>
            <a:chOff x="1047176" y="8381781"/>
            <a:chExt cx="534543" cy="534543"/>
          </a:xfrm>
        </p:grpSpPr>
        <p:sp>
          <p:nvSpPr>
            <p:cNvPr id="71" name="server_2" title="Ícono de un servidor con un candado en la esquina inferior derecha">
              <a:extLst>
                <a:ext uri="{FF2B5EF4-FFF2-40B4-BE49-F238E27FC236}">
                  <a16:creationId xmlns:a16="http://schemas.microsoft.com/office/drawing/2014/main" id="{9D5B444E-A6E6-8D12-CF47-FB6DE1C857A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Rounded Rectangle 46">
              <a:extLst>
                <a:ext uri="{FF2B5EF4-FFF2-40B4-BE49-F238E27FC236}">
                  <a16:creationId xmlns:a16="http://schemas.microsoft.com/office/drawing/2014/main" id="{1FD9FC37-5C7C-0408-69C4-9F308426A04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10" descr="Logotipo de Microsoft Word - PNG y vector - Descarga de logotipo">
              <a:hlinkClick r:id="rId7"/>
              <a:extLst>
                <a:ext uri="{FF2B5EF4-FFF2-40B4-BE49-F238E27FC236}">
                  <a16:creationId xmlns:a16="http://schemas.microsoft.com/office/drawing/2014/main" id="{E0227AD0-A933-96B9-8189-5859EABC48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o de una notebook">
            <a:extLst>
              <a:ext uri="{FF2B5EF4-FFF2-40B4-BE49-F238E27FC236}">
                <a16:creationId xmlns:a16="http://schemas.microsoft.com/office/drawing/2014/main" id="{ADB20DFE-A295-6340-8CB0-73A533617B24}"/>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109" name="TextBox 108">
            <a:extLst>
              <a:ext uri="{FF2B5EF4-FFF2-40B4-BE49-F238E27FC236}">
                <a16:creationId xmlns:a16="http://schemas.microsoft.com/office/drawing/2014/main" id="{1FE184DE-06D8-2F8C-4AAF-B88F2279B531}"/>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Tomar notas en una reunión</a:t>
            </a:r>
            <a:endParaRPr kumimoji="0" lang="en-IN" sz="11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10" name="TextBox 109">
            <a:extLst>
              <a:ext uri="{FF2B5EF4-FFF2-40B4-BE49-F238E27FC236}">
                <a16:creationId xmlns:a16="http://schemas.microsoft.com/office/drawing/2014/main" id="{ACF1B478-ABB4-B3C6-DD59-77B209C15452}"/>
              </a:ext>
              <a:ext uri="{C183D7F6-B498-43B3-948B-1728B52AA6E4}">
                <adec:decorative xmlns:adec="http://schemas.microsoft.com/office/drawing/2017/decorative" val="0"/>
              </a:ext>
            </a:extLst>
          </p:cNvPr>
          <p:cNvSpPr txBox="1"/>
          <p:nvPr/>
        </p:nvSpPr>
        <p:spPr>
          <a:xfrm>
            <a:off x="9015121" y="3783631"/>
            <a:ext cx="2429533"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mn-cs"/>
              </a:rPr>
              <a:t>Crea una plantilla de una página que pueda usar para tomar notas en una reunión. </a:t>
            </a:r>
            <a:br>
              <a:rPr kumimoji="0" lang="en-US" sz="1000" b="0" i="0" u="none" strike="noStrike" kern="1200" cap="none" spc="-30" normalizeH="0" baseline="0" noProof="0">
                <a:ln>
                  <a:noFill/>
                </a:ln>
                <a:solidFill>
                  <a:prstClr val="black"/>
                </a:solidFill>
                <a:effectLst/>
                <a:uLnTx/>
                <a:uFillTx/>
                <a:latin typeface="Segoe UI"/>
                <a:ea typeface="+mn-ea"/>
                <a:cs typeface="+mn-cs"/>
              </a:rPr>
            </a:br>
            <a:r>
              <a:rPr kumimoji="0" lang="x-none" sz="1000" b="0" i="0" u="none" strike="noStrike" kern="1200" cap="none" spc="-30" normalizeH="0" baseline="0" noProof="0">
                <a:ln>
                  <a:noFill/>
                </a:ln>
                <a:solidFill>
                  <a:prstClr val="black"/>
                </a:solidFill>
                <a:effectLst/>
                <a:uLnTx/>
                <a:uFillTx/>
                <a:latin typeface="Segoe UI"/>
                <a:ea typeface="+mn-ea"/>
                <a:cs typeface="+mn-cs"/>
              </a:rPr>
              <a:t>Incluye secciones para la fecha y el tema</a:t>
            </a:r>
            <a:endParaRPr kumimoji="0" lang="en-IN" sz="1000" b="0" i="0" u="none" strike="noStrike" kern="1200" cap="none" spc="-30" normalizeH="0" baseline="0" noProof="0">
              <a:ln>
                <a:noFill/>
              </a:ln>
              <a:solidFill>
                <a:prstClr val="black"/>
              </a:solidFill>
              <a:effectLst/>
              <a:uLnTx/>
              <a:uFillTx/>
              <a:latin typeface="Segoe UI"/>
              <a:ea typeface="+mn-ea"/>
              <a:cs typeface="+mn-cs"/>
            </a:endParaRPr>
          </a:p>
        </p:txBody>
      </p:sp>
      <p:grpSp>
        <p:nvGrpSpPr>
          <p:cNvPr id="82" name="Group 81" descr="Logotipo de Microsoft Word">
            <a:extLst>
              <a:ext uri="{FF2B5EF4-FFF2-40B4-BE49-F238E27FC236}">
                <a16:creationId xmlns:a16="http://schemas.microsoft.com/office/drawing/2014/main" id="{14EE9869-F126-CA6D-D44D-8B71278F1F3C}"/>
              </a:ext>
              <a:ext uri="{C183D7F6-B498-43B3-948B-1728B52AA6E4}">
                <adec:decorative xmlns:adec="http://schemas.microsoft.com/office/drawing/2017/decorative" val="0"/>
              </a:ext>
            </a:extLst>
          </p:cNvPr>
          <p:cNvGrpSpPr>
            <a:grpSpLocks/>
          </p:cNvGrpSpPr>
          <p:nvPr/>
        </p:nvGrpSpPr>
        <p:grpSpPr>
          <a:xfrm>
            <a:off x="8923004" y="4335399"/>
            <a:ext cx="346134" cy="346133"/>
            <a:chOff x="1047176" y="8381781"/>
            <a:chExt cx="534543" cy="534543"/>
          </a:xfrm>
        </p:grpSpPr>
        <p:sp>
          <p:nvSpPr>
            <p:cNvPr id="83" name="server_2" title="Ícono de un servidor con un candado en la esquina inferior derecha">
              <a:extLst>
                <a:ext uri="{FF2B5EF4-FFF2-40B4-BE49-F238E27FC236}">
                  <a16:creationId xmlns:a16="http://schemas.microsoft.com/office/drawing/2014/main" id="{0782A2CA-778B-15D9-889F-3018A259117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Rounded Rectangle 46">
              <a:extLst>
                <a:ext uri="{FF2B5EF4-FFF2-40B4-BE49-F238E27FC236}">
                  <a16:creationId xmlns:a16="http://schemas.microsoft.com/office/drawing/2014/main" id="{D7EEAF62-32DF-7CDF-CFF4-7D7B4931082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10" descr="Logotipo de Microsoft Word - PNG y vector - Descarga de logotipo">
              <a:hlinkClick r:id="rId7"/>
              <a:extLst>
                <a:ext uri="{FF2B5EF4-FFF2-40B4-BE49-F238E27FC236}">
                  <a16:creationId xmlns:a16="http://schemas.microsoft.com/office/drawing/2014/main" id="{A13B6446-1469-0B2D-8F11-05558567C7F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o de una bombilla">
            <a:extLst>
              <a:ext uri="{FF2B5EF4-FFF2-40B4-BE49-F238E27FC236}">
                <a16:creationId xmlns:a16="http://schemas.microsoft.com/office/drawing/2014/main" id="{F907A62C-987A-1A9E-36AF-983D9EF49301}"/>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115" name="TextBox 114">
            <a:extLst>
              <a:ext uri="{FF2B5EF4-FFF2-40B4-BE49-F238E27FC236}">
                <a16:creationId xmlns:a16="http://schemas.microsoft.com/office/drawing/2014/main" id="{479F942B-333A-94DD-F39E-CFB9777BCF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Comprender rápidamente</a:t>
            </a:r>
          </a:p>
        </p:txBody>
      </p:sp>
      <p:sp>
        <p:nvSpPr>
          <p:cNvPr id="116" name="TextBox 115">
            <a:extLst>
              <a:ext uri="{FF2B5EF4-FFF2-40B4-BE49-F238E27FC236}">
                <a16:creationId xmlns:a16="http://schemas.microsoft.com/office/drawing/2014/main" id="{9FB6C6F4-D635-F596-898C-1EE160684360}"/>
              </a:ext>
              <a:ext uri="{C183D7F6-B498-43B3-948B-1728B52AA6E4}">
                <adec:decorative xmlns:adec="http://schemas.microsoft.com/office/drawing/2017/decorative" val="0"/>
              </a:ext>
            </a:extLst>
          </p:cNvPr>
          <p:cNvSpPr txBox="1"/>
          <p:nvPr/>
        </p:nvSpPr>
        <p:spPr>
          <a:xfrm>
            <a:off x="889192" y="5395738"/>
            <a:ext cx="2429533"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Explica este documento en tres oraciones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0" name="Group 49" descr="Logotipo de Microsoft Word">
            <a:extLst>
              <a:ext uri="{FF2B5EF4-FFF2-40B4-BE49-F238E27FC236}">
                <a16:creationId xmlns:a16="http://schemas.microsoft.com/office/drawing/2014/main" id="{6413A5D3-7EC2-5B6A-CF8B-3E0AFD91604B}"/>
              </a:ext>
              <a:ext uri="{C183D7F6-B498-43B3-948B-1728B52AA6E4}">
                <adec:decorative xmlns:adec="http://schemas.microsoft.com/office/drawing/2017/decorative" val="0"/>
              </a:ext>
            </a:extLst>
          </p:cNvPr>
          <p:cNvGrpSpPr>
            <a:grpSpLocks/>
          </p:cNvGrpSpPr>
          <p:nvPr/>
        </p:nvGrpSpPr>
        <p:grpSpPr>
          <a:xfrm>
            <a:off x="797075" y="5947505"/>
            <a:ext cx="346134" cy="346133"/>
            <a:chOff x="1047176" y="8381781"/>
            <a:chExt cx="534543" cy="534543"/>
          </a:xfrm>
        </p:grpSpPr>
        <p:sp>
          <p:nvSpPr>
            <p:cNvPr id="51" name="server_2" title="Ícono de un servidor con un candado en la esquina inferior derecha">
              <a:extLst>
                <a:ext uri="{FF2B5EF4-FFF2-40B4-BE49-F238E27FC236}">
                  <a16:creationId xmlns:a16="http://schemas.microsoft.com/office/drawing/2014/main" id="{F5D4CA40-53DE-A04D-55AF-E13C7F2E609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Rounded Rectangle 46">
              <a:extLst>
                <a:ext uri="{FF2B5EF4-FFF2-40B4-BE49-F238E27FC236}">
                  <a16:creationId xmlns:a16="http://schemas.microsoft.com/office/drawing/2014/main" id="{73B94BDB-62F8-E7CE-621C-1D9FF34798A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10" descr="Logotipo de Microsoft Word - PNG y vector - Descarga de logotipo">
              <a:hlinkClick r:id="rId7"/>
              <a:extLst>
                <a:ext uri="{FF2B5EF4-FFF2-40B4-BE49-F238E27FC236}">
                  <a16:creationId xmlns:a16="http://schemas.microsoft.com/office/drawing/2014/main" id="{A653CBD3-3F2C-DDD3-F814-83B2EA43078F}"/>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Graphic 149" descr="Ícono de un pincel con un círculo y un cuadrado">
            <a:extLst>
              <a:ext uri="{FF2B5EF4-FFF2-40B4-BE49-F238E27FC236}">
                <a16:creationId xmlns:a16="http://schemas.microsoft.com/office/drawing/2014/main" id="{B8A1C532-A6BC-F6A9-23E4-F7EA1FAC6A70}"/>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21" name="TextBox 120">
            <a:extLst>
              <a:ext uri="{FF2B5EF4-FFF2-40B4-BE49-F238E27FC236}">
                <a16:creationId xmlns:a16="http://schemas.microsoft.com/office/drawing/2014/main" id="{40093035-2C60-013E-496D-85E3DB7A0010}"/>
              </a:ext>
              <a:ext uri="{C183D7F6-B498-43B3-948B-1728B52AA6E4}">
                <adec:decorative xmlns:adec="http://schemas.microsoft.com/office/drawing/2017/decorative" val="0"/>
              </a:ext>
            </a:extLst>
          </p:cNvPr>
          <p:cNvSpPr txBox="1"/>
          <p:nvPr/>
        </p:nvSpPr>
        <p:spPr>
          <a:xfrm>
            <a:off x="3862960" y="5105806"/>
            <a:ext cx="2006960"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Lluvia de ideas sobre </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x-none" sz="1100" b="0" i="0" u="none" strike="noStrike" kern="1200" cap="none" spc="0" normalizeH="0" baseline="0" noProof="0">
                <a:ln>
                  <a:noFill/>
                </a:ln>
                <a:solidFill>
                  <a:prstClr val="black"/>
                </a:solidFill>
                <a:effectLst/>
                <a:uLnTx/>
                <a:uFillTx/>
                <a:latin typeface="Segoe UI Semibold"/>
                <a:ea typeface="+mn-ea"/>
                <a:cs typeface="+mn-cs"/>
              </a:rPr>
              <a:t>la creación de equipos</a:t>
            </a:r>
          </a:p>
        </p:txBody>
      </p:sp>
      <p:sp>
        <p:nvSpPr>
          <p:cNvPr id="122" name="TextBox 121">
            <a:extLst>
              <a:ext uri="{FF2B5EF4-FFF2-40B4-BE49-F238E27FC236}">
                <a16:creationId xmlns:a16="http://schemas.microsoft.com/office/drawing/2014/main" id="{39C72B8D-6E5C-1A80-879E-86F79EA95073}"/>
              </a:ext>
              <a:ext uri="{C183D7F6-B498-43B3-948B-1728B52AA6E4}">
                <adec:decorative xmlns:adec="http://schemas.microsoft.com/office/drawing/2017/decorative" val="0"/>
              </a:ext>
            </a:extLst>
          </p:cNvPr>
          <p:cNvSpPr txBox="1"/>
          <p:nvPr/>
        </p:nvSpPr>
        <p:spPr>
          <a:xfrm>
            <a:off x="3597836" y="5481462"/>
            <a:ext cx="228269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Dame ideas de actividades para romper el hielo en un nuevo equipo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2" name="Group 61" descr="Logotipo de Microsoft Word">
            <a:extLst>
              <a:ext uri="{FF2B5EF4-FFF2-40B4-BE49-F238E27FC236}">
                <a16:creationId xmlns:a16="http://schemas.microsoft.com/office/drawing/2014/main" id="{B6DCBDB4-2E2B-7F81-9CA5-59E022E200FC}"/>
              </a:ext>
              <a:ext uri="{C183D7F6-B498-43B3-948B-1728B52AA6E4}">
                <adec:decorative xmlns:adec="http://schemas.microsoft.com/office/drawing/2017/decorative" val="0"/>
              </a:ext>
            </a:extLst>
          </p:cNvPr>
          <p:cNvGrpSpPr>
            <a:grpSpLocks/>
          </p:cNvGrpSpPr>
          <p:nvPr/>
        </p:nvGrpSpPr>
        <p:grpSpPr>
          <a:xfrm>
            <a:off x="3505718" y="5947505"/>
            <a:ext cx="346134" cy="346133"/>
            <a:chOff x="1047176" y="8381781"/>
            <a:chExt cx="534543" cy="534543"/>
          </a:xfrm>
        </p:grpSpPr>
        <p:sp>
          <p:nvSpPr>
            <p:cNvPr id="63" name="server_2" title="Ícono de un servidor con un candado en la esquina inferior derecha">
              <a:extLst>
                <a:ext uri="{FF2B5EF4-FFF2-40B4-BE49-F238E27FC236}">
                  <a16:creationId xmlns:a16="http://schemas.microsoft.com/office/drawing/2014/main" id="{348CFA46-E2D6-2357-D631-C8E3E06F530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Rounded Rectangle 46">
              <a:extLst>
                <a:ext uri="{FF2B5EF4-FFF2-40B4-BE49-F238E27FC236}">
                  <a16:creationId xmlns:a16="http://schemas.microsoft.com/office/drawing/2014/main" id="{2565D248-4DCE-3CE3-FD52-2419B5AC216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10" descr="Logotipo de Microsoft Word - PNG y vector - Descarga de logotipo">
              <a:hlinkClick r:id="rId7"/>
              <a:extLst>
                <a:ext uri="{FF2B5EF4-FFF2-40B4-BE49-F238E27FC236}">
                  <a16:creationId xmlns:a16="http://schemas.microsoft.com/office/drawing/2014/main" id="{7E831430-B317-1FD7-3EDB-3AA4E34A59C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Graphic 150" descr="Ícono de una burbuja de chat de preguntas">
            <a:extLst>
              <a:ext uri="{FF2B5EF4-FFF2-40B4-BE49-F238E27FC236}">
                <a16:creationId xmlns:a16="http://schemas.microsoft.com/office/drawing/2014/main" id="{374BEA12-6BDF-08B1-22A9-1DCAF86698F0}"/>
              </a:ext>
              <a:ext uri="{C183D7F6-B498-43B3-948B-1728B52AA6E4}">
                <adec:decorative xmlns:adec="http://schemas.microsoft.com/office/drawing/2017/decorative" val="0"/>
              </a:ext>
            </a:extLst>
          </p:cNvPr>
          <p:cNvPicPr>
            <a:picLocks/>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1410" y="5076144"/>
            <a:ext cx="228600" cy="228600"/>
          </a:xfrm>
          <a:prstGeom prst="rect">
            <a:avLst/>
          </a:prstGeom>
        </p:spPr>
      </p:pic>
      <p:sp>
        <p:nvSpPr>
          <p:cNvPr id="127" name="TextBox 126">
            <a:extLst>
              <a:ext uri="{FF2B5EF4-FFF2-40B4-BE49-F238E27FC236}">
                <a16:creationId xmlns:a16="http://schemas.microsoft.com/office/drawing/2014/main" id="{65F5ACD4-A4C6-3301-F081-FEB7230D2585}"/>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Mejorar este documento</a:t>
            </a:r>
          </a:p>
        </p:txBody>
      </p:sp>
      <p:sp>
        <p:nvSpPr>
          <p:cNvPr id="128" name="TextBox 127">
            <a:extLst>
              <a:ext uri="{FF2B5EF4-FFF2-40B4-BE49-F238E27FC236}">
                <a16:creationId xmlns:a16="http://schemas.microsoft.com/office/drawing/2014/main" id="{1EC648C0-762D-0D2B-497A-E735CC9136A7}"/>
              </a:ext>
              <a:ext uri="{C183D7F6-B498-43B3-948B-1728B52AA6E4}">
                <adec:decorative xmlns:adec="http://schemas.microsoft.com/office/drawing/2017/decorative" val="0"/>
              </a:ext>
            </a:extLst>
          </p:cNvPr>
          <p:cNvSpPr txBox="1"/>
          <p:nvPr/>
        </p:nvSpPr>
        <p:spPr>
          <a:xfrm>
            <a:off x="6306478" y="5395738"/>
            <a:ext cx="2342221" cy="45790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Dame ejemplos específicos tomados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este documento sobre cómo puedo mejorarlo para </a:t>
            </a:r>
            <a:r>
              <a:rPr kumimoji="0" lang="x-none" sz="900" b="0" i="0" u="none" strike="noStrike" kern="1200" cap="none" spc="0" normalizeH="0" baseline="0" noProof="0">
                <a:ln>
                  <a:noFill/>
                </a:ln>
                <a:solidFill>
                  <a:prstClr val="black"/>
                </a:solidFill>
                <a:effectLst/>
                <a:uLnTx/>
                <a:uFillTx/>
                <a:latin typeface="Segoe UI"/>
                <a:ea typeface="+mn-ea"/>
                <a:cs typeface="+mn-cs"/>
              </a:rPr>
              <a:t>[una revisión de liderazgo]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Logotipo de Microsoft Word">
            <a:extLst>
              <a:ext uri="{FF2B5EF4-FFF2-40B4-BE49-F238E27FC236}">
                <a16:creationId xmlns:a16="http://schemas.microsoft.com/office/drawing/2014/main" id="{66B66C5C-C9CB-91AF-03FF-76C7BD2FA4E6}"/>
              </a:ext>
              <a:ext uri="{C183D7F6-B498-43B3-948B-1728B52AA6E4}">
                <adec:decorative xmlns:adec="http://schemas.microsoft.com/office/drawing/2017/decorative" val="0"/>
              </a:ext>
            </a:extLst>
          </p:cNvPr>
          <p:cNvGrpSpPr>
            <a:grpSpLocks/>
          </p:cNvGrpSpPr>
          <p:nvPr/>
        </p:nvGrpSpPr>
        <p:grpSpPr>
          <a:xfrm>
            <a:off x="6214361" y="5947505"/>
            <a:ext cx="346134" cy="346133"/>
            <a:chOff x="1047176" y="8381781"/>
            <a:chExt cx="534543" cy="534543"/>
          </a:xfrm>
        </p:grpSpPr>
        <p:sp>
          <p:nvSpPr>
            <p:cNvPr id="67" name="server_2" title="Ícono de un servidor con un candado en la esquina inferior derecha">
              <a:extLst>
                <a:ext uri="{FF2B5EF4-FFF2-40B4-BE49-F238E27FC236}">
                  <a16:creationId xmlns:a16="http://schemas.microsoft.com/office/drawing/2014/main" id="{37785102-B1FD-AFDE-8769-C43D15FD7A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Rounded Rectangle 46">
              <a:extLst>
                <a:ext uri="{FF2B5EF4-FFF2-40B4-BE49-F238E27FC236}">
                  <a16:creationId xmlns:a16="http://schemas.microsoft.com/office/drawing/2014/main" id="{444D4456-CDFB-817F-D7C0-9B29ADCD95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10" descr="Logotipo de Microsoft Word - PNG y vector - Descarga de logotipo">
              <a:hlinkClick r:id="rId7"/>
              <a:extLst>
                <a:ext uri="{FF2B5EF4-FFF2-40B4-BE49-F238E27FC236}">
                  <a16:creationId xmlns:a16="http://schemas.microsoft.com/office/drawing/2014/main" id="{C828C7E1-F7F7-831D-F1A6-C324F63ACBF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4" name="Graphic 113" descr="Ícono de notas con un lápiz">
            <a:extLst>
              <a:ext uri="{FF2B5EF4-FFF2-40B4-BE49-F238E27FC236}">
                <a16:creationId xmlns:a16="http://schemas.microsoft.com/office/drawing/2014/main" id="{E7AA7A6F-2378-4ADB-2F1B-C0C43747CFCA}"/>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5076144"/>
            <a:ext cx="228600" cy="228600"/>
          </a:xfrm>
          <a:prstGeom prst="rect">
            <a:avLst/>
          </a:prstGeom>
        </p:spPr>
      </p:pic>
      <p:sp>
        <p:nvSpPr>
          <p:cNvPr id="133" name="TextBox 132">
            <a:extLst>
              <a:ext uri="{FF2B5EF4-FFF2-40B4-BE49-F238E27FC236}">
                <a16:creationId xmlns:a16="http://schemas.microsoft.com/office/drawing/2014/main" id="{5E4E2FB4-572C-13EE-7C27-632C6BF2CE1E}"/>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con más confianza</a:t>
            </a:r>
          </a:p>
        </p:txBody>
      </p:sp>
      <p:sp>
        <p:nvSpPr>
          <p:cNvPr id="134" name="TextBox 133">
            <a:extLst>
              <a:ext uri="{FF2B5EF4-FFF2-40B4-BE49-F238E27FC236}">
                <a16:creationId xmlns:a16="http://schemas.microsoft.com/office/drawing/2014/main" id="{EFC3E197-CB4A-6E74-A386-A4E0A4E5C513}"/>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¿Cómo puedo describir de manera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más concisa </a:t>
            </a:r>
            <a:r>
              <a:rPr kumimoji="0" lang="x-none" sz="900" b="0" i="0" u="none" strike="noStrike" kern="1200" cap="none" spc="0" normalizeH="0" baseline="0" noProof="0">
                <a:ln>
                  <a:noFill/>
                </a:ln>
                <a:solidFill>
                  <a:prstClr val="black"/>
                </a:solidFill>
                <a:effectLst/>
                <a:uLnTx/>
                <a:uFillTx/>
                <a:latin typeface="Segoe UI"/>
                <a:ea typeface="+mn-ea"/>
                <a:cs typeface="+mn-cs"/>
              </a:rPr>
              <a:t>[la administración del tiempo]?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descr="Logotipo de Microsoft Word">
            <a:extLst>
              <a:ext uri="{FF2B5EF4-FFF2-40B4-BE49-F238E27FC236}">
                <a16:creationId xmlns:a16="http://schemas.microsoft.com/office/drawing/2014/main" id="{05A93E9D-905B-40D8-CF69-FCF081D21BFE}"/>
              </a:ext>
              <a:ext uri="{C183D7F6-B498-43B3-948B-1728B52AA6E4}">
                <adec:decorative xmlns:adec="http://schemas.microsoft.com/office/drawing/2017/decorative" val="0"/>
              </a:ext>
            </a:extLst>
          </p:cNvPr>
          <p:cNvGrpSpPr>
            <a:grpSpLocks/>
          </p:cNvGrpSpPr>
          <p:nvPr/>
        </p:nvGrpSpPr>
        <p:grpSpPr>
          <a:xfrm>
            <a:off x="8923004" y="5947505"/>
            <a:ext cx="346134" cy="346133"/>
            <a:chOff x="1047176" y="8381781"/>
            <a:chExt cx="534543" cy="534543"/>
          </a:xfrm>
        </p:grpSpPr>
        <p:sp>
          <p:nvSpPr>
            <p:cNvPr id="87" name="server_2" title="Ícono de un servidor con un candado en la esquina inferior derecha">
              <a:extLst>
                <a:ext uri="{FF2B5EF4-FFF2-40B4-BE49-F238E27FC236}">
                  <a16:creationId xmlns:a16="http://schemas.microsoft.com/office/drawing/2014/main" id="{69545B3A-A2C8-C0B7-EF7A-03764CFDA51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17B91B18-25AC-ED49-013B-FABED2EF759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Logotipo de Microsoft Word - PNG y vector - Descarga de logotipo">
              <a:hlinkClick r:id="rId7"/>
              <a:extLst>
                <a:ext uri="{FF2B5EF4-FFF2-40B4-BE49-F238E27FC236}">
                  <a16:creationId xmlns:a16="http://schemas.microsoft.com/office/drawing/2014/main" id="{15E70338-2039-CE9A-5015-0A125A40DED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516251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8B90DD7D-8CDC-3A72-937D-B5E9F55BC59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72BBB15C-AE4B-8DAD-3972-BF075942F63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589932"/>
            <a:ext cx="11018520" cy="553998"/>
          </a:xfrm>
        </p:spPr>
        <p:txBody>
          <a:bodyPr>
            <a:noAutofit/>
          </a:bodyPr>
          <a:lstStyle/>
          <a:p>
            <a:pPr>
              <a:lnSpc>
                <a:spcPts val="2700"/>
              </a:lnSpc>
            </a:pPr>
            <a:r>
              <a:rPr lang="x-none" sz="2900">
                <a:gradFill flip="none" rotWithShape="1">
                  <a:gsLst>
                    <a:gs pos="50000">
                      <a:srgbClr val="8661C5"/>
                    </a:gs>
                    <a:gs pos="0">
                      <a:srgbClr val="3E76D4"/>
                    </a:gs>
                    <a:gs pos="100000">
                      <a:srgbClr val="C73ECC"/>
                    </a:gs>
                  </a:gsLst>
                  <a:lin ang="2700000" scaled="1"/>
                  <a:tileRect/>
                </a:gradFill>
                <a:cs typeface="+mn-cs"/>
              </a:rPr>
              <a:t>Forma de uso: Copilot en Teams para chats</a:t>
            </a:r>
            <a:br>
              <a:rPr/>
            </a:br>
            <a:r>
              <a:rPr lang="x-none" sz="1800">
                <a:cs typeface="Segoe UI Semilight"/>
              </a:rPr>
              <a:t>Ten en cuenta que las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7563725"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Logotipo de Microsoft 365 Copilot">
            <a:extLst>
              <a:ext uri="{FF2B5EF4-FFF2-40B4-BE49-F238E27FC236}">
                <a16:creationId xmlns:a16="http://schemas.microsoft.com/office/drawing/2014/main" id="{0089A48B-847C-8524-84AE-BBCB68BBB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8470" y="89313"/>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9D0F10-2301-E7B6-B2F2-8FE93D7D545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o una lista de puntos clave y elementos de acción para ponerse al día con un hilo de chat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Redactar una nueva entrada de chat en el hilo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En la ventana de chat de Teams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un borrador y hacer ajustes de largo y tono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sobre el contenido del chat: no funciona en los canales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a lo largo de un tiempo dado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Preguntar sobre decisiones, elementos abiertos, tareas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Preguntar qué dijo una persona específica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Pregunte por enlaces</a:t>
            </a:r>
          </a:p>
        </p:txBody>
      </p:sp>
      <p:pic>
        <p:nvPicPr>
          <p:cNvPr id="36" name="Picture 35" descr="Captura de pantalla de Copilot en Teams que muestra la opción para reescribir y hacer ajustes">
            <a:extLst>
              <a:ext uri="{FF2B5EF4-FFF2-40B4-BE49-F238E27FC236}">
                <a16:creationId xmlns:a16="http://schemas.microsoft.com/office/drawing/2014/main" id="{B65F9A4D-19A5-B126-B6D8-EA85135E1E9E}"/>
              </a:ext>
            </a:extLst>
          </p:cNvPr>
          <p:cNvPicPr>
            <a:picLocks noChangeAspect="1"/>
          </p:cNvPicPr>
          <p:nvPr/>
        </p:nvPicPr>
        <p:blipFill>
          <a:blip r:embed="rId6"/>
          <a:stretch>
            <a:fillRect/>
          </a:stretch>
        </p:blipFill>
        <p:spPr>
          <a:xfrm>
            <a:off x="5062855" y="1794831"/>
            <a:ext cx="3258619" cy="794906"/>
          </a:xfrm>
          <a:prstGeom prst="roundRect">
            <a:avLst>
              <a:gd name="adj" fmla="val 6384"/>
            </a:avLst>
          </a:prstGeom>
          <a:ln w="6350">
            <a:solidFill>
              <a:schemeClr val="bg1">
                <a:lumMod val="75000"/>
              </a:schemeClr>
            </a:solidFill>
          </a:ln>
        </p:spPr>
      </p:pic>
      <p:sp>
        <p:nvSpPr>
          <p:cNvPr id="44" name="Rectangle: Rounded Corners 43">
            <a:extLst>
              <a:ext uri="{FF2B5EF4-FFF2-40B4-BE49-F238E27FC236}">
                <a16:creationId xmlns:a16="http://schemas.microsoft.com/office/drawing/2014/main" id="{52AE8A38-84CB-5B15-68D7-5AFC479BB07D}"/>
              </a:ext>
              <a:ext uri="{C183D7F6-B498-43B3-948B-1728B52AA6E4}">
                <adec:decorative xmlns:adec="http://schemas.microsoft.com/office/drawing/2017/decorative" val="1"/>
              </a:ext>
            </a:extLst>
          </p:cNvPr>
          <p:cNvSpPr/>
          <p:nvPr/>
        </p:nvSpPr>
        <p:spPr bwMode="auto">
          <a:xfrm>
            <a:off x="5244589" y="1824038"/>
            <a:ext cx="1175262" cy="24765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7EB7CF1-4249-AF34-E838-F565934A772E}"/>
              </a:ext>
              <a:ext uri="{C183D7F6-B498-43B3-948B-1728B52AA6E4}">
                <adec:decorative xmlns:adec="http://schemas.microsoft.com/office/drawing/2017/decorative" val="1"/>
              </a:ext>
            </a:extLst>
          </p:cNvPr>
          <p:cNvSpPr>
            <a:spLocks/>
          </p:cNvSpPr>
          <p:nvPr/>
        </p:nvSpPr>
        <p:spPr bwMode="auto">
          <a:xfrm>
            <a:off x="7591842" y="2343150"/>
            <a:ext cx="229880" cy="2282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0" name="Group 39" descr="Flecha que apunta al logotipo de Copilot en la captura de pantalla de Teams&#10;Al crear una entrada de chat, haga clic en el ícono de Copilot para mostrar las órdenes para reescribir y hacer ajustes al redactar un nuevo chat&#10;">
            <a:extLst>
              <a:ext uri="{FF2B5EF4-FFF2-40B4-BE49-F238E27FC236}">
                <a16:creationId xmlns:a16="http://schemas.microsoft.com/office/drawing/2014/main" id="{AA6FE4DD-0584-0834-676A-9B6BE60B988C}"/>
              </a:ext>
              <a:ext uri="{C183D7F6-B498-43B3-948B-1728B52AA6E4}">
                <adec:decorative xmlns:adec="http://schemas.microsoft.com/office/drawing/2017/decorative" val="0"/>
              </a:ext>
            </a:extLst>
          </p:cNvPr>
          <p:cNvGrpSpPr/>
          <p:nvPr/>
        </p:nvGrpSpPr>
        <p:grpSpPr>
          <a:xfrm>
            <a:off x="7821722" y="1933238"/>
            <a:ext cx="3441498" cy="1031073"/>
            <a:chOff x="7821722" y="-18272609"/>
            <a:chExt cx="3441498" cy="3540982"/>
          </a:xfrm>
        </p:grpSpPr>
        <p:sp>
          <p:nvSpPr>
            <p:cNvPr id="41" name="TextBox 40">
              <a:extLst>
                <a:ext uri="{FF2B5EF4-FFF2-40B4-BE49-F238E27FC236}">
                  <a16:creationId xmlns:a16="http://schemas.microsoft.com/office/drawing/2014/main" id="{A8BAE13F-CAEF-420A-956D-15DEF52A240A}"/>
                </a:ext>
              </a:extLst>
            </p:cNvPr>
            <p:cNvSpPr txBox="1"/>
            <p:nvPr/>
          </p:nvSpPr>
          <p:spPr>
            <a:xfrm>
              <a:off x="9028679" y="-18272609"/>
              <a:ext cx="2234541" cy="3540982"/>
            </a:xfrm>
            <a:prstGeom prst="roundRect">
              <a:avLst>
                <a:gd name="adj" fmla="val 7060"/>
              </a:avLst>
            </a:prstGeom>
            <a:solidFill>
              <a:schemeClr val="bg1"/>
            </a:solidFill>
            <a:ln w="6350">
              <a:solidFill>
                <a:schemeClr val="bg1">
                  <a:lumMod val="75000"/>
                </a:schemeClr>
              </a:solidFill>
              <a:prstDash val="dash"/>
            </a:ln>
          </p:spPr>
          <p:txBody>
            <a:bodyPr wrap="square" lIns="288000" tIns="45720" rIns="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30" normalizeH="0" baseline="0" noProof="0">
                  <a:ln>
                    <a:noFill/>
                  </a:ln>
                  <a:solidFill>
                    <a:prstClr val="black"/>
                  </a:solidFill>
                  <a:effectLst/>
                  <a:uLnTx/>
                  <a:uFillTx/>
                  <a:latin typeface="Segoe UI"/>
                  <a:ea typeface="+mn-ea"/>
                  <a:cs typeface="Segoe UI"/>
                </a:rPr>
                <a:t>Cuando cree</a:t>
              </a:r>
              <a:r>
                <a:rPr kumimoji="0" lang="es-EC" sz="1100" b="0" i="0" u="none" strike="noStrike" kern="1200" cap="none" spc="-30" normalizeH="0" baseline="0" noProof="0">
                  <a:ln>
                    <a:noFill/>
                  </a:ln>
                  <a:solidFill>
                    <a:prstClr val="black"/>
                  </a:solidFill>
                  <a:effectLst/>
                  <a:uLnTx/>
                  <a:uFillTx/>
                  <a:latin typeface="Segoe UI"/>
                  <a:ea typeface="+mn-ea"/>
                  <a:cs typeface="Segoe UI"/>
                </a:rPr>
                <a:t>s</a:t>
              </a:r>
              <a:r>
                <a:rPr kumimoji="0" lang="x-none" sz="1100" b="0" i="0" u="none" strike="noStrike" kern="1200" cap="none" spc="-30" normalizeH="0" baseline="0" noProof="0">
                  <a:ln>
                    <a:noFill/>
                  </a:ln>
                  <a:solidFill>
                    <a:prstClr val="black"/>
                  </a:solidFill>
                  <a:effectLst/>
                  <a:uLnTx/>
                  <a:uFillTx/>
                  <a:latin typeface="Segoe UI"/>
                  <a:ea typeface="+mn-ea"/>
                  <a:cs typeface="Segoe UI"/>
                </a:rPr>
                <a:t> una entrada </a:t>
              </a:r>
              <a:br>
                <a:rPr kumimoji="0" lang="en-IN" sz="1100" b="0" i="0" u="none" strike="noStrike" kern="1200" cap="none" spc="-30" normalizeH="0" baseline="0" noProof="0">
                  <a:ln>
                    <a:noFill/>
                  </a:ln>
                  <a:solidFill>
                    <a:prstClr val="black"/>
                  </a:solidFill>
                  <a:effectLst/>
                  <a:uLnTx/>
                  <a:uFillTx/>
                  <a:latin typeface="Segoe UI"/>
                  <a:ea typeface="+mn-ea"/>
                  <a:cs typeface="Segoe UI"/>
                </a:rPr>
              </a:br>
              <a:r>
                <a:rPr kumimoji="0" lang="x-none" sz="1100" b="0" i="0" u="none" strike="noStrike" kern="1200" cap="none" spc="-30" normalizeH="0" baseline="0" noProof="0">
                  <a:ln>
                    <a:noFill/>
                  </a:ln>
                  <a:solidFill>
                    <a:prstClr val="black"/>
                  </a:solidFill>
                  <a:effectLst/>
                  <a:uLnTx/>
                  <a:uFillTx/>
                  <a:latin typeface="Segoe UI"/>
                  <a:ea typeface="+mn-ea"/>
                  <a:cs typeface="Segoe UI"/>
                </a:rPr>
                <a:t>de chat, ha</a:t>
              </a:r>
              <a:r>
                <a:rPr kumimoji="0" lang="es-EC" sz="1100" b="0" i="0" u="none" strike="noStrike" kern="1200" cap="none" spc="-30" normalizeH="0" baseline="0" noProof="0">
                  <a:ln>
                    <a:noFill/>
                  </a:ln>
                  <a:solidFill>
                    <a:prstClr val="black"/>
                  </a:solidFill>
                  <a:effectLst/>
                  <a:uLnTx/>
                  <a:uFillTx/>
                  <a:latin typeface="Segoe UI"/>
                  <a:ea typeface="+mn-ea"/>
                  <a:cs typeface="Segoe UI"/>
                </a:rPr>
                <a:t>z</a:t>
              </a:r>
              <a:r>
                <a:rPr kumimoji="0" lang="x-none" sz="1100" b="0" i="0" u="none" strike="noStrike" kern="1200" cap="none" spc="-30" normalizeH="0" baseline="0" noProof="0">
                  <a:ln>
                    <a:noFill/>
                  </a:ln>
                  <a:solidFill>
                    <a:prstClr val="black"/>
                  </a:solidFill>
                  <a:effectLst/>
                  <a:uLnTx/>
                  <a:uFillTx/>
                  <a:latin typeface="Segoe UI"/>
                  <a:ea typeface="+mn-ea"/>
                  <a:cs typeface="Segoe UI"/>
                </a:rPr>
                <a:t> clic en el ícono </a:t>
              </a:r>
              <a:br>
                <a:rPr kumimoji="0" lang="en-IN" sz="1100" b="0" i="0" u="none" strike="noStrike" kern="1200" cap="none" spc="-30" normalizeH="0" baseline="0" noProof="0">
                  <a:ln>
                    <a:noFill/>
                  </a:ln>
                  <a:solidFill>
                    <a:prstClr val="black"/>
                  </a:solidFill>
                  <a:effectLst/>
                  <a:uLnTx/>
                  <a:uFillTx/>
                  <a:latin typeface="Segoe UI"/>
                  <a:ea typeface="+mn-ea"/>
                  <a:cs typeface="Segoe UI"/>
                </a:rPr>
              </a:br>
              <a:r>
                <a:rPr kumimoji="0" lang="x-none" sz="1100" b="0" i="0" u="none" strike="noStrike" kern="1200" cap="none" spc="-30" normalizeH="0" baseline="0" noProof="0">
                  <a:ln>
                    <a:noFill/>
                  </a:ln>
                  <a:solidFill>
                    <a:prstClr val="black"/>
                  </a:solidFill>
                  <a:effectLst/>
                  <a:uLnTx/>
                  <a:uFillTx/>
                  <a:latin typeface="Segoe UI"/>
                  <a:ea typeface="+mn-ea"/>
                  <a:cs typeface="Segoe UI"/>
                </a:rPr>
                <a:t>de Copilot para mostrar l</a:t>
              </a:r>
              <a:r>
                <a:rPr kumimoji="0" lang="es-EC" sz="1100" b="0" i="0" u="none" strike="noStrike" kern="1200" cap="none" spc="-30" normalizeH="0" baseline="0" noProof="0">
                  <a:ln>
                    <a:noFill/>
                  </a:ln>
                  <a:solidFill>
                    <a:prstClr val="black"/>
                  </a:solidFill>
                  <a:effectLst/>
                  <a:uLnTx/>
                  <a:uFillTx/>
                  <a:latin typeface="Segoe UI"/>
                  <a:ea typeface="+mn-ea"/>
                  <a:cs typeface="Segoe UI"/>
                </a:rPr>
                <a:t>os </a:t>
              </a:r>
              <a:r>
                <a:rPr kumimoji="0" lang="es-EC" sz="1100" b="0" i="0" u="none" strike="noStrike" kern="1200" cap="none" spc="-30" normalizeH="0" baseline="0" noProof="0" err="1">
                  <a:ln>
                    <a:noFill/>
                  </a:ln>
                  <a:solidFill>
                    <a:prstClr val="black"/>
                  </a:solidFill>
                  <a:effectLst/>
                  <a:uLnTx/>
                  <a:uFillTx/>
                  <a:latin typeface="Segoe UI"/>
                  <a:ea typeface="+mn-ea"/>
                  <a:cs typeface="Segoe UI"/>
                </a:rPr>
                <a:t>prompts</a:t>
              </a:r>
              <a:r>
                <a:rPr kumimoji="0" lang="es-EC" sz="1100" b="0" i="0" u="none" strike="noStrike" kern="1200" cap="none" spc="-30" normalizeH="0" baseline="0" noProof="0">
                  <a:ln>
                    <a:noFill/>
                  </a:ln>
                  <a:solidFill>
                    <a:prstClr val="black"/>
                  </a:solidFill>
                  <a:effectLst/>
                  <a:uLnTx/>
                  <a:uFillTx/>
                  <a:latin typeface="Segoe UI"/>
                  <a:ea typeface="+mn-ea"/>
                  <a:cs typeface="Segoe UI"/>
                </a:rPr>
                <a:t> para </a:t>
              </a:r>
              <a:r>
                <a:rPr kumimoji="0" lang="x-none" sz="1100" b="0" i="0" u="none" strike="noStrike" kern="1200" cap="none" spc="-30" normalizeH="0" baseline="0" noProof="0">
                  <a:ln>
                    <a:noFill/>
                  </a:ln>
                  <a:solidFill>
                    <a:prstClr val="black"/>
                  </a:solidFill>
                  <a:effectLst/>
                  <a:uLnTx/>
                  <a:uFillTx/>
                  <a:latin typeface="Segoe UI Semibold"/>
                  <a:ea typeface="+mn-ea"/>
                  <a:cs typeface="Segoe UI"/>
                </a:rPr>
                <a:t>Reescribir</a:t>
              </a:r>
              <a:r>
                <a:rPr kumimoji="0" lang="x-none" sz="1100" b="0" i="0" u="none" strike="noStrike" kern="1200" cap="none" spc="-30" normalizeH="0" baseline="0" noProof="0">
                  <a:ln>
                    <a:noFill/>
                  </a:ln>
                  <a:solidFill>
                    <a:prstClr val="black"/>
                  </a:solidFill>
                  <a:effectLst/>
                  <a:uLnTx/>
                  <a:uFillTx/>
                  <a:latin typeface="Segoe UI"/>
                  <a:ea typeface="+mn-ea"/>
                  <a:cs typeface="Segoe UI"/>
                </a:rPr>
                <a:t> y </a:t>
              </a:r>
              <a:r>
                <a:rPr kumimoji="0" lang="x-none" sz="1100" b="0" i="0" u="none" strike="noStrike" kern="1200" cap="none" spc="-30" normalizeH="0" baseline="0" noProof="0">
                  <a:ln>
                    <a:noFill/>
                  </a:ln>
                  <a:solidFill>
                    <a:prstClr val="black"/>
                  </a:solidFill>
                  <a:effectLst/>
                  <a:uLnTx/>
                  <a:uFillTx/>
                  <a:latin typeface="Segoe UI Semibold"/>
                  <a:ea typeface="+mn-ea"/>
                  <a:cs typeface="Segoe UI"/>
                </a:rPr>
                <a:t>hacer ajustes</a:t>
              </a:r>
              <a:r>
                <a:rPr kumimoji="0" lang="x-none" sz="1100" b="0" i="0" u="none" strike="noStrike" kern="1200" cap="none" spc="-30" normalizeH="0" baseline="0" noProof="0">
                  <a:ln>
                    <a:noFill/>
                  </a:ln>
                  <a:solidFill>
                    <a:prstClr val="black"/>
                  </a:solidFill>
                  <a:effectLst/>
                  <a:uLnTx/>
                  <a:uFillTx/>
                  <a:latin typeface="Segoe UI"/>
                  <a:ea typeface="+mn-ea"/>
                  <a:cs typeface="Segoe UI"/>
                </a:rPr>
                <a:t> al redactar un nuevo chat</a:t>
              </a:r>
            </a:p>
          </p:txBody>
        </p:sp>
        <p:cxnSp>
          <p:nvCxnSpPr>
            <p:cNvPr id="42" name="Straight Arrow Connector 19">
              <a:extLst>
                <a:ext uri="{FF2B5EF4-FFF2-40B4-BE49-F238E27FC236}">
                  <a16:creationId xmlns:a16="http://schemas.microsoft.com/office/drawing/2014/main" id="{FC7C0CC3-D729-6B8D-2F32-F0672F969F5E}"/>
                </a:ext>
              </a:extLst>
            </p:cNvPr>
            <p:cNvCxnSpPr>
              <a:cxnSpLocks/>
              <a:stCxn id="43" idx="1"/>
              <a:endCxn id="39" idx="6"/>
            </p:cNvCxnSpPr>
            <p:nvPr/>
          </p:nvCxnSpPr>
          <p:spPr>
            <a:xfrm rot="10800000" flipV="1">
              <a:off x="7821722" y="-16475010"/>
              <a:ext cx="1429350" cy="2064"/>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0594193-D5C1-77B9-24D8-759753A8FF27}"/>
                </a:ext>
              </a:extLst>
            </p:cNvPr>
            <p:cNvPicPr>
              <a:picLocks noChangeAspect="1"/>
            </p:cNvPicPr>
            <p:nvPr/>
          </p:nvPicPr>
          <p:blipFill rotWithShape="1">
            <a:blip r:embed="rId7"/>
            <a:stretch/>
          </p:blipFill>
          <p:spPr>
            <a:xfrm>
              <a:off x="9251072" y="-16819614"/>
              <a:ext cx="185822" cy="689217"/>
            </a:xfrm>
            <a:prstGeom prst="rect">
              <a:avLst/>
            </a:prstGeom>
          </p:spPr>
        </p:pic>
      </p:grpSp>
      <p:pic>
        <p:nvPicPr>
          <p:cNvPr id="27" name="Picture 26" descr="Captura de pantalla de Copilot en Teams que muestra las sugerencias de órdenes">
            <a:extLst>
              <a:ext uri="{FF2B5EF4-FFF2-40B4-BE49-F238E27FC236}">
                <a16:creationId xmlns:a16="http://schemas.microsoft.com/office/drawing/2014/main" id="{7EFC4F46-FF83-CAE6-97C0-E781E6000162}"/>
              </a:ext>
            </a:extLst>
          </p:cNvPr>
          <p:cNvPicPr>
            <a:picLocks noChangeAspect="1"/>
          </p:cNvPicPr>
          <p:nvPr/>
        </p:nvPicPr>
        <p:blipFill>
          <a:blip r:embed="rId8"/>
          <a:stretch>
            <a:fillRect/>
          </a:stretch>
        </p:blipFill>
        <p:spPr>
          <a:xfrm>
            <a:off x="5062855" y="2919307"/>
            <a:ext cx="1901825" cy="1572423"/>
          </a:xfrm>
          <a:prstGeom prst="roundRect">
            <a:avLst>
              <a:gd name="adj" fmla="val 2900"/>
            </a:avLst>
          </a:prstGeom>
          <a:ln w="6350">
            <a:solidFill>
              <a:schemeClr val="bg1">
                <a:lumMod val="75000"/>
              </a:schemeClr>
            </a:solidFill>
          </a:ln>
        </p:spPr>
      </p:pic>
      <p:sp>
        <p:nvSpPr>
          <p:cNvPr id="38" name="Rectangle: Rounded Corners 37">
            <a:extLst>
              <a:ext uri="{FF2B5EF4-FFF2-40B4-BE49-F238E27FC236}">
                <a16:creationId xmlns:a16="http://schemas.microsoft.com/office/drawing/2014/main" id="{B70B1B06-BA82-0BBE-6F9E-404CE63570D5}"/>
              </a:ext>
              <a:ext uri="{C183D7F6-B498-43B3-948B-1728B52AA6E4}">
                <adec:decorative xmlns:adec="http://schemas.microsoft.com/office/drawing/2017/decorative" val="1"/>
              </a:ext>
            </a:extLst>
          </p:cNvPr>
          <p:cNvSpPr/>
          <p:nvPr/>
        </p:nvSpPr>
        <p:spPr bwMode="auto">
          <a:xfrm>
            <a:off x="5226050" y="3042750"/>
            <a:ext cx="1353398" cy="1232070"/>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6C198F14-558D-AB12-E63D-890353080793}"/>
              </a:ext>
              <a:ext uri="{C183D7F6-B498-43B3-948B-1728B52AA6E4}">
                <adec:decorative xmlns:adec="http://schemas.microsoft.com/office/drawing/2017/decorative" val="1"/>
              </a:ext>
            </a:extLst>
          </p:cNvPr>
          <p:cNvSpPr>
            <a:spLocks/>
          </p:cNvSpPr>
          <p:nvPr/>
        </p:nvSpPr>
        <p:spPr bwMode="auto">
          <a:xfrm>
            <a:off x="5150424" y="4314648"/>
            <a:ext cx="193094" cy="19171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pic>
        <p:nvPicPr>
          <p:cNvPr id="29" name="Picture 28" descr="Captura de pantalla de Copilot en la sección de chat de la reunión de Teams">
            <a:extLst>
              <a:ext uri="{FF2B5EF4-FFF2-40B4-BE49-F238E27FC236}">
                <a16:creationId xmlns:a16="http://schemas.microsoft.com/office/drawing/2014/main" id="{93E3F134-F78A-CE29-214D-2BA102524434}"/>
              </a:ext>
            </a:extLst>
          </p:cNvPr>
          <p:cNvPicPr>
            <a:picLocks noChangeAspect="1"/>
          </p:cNvPicPr>
          <p:nvPr/>
        </p:nvPicPr>
        <p:blipFill>
          <a:blip r:embed="rId9"/>
          <a:stretch>
            <a:fillRect/>
          </a:stretch>
        </p:blipFill>
        <p:spPr>
          <a:xfrm>
            <a:off x="7065594" y="2700073"/>
            <a:ext cx="1828201" cy="3372916"/>
          </a:xfrm>
          <a:prstGeom prst="roundRect">
            <a:avLst>
              <a:gd name="adj" fmla="val 3171"/>
            </a:avLst>
          </a:prstGeom>
          <a:ln w="6350">
            <a:solidFill>
              <a:schemeClr val="bg1">
                <a:lumMod val="75000"/>
              </a:schemeClr>
            </a:solidFill>
          </a:ln>
        </p:spPr>
      </p:pic>
      <p:sp>
        <p:nvSpPr>
          <p:cNvPr id="37" name="Rectangle: Rounded Corners 36" descr="Énfasis en la barra para hacer una pregunta sobre este chat en la captura de pantalla">
            <a:extLst>
              <a:ext uri="{FF2B5EF4-FFF2-40B4-BE49-F238E27FC236}">
                <a16:creationId xmlns:a16="http://schemas.microsoft.com/office/drawing/2014/main" id="{969668F3-D037-F131-5318-CE135A2D08B5}"/>
              </a:ext>
              <a:ext uri="{C183D7F6-B498-43B3-948B-1728B52AA6E4}">
                <adec:decorative xmlns:adec="http://schemas.microsoft.com/office/drawing/2017/decorative" val="0"/>
              </a:ext>
            </a:extLst>
          </p:cNvPr>
          <p:cNvSpPr/>
          <p:nvPr/>
        </p:nvSpPr>
        <p:spPr bwMode="auto">
          <a:xfrm>
            <a:off x="7146131" y="5626002"/>
            <a:ext cx="1678782" cy="31045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6" name="Group 45" descr="Flecha que apunta al ícono brillante para mostrar más órdenes en la captura de pantalla&#10;Haga clic en la orden &#10;Ícono de guía para mostrar las órdenes para editar una diapositiva u obtener información sobre la presentación&#10;">
            <a:extLst>
              <a:ext uri="{FF2B5EF4-FFF2-40B4-BE49-F238E27FC236}">
                <a16:creationId xmlns:a16="http://schemas.microsoft.com/office/drawing/2014/main" id="{5AD67750-2F84-4F12-C248-9F93FB3840E5}"/>
              </a:ext>
              <a:ext uri="{C183D7F6-B498-43B3-948B-1728B52AA6E4}">
                <adec:decorative xmlns:adec="http://schemas.microsoft.com/office/drawing/2017/decorative" val="0"/>
              </a:ext>
            </a:extLst>
          </p:cNvPr>
          <p:cNvGrpSpPr/>
          <p:nvPr/>
        </p:nvGrpSpPr>
        <p:grpSpPr>
          <a:xfrm>
            <a:off x="5246972" y="4506365"/>
            <a:ext cx="6016248" cy="1278635"/>
            <a:chOff x="5246972" y="-16706256"/>
            <a:chExt cx="6016248" cy="4391172"/>
          </a:xfrm>
        </p:grpSpPr>
        <p:sp>
          <p:nvSpPr>
            <p:cNvPr id="47" name="TextBox 46">
              <a:extLst>
                <a:ext uri="{FF2B5EF4-FFF2-40B4-BE49-F238E27FC236}">
                  <a16:creationId xmlns:a16="http://schemas.microsoft.com/office/drawing/2014/main" id="{EDCEA0B3-54DF-D29B-3979-DD33154CC3E5}"/>
                </a:ext>
              </a:extLst>
            </p:cNvPr>
            <p:cNvSpPr txBox="1"/>
            <p:nvPr/>
          </p:nvSpPr>
          <p:spPr>
            <a:xfrm>
              <a:off x="9028679" y="-16131927"/>
              <a:ext cx="2234541" cy="3816843"/>
            </a:xfrm>
            <a:prstGeom prst="roundRect">
              <a:avLst>
                <a:gd name="adj" fmla="val 5224"/>
              </a:avLst>
            </a:prstGeom>
            <a:solidFill>
              <a:schemeClr val="bg1"/>
            </a:solidFill>
            <a:ln w="6350">
              <a:solidFill>
                <a:schemeClr val="bg1">
                  <a:lumMod val="75000"/>
                </a:schemeClr>
              </a:solidFill>
              <a:prstDash val="dash"/>
            </a:ln>
          </p:spPr>
          <p:txBody>
            <a:bodyPr wrap="square" lIns="310896"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la </a:t>
              </a:r>
              <a:r>
                <a:rPr kumimoji="0" lang="en-US" sz="1100" b="0"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0" i="0" u="none" strike="noStrike" kern="1200" cap="none" spc="0" normalizeH="0" baseline="0" noProof="0">
                  <a:ln>
                    <a:noFill/>
                  </a:ln>
                  <a:solidFill>
                    <a:prstClr val="black"/>
                  </a:solidFill>
                  <a:effectLst/>
                  <a:uLnTx/>
                  <a:uFillTx/>
                  <a:latin typeface="Segoe UI Semibold"/>
                  <a:ea typeface="+mn-ea"/>
                  <a:cs typeface="Segoe UI"/>
                </a:rPr>
                <a:t> de prompts </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editar una diapositiva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u obtener información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sobre la presentación</a:t>
              </a:r>
            </a:p>
          </p:txBody>
        </p:sp>
        <p:pic>
          <p:nvPicPr>
            <p:cNvPr id="48" name="Picture 47">
              <a:extLst>
                <a:ext uri="{FF2B5EF4-FFF2-40B4-BE49-F238E27FC236}">
                  <a16:creationId xmlns:a16="http://schemas.microsoft.com/office/drawing/2014/main" id="{92BA7A85-5B23-6C03-AEB3-355609B88585}"/>
                </a:ext>
              </a:extLst>
            </p:cNvPr>
            <p:cNvPicPr>
              <a:picLocks noChangeAspect="1"/>
            </p:cNvPicPr>
            <p:nvPr/>
          </p:nvPicPr>
          <p:blipFill rotWithShape="1">
            <a:blip r:embed="rId10"/>
            <a:srcRect l="7161" t="21065" r="1090" b="17626"/>
            <a:stretch/>
          </p:blipFill>
          <p:spPr>
            <a:xfrm>
              <a:off x="9207500" y="-14484942"/>
              <a:ext cx="264319" cy="606581"/>
            </a:xfrm>
            <a:prstGeom prst="rect">
              <a:avLst/>
            </a:prstGeom>
          </p:spPr>
        </p:pic>
        <p:cxnSp>
          <p:nvCxnSpPr>
            <p:cNvPr id="49" name="Straight Arrow Connector 34">
              <a:extLst>
                <a:ext uri="{FF2B5EF4-FFF2-40B4-BE49-F238E27FC236}">
                  <a16:creationId xmlns:a16="http://schemas.microsoft.com/office/drawing/2014/main" id="{EA99EB92-D483-E681-27DC-2501CF38D0A8}"/>
                </a:ext>
              </a:extLst>
            </p:cNvPr>
            <p:cNvCxnSpPr>
              <a:cxnSpLocks/>
              <a:stCxn id="48" idx="1"/>
              <a:endCxn id="45" idx="4"/>
            </p:cNvCxnSpPr>
            <p:nvPr/>
          </p:nvCxnSpPr>
          <p:spPr>
            <a:xfrm rot="10800000">
              <a:off x="5246972" y="-16706256"/>
              <a:ext cx="3960529" cy="2524604"/>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2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animBg="1"/>
      <p:bldP spid="38" grpId="0" animBg="1"/>
      <p:bldP spid="45"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E7D758-14AC-0CC6-B0EA-769A859972E8}"/>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3" name="Rectangle: Rounded Corners 6">
            <a:extLst>
              <a:ext uri="{FF2B5EF4-FFF2-40B4-BE49-F238E27FC236}">
                <a16:creationId xmlns:a16="http://schemas.microsoft.com/office/drawing/2014/main" id="{53D973A6-9A63-38FB-6B50-55A780B2BF2B}"/>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3">
            <a:extLst>
              <a:ext uri="{FF2B5EF4-FFF2-40B4-BE49-F238E27FC236}">
                <a16:creationId xmlns:a16="http://schemas.microsoft.com/office/drawing/2014/main" id="{C992B467-F733-7876-130A-BAD4C1F8AB7E}"/>
              </a:ext>
            </a:extLst>
          </p:cNvPr>
          <p:cNvSpPr txBox="1">
            <a:spLocks noGrp="1"/>
          </p:cNvSpPr>
          <p:nvPr>
            <p:ph type="title" idx="4294967295"/>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lang="pt-BR" sz="2400" spc="0">
                <a:ln>
                  <a:noFill/>
                </a:ln>
                <a:solidFill>
                  <a:schemeClr val="bg1"/>
                </a:solidFill>
                <a:latin typeface="+mj-lt"/>
                <a:cs typeface="Segoe UI"/>
              </a:rPr>
              <a:t>Tu asistente personal de IA</a:t>
            </a:r>
            <a:endParaRPr kumimoji="0" lang="en-IN" sz="2400" b="0" i="0" u="none" strike="noStrike" kern="1200" cap="none" spc="0" normalizeH="0" baseline="0" noProof="0">
              <a:ln>
                <a:noFill/>
              </a:ln>
              <a:solidFill>
                <a:schemeClr val="bg1"/>
              </a:solidFill>
              <a:effectLst/>
              <a:uLnTx/>
              <a:uFillTx/>
              <a:latin typeface="+mj-lt"/>
              <a:ea typeface="+mn-ea"/>
              <a:cs typeface="Segoe UI"/>
            </a:endParaRPr>
          </a:p>
        </p:txBody>
      </p:sp>
      <p:sp>
        <p:nvSpPr>
          <p:cNvPr id="2" name="TextBox 1">
            <a:extLst>
              <a:ext uri="{FF2B5EF4-FFF2-40B4-BE49-F238E27FC236}">
                <a16:creationId xmlns:a16="http://schemas.microsoft.com/office/drawing/2014/main" id="{D0DAE314-33FE-EA55-B880-58B337F3456A}"/>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
        <p:nvSpPr>
          <p:cNvPr id="4" name="TextBox 3">
            <a:extLst>
              <a:ext uri="{FF2B5EF4-FFF2-40B4-BE49-F238E27FC236}">
                <a16:creationId xmlns:a16="http://schemas.microsoft.com/office/drawing/2014/main" id="{9339774E-253D-E095-9897-26681632C36E}"/>
              </a:ext>
            </a:extLst>
          </p:cNvPr>
          <p:cNvSpPr txBox="1"/>
          <p:nvPr/>
        </p:nvSpPr>
        <p:spPr>
          <a:xfrm>
            <a:off x="2112865" y="2382560"/>
            <a:ext cx="7966269" cy="2215991"/>
          </a:xfrm>
          <a:prstGeom prst="rect">
            <a:avLst/>
          </a:prstGeom>
        </p:spPr>
        <p:txBody>
          <a:bodyPr wrap="square" lIns="0" tIns="0" rIns="0" bIns="0" anchor="ctr">
            <a:spAutoFit/>
          </a:bodyPr>
          <a:lstStyle/>
          <a:p>
            <a:pPr algn="ctr">
              <a:spcBef>
                <a:spcPts val="3600"/>
              </a:spcBef>
              <a:defRPr/>
            </a:pPr>
            <a:r>
              <a:rPr lang="en-US" sz="6000">
                <a:ln w="3175">
                  <a:noFill/>
                </a:ln>
                <a:gradFill>
                  <a:gsLst>
                    <a:gs pos="33000">
                      <a:srgbClr val="1F78D4"/>
                    </a:gs>
                    <a:gs pos="81000">
                      <a:srgbClr val="8678D6"/>
                    </a:gs>
                  </a:gsLst>
                  <a:lin ang="2700000" scaled="1"/>
                </a:gradFill>
                <a:latin typeface="Segoe UI Semibold"/>
              </a:rPr>
              <a:t>68% de las personas</a:t>
            </a:r>
            <a:br>
              <a:rPr lang="en-US" sz="2800" b="0" i="0" u="none" strike="noStrike" kern="1200" cap="none" spc="0" normalizeH="0" baseline="0" noProof="0">
                <a:ln w="3175">
                  <a:noFill/>
                </a:ln>
                <a:effectLst/>
                <a:uLnTx/>
                <a:uFillTx/>
                <a:latin typeface="Segoe UI Semibold"/>
                <a:ea typeface="+mj-lt"/>
                <a:cs typeface="Segoe UI" pitchFamily="34" charset="0"/>
              </a:rPr>
            </a:br>
            <a:r>
              <a:rPr lang="es-ES" sz="2800">
                <a:solidFill>
                  <a:prstClr val="black"/>
                </a:solidFill>
                <a:cs typeface="Segoe UI"/>
              </a:rPr>
              <a:t>dicen que no tienen suficiente tiempo de concentración ininterrumpido durante la jornada laboral</a:t>
            </a:r>
            <a:endParaRPr lang="en-US" sz="28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84939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300"/>
                                        <p:tgtEl>
                                          <p:spTgt spid="13"/>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B39C3B93-2737-FD1A-44B0-DDA1A12918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F47798FC-22CF-607D-931E-7BEBA4E8B16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rmAutofit fontScale="90000"/>
          </a:bodyPr>
          <a:lstStyle/>
          <a:p>
            <a:r>
              <a:rPr lang="x-none" sz="3100">
                <a:gradFill flip="none" rotWithShape="1">
                  <a:gsLst>
                    <a:gs pos="50000">
                      <a:srgbClr val="8661C5"/>
                    </a:gs>
                    <a:gs pos="0">
                      <a:srgbClr val="3E76D4"/>
                    </a:gs>
                    <a:gs pos="100000">
                      <a:srgbClr val="C73ECC"/>
                    </a:gs>
                  </a:gsLst>
                  <a:lin ang="2700000" scaled="1"/>
                  <a:tileRect/>
                </a:gradFill>
                <a:cs typeface="+mn-cs"/>
              </a:rPr>
              <a:t>Forma de uso: Copilot en Teams durante una reunión</a:t>
            </a:r>
            <a:br>
              <a:rPr/>
            </a:br>
            <a:r>
              <a:rPr lang="x-none" sz="2000">
                <a:cs typeface="Segoe UI Semilight"/>
              </a:rPr>
              <a:t>Ten</a:t>
            </a:r>
            <a:r>
              <a:rPr lang="es-EC" sz="2000">
                <a:cs typeface="Segoe UI Semilight"/>
              </a:rPr>
              <a:t> </a:t>
            </a:r>
            <a:r>
              <a:rPr lang="x-none" sz="2000">
                <a:cs typeface="Segoe UI Semilight"/>
              </a:rPr>
              <a:t>en cuenta que l</a:t>
            </a:r>
            <a:r>
              <a:rPr lang="es-EC" sz="2000">
                <a:cs typeface="Segoe UI Semilight"/>
              </a:rPr>
              <a:t>os </a:t>
            </a:r>
            <a:r>
              <a:rPr lang="es-EC" sz="2000" err="1">
                <a:cs typeface="Segoe UI Semilight"/>
              </a:rPr>
              <a:t>prompts</a:t>
            </a:r>
            <a:r>
              <a:rPr lang="x-none" sz="2000">
                <a:cs typeface="Segoe UI Semilight"/>
              </a:rPr>
              <a:t> específic</a:t>
            </a:r>
            <a:r>
              <a:rPr lang="es-EC" sz="2000">
                <a:cs typeface="Segoe UI Semilight"/>
              </a:rPr>
              <a:t>o</a:t>
            </a:r>
            <a:r>
              <a:rPr lang="x-none" sz="2000">
                <a:cs typeface="Segoe UI Semilight"/>
              </a:rPr>
              <a:t>s que se muestran pueden variar</a:t>
            </a:r>
            <a:endParaRPr lang="en-US" sz="20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127678" y="46732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Logotipo de Copilot para Microsoft 365">
            <a:extLst>
              <a:ext uri="{FF2B5EF4-FFF2-40B4-BE49-F238E27FC236}">
                <a16:creationId xmlns:a16="http://schemas.microsoft.com/office/drawing/2014/main" id="{A4F2AD86-D3B4-1BB5-5B42-47F275BCD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831EC8-499C-292E-D18E-EB21BC52AAD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ayuda durante una reunión con un resumen, puntos clave, opiniones o posibles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con una reunión con un resumen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o haciendo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Funciona durante llamadas </a:t>
            </a:r>
            <a:r>
              <a:rPr kumimoji="0" lang="en-US" sz="1100" b="0" i="0" u="none" strike="noStrike" kern="100" cap="none" spc="0" normalizeH="0" baseline="0" noProof="0" err="1">
                <a:ln>
                  <a:noFill/>
                </a:ln>
                <a:solidFill>
                  <a:prstClr val="black"/>
                </a:solidFill>
                <a:effectLst/>
                <a:uLnTx/>
                <a:uFillTx/>
                <a:latin typeface="Segoe UI"/>
                <a:ea typeface="+mn-ea"/>
                <a:cs typeface="Times New Roman"/>
              </a:rPr>
              <a:t>individuales</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y grupales, Meet Now, reuniones privadas programadas, reuniones recurrentes, reuniones de canales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un resumen de la reunión hasta el momento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Puntos clave de discusión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Quién dijo qué o qué dijeron las personas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Puntos de desacuerdo entre las personas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Sugerir elementos de acción</a:t>
            </a:r>
          </a:p>
        </p:txBody>
      </p:sp>
      <p:pic>
        <p:nvPicPr>
          <p:cNvPr id="50" name="Picture 49" descr="Captura de pantalla de Copilot en una reunión de Teams">
            <a:extLst>
              <a:ext uri="{FF2B5EF4-FFF2-40B4-BE49-F238E27FC236}">
                <a16:creationId xmlns:a16="http://schemas.microsoft.com/office/drawing/2014/main" id="{DE047D47-94A7-097F-3010-FF7389E86EE8}"/>
              </a:ext>
            </a:extLst>
          </p:cNvPr>
          <p:cNvPicPr>
            <a:picLocks noChangeAspect="1"/>
          </p:cNvPicPr>
          <p:nvPr/>
        </p:nvPicPr>
        <p:blipFill>
          <a:blip r:embed="rId6"/>
          <a:stretch>
            <a:fillRect/>
          </a:stretch>
        </p:blipFill>
        <p:spPr>
          <a:xfrm>
            <a:off x="5046561" y="2155643"/>
            <a:ext cx="2299870" cy="2400805"/>
          </a:xfrm>
          <a:prstGeom prst="roundRect">
            <a:avLst>
              <a:gd name="adj" fmla="val 2923"/>
            </a:avLst>
          </a:prstGeom>
          <a:ln w="6350">
            <a:solidFill>
              <a:schemeClr val="bg1">
                <a:lumMod val="75000"/>
              </a:schemeClr>
            </a:solidFill>
          </a:ln>
        </p:spPr>
      </p:pic>
      <p:sp>
        <p:nvSpPr>
          <p:cNvPr id="44" name="Oval 43">
            <a:extLst>
              <a:ext uri="{FF2B5EF4-FFF2-40B4-BE49-F238E27FC236}">
                <a16:creationId xmlns:a16="http://schemas.microsoft.com/office/drawing/2014/main" id="{722675AB-1A6E-052E-E9B0-FD99FC3E67DC}"/>
              </a:ext>
              <a:ext uri="{C183D7F6-B498-43B3-948B-1728B52AA6E4}">
                <adec:decorative xmlns:adec="http://schemas.microsoft.com/office/drawing/2017/decorative" val="1"/>
              </a:ext>
            </a:extLst>
          </p:cNvPr>
          <p:cNvSpPr>
            <a:spLocks/>
          </p:cNvSpPr>
          <p:nvPr/>
        </p:nvSpPr>
        <p:spPr bwMode="auto">
          <a:xfrm>
            <a:off x="5206842" y="4329552"/>
            <a:ext cx="183635" cy="182325"/>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Rounded Corners 42" descr="Énfasis en las sugerencias de órdenes en la captura de pantalla">
            <a:extLst>
              <a:ext uri="{FF2B5EF4-FFF2-40B4-BE49-F238E27FC236}">
                <a16:creationId xmlns:a16="http://schemas.microsoft.com/office/drawing/2014/main" id="{CE5BC0E7-D7C7-5F1B-8AAF-9A6C74F215E1}"/>
              </a:ext>
              <a:ext uri="{C183D7F6-B498-43B3-948B-1728B52AA6E4}">
                <adec:decorative xmlns:adec="http://schemas.microsoft.com/office/drawing/2017/decorative" val="0"/>
              </a:ext>
            </a:extLst>
          </p:cNvPr>
          <p:cNvSpPr/>
          <p:nvPr/>
        </p:nvSpPr>
        <p:spPr bwMode="auto">
          <a:xfrm>
            <a:off x="5290186" y="2341634"/>
            <a:ext cx="1576388" cy="1943099"/>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descr="Captura de pantalla de Copilot en la sección de chat de la reunión de Teams">
            <a:extLst>
              <a:ext uri="{FF2B5EF4-FFF2-40B4-BE49-F238E27FC236}">
                <a16:creationId xmlns:a16="http://schemas.microsoft.com/office/drawing/2014/main" id="{2E4B047A-B298-23AF-E61D-B50EC2BBD58D}"/>
              </a:ext>
            </a:extLst>
          </p:cNvPr>
          <p:cNvPicPr>
            <a:picLocks noChangeAspect="1"/>
          </p:cNvPicPr>
          <p:nvPr/>
        </p:nvPicPr>
        <p:blipFill>
          <a:blip r:embed="rId7"/>
          <a:stretch>
            <a:fillRect/>
          </a:stretch>
        </p:blipFill>
        <p:spPr>
          <a:xfrm>
            <a:off x="7441066" y="2155643"/>
            <a:ext cx="1805395" cy="3771900"/>
          </a:xfrm>
          <a:prstGeom prst="roundRect">
            <a:avLst>
              <a:gd name="adj" fmla="val 2923"/>
            </a:avLst>
          </a:prstGeom>
          <a:ln w="6350">
            <a:solidFill>
              <a:schemeClr val="bg1">
                <a:lumMod val="75000"/>
              </a:schemeClr>
            </a:solidFill>
          </a:ln>
        </p:spPr>
      </p:pic>
      <p:sp>
        <p:nvSpPr>
          <p:cNvPr id="16" name="Rectangle: Rounded Corners 15" descr="Énfasis en la barra de búsqueda para hacer preguntas sobre esta reunión en la captura de pantalla">
            <a:extLst>
              <a:ext uri="{FF2B5EF4-FFF2-40B4-BE49-F238E27FC236}">
                <a16:creationId xmlns:a16="http://schemas.microsoft.com/office/drawing/2014/main" id="{34224716-EF59-73EE-23B2-43571103BD8D}"/>
              </a:ext>
              <a:ext uri="{C183D7F6-B498-43B3-948B-1728B52AA6E4}">
                <adec:decorative xmlns:adec="http://schemas.microsoft.com/office/drawing/2017/decorative" val="0"/>
              </a:ext>
            </a:extLst>
          </p:cNvPr>
          <p:cNvSpPr/>
          <p:nvPr/>
        </p:nvSpPr>
        <p:spPr bwMode="auto">
          <a:xfrm>
            <a:off x="7817161" y="5493422"/>
            <a:ext cx="1388533" cy="27158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descr="Una flecha que apunta al ícono brillante para mostrar más órdenes en la captura de pantalla&#10;Haga clic en la orden &#10;Ícono de guía para mostrar las órdenes para editar una diapositiva u obtener información sobre la presentación">
            <a:extLst>
              <a:ext uri="{FF2B5EF4-FFF2-40B4-BE49-F238E27FC236}">
                <a16:creationId xmlns:a16="http://schemas.microsoft.com/office/drawing/2014/main" id="{DA0002ED-0BF1-BA36-BA78-78B5B41B593B}"/>
              </a:ext>
              <a:ext uri="{C183D7F6-B498-43B3-948B-1728B52AA6E4}">
                <adec:decorative xmlns:adec="http://schemas.microsoft.com/office/drawing/2017/decorative" val="0"/>
              </a:ext>
            </a:extLst>
          </p:cNvPr>
          <p:cNvGrpSpPr/>
          <p:nvPr/>
        </p:nvGrpSpPr>
        <p:grpSpPr>
          <a:xfrm>
            <a:off x="5298661" y="4439305"/>
            <a:ext cx="5964559" cy="1169350"/>
            <a:chOff x="5045065" y="4781551"/>
            <a:chExt cx="6323974" cy="1169350"/>
          </a:xfrm>
        </p:grpSpPr>
        <p:sp>
          <p:nvSpPr>
            <p:cNvPr id="46" name="TextBox 45">
              <a:extLst>
                <a:ext uri="{FF2B5EF4-FFF2-40B4-BE49-F238E27FC236}">
                  <a16:creationId xmlns:a16="http://schemas.microsoft.com/office/drawing/2014/main" id="{D50A5432-FE01-8DFE-A7F9-F41DD3E971FE}"/>
                </a:ext>
              </a:extLst>
            </p:cNvPr>
            <p:cNvSpPr txBox="1"/>
            <p:nvPr/>
          </p:nvSpPr>
          <p:spPr>
            <a:xfrm>
              <a:off x="9340362" y="4781551"/>
              <a:ext cx="2028677" cy="1169350"/>
            </a:xfrm>
            <a:prstGeom prst="roundRect">
              <a:avLst>
                <a:gd name="adj" fmla="val 5224"/>
              </a:avLst>
            </a:prstGeom>
            <a:solidFill>
              <a:schemeClr val="bg1"/>
            </a:solidFill>
            <a:ln w="6350">
              <a:solidFill>
                <a:schemeClr val="bg1">
                  <a:lumMod val="75000"/>
                </a:schemeClr>
              </a:solidFill>
              <a:prstDash val="dash"/>
            </a:ln>
          </p:spPr>
          <p:txBody>
            <a:bodyPr wrap="square" lIns="292608"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la </a:t>
              </a:r>
              <a:r>
                <a:rPr kumimoji="0" lang="en-US" sz="11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1" i="0" u="none" strike="noStrike" kern="1200" cap="none" spc="0" normalizeH="0" baseline="0" noProof="0">
                  <a:ln>
                    <a:noFill/>
                  </a:ln>
                  <a:solidFill>
                    <a:prstClr val="black"/>
                  </a:solidFill>
                  <a:effectLst/>
                  <a:uLnTx/>
                  <a:uFillTx/>
                  <a:latin typeface="Segoe UI Semibold"/>
                  <a:ea typeface="+mn-ea"/>
                  <a:cs typeface="Segoe UI"/>
                </a:rPr>
                <a:t> de prompts</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editar una diapositiva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u obtener información sobre la presentación</a:t>
              </a:r>
            </a:p>
          </p:txBody>
        </p:sp>
        <p:pic>
          <p:nvPicPr>
            <p:cNvPr id="47" name="Picture 46">
              <a:extLst>
                <a:ext uri="{FF2B5EF4-FFF2-40B4-BE49-F238E27FC236}">
                  <a16:creationId xmlns:a16="http://schemas.microsoft.com/office/drawing/2014/main" id="{2154B383-6A6B-2805-862D-86C2D87E7AA2}"/>
                </a:ext>
              </a:extLst>
            </p:cNvPr>
            <p:cNvPicPr>
              <a:picLocks noChangeAspect="1"/>
            </p:cNvPicPr>
            <p:nvPr/>
          </p:nvPicPr>
          <p:blipFill rotWithShape="1">
            <a:blip r:embed="rId8"/>
            <a:srcRect l="11552" t="12754" r="15268" b="18570"/>
            <a:stretch/>
          </p:blipFill>
          <p:spPr>
            <a:xfrm>
              <a:off x="9404335" y="5207533"/>
              <a:ext cx="269890" cy="242611"/>
            </a:xfrm>
            <a:prstGeom prst="rect">
              <a:avLst/>
            </a:prstGeom>
          </p:spPr>
        </p:pic>
        <p:cxnSp>
          <p:nvCxnSpPr>
            <p:cNvPr id="48" name="Straight Arrow Connector 34">
              <a:extLst>
                <a:ext uri="{FF2B5EF4-FFF2-40B4-BE49-F238E27FC236}">
                  <a16:creationId xmlns:a16="http://schemas.microsoft.com/office/drawing/2014/main" id="{A1074FB0-1424-A6BA-27DE-EAB7E6E48C0D}"/>
                </a:ext>
              </a:extLst>
            </p:cNvPr>
            <p:cNvCxnSpPr>
              <a:cxnSpLocks/>
              <a:endCxn id="44" idx="4"/>
            </p:cNvCxnSpPr>
            <p:nvPr/>
          </p:nvCxnSpPr>
          <p:spPr>
            <a:xfrm rot="10800000">
              <a:off x="5045065" y="4854123"/>
              <a:ext cx="4289001" cy="464936"/>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80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202940DF-1005-6CB9-9CD2-EFDD0545B8F1}"/>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B2E3EFE7-A3BC-6B2D-7984-6228756A0DDB}"/>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94350"/>
            <a:ext cx="11018520"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Teams después </a:t>
            </a:r>
            <a:br>
              <a:rPr lang="en-US">
                <a:gradFill flip="none" rotWithShape="1">
                  <a:gsLst>
                    <a:gs pos="50000">
                      <a:srgbClr val="8661C5"/>
                    </a:gs>
                    <a:gs pos="0">
                      <a:srgbClr val="3E76D4"/>
                    </a:gs>
                    <a:gs pos="100000">
                      <a:srgbClr val="C73ECC"/>
                    </a:gs>
                  </a:gsLst>
                  <a:lin ang="2700000" scaled="1"/>
                  <a:tileRect/>
                </a:gradFill>
                <a:cs typeface="+mn-cs"/>
              </a:rPr>
            </a:br>
            <a:r>
              <a:rPr lang="x-none">
                <a:gradFill flip="none" rotWithShape="1">
                  <a:gsLst>
                    <a:gs pos="50000">
                      <a:srgbClr val="8661C5"/>
                    </a:gs>
                    <a:gs pos="0">
                      <a:srgbClr val="3E76D4"/>
                    </a:gs>
                    <a:gs pos="100000">
                      <a:srgbClr val="C73ECC"/>
                    </a:gs>
                  </a:gsLst>
                  <a:lin ang="2700000" scaled="1"/>
                  <a:tileRect/>
                </a:gradFill>
                <a:cs typeface="+mn-cs"/>
              </a:rPr>
              <a:t>de una reunión</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3484541" y="605253"/>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e Copilot para Microsoft 365">
            <a:extLst>
              <a:ext uri="{FF2B5EF4-FFF2-40B4-BE49-F238E27FC236}">
                <a16:creationId xmlns:a16="http://schemas.microsoft.com/office/drawing/2014/main" id="{C391B768-3880-B51B-DAAB-0ADF25DB1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B8F44F-C275-70CB-D9D1-5544CB693773}"/>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con una reunión con un resumen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o haciendo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Funciona para reuniones programadas con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una transcripción (</a:t>
            </a:r>
            <a:r>
              <a:rPr kumimoji="0" lang="en-US" sz="1100" b="0" i="0" u="none" strike="noStrike" kern="100" cap="none" spc="0" normalizeH="0" baseline="0" noProof="0" err="1">
                <a:ln>
                  <a:noFill/>
                </a:ln>
                <a:solidFill>
                  <a:prstClr val="black"/>
                </a:solidFill>
                <a:effectLst/>
                <a:uLnTx/>
                <a:uFillTx/>
                <a:latin typeface="Segoe UI"/>
                <a:ea typeface="+mn-ea"/>
                <a:cs typeface="Times New Roman"/>
              </a:rPr>
              <a:t>individuales</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y grupal)</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en la pestaña Resumen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la reunión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Enumerar elementos de 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Preguntas de seguimiento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Resaltar las diferentes perspectivas sobre un tema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Enumerar las ideas principales</a:t>
            </a:r>
          </a:p>
        </p:txBody>
      </p:sp>
      <p:pic>
        <p:nvPicPr>
          <p:cNvPr id="22" name="Picture 21" descr="Captura de pantalla de Copilot en Teams">
            <a:extLst>
              <a:ext uri="{FF2B5EF4-FFF2-40B4-BE49-F238E27FC236}">
                <a16:creationId xmlns:a16="http://schemas.microsoft.com/office/drawing/2014/main" id="{F112C385-2CFE-B38A-5D18-DA4084B95E00}"/>
              </a:ext>
            </a:extLst>
          </p:cNvPr>
          <p:cNvPicPr>
            <a:picLocks noChangeAspect="1"/>
          </p:cNvPicPr>
          <p:nvPr/>
        </p:nvPicPr>
        <p:blipFill>
          <a:blip r:embed="rId6"/>
          <a:stretch>
            <a:fillRect/>
          </a:stretch>
        </p:blipFill>
        <p:spPr>
          <a:xfrm>
            <a:off x="5062855" y="1794831"/>
            <a:ext cx="4793956" cy="2419981"/>
          </a:xfrm>
          <a:prstGeom prst="roundRect">
            <a:avLst>
              <a:gd name="adj" fmla="val 4387"/>
            </a:avLst>
          </a:prstGeom>
          <a:ln w="6350">
            <a:solidFill>
              <a:schemeClr val="bg1">
                <a:lumMod val="75000"/>
              </a:schemeClr>
            </a:solidFill>
          </a:ln>
        </p:spPr>
      </p:pic>
      <p:sp>
        <p:nvSpPr>
          <p:cNvPr id="31" name="Rectangle: Rounded Corners 30" descr="Énfasis en el botón de Copilot en Teams">
            <a:extLst>
              <a:ext uri="{FF2B5EF4-FFF2-40B4-BE49-F238E27FC236}">
                <a16:creationId xmlns:a16="http://schemas.microsoft.com/office/drawing/2014/main" id="{A4F8A746-8333-35FC-940A-39BF8B878875}"/>
              </a:ext>
              <a:ext uri="{C183D7F6-B498-43B3-948B-1728B52AA6E4}">
                <adec:decorative xmlns:adec="http://schemas.microsoft.com/office/drawing/2017/decorative" val="0"/>
              </a:ext>
            </a:extLst>
          </p:cNvPr>
          <p:cNvSpPr/>
          <p:nvPr/>
        </p:nvSpPr>
        <p:spPr bwMode="auto">
          <a:xfrm>
            <a:off x="5270700" y="1812131"/>
            <a:ext cx="496688" cy="22566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pantalla de las sugerencias de órdenes de Copilot en Teams">
            <a:extLst>
              <a:ext uri="{FF2B5EF4-FFF2-40B4-BE49-F238E27FC236}">
                <a16:creationId xmlns:a16="http://schemas.microsoft.com/office/drawing/2014/main" id="{F82EA554-3783-5719-8D69-C58063D5BA9A}"/>
              </a:ext>
            </a:extLst>
          </p:cNvPr>
          <p:cNvPicPr>
            <a:picLocks noChangeAspect="1"/>
          </p:cNvPicPr>
          <p:nvPr/>
        </p:nvPicPr>
        <p:blipFill>
          <a:blip r:embed="rId7"/>
          <a:stretch>
            <a:fillRect/>
          </a:stretch>
        </p:blipFill>
        <p:spPr>
          <a:xfrm>
            <a:off x="5208365" y="3591228"/>
            <a:ext cx="2461762" cy="2734345"/>
          </a:xfrm>
          <a:prstGeom prst="roundRect">
            <a:avLst>
              <a:gd name="adj" fmla="val 3357"/>
            </a:avLst>
          </a:prstGeom>
          <a:ln w="6350">
            <a:solidFill>
              <a:schemeClr val="bg1">
                <a:lumMod val="75000"/>
              </a:schemeClr>
            </a:solidFill>
          </a:ln>
        </p:spPr>
      </p:pic>
      <p:sp>
        <p:nvSpPr>
          <p:cNvPr id="9" name="Rectangle: Rounded Corners 8" descr="Énfasis en las sugerencias de órdene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254718" y="3594059"/>
            <a:ext cx="2123981" cy="2476541"/>
          </a:xfrm>
          <a:prstGeom prst="roundRect">
            <a:avLst>
              <a:gd name="adj" fmla="val 244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8439169" y="3997241"/>
            <a:ext cx="247224" cy="25404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0" name="Group 49" descr="Flecha que apunta al ícono brillante que muestra más órdenes en la captura de pantalla.&#10;Haga clic en el ícono de la guía de órdenes para mostrar las órdenes para hacer preguntas sobre el &#10;contenido de la reunión&#10;">
            <a:extLst>
              <a:ext uri="{FF2B5EF4-FFF2-40B4-BE49-F238E27FC236}">
                <a16:creationId xmlns:a16="http://schemas.microsoft.com/office/drawing/2014/main" id="{45C0265A-1599-B997-88B1-4C18AB2B9932}"/>
              </a:ext>
              <a:ext uri="{C183D7F6-B498-43B3-948B-1728B52AA6E4}">
                <adec:decorative xmlns:adec="http://schemas.microsoft.com/office/drawing/2017/decorative" val="0"/>
              </a:ext>
            </a:extLst>
          </p:cNvPr>
          <p:cNvGrpSpPr/>
          <p:nvPr/>
        </p:nvGrpSpPr>
        <p:grpSpPr>
          <a:xfrm>
            <a:off x="8562781" y="4251290"/>
            <a:ext cx="2808306" cy="1463711"/>
            <a:chOff x="8562781" y="4251290"/>
            <a:chExt cx="2808306" cy="1463711"/>
          </a:xfrm>
        </p:grpSpPr>
        <p:sp>
          <p:nvSpPr>
            <p:cNvPr id="33" name="TextBox 32">
              <a:extLst>
                <a:ext uri="{FF2B5EF4-FFF2-40B4-BE49-F238E27FC236}">
                  <a16:creationId xmlns:a16="http://schemas.microsoft.com/office/drawing/2014/main" id="{F11C994D-9DC9-FC7D-DA26-BBBC67585B30}"/>
                </a:ext>
              </a:extLst>
            </p:cNvPr>
            <p:cNvSpPr txBox="1"/>
            <p:nvPr/>
          </p:nvSpPr>
          <p:spPr>
            <a:xfrm>
              <a:off x="9035828" y="4744393"/>
              <a:ext cx="2335259" cy="970608"/>
            </a:xfrm>
            <a:prstGeom prst="roundRect">
              <a:avLst>
                <a:gd name="adj" fmla="val 11318"/>
              </a:avLst>
            </a:prstGeom>
            <a:solidFill>
              <a:schemeClr val="bg1"/>
            </a:solidFill>
            <a:ln w="6350">
              <a:solidFill>
                <a:schemeClr val="bg1">
                  <a:lumMod val="75000"/>
                </a:schemeClr>
              </a:solidFill>
              <a:prstDash val="dash"/>
            </a:ln>
          </p:spPr>
          <p:txBody>
            <a:bodyPr wrap="square" lIns="22860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la </a:t>
              </a:r>
              <a:r>
                <a:rPr kumimoji="0" lang="en-US" sz="12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 de prompts</a:t>
              </a:r>
              <a:r>
                <a:rPr kumimoji="0" lang="x-none" sz="1200" b="0" i="0" u="none" strike="noStrike" kern="1200" cap="none" spc="0" normalizeH="0" baseline="0" noProof="0">
                  <a:ln>
                    <a:noFill/>
                  </a:ln>
                  <a:solidFill>
                    <a:prstClr val="black"/>
                  </a:solidFill>
                  <a:effectLst/>
                  <a:uLnTx/>
                  <a:uFillTx/>
                  <a:latin typeface="Segoe UI"/>
                  <a:ea typeface="+mn-ea"/>
                  <a:cs typeface="Segoe UI"/>
                </a:rPr>
                <a:t>para mostrar las órdenes para hacer preguntas sobre el contenido de la reunión</a:t>
              </a:r>
            </a:p>
          </p:txBody>
        </p:sp>
        <p:pic>
          <p:nvPicPr>
            <p:cNvPr id="34" name="Picture 33">
              <a:extLst>
                <a:ext uri="{FF2B5EF4-FFF2-40B4-BE49-F238E27FC236}">
                  <a16:creationId xmlns:a16="http://schemas.microsoft.com/office/drawing/2014/main" id="{92195129-EBA7-C657-B6AA-FE68A2C794F1}"/>
                </a:ext>
              </a:extLst>
            </p:cNvPr>
            <p:cNvPicPr>
              <a:picLocks noChangeAspect="1"/>
            </p:cNvPicPr>
            <p:nvPr/>
          </p:nvPicPr>
          <p:blipFill rotWithShape="1">
            <a:blip r:embed="rId8"/>
            <a:srcRect l="15103" t="14501" r="18820" b="24833"/>
            <a:stretch/>
          </p:blipFill>
          <p:spPr>
            <a:xfrm>
              <a:off x="9134813" y="5036471"/>
              <a:ext cx="271768" cy="214314"/>
            </a:xfrm>
            <a:prstGeom prst="rect">
              <a:avLst/>
            </a:prstGeom>
          </p:spPr>
        </p:pic>
        <p:cxnSp>
          <p:nvCxnSpPr>
            <p:cNvPr id="35" name="Straight Arrow Connector 34">
              <a:extLst>
                <a:ext uri="{FF2B5EF4-FFF2-40B4-BE49-F238E27FC236}">
                  <a16:creationId xmlns:a16="http://schemas.microsoft.com/office/drawing/2014/main" id="{5464739F-2F8A-4041-1EFA-FD1BAD66182F}"/>
                </a:ext>
              </a:extLst>
            </p:cNvPr>
            <p:cNvCxnSpPr>
              <a:cxnSpLocks/>
              <a:stCxn id="34" idx="1"/>
              <a:endCxn id="10" idx="4"/>
            </p:cNvCxnSpPr>
            <p:nvPr/>
          </p:nvCxnSpPr>
          <p:spPr>
            <a:xfrm rot="10800000">
              <a:off x="8562781" y="4251290"/>
              <a:ext cx="572032" cy="892339"/>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122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x-none">
                <a:gradFill flip="none" rotWithShape="1">
                  <a:gsLst>
                    <a:gs pos="50000">
                      <a:srgbClr val="8661C5"/>
                    </a:gs>
                    <a:gs pos="0">
                      <a:srgbClr val="3E76D4"/>
                    </a:gs>
                    <a:gs pos="100000">
                      <a:srgbClr val="C73ECC"/>
                    </a:gs>
                  </a:gsLst>
                  <a:lin ang="2700000" scaled="1"/>
                  <a:tileRect/>
                </a:gradFill>
                <a:cs typeface="+mn-cs"/>
              </a:rPr>
              <a:t>Busque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Teams para probar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01AA3FBE-2C00-56EC-1E30-AB99F72E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591E8971-2AE3-FE56-0D9D-2E77A28B517D}"/>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ectangle: Rounded Corners 6">
            <a:extLst>
              <a:ext uri="{FF2B5EF4-FFF2-40B4-BE49-F238E27FC236}">
                <a16:creationId xmlns:a16="http://schemas.microsoft.com/office/drawing/2014/main" id="{04C77750-411E-5677-B56A-E9A350D42E36}"/>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2373BFA0-C00D-CFCC-41F5-112591A82741}"/>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1067CE8E-E587-E8EF-E47C-82AD0D1EB948}"/>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5F2BF8E2-BDD9-F0AC-0076-29DDE05A3F3B}"/>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EA07F7BC-13B2-B753-55FC-9CBD2A951B48}"/>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7EEF49DF-D5ED-4781-9FB4-73AB68F35BB8}"/>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4A76FF15-CF0E-EBAA-3732-375B312DC78C}"/>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19D26986-BAAF-82A0-B4A8-C1516326D65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E2769225-7E0A-7CF0-0FD1-DAB3E1FE08F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96F48DF8-C426-2C7D-5200-2EF454D99C7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1" name="Graphic 120" descr="Ícono de una lista">
            <a:extLst>
              <a:ext uri="{FF2B5EF4-FFF2-40B4-BE49-F238E27FC236}">
                <a16:creationId xmlns:a16="http://schemas.microsoft.com/office/drawing/2014/main" id="{A30F32EA-8A38-BC35-FD6F-C144201734FD}"/>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49" name="TextBox 48">
            <a:extLst>
              <a:ext uri="{FF2B5EF4-FFF2-40B4-BE49-F238E27FC236}">
                <a16:creationId xmlns:a16="http://schemas.microsoft.com/office/drawing/2014/main" id="{FD48294F-EF30-FB4C-97C7-DBA71C1C8B78}"/>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Buscar elementos de acción</a:t>
            </a:r>
          </a:p>
        </p:txBody>
      </p:sp>
      <p:sp>
        <p:nvSpPr>
          <p:cNvPr id="50" name="TextBox 49">
            <a:extLst>
              <a:ext uri="{FF2B5EF4-FFF2-40B4-BE49-F238E27FC236}">
                <a16:creationId xmlns:a16="http://schemas.microsoft.com/office/drawing/2014/main" id="{CF064D25-308E-25C6-AB3C-5CD84D7FA969}"/>
              </a:ext>
              <a:ext uri="{C183D7F6-B498-43B3-948B-1728B52AA6E4}">
                <adec:decorative xmlns:adec="http://schemas.microsoft.com/office/drawing/2017/decorative" val="0"/>
              </a:ext>
            </a:extLst>
          </p:cNvPr>
          <p:cNvSpPr txBox="1"/>
          <p:nvPr/>
        </p:nvSpPr>
        <p:spPr>
          <a:xfrm>
            <a:off x="889191" y="2171524"/>
            <a:ext cx="1950855"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¿Hay algún elemento de acción para mí?</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Logotipo de Microsoft Teams">
            <a:extLst>
              <a:ext uri="{FF2B5EF4-FFF2-40B4-BE49-F238E27FC236}">
                <a16:creationId xmlns:a16="http://schemas.microsoft.com/office/drawing/2014/main" id="{7753F537-D091-8BAD-5B4D-82332FA7F106}"/>
              </a:ext>
              <a:ext uri="{C183D7F6-B498-43B3-948B-1728B52AA6E4}">
                <adec:decorative xmlns:adec="http://schemas.microsoft.com/office/drawing/2017/decorative" val="0"/>
              </a:ext>
            </a:extLst>
          </p:cNvPr>
          <p:cNvGrpSpPr>
            <a:grpSpLocks/>
          </p:cNvGrpSpPr>
          <p:nvPr/>
        </p:nvGrpSpPr>
        <p:grpSpPr>
          <a:xfrm>
            <a:off x="787039" y="2723308"/>
            <a:ext cx="346134" cy="346134"/>
            <a:chOff x="4236994" y="8381781"/>
            <a:chExt cx="534543" cy="534543"/>
          </a:xfrm>
        </p:grpSpPr>
        <p:sp>
          <p:nvSpPr>
            <p:cNvPr id="29" name="Rounded Rectangle 46">
              <a:extLst>
                <a:ext uri="{FF2B5EF4-FFF2-40B4-BE49-F238E27FC236}">
                  <a16:creationId xmlns:a16="http://schemas.microsoft.com/office/drawing/2014/main" id="{EF7002DA-F8D3-66FE-9299-74D6786E4D0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6" descr="Logotipo de Microsoft Teams, símbolo, significado, historia, PNG">
              <a:hlinkClick r:id="rId7"/>
              <a:extLst>
                <a:ext uri="{FF2B5EF4-FFF2-40B4-BE49-F238E27FC236}">
                  <a16:creationId xmlns:a16="http://schemas.microsoft.com/office/drawing/2014/main" id="{B4FDB8F7-A3F9-84A6-89B2-9FEAADD42A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Graphic 122" descr="Ícono de dos círculos conectados por flechas que apuntan en sentido contrario al de las agujas del reloj">
            <a:extLst>
              <a:ext uri="{FF2B5EF4-FFF2-40B4-BE49-F238E27FC236}">
                <a16:creationId xmlns:a16="http://schemas.microsoft.com/office/drawing/2014/main" id="{A7FE11E1-1193-5D69-6023-6C4258412B9F}"/>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55" name="TextBox 54">
            <a:extLst>
              <a:ext uri="{FF2B5EF4-FFF2-40B4-BE49-F238E27FC236}">
                <a16:creationId xmlns:a16="http://schemas.microsoft.com/office/drawing/2014/main" id="{B0263937-9B05-F833-DF53-903739648CE3}"/>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Comparar ideas</a:t>
            </a:r>
          </a:p>
        </p:txBody>
      </p:sp>
      <p:sp>
        <p:nvSpPr>
          <p:cNvPr id="56" name="TextBox 55">
            <a:extLst>
              <a:ext uri="{FF2B5EF4-FFF2-40B4-BE49-F238E27FC236}">
                <a16:creationId xmlns:a16="http://schemas.microsoft.com/office/drawing/2014/main" id="{77D82A55-D2E6-811B-C05A-5B85FED1574A}"/>
              </a:ext>
              <a:ext uri="{C183D7F6-B498-43B3-948B-1728B52AA6E4}">
                <adec:decorative xmlns:adec="http://schemas.microsoft.com/office/drawing/2017/decorative" val="0"/>
              </a:ext>
            </a:extLst>
          </p:cNvPr>
          <p:cNvSpPr txBox="1"/>
          <p:nvPr/>
        </p:nvSpPr>
        <p:spPr>
          <a:xfrm>
            <a:off x="3597835" y="2171524"/>
            <a:ext cx="2358465"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Por cada idea discutida, identifica los pros y los contras formateados como una tabla con 3 encabezados: Idea, pros, contras. </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Logotipo de Microsoft Teams">
            <a:extLst>
              <a:ext uri="{FF2B5EF4-FFF2-40B4-BE49-F238E27FC236}">
                <a16:creationId xmlns:a16="http://schemas.microsoft.com/office/drawing/2014/main" id="{10593DC4-ED7A-D0F1-AE1B-FBF5B1550F5E}"/>
              </a:ext>
              <a:ext uri="{C183D7F6-B498-43B3-948B-1728B52AA6E4}">
                <adec:decorative xmlns:adec="http://schemas.microsoft.com/office/drawing/2017/decorative" val="0"/>
              </a:ext>
            </a:extLst>
          </p:cNvPr>
          <p:cNvGrpSpPr>
            <a:grpSpLocks/>
          </p:cNvGrpSpPr>
          <p:nvPr/>
        </p:nvGrpSpPr>
        <p:grpSpPr>
          <a:xfrm>
            <a:off x="3495682" y="2723308"/>
            <a:ext cx="346134" cy="346134"/>
            <a:chOff x="4236994" y="8381781"/>
            <a:chExt cx="534543" cy="534543"/>
          </a:xfrm>
        </p:grpSpPr>
        <p:sp>
          <p:nvSpPr>
            <p:cNvPr id="26" name="Rounded Rectangle 46">
              <a:extLst>
                <a:ext uri="{FF2B5EF4-FFF2-40B4-BE49-F238E27FC236}">
                  <a16:creationId xmlns:a16="http://schemas.microsoft.com/office/drawing/2014/main" id="{628FC6B7-1CD0-54A7-7263-70F146015C4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6" descr="Logotipo de Microsoft Teams, símbolo, significado, historia, PNG">
              <a:hlinkClick r:id="rId7"/>
              <a:extLst>
                <a:ext uri="{FF2B5EF4-FFF2-40B4-BE49-F238E27FC236}">
                  <a16:creationId xmlns:a16="http://schemas.microsoft.com/office/drawing/2014/main" id="{5CFD9E24-AFF7-F0E8-8C9E-C6484EA254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Graphic 125" descr="Ícono de niveles ajustables">
            <a:extLst>
              <a:ext uri="{FF2B5EF4-FFF2-40B4-BE49-F238E27FC236}">
                <a16:creationId xmlns:a16="http://schemas.microsoft.com/office/drawing/2014/main" id="{A19DD1FC-937E-9E97-A022-153E29CAA12C}"/>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1" name="TextBox 60">
            <a:extLst>
              <a:ext uri="{FF2B5EF4-FFF2-40B4-BE49-F238E27FC236}">
                <a16:creationId xmlns:a16="http://schemas.microsoft.com/office/drawing/2014/main" id="{16809977-B39E-51AA-A806-1042E481621A}"/>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¿Cuáles son las opciones?</a:t>
            </a:r>
          </a:p>
        </p:txBody>
      </p:sp>
      <p:sp>
        <p:nvSpPr>
          <p:cNvPr id="62" name="TextBox 61">
            <a:extLst>
              <a:ext uri="{FF2B5EF4-FFF2-40B4-BE49-F238E27FC236}">
                <a16:creationId xmlns:a16="http://schemas.microsoft.com/office/drawing/2014/main" id="{DE4EE6CD-29E6-24DC-2CA5-822314A384B2}"/>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tabla de las opciones discutidas con los pros y los contras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e Microsoft Teams">
            <a:extLst>
              <a:ext uri="{FF2B5EF4-FFF2-40B4-BE49-F238E27FC236}">
                <a16:creationId xmlns:a16="http://schemas.microsoft.com/office/drawing/2014/main" id="{83AD3E74-95E2-8D34-D5A4-574887853757}"/>
              </a:ext>
              <a:ext uri="{C183D7F6-B498-43B3-948B-1728B52AA6E4}">
                <adec:decorative xmlns:adec="http://schemas.microsoft.com/office/drawing/2017/decorative" val="0"/>
              </a:ext>
            </a:extLst>
          </p:cNvPr>
          <p:cNvGrpSpPr>
            <a:grpSpLocks/>
          </p:cNvGrpSpPr>
          <p:nvPr/>
        </p:nvGrpSpPr>
        <p:grpSpPr>
          <a:xfrm>
            <a:off x="6204325" y="2723308"/>
            <a:ext cx="346134" cy="346134"/>
            <a:chOff x="4236994" y="8381781"/>
            <a:chExt cx="534543" cy="534543"/>
          </a:xfrm>
        </p:grpSpPr>
        <p:sp>
          <p:nvSpPr>
            <p:cNvPr id="23" name="Rounded Rectangle 46">
              <a:extLst>
                <a:ext uri="{FF2B5EF4-FFF2-40B4-BE49-F238E27FC236}">
                  <a16:creationId xmlns:a16="http://schemas.microsoft.com/office/drawing/2014/main" id="{D67690C5-050C-70C7-8960-BB673C32018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6" descr="Logotipo de Microsoft Teams, símbolo, significado, historia, PNG">
              <a:hlinkClick r:id="rId7"/>
              <a:extLst>
                <a:ext uri="{FF2B5EF4-FFF2-40B4-BE49-F238E27FC236}">
                  <a16:creationId xmlns:a16="http://schemas.microsoft.com/office/drawing/2014/main" id="{439E37E1-B994-3659-00F7-298F672931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Graphic 126" descr="Ícono de una lista">
            <a:extLst>
              <a:ext uri="{FF2B5EF4-FFF2-40B4-BE49-F238E27FC236}">
                <a16:creationId xmlns:a16="http://schemas.microsoft.com/office/drawing/2014/main" id="{A01ED3B9-6542-5BD6-358A-A0A455567F1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1851931"/>
            <a:ext cx="228600" cy="228600"/>
          </a:xfrm>
          <a:prstGeom prst="rect">
            <a:avLst/>
          </a:prstGeom>
        </p:spPr>
      </p:pic>
      <p:sp>
        <p:nvSpPr>
          <p:cNvPr id="67" name="TextBox 66">
            <a:extLst>
              <a:ext uri="{FF2B5EF4-FFF2-40B4-BE49-F238E27FC236}">
                <a16:creationId xmlns:a16="http://schemas.microsoft.com/office/drawing/2014/main" id="{CADC92FF-429D-2BD7-39B0-576D2C8C5142}"/>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ideas</a:t>
            </a:r>
          </a:p>
        </p:txBody>
      </p:sp>
      <p:sp>
        <p:nvSpPr>
          <p:cNvPr id="68" name="TextBox 67">
            <a:extLst>
              <a:ext uri="{FF2B5EF4-FFF2-40B4-BE49-F238E27FC236}">
                <a16:creationId xmlns:a16="http://schemas.microsoft.com/office/drawing/2014/main" id="{DD11AF35-12E4-5930-D85C-0C9BCD8D465A}"/>
              </a:ext>
              <a:ext uri="{C183D7F6-B498-43B3-948B-1728B52AA6E4}">
                <adec:decorative xmlns:adec="http://schemas.microsoft.com/office/drawing/2017/decorative" val="0"/>
              </a:ext>
            </a:extLst>
          </p:cNvPr>
          <p:cNvSpPr txBox="1"/>
          <p:nvPr/>
        </p:nvSpPr>
        <p:spPr>
          <a:xfrm>
            <a:off x="9015120" y="2171524"/>
            <a:ext cx="2594837"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5 ideas de las que se habló</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 name="Group 6" descr="Logotipo de Microsoft Teams">
            <a:extLst>
              <a:ext uri="{FF2B5EF4-FFF2-40B4-BE49-F238E27FC236}">
                <a16:creationId xmlns:a16="http://schemas.microsoft.com/office/drawing/2014/main" id="{314D241A-932E-1331-22DF-49633B6604A4}"/>
              </a:ext>
              <a:ext uri="{C183D7F6-B498-43B3-948B-1728B52AA6E4}">
                <adec:decorative xmlns:adec="http://schemas.microsoft.com/office/drawing/2017/decorative" val="0"/>
              </a:ext>
            </a:extLst>
          </p:cNvPr>
          <p:cNvGrpSpPr>
            <a:grpSpLocks/>
          </p:cNvGrpSpPr>
          <p:nvPr/>
        </p:nvGrpSpPr>
        <p:grpSpPr>
          <a:xfrm>
            <a:off x="8912968" y="2723308"/>
            <a:ext cx="346134" cy="346134"/>
            <a:chOff x="4236994" y="8381781"/>
            <a:chExt cx="534543" cy="534543"/>
          </a:xfrm>
        </p:grpSpPr>
        <p:sp>
          <p:nvSpPr>
            <p:cNvPr id="8" name="Rounded Rectangle 46">
              <a:extLst>
                <a:ext uri="{FF2B5EF4-FFF2-40B4-BE49-F238E27FC236}">
                  <a16:creationId xmlns:a16="http://schemas.microsoft.com/office/drawing/2014/main" id="{5F28F856-31AD-7E3B-A8E9-C8935204152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6" descr="Logotipo de Microsoft Teams, símbolo, significado, historia, PNG">
              <a:hlinkClick r:id="rId7"/>
              <a:extLst>
                <a:ext uri="{FF2B5EF4-FFF2-40B4-BE49-F238E27FC236}">
                  <a16:creationId xmlns:a16="http://schemas.microsoft.com/office/drawing/2014/main" id="{91CF7D75-994A-5FF9-A312-F020BBD63F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8" name="Graphic 127" descr="Ícono de una lista">
            <a:extLst>
              <a:ext uri="{FF2B5EF4-FFF2-40B4-BE49-F238E27FC236}">
                <a16:creationId xmlns:a16="http://schemas.microsoft.com/office/drawing/2014/main" id="{2325F631-20BC-7EEE-2C66-B19A6DBE781C}"/>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4" y="3464038"/>
            <a:ext cx="228600" cy="228600"/>
          </a:xfrm>
          <a:prstGeom prst="rect">
            <a:avLst/>
          </a:prstGeom>
        </p:spPr>
      </p:pic>
      <p:sp>
        <p:nvSpPr>
          <p:cNvPr id="73" name="TextBox 72">
            <a:extLst>
              <a:ext uri="{FF2B5EF4-FFF2-40B4-BE49-F238E27FC236}">
                <a16:creationId xmlns:a16="http://schemas.microsoft.com/office/drawing/2014/main" id="{6998B807-2A40-404E-EA0A-910783B63D65}"/>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Obtener el programa</a:t>
            </a:r>
          </a:p>
        </p:txBody>
      </p:sp>
      <p:sp>
        <p:nvSpPr>
          <p:cNvPr id="74" name="TextBox 73">
            <a:extLst>
              <a:ext uri="{FF2B5EF4-FFF2-40B4-BE49-F238E27FC236}">
                <a16:creationId xmlns:a16="http://schemas.microsoft.com/office/drawing/2014/main" id="{F2A99DC5-8F60-DD10-5442-493AEE355FD4}"/>
              </a:ext>
              <a:ext uri="{C183D7F6-B498-43B3-948B-1728B52AA6E4}">
                <adec:decorative xmlns:adec="http://schemas.microsoft.com/office/drawing/2017/decorative" val="0"/>
              </a:ext>
            </a:extLst>
          </p:cNvPr>
          <p:cNvSpPr txBox="1"/>
          <p:nvPr/>
        </p:nvSpPr>
        <p:spPr>
          <a:xfrm>
            <a:off x="889191" y="3783631"/>
            <a:ext cx="2354071"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las fechas clave en una tabla</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Logotipo de Microsoft Teams">
            <a:extLst>
              <a:ext uri="{FF2B5EF4-FFF2-40B4-BE49-F238E27FC236}">
                <a16:creationId xmlns:a16="http://schemas.microsoft.com/office/drawing/2014/main" id="{4FF5941F-D2D7-CD05-CC74-6773D95D782B}"/>
              </a:ext>
              <a:ext uri="{C183D7F6-B498-43B3-948B-1728B52AA6E4}">
                <adec:decorative xmlns:adec="http://schemas.microsoft.com/office/drawing/2017/decorative" val="0"/>
              </a:ext>
            </a:extLst>
          </p:cNvPr>
          <p:cNvGrpSpPr>
            <a:grpSpLocks/>
          </p:cNvGrpSpPr>
          <p:nvPr/>
        </p:nvGrpSpPr>
        <p:grpSpPr>
          <a:xfrm>
            <a:off x="787039" y="4335415"/>
            <a:ext cx="346134" cy="346134"/>
            <a:chOff x="4236994" y="8381781"/>
            <a:chExt cx="534543" cy="534543"/>
          </a:xfrm>
        </p:grpSpPr>
        <p:sp>
          <p:nvSpPr>
            <p:cNvPr id="32" name="Rounded Rectangle 46">
              <a:extLst>
                <a:ext uri="{FF2B5EF4-FFF2-40B4-BE49-F238E27FC236}">
                  <a16:creationId xmlns:a16="http://schemas.microsoft.com/office/drawing/2014/main" id="{ED57F9E6-7BBF-88EE-89D1-EE26C6CDD61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6" descr="Logotipo de Microsoft Teams, símbolo, significado, historia, PNG">
              <a:hlinkClick r:id="rId7"/>
              <a:extLst>
                <a:ext uri="{FF2B5EF4-FFF2-40B4-BE49-F238E27FC236}">
                  <a16:creationId xmlns:a16="http://schemas.microsoft.com/office/drawing/2014/main" id="{EBD3BA50-E9B9-EDB8-4E71-E1C3536939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Graphic 128" descr="Ícono de una lista">
            <a:extLst>
              <a:ext uri="{FF2B5EF4-FFF2-40B4-BE49-F238E27FC236}">
                <a16:creationId xmlns:a16="http://schemas.microsoft.com/office/drawing/2014/main" id="{421D4060-3BE2-222F-B55B-8A2F775516FE}"/>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79" name="TextBox 78">
            <a:extLst>
              <a:ext uri="{FF2B5EF4-FFF2-40B4-BE49-F238E27FC236}">
                <a16:creationId xmlns:a16="http://schemas.microsoft.com/office/drawing/2014/main" id="{3E089C40-51E0-E9F7-5B34-E25C3745235E}"/>
              </a:ext>
              <a:ext uri="{C183D7F6-B498-43B3-948B-1728B52AA6E4}">
                <adec:decorative xmlns:adec="http://schemas.microsoft.com/office/drawing/2017/decorative" val="0"/>
              </a:ext>
            </a:extLst>
          </p:cNvPr>
          <p:cNvSpPr txBox="1"/>
          <p:nvPr/>
        </p:nvSpPr>
        <p:spPr>
          <a:xfrm>
            <a:off x="3862960" y="3493699"/>
            <a:ext cx="1645665"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Pedir aclaraciones</a:t>
            </a:r>
          </a:p>
        </p:txBody>
      </p:sp>
      <p:sp>
        <p:nvSpPr>
          <p:cNvPr id="80" name="TextBox 79">
            <a:extLst>
              <a:ext uri="{FF2B5EF4-FFF2-40B4-BE49-F238E27FC236}">
                <a16:creationId xmlns:a16="http://schemas.microsoft.com/office/drawing/2014/main" id="{78BF4F9F-64F4-55DB-0B83-6C745924F5E3}"/>
              </a:ext>
              <a:ext uri="{C183D7F6-B498-43B3-948B-1728B52AA6E4}">
                <adec:decorative xmlns:adec="http://schemas.microsoft.com/office/drawing/2017/decorative" val="0"/>
              </a:ext>
            </a:extLst>
          </p:cNvPr>
          <p:cNvSpPr txBox="1"/>
          <p:nvPr/>
        </p:nvSpPr>
        <p:spPr>
          <a:xfrm>
            <a:off x="3597835"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Haz una lista de las diferentes opiniones y sugiere preguntas aclaratorias para cada una</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16" name="Group 15" descr="Logotipo de Microsoft Teams">
            <a:extLst>
              <a:ext uri="{FF2B5EF4-FFF2-40B4-BE49-F238E27FC236}">
                <a16:creationId xmlns:a16="http://schemas.microsoft.com/office/drawing/2014/main" id="{EFE33B63-1315-F3E3-E0DB-AD2D29029741}"/>
              </a:ext>
              <a:ext uri="{C183D7F6-B498-43B3-948B-1728B52AA6E4}">
                <adec:decorative xmlns:adec="http://schemas.microsoft.com/office/drawing/2017/decorative" val="0"/>
              </a:ext>
            </a:extLst>
          </p:cNvPr>
          <p:cNvGrpSpPr>
            <a:grpSpLocks/>
          </p:cNvGrpSpPr>
          <p:nvPr/>
        </p:nvGrpSpPr>
        <p:grpSpPr>
          <a:xfrm>
            <a:off x="3495682" y="4335415"/>
            <a:ext cx="346134" cy="346134"/>
            <a:chOff x="4236994" y="8381781"/>
            <a:chExt cx="534543" cy="534543"/>
          </a:xfrm>
        </p:grpSpPr>
        <p:sp>
          <p:nvSpPr>
            <p:cNvPr id="17" name="Rounded Rectangle 46">
              <a:extLst>
                <a:ext uri="{FF2B5EF4-FFF2-40B4-BE49-F238E27FC236}">
                  <a16:creationId xmlns:a16="http://schemas.microsoft.com/office/drawing/2014/main" id="{609F818B-8BB0-6926-E6AE-FE7CCEB5DBC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6" descr="Logotipo de Microsoft Teams, símbolo, significado, historia, PNG">
              <a:hlinkClick r:id="rId7"/>
              <a:extLst>
                <a:ext uri="{FF2B5EF4-FFF2-40B4-BE49-F238E27FC236}">
                  <a16:creationId xmlns:a16="http://schemas.microsoft.com/office/drawing/2014/main" id="{D03ED79A-6760-52AF-D817-3276608C91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o de un objetivo con un bolígrafo a un lado">
            <a:extLst>
              <a:ext uri="{FF2B5EF4-FFF2-40B4-BE49-F238E27FC236}">
                <a16:creationId xmlns:a16="http://schemas.microsoft.com/office/drawing/2014/main" id="{0BDBD6E4-FAAC-84FA-34FB-565EA7BE6D1A}"/>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10" y="3464038"/>
            <a:ext cx="228600" cy="228600"/>
          </a:xfrm>
          <a:prstGeom prst="rect">
            <a:avLst/>
          </a:prstGeom>
        </p:spPr>
      </p:pic>
      <p:sp>
        <p:nvSpPr>
          <p:cNvPr id="85" name="TextBox 84">
            <a:extLst>
              <a:ext uri="{FF2B5EF4-FFF2-40B4-BE49-F238E27FC236}">
                <a16:creationId xmlns:a16="http://schemas.microsoft.com/office/drawing/2014/main" id="{7B568536-2A0F-6E4B-CDEE-E287D3F5C625}"/>
              </a:ext>
              <a:ext uri="{C183D7F6-B498-43B3-948B-1728B52AA6E4}">
                <adec:decorative xmlns:adec="http://schemas.microsoft.com/office/drawing/2017/decorative" val="0"/>
              </a:ext>
            </a:extLst>
          </p:cNvPr>
          <p:cNvSpPr txBox="1"/>
          <p:nvPr/>
        </p:nvSpPr>
        <p:spPr>
          <a:xfrm>
            <a:off x="6571603" y="3493699"/>
            <a:ext cx="2100910"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¿Qué decisiones se tomaron?</a:t>
            </a:r>
          </a:p>
        </p:txBody>
      </p:sp>
      <p:sp>
        <p:nvSpPr>
          <p:cNvPr id="86" name="TextBox 85">
            <a:extLst>
              <a:ext uri="{FF2B5EF4-FFF2-40B4-BE49-F238E27FC236}">
                <a16:creationId xmlns:a16="http://schemas.microsoft.com/office/drawing/2014/main" id="{5CCD96B5-5AB1-FC83-6325-74EE49611383}"/>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¿Logró el equipo un consenso sobre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una decisión? De ser así, ¿cuál fue?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Logotipo de Microsoft Teams">
            <a:extLst>
              <a:ext uri="{FF2B5EF4-FFF2-40B4-BE49-F238E27FC236}">
                <a16:creationId xmlns:a16="http://schemas.microsoft.com/office/drawing/2014/main" id="{64871B21-D8EE-5FEB-C1B6-7958A2389E35}"/>
              </a:ext>
              <a:ext uri="{C183D7F6-B498-43B3-948B-1728B52AA6E4}">
                <adec:decorative xmlns:adec="http://schemas.microsoft.com/office/drawing/2017/decorative" val="0"/>
              </a:ext>
            </a:extLst>
          </p:cNvPr>
          <p:cNvGrpSpPr>
            <a:grpSpLocks/>
          </p:cNvGrpSpPr>
          <p:nvPr/>
        </p:nvGrpSpPr>
        <p:grpSpPr>
          <a:xfrm>
            <a:off x="6204325" y="4335415"/>
            <a:ext cx="346134" cy="346134"/>
            <a:chOff x="4236994" y="8381781"/>
            <a:chExt cx="534543" cy="534543"/>
          </a:xfrm>
        </p:grpSpPr>
        <p:sp>
          <p:nvSpPr>
            <p:cNvPr id="20" name="Rounded Rectangle 46">
              <a:extLst>
                <a:ext uri="{FF2B5EF4-FFF2-40B4-BE49-F238E27FC236}">
                  <a16:creationId xmlns:a16="http://schemas.microsoft.com/office/drawing/2014/main" id="{5BD4BFFF-06C9-FC07-2AC7-75D0AE75A88F}"/>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6" descr="Logotipo de Microsoft Teams, símbolo, significado, historia, PNG">
              <a:hlinkClick r:id="rId7"/>
              <a:extLst>
                <a:ext uri="{FF2B5EF4-FFF2-40B4-BE49-F238E27FC236}">
                  <a16:creationId xmlns:a16="http://schemas.microsoft.com/office/drawing/2014/main" id="{D818E1BC-F373-121C-6657-E8B2AE801F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4" name="Graphic 133" descr="Ícono de una tableta con un lápiz óptico que escribe en ella">
            <a:extLst>
              <a:ext uri="{FF2B5EF4-FFF2-40B4-BE49-F238E27FC236}">
                <a16:creationId xmlns:a16="http://schemas.microsoft.com/office/drawing/2014/main" id="{D3699BE2-8EF8-CEF8-54E5-B8CB51BC10D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0053" y="3464038"/>
            <a:ext cx="228600" cy="228600"/>
          </a:xfrm>
          <a:prstGeom prst="rect">
            <a:avLst/>
          </a:prstGeom>
        </p:spPr>
      </p:pic>
      <p:sp>
        <p:nvSpPr>
          <p:cNvPr id="91" name="TextBox 90">
            <a:extLst>
              <a:ext uri="{FF2B5EF4-FFF2-40B4-BE49-F238E27FC236}">
                <a16:creationId xmlns:a16="http://schemas.microsoft.com/office/drawing/2014/main" id="{E3131B2A-90DB-8B8B-4D0C-0FD59638A4A9}"/>
              </a:ext>
              <a:ext uri="{C183D7F6-B498-43B3-948B-1728B52AA6E4}">
                <adec:decorative xmlns:adec="http://schemas.microsoft.com/office/drawing/2017/decorative" val="0"/>
              </a:ext>
            </a:extLst>
          </p:cNvPr>
          <p:cNvSpPr txBox="1"/>
          <p:nvPr/>
        </p:nvSpPr>
        <p:spPr>
          <a:xfrm>
            <a:off x="9280246" y="3493699"/>
            <a:ext cx="783869"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Prepararse</a:t>
            </a:r>
          </a:p>
        </p:txBody>
      </p:sp>
      <p:sp>
        <p:nvSpPr>
          <p:cNvPr id="92" name="TextBox 91">
            <a:extLst>
              <a:ext uri="{FF2B5EF4-FFF2-40B4-BE49-F238E27FC236}">
                <a16:creationId xmlns:a16="http://schemas.microsoft.com/office/drawing/2014/main" id="{B6C7A10C-7AA1-198F-3FDC-B04C5E4E8C60}"/>
              </a:ext>
              <a:ext uri="{C183D7F6-B498-43B3-948B-1728B52AA6E4}">
                <adec:decorative xmlns:adec="http://schemas.microsoft.com/office/drawing/2017/decorative" val="0"/>
              </a:ext>
            </a:extLst>
          </p:cNvPr>
          <p:cNvSpPr txBox="1"/>
          <p:nvPr/>
        </p:nvSpPr>
        <p:spPr>
          <a:xfrm>
            <a:off x="9015121" y="3783631"/>
            <a:ext cx="2429533"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mn-cs"/>
              </a:rPr>
              <a:t>¿Cuáles son los objetivos y los temas de </a:t>
            </a:r>
            <a:br>
              <a:rPr kumimoji="0" lang="en-US" sz="1000" b="0" i="0" u="none" strike="noStrike" kern="1200" cap="none" spc="-30" normalizeH="0" baseline="0" noProof="0">
                <a:ln>
                  <a:noFill/>
                </a:ln>
                <a:solidFill>
                  <a:prstClr val="black"/>
                </a:solidFill>
                <a:effectLst/>
                <a:uLnTx/>
                <a:uFillTx/>
                <a:latin typeface="Segoe UI"/>
                <a:ea typeface="+mn-ea"/>
                <a:cs typeface="+mn-cs"/>
              </a:rPr>
            </a:br>
            <a:r>
              <a:rPr kumimoji="0" lang="x-none" sz="1000" b="0" i="0" u="none" strike="noStrike" kern="1200" cap="none" spc="-30" normalizeH="0" baseline="0" noProof="0">
                <a:ln>
                  <a:noFill/>
                </a:ln>
                <a:solidFill>
                  <a:prstClr val="black"/>
                </a:solidFill>
                <a:effectLst/>
                <a:uLnTx/>
                <a:uFillTx/>
                <a:latin typeface="Segoe UI"/>
                <a:ea typeface="+mn-ea"/>
                <a:cs typeface="+mn-cs"/>
              </a:rPr>
              <a:t>la reunión? Formatea cada sección con un encabezado en negrita y nombres en negrita</a:t>
            </a:r>
            <a:endParaRPr kumimoji="0" lang="en-IN" sz="1000" b="0" i="0" u="none" strike="noStrike" kern="1200" cap="none" spc="-30" normalizeH="0" baseline="0" noProof="0">
              <a:ln>
                <a:noFill/>
              </a:ln>
              <a:solidFill>
                <a:prstClr val="black"/>
              </a:solidFill>
              <a:effectLst/>
              <a:uLnTx/>
              <a:uFillTx/>
              <a:latin typeface="Segoe UI"/>
              <a:ea typeface="+mn-ea"/>
              <a:cs typeface="+mn-cs"/>
            </a:endParaRPr>
          </a:p>
        </p:txBody>
      </p:sp>
      <p:grpSp>
        <p:nvGrpSpPr>
          <p:cNvPr id="40" name="Group 39" descr="Logotipo de Microsoft Teams">
            <a:extLst>
              <a:ext uri="{FF2B5EF4-FFF2-40B4-BE49-F238E27FC236}">
                <a16:creationId xmlns:a16="http://schemas.microsoft.com/office/drawing/2014/main" id="{847796C1-FEE4-A87B-3F1D-4D6E452BD5A2}"/>
              </a:ext>
              <a:ext uri="{C183D7F6-B498-43B3-948B-1728B52AA6E4}">
                <adec:decorative xmlns:adec="http://schemas.microsoft.com/office/drawing/2017/decorative" val="0"/>
              </a:ext>
            </a:extLst>
          </p:cNvPr>
          <p:cNvGrpSpPr>
            <a:grpSpLocks/>
          </p:cNvGrpSpPr>
          <p:nvPr/>
        </p:nvGrpSpPr>
        <p:grpSpPr>
          <a:xfrm>
            <a:off x="8912968" y="4335415"/>
            <a:ext cx="346134" cy="346134"/>
            <a:chOff x="4236994" y="8381781"/>
            <a:chExt cx="534543" cy="534543"/>
          </a:xfrm>
        </p:grpSpPr>
        <p:sp>
          <p:nvSpPr>
            <p:cNvPr id="41" name="Rounded Rectangle 46">
              <a:extLst>
                <a:ext uri="{FF2B5EF4-FFF2-40B4-BE49-F238E27FC236}">
                  <a16:creationId xmlns:a16="http://schemas.microsoft.com/office/drawing/2014/main" id="{F04D8506-4178-29C0-D193-A0E050D0E0A7}"/>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6" descr="Logotipo de Microsoft Teams, símbolo, significado, historia, PNG">
              <a:hlinkClick r:id="rId7"/>
              <a:extLst>
                <a:ext uri="{FF2B5EF4-FFF2-40B4-BE49-F238E27FC236}">
                  <a16:creationId xmlns:a16="http://schemas.microsoft.com/office/drawing/2014/main" id="{8C93FC35-4CF4-7A9B-21F9-6443449B95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8" name="Graphic 137" descr="Ícono de una marca de verificación dentro de un cuadro">
            <a:extLst>
              <a:ext uri="{FF2B5EF4-FFF2-40B4-BE49-F238E27FC236}">
                <a16:creationId xmlns:a16="http://schemas.microsoft.com/office/drawing/2014/main" id="{5FD83718-A281-B40C-82AE-D79FD79208EB}"/>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4124" y="5076144"/>
            <a:ext cx="228600" cy="228600"/>
          </a:xfrm>
          <a:prstGeom prst="rect">
            <a:avLst/>
          </a:prstGeom>
        </p:spPr>
      </p:pic>
      <p:sp>
        <p:nvSpPr>
          <p:cNvPr id="97" name="TextBox 96">
            <a:extLst>
              <a:ext uri="{FF2B5EF4-FFF2-40B4-BE49-F238E27FC236}">
                <a16:creationId xmlns:a16="http://schemas.microsoft.com/office/drawing/2014/main" id="{1732CE4A-00F3-206D-6DE1-C285406A062E}"/>
              </a:ext>
              <a:ext uri="{C183D7F6-B498-43B3-948B-1728B52AA6E4}">
                <adec:decorative xmlns:adec="http://schemas.microsoft.com/office/drawing/2017/decorative" val="0"/>
              </a:ext>
            </a:extLst>
          </p:cNvPr>
          <p:cNvSpPr txBox="1"/>
          <p:nvPr/>
        </p:nvSpPr>
        <p:spPr>
          <a:xfrm>
            <a:off x="1154317" y="5105806"/>
            <a:ext cx="201274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las reuniones activas</a:t>
            </a:r>
          </a:p>
        </p:txBody>
      </p:sp>
      <p:sp>
        <p:nvSpPr>
          <p:cNvPr id="98" name="TextBox 97">
            <a:extLst>
              <a:ext uri="{FF2B5EF4-FFF2-40B4-BE49-F238E27FC236}">
                <a16:creationId xmlns:a16="http://schemas.microsoft.com/office/drawing/2014/main" id="{547F1887-2B45-7AE4-5B65-17B25A4E15F0}"/>
              </a:ext>
              <a:ext uri="{C183D7F6-B498-43B3-948B-1728B52AA6E4}">
                <adec:decorative xmlns:adec="http://schemas.microsoft.com/office/drawing/2017/decorative" val="0"/>
              </a:ext>
            </a:extLst>
          </p:cNvPr>
          <p:cNvSpPr txBox="1"/>
          <p:nvPr/>
        </p:nvSpPr>
        <p:spPr>
          <a:xfrm>
            <a:off x="889192" y="5395738"/>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preguntas puede hacer el grupo para generar más ideas o perspectivas? Limita cada una a 30-60 caracteres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34" name="Group 33" descr="Logotipo de Microsoft Teams">
            <a:extLst>
              <a:ext uri="{FF2B5EF4-FFF2-40B4-BE49-F238E27FC236}">
                <a16:creationId xmlns:a16="http://schemas.microsoft.com/office/drawing/2014/main" id="{7B2CCC72-B9F7-3D11-BA6C-42DE15B78A85}"/>
              </a:ext>
              <a:ext uri="{C183D7F6-B498-43B3-948B-1728B52AA6E4}">
                <adec:decorative xmlns:adec="http://schemas.microsoft.com/office/drawing/2017/decorative" val="0"/>
              </a:ext>
            </a:extLst>
          </p:cNvPr>
          <p:cNvGrpSpPr>
            <a:grpSpLocks/>
          </p:cNvGrpSpPr>
          <p:nvPr/>
        </p:nvGrpSpPr>
        <p:grpSpPr>
          <a:xfrm>
            <a:off x="787039" y="5947521"/>
            <a:ext cx="346134" cy="346134"/>
            <a:chOff x="4236994" y="8381781"/>
            <a:chExt cx="534543" cy="534543"/>
          </a:xfrm>
        </p:grpSpPr>
        <p:sp>
          <p:nvSpPr>
            <p:cNvPr id="35" name="Rounded Rectangle 46">
              <a:extLst>
                <a:ext uri="{FF2B5EF4-FFF2-40B4-BE49-F238E27FC236}">
                  <a16:creationId xmlns:a16="http://schemas.microsoft.com/office/drawing/2014/main" id="{3B21A4E7-9A26-755E-4A77-898F75BB273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6" descr="Logotipo de Microsoft Teams, símbolo, significado, historia, PNG">
              <a:hlinkClick r:id="rId7"/>
              <a:extLst>
                <a:ext uri="{FF2B5EF4-FFF2-40B4-BE49-F238E27FC236}">
                  <a16:creationId xmlns:a16="http://schemas.microsoft.com/office/drawing/2014/main" id="{72D4A099-E518-2A10-E931-DB5A748DCD6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6" name="Graphic 135" descr="Ícono de tres personas">
            <a:extLst>
              <a:ext uri="{FF2B5EF4-FFF2-40B4-BE49-F238E27FC236}">
                <a16:creationId xmlns:a16="http://schemas.microsoft.com/office/drawing/2014/main" id="{3B5AC9F1-DE21-F581-0A75-C06D850FB724}"/>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03" name="TextBox 102">
            <a:extLst>
              <a:ext uri="{FF2B5EF4-FFF2-40B4-BE49-F238E27FC236}">
                <a16:creationId xmlns:a16="http://schemas.microsoft.com/office/drawing/2014/main" id="{0D344098-7DCF-C31D-48CE-5A0BC594C454}"/>
              </a:ext>
              <a:ext uri="{C183D7F6-B498-43B3-948B-1728B52AA6E4}">
                <adec:decorative xmlns:adec="http://schemas.microsoft.com/office/drawing/2017/decorative" val="0"/>
              </a:ext>
            </a:extLst>
          </p:cNvPr>
          <p:cNvSpPr txBox="1"/>
          <p:nvPr/>
        </p:nvSpPr>
        <p:spPr>
          <a:xfrm>
            <a:off x="3862960" y="5105806"/>
            <a:ext cx="134331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Resumir reuniones</a:t>
            </a:r>
          </a:p>
        </p:txBody>
      </p:sp>
      <p:sp>
        <p:nvSpPr>
          <p:cNvPr id="104" name="TextBox 103">
            <a:extLst>
              <a:ext uri="{FF2B5EF4-FFF2-40B4-BE49-F238E27FC236}">
                <a16:creationId xmlns:a16="http://schemas.microsoft.com/office/drawing/2014/main" id="{7AAA3CD3-AAE1-157F-A7F7-6A91F9D89973}"/>
              </a:ext>
              <a:ext uri="{C183D7F6-B498-43B3-948B-1728B52AA6E4}">
                <adec:decorative xmlns:adec="http://schemas.microsoft.com/office/drawing/2017/decorative" val="0"/>
              </a:ext>
            </a:extLst>
          </p:cNvPr>
          <p:cNvSpPr txBox="1"/>
          <p:nvPr/>
        </p:nvSpPr>
        <p:spPr>
          <a:xfrm>
            <a:off x="3597834"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 que se habló</a:t>
            </a:r>
          </a:p>
        </p:txBody>
      </p:sp>
      <p:grpSp>
        <p:nvGrpSpPr>
          <p:cNvPr id="37" name="Group 36" descr="Logotipo de Microsoft Teams">
            <a:extLst>
              <a:ext uri="{FF2B5EF4-FFF2-40B4-BE49-F238E27FC236}">
                <a16:creationId xmlns:a16="http://schemas.microsoft.com/office/drawing/2014/main" id="{FEC94912-6E7F-4CE9-7771-2AD39A682FD8}"/>
              </a:ext>
              <a:ext uri="{C183D7F6-B498-43B3-948B-1728B52AA6E4}">
                <adec:decorative xmlns:adec="http://schemas.microsoft.com/office/drawing/2017/decorative" val="0"/>
              </a:ext>
            </a:extLst>
          </p:cNvPr>
          <p:cNvGrpSpPr>
            <a:grpSpLocks/>
          </p:cNvGrpSpPr>
          <p:nvPr/>
        </p:nvGrpSpPr>
        <p:grpSpPr>
          <a:xfrm>
            <a:off x="3495682" y="5947521"/>
            <a:ext cx="346134" cy="346134"/>
            <a:chOff x="4236994" y="8381781"/>
            <a:chExt cx="534543" cy="534543"/>
          </a:xfrm>
        </p:grpSpPr>
        <p:sp>
          <p:nvSpPr>
            <p:cNvPr id="38" name="Rounded Rectangle 46">
              <a:extLst>
                <a:ext uri="{FF2B5EF4-FFF2-40B4-BE49-F238E27FC236}">
                  <a16:creationId xmlns:a16="http://schemas.microsoft.com/office/drawing/2014/main" id="{568AADFD-4C84-D3EC-6DE7-2FBFD7ADC5A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6" descr="Logotipo de Microsoft Teams, símbolo, significado, historia, PNG">
              <a:hlinkClick r:id="rId7"/>
              <a:extLst>
                <a:ext uri="{FF2B5EF4-FFF2-40B4-BE49-F238E27FC236}">
                  <a16:creationId xmlns:a16="http://schemas.microsoft.com/office/drawing/2014/main" id="{619D39DE-3B1F-EBAE-CA9E-9ABFE5CC2B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528556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564477E2-AACC-0DAD-712D-D58FBF32AC6F}"/>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E47405C-0D28-1782-DDF9-A9B30148FCF5}"/>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Microsoft Copilot</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13" name="Group 12" descr="Logotipo de Microsoft 365 Chat">
            <a:extLst>
              <a:ext uri="{FF2B5EF4-FFF2-40B4-BE49-F238E27FC236}">
                <a16:creationId xmlns:a16="http://schemas.microsoft.com/office/drawing/2014/main" id="{D3B3A73C-0D94-7936-CAAD-10E78E9604D3}"/>
              </a:ext>
              <a:ext uri="{C183D7F6-B498-43B3-948B-1728B52AA6E4}">
                <adec:decorative xmlns:adec="http://schemas.microsoft.com/office/drawing/2017/decorative" val="0"/>
              </a:ext>
            </a:extLst>
          </p:cNvPr>
          <p:cNvGrpSpPr/>
          <p:nvPr/>
        </p:nvGrpSpPr>
        <p:grpSpPr>
          <a:xfrm>
            <a:off x="8336011" y="457200"/>
            <a:ext cx="534543" cy="534543"/>
            <a:chOff x="2642085" y="8381781"/>
            <a:chExt cx="534543" cy="534543"/>
          </a:xfrm>
        </p:grpSpPr>
        <p:sp>
          <p:nvSpPr>
            <p:cNvPr id="14" name="Rounded Rectangle 46">
              <a:extLst>
                <a:ext uri="{FF2B5EF4-FFF2-40B4-BE49-F238E27FC236}">
                  <a16:creationId xmlns:a16="http://schemas.microsoft.com/office/drawing/2014/main" id="{9AF64ABF-A78A-4E71-3C82-DBBB7A992634}"/>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descr="Descarga gratuita de SVG del logotipo de Zip Co, id: 101874 - Brandlogos.net">
              <a:hlinkClick r:id="rId3"/>
              <a:extLst>
                <a:ext uri="{FF2B5EF4-FFF2-40B4-BE49-F238E27FC236}">
                  <a16:creationId xmlns:a16="http://schemas.microsoft.com/office/drawing/2014/main" id="{AFE765C4-8D22-6F0C-9B08-6A8A846C0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Logotipo de Copilot para Microsoft 365">
            <a:extLst>
              <a:ext uri="{FF2B5EF4-FFF2-40B4-BE49-F238E27FC236}">
                <a16:creationId xmlns:a16="http://schemas.microsoft.com/office/drawing/2014/main" id="{E6701FE3-409A-3EF7-D0E6-AE33E0E0B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71111-1115-F2C7-1C56-8F858B42CD34}"/>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Su asistente de IA para hacer búsquedas y resúmenes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Buscar información importante de toda la empresa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o resumir el contenido de un origen o canal específico, como una persona, todo el chat de Teams o una reunión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actualizaciones sobre un proyecto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referencia a hasta tres elementos de archivos, reuniones, personas y correos electrónicos.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sobre el contenido de Microsoft Graph</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hasta tres elementos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archivos de Word, PowerPoint, Excel, PDF</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reuniones, personas y correos electrónicos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generales a Copilot</a:t>
            </a:r>
          </a:p>
        </p:txBody>
      </p:sp>
      <p:pic>
        <p:nvPicPr>
          <p:cNvPr id="4" name="Picture 3" descr="Captura de pantalla de Microsoft 365 Copilot Chat">
            <a:extLst>
              <a:ext uri="{FF2B5EF4-FFF2-40B4-BE49-F238E27FC236}">
                <a16:creationId xmlns:a16="http://schemas.microsoft.com/office/drawing/2014/main" id="{D01BB0FA-0508-59D6-8480-854C187AE4AC}"/>
              </a:ext>
            </a:extLst>
          </p:cNvPr>
          <p:cNvPicPr>
            <a:picLocks noChangeAspect="1"/>
          </p:cNvPicPr>
          <p:nvPr/>
        </p:nvPicPr>
        <p:blipFill>
          <a:blip r:embed="rId6"/>
          <a:stretch>
            <a:fillRect/>
          </a:stretch>
        </p:blipFill>
        <p:spPr>
          <a:xfrm>
            <a:off x="5062855" y="1744032"/>
            <a:ext cx="4702645" cy="4558344"/>
          </a:xfrm>
          <a:prstGeom prst="roundRect">
            <a:avLst>
              <a:gd name="adj" fmla="val 2832"/>
            </a:avLst>
          </a:prstGeom>
          <a:ln w="6350">
            <a:solidFill>
              <a:schemeClr val="bg1">
                <a:lumMod val="75000"/>
              </a:schemeClr>
            </a:solidFill>
          </a:ln>
        </p:spPr>
      </p:pic>
      <p:sp>
        <p:nvSpPr>
          <p:cNvPr id="7" name="Rectangle: Rounded Corners 6" descr="Énfasis en la opción para ver órdenes en la parte inferior derecha de la captura de pantall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p:nvPr/>
        </p:nvSpPr>
        <p:spPr bwMode="auto">
          <a:xfrm>
            <a:off x="8728546" y="5701419"/>
            <a:ext cx="961115" cy="29676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FE2C86-765B-5C51-6972-82786DB52ABE}"/>
              </a:ext>
            </a:extLst>
          </p:cNvPr>
          <p:cNvSpPr txBox="1"/>
          <p:nvPr/>
        </p:nvSpPr>
        <p:spPr>
          <a:xfrm>
            <a:off x="9852832" y="5191761"/>
            <a:ext cx="1518255" cy="1110616"/>
          </a:xfrm>
          <a:prstGeom prst="roundRect">
            <a:avLst>
              <a:gd name="adj" fmla="val 663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 </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clic en </a:t>
            </a:r>
            <a:r>
              <a:rPr kumimoji="0" lang="x-none" sz="1200" b="1" i="0" u="none" strike="noStrike" kern="1200" cap="none" spc="0" normalizeH="0" baseline="0" noProof="0">
                <a:ln>
                  <a:noFill/>
                </a:ln>
                <a:solidFill>
                  <a:prstClr val="black"/>
                </a:solidFill>
                <a:effectLst/>
                <a:uLnTx/>
                <a:uFillTx/>
                <a:latin typeface="Segoe UI Semibold"/>
                <a:ea typeface="+mn-ea"/>
                <a:cs typeface="Segoe UI"/>
              </a:rPr>
              <a:t>Ver</a:t>
            </a:r>
            <a:r>
              <a:rPr kumimoji="0" lang="es-EC" sz="1200" b="1" i="0" u="none" strike="noStrike" kern="1200" cap="none" spc="0" normalizeH="0" noProof="0">
                <a:ln>
                  <a:noFill/>
                </a:ln>
                <a:solidFill>
                  <a:prstClr val="black"/>
                </a:solidFill>
                <a:effectLst/>
                <a:uLnTx/>
                <a:uFillTx/>
                <a:latin typeface="Segoe UI Semibold"/>
                <a:ea typeface="+mn-ea"/>
                <a:cs typeface="Segoe UI"/>
              </a:rPr>
              <a:t> </a:t>
            </a:r>
            <a:r>
              <a:rPr kumimoji="0" lang="es-EC" sz="1200" b="1" i="0" u="none" strike="noStrike" kern="1200" cap="none" spc="0" normalizeH="0" noProof="0" err="1">
                <a:ln>
                  <a:noFill/>
                </a:ln>
                <a:solidFill>
                  <a:prstClr val="black"/>
                </a:solidFill>
                <a:effectLst/>
                <a:uLnTx/>
                <a:uFillTx/>
                <a:latin typeface="Segoe UI Semibold"/>
                <a:ea typeface="+mn-ea"/>
                <a:cs typeface="Segoe UI"/>
              </a:rPr>
              <a:t>prompts</a:t>
            </a:r>
            <a:r>
              <a:rPr kumimoji="0" lang="x-none" sz="1200" b="0" i="0" u="none" strike="noStrike" kern="1200" cap="none" spc="0" normalizeH="0" baseline="0" noProof="0">
                <a:ln>
                  <a:noFill/>
                </a:ln>
                <a:solidFill>
                  <a:prstClr val="black"/>
                </a:solidFill>
                <a:effectLst/>
                <a:uLnTx/>
                <a:uFillTx/>
                <a:latin typeface="Segoe UI"/>
                <a:ea typeface="+mn-ea"/>
                <a:cs typeface="Segoe UI"/>
              </a:rPr>
              <a:t> para abrir Copilot LAB y ver más sugerencias</a:t>
            </a:r>
          </a:p>
        </p:txBody>
      </p:sp>
    </p:spTree>
    <p:extLst>
      <p:ext uri="{BB962C8B-B14F-4D97-AF65-F5344CB8AC3E}">
        <p14:creationId xmlns:p14="http://schemas.microsoft.com/office/powerpoint/2010/main" val="2456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2B9B1440-D807-9CFC-73C0-CC2FFA8CCDB0}"/>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AB8D6BDA-A34B-D2E3-5BB6-97229531B4DA}"/>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02283DC5-A32C-F955-4271-2C5636AFDC00}"/>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67204323-A2C7-83D2-E738-2B54B25D1631}"/>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B0D3F69-97FB-AAC4-5508-D7C223D39447}"/>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6">
            <a:extLst>
              <a:ext uri="{FF2B5EF4-FFF2-40B4-BE49-F238E27FC236}">
                <a16:creationId xmlns:a16="http://schemas.microsoft.com/office/drawing/2014/main" id="{CC744258-448B-1FBC-1CA4-89EF27B54C6A}"/>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377C3345-7353-EBBC-43C2-C3739DF5EF82}"/>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9BD6194C-44B9-E2BE-3038-7B2058445DA0}"/>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3338B8-EEF6-4364-5599-66352C07FFF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6">
            <a:extLst>
              <a:ext uri="{FF2B5EF4-FFF2-40B4-BE49-F238E27FC236}">
                <a16:creationId xmlns:a16="http://schemas.microsoft.com/office/drawing/2014/main" id="{7B415C8A-3E31-E086-B52D-76C7C2EA92FC}"/>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6">
            <a:extLst>
              <a:ext uri="{FF2B5EF4-FFF2-40B4-BE49-F238E27FC236}">
                <a16:creationId xmlns:a16="http://schemas.microsoft.com/office/drawing/2014/main" id="{35DCA0E5-C282-A939-2F2E-7B046354F434}"/>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1E223C4E-351F-660E-6E56-D1E72F9F03D9}"/>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A6458886-3371-9EAB-3176-6CD330E000C1}"/>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000F009-3720-0458-A6D6-A3EC8240D0B5}"/>
              </a:ex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x-none">
                <a:gradFill flip="none" rotWithShape="1">
                  <a:gsLst>
                    <a:gs pos="50000">
                      <a:srgbClr val="8661C5"/>
                    </a:gs>
                    <a:gs pos="0">
                      <a:srgbClr val="3E76D4"/>
                    </a:gs>
                    <a:gs pos="100000">
                      <a:srgbClr val="C73ECC"/>
                    </a:gs>
                  </a:gsLst>
                  <a:lin ang="2700000" scaled="1"/>
                  <a:tileRect/>
                </a:gradFill>
                <a:cs typeface="+mn-cs"/>
              </a:rPr>
              <a:t>Bus</a:t>
            </a:r>
            <a:r>
              <a:rPr lang="es-EC">
                <a:gradFill flip="none" rotWithShape="1">
                  <a:gsLst>
                    <a:gs pos="50000">
                      <a:srgbClr val="8661C5"/>
                    </a:gs>
                    <a:gs pos="0">
                      <a:srgbClr val="3E76D4"/>
                    </a:gs>
                    <a:gs pos="100000">
                      <a:srgbClr val="C73ECC"/>
                    </a:gs>
                  </a:gsLst>
                  <a:lin ang="2700000" scaled="1"/>
                  <a:tileRect/>
                </a:gradFill>
                <a:cs typeface="+mn-cs"/>
              </a:rPr>
              <a:t>ca</a:t>
            </a:r>
            <a:r>
              <a:rPr lang="x-none">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Microsoft Copilot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00BFC8B7-D52F-0E7F-A1DC-B40EB0615D07}"/>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Ícono de una lista">
            <a:extLst>
              <a:ext uri="{FF2B5EF4-FFF2-40B4-BE49-F238E27FC236}">
                <a16:creationId xmlns:a16="http://schemas.microsoft.com/office/drawing/2014/main" id="{EAF396CF-6D88-249B-5D16-B6D8E060FA97}"/>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82" name="TextBox 81">
            <a:extLst>
              <a:ext uri="{FF2B5EF4-FFF2-40B4-BE49-F238E27FC236}">
                <a16:creationId xmlns:a16="http://schemas.microsoft.com/office/drawing/2014/main" id="{E2850969-B947-A040-D21F-02409E722420}"/>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Novedades</a:t>
            </a:r>
          </a:p>
        </p:txBody>
      </p:sp>
      <p:sp>
        <p:nvSpPr>
          <p:cNvPr id="95" name="TextBox 94">
            <a:extLst>
              <a:ext uri="{FF2B5EF4-FFF2-40B4-BE49-F238E27FC236}">
                <a16:creationId xmlns:a16="http://schemas.microsoft.com/office/drawing/2014/main" id="{37BF7676-038B-8C23-4260-E7AFE3F0B6A1}"/>
              </a:ext>
              <a:ext uri="{C183D7F6-B498-43B3-948B-1728B52AA6E4}">
                <adec:decorative xmlns:adec="http://schemas.microsoft.com/office/drawing/2017/decorative" val="0"/>
              </a:ext>
            </a:extLst>
          </p:cNvPr>
          <p:cNvSpPr txBox="1"/>
          <p:nvPr/>
        </p:nvSpPr>
        <p:spPr>
          <a:xfrm>
            <a:off x="889192" y="2171524"/>
            <a:ext cx="2362008"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novedades hay sobre una persona dada, organizado por correos lectrónicos, chats y archivos?</a:t>
            </a:r>
          </a:p>
        </p:txBody>
      </p:sp>
      <p:grpSp>
        <p:nvGrpSpPr>
          <p:cNvPr id="5" name="Group 4" descr="Logotipo de Copilot para Microsoft 365">
            <a:extLst>
              <a:ext uri="{FF2B5EF4-FFF2-40B4-BE49-F238E27FC236}">
                <a16:creationId xmlns:a16="http://schemas.microsoft.com/office/drawing/2014/main" id="{D0B3EC6C-6B9E-7039-0126-2FF630D2C48B}"/>
              </a:ext>
              <a:ext uri="{C183D7F6-B498-43B3-948B-1728B52AA6E4}">
                <adec:decorative xmlns:adec="http://schemas.microsoft.com/office/drawing/2017/decorative" val="0"/>
              </a:ext>
            </a:extLst>
          </p:cNvPr>
          <p:cNvGrpSpPr/>
          <p:nvPr/>
        </p:nvGrpSpPr>
        <p:grpSpPr>
          <a:xfrm>
            <a:off x="787029" y="2723308"/>
            <a:ext cx="346134" cy="346134"/>
            <a:chOff x="2642085" y="8381781"/>
            <a:chExt cx="534543" cy="534543"/>
          </a:xfrm>
        </p:grpSpPr>
        <p:sp>
          <p:nvSpPr>
            <p:cNvPr id="10" name="Rounded Rectangle 46">
              <a:extLst>
                <a:ext uri="{FF2B5EF4-FFF2-40B4-BE49-F238E27FC236}">
                  <a16:creationId xmlns:a16="http://schemas.microsoft.com/office/drawing/2014/main" id="{87289684-F0A2-834B-3EC8-581FAEC6DF21}"/>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2" descr="Descarga gratuita de SVG del logotipo de Zip Co, id: 101874 - Brandlogos.net">
              <a:hlinkClick r:id="rId7"/>
              <a:extLst>
                <a:ext uri="{FF2B5EF4-FFF2-40B4-BE49-F238E27FC236}">
                  <a16:creationId xmlns:a16="http://schemas.microsoft.com/office/drawing/2014/main" id="{6584A1A0-24A2-7575-AAC5-E5BD88F4A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phic 19" descr="Ícono de una lista">
            <a:extLst>
              <a:ext uri="{FF2B5EF4-FFF2-40B4-BE49-F238E27FC236}">
                <a16:creationId xmlns:a16="http://schemas.microsoft.com/office/drawing/2014/main" id="{28EB5A52-9FAB-7567-13B6-E639A4B8821E}"/>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1851930"/>
            <a:ext cx="228600" cy="228600"/>
          </a:xfrm>
          <a:prstGeom prst="rect">
            <a:avLst/>
          </a:prstGeom>
        </p:spPr>
      </p:pic>
      <p:sp>
        <p:nvSpPr>
          <p:cNvPr id="83" name="TextBox 82">
            <a:extLst>
              <a:ext uri="{FF2B5EF4-FFF2-40B4-BE49-F238E27FC236}">
                <a16:creationId xmlns:a16="http://schemas.microsoft.com/office/drawing/2014/main" id="{CA21DFF9-5AC2-478F-60D2-5381029DECAE}"/>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Obtener información clave</a:t>
            </a:r>
          </a:p>
        </p:txBody>
      </p:sp>
      <p:sp>
        <p:nvSpPr>
          <p:cNvPr id="96" name="TextBox 95">
            <a:extLst>
              <a:ext uri="{FF2B5EF4-FFF2-40B4-BE49-F238E27FC236}">
                <a16:creationId xmlns:a16="http://schemas.microsoft.com/office/drawing/2014/main" id="{DBA6990E-BDB6-3029-F43A-EBF01F74FE55}"/>
              </a:ext>
              <a:ext uri="{C183D7F6-B498-43B3-948B-1728B52AA6E4}">
                <adec:decorative xmlns:adec="http://schemas.microsoft.com/office/drawing/2017/decorative" val="0"/>
              </a:ext>
            </a:extLst>
          </p:cNvPr>
          <p:cNvSpPr txBox="1"/>
          <p:nvPr/>
        </p:nvSpPr>
        <p:spPr>
          <a:xfrm>
            <a:off x="3597835" y="2171524"/>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los puntos clave del archivo</a:t>
            </a:r>
          </a:p>
        </p:txBody>
      </p:sp>
      <p:grpSp>
        <p:nvGrpSpPr>
          <p:cNvPr id="45" name="Group 44" descr="Logotipo de Copilot para Microsoft 365">
            <a:extLst>
              <a:ext uri="{FF2B5EF4-FFF2-40B4-BE49-F238E27FC236}">
                <a16:creationId xmlns:a16="http://schemas.microsoft.com/office/drawing/2014/main" id="{FD5CB21E-1C0B-237A-6975-FD1E62952EA2}"/>
              </a:ext>
              <a:ext uri="{C183D7F6-B498-43B3-948B-1728B52AA6E4}">
                <adec:decorative xmlns:adec="http://schemas.microsoft.com/office/drawing/2017/decorative" val="0"/>
              </a:ext>
            </a:extLst>
          </p:cNvPr>
          <p:cNvGrpSpPr/>
          <p:nvPr/>
        </p:nvGrpSpPr>
        <p:grpSpPr>
          <a:xfrm>
            <a:off x="3495672" y="2723308"/>
            <a:ext cx="346134" cy="346134"/>
            <a:chOff x="2642085" y="8381781"/>
            <a:chExt cx="534543" cy="534543"/>
          </a:xfrm>
        </p:grpSpPr>
        <p:sp>
          <p:nvSpPr>
            <p:cNvPr id="46" name="Rounded Rectangle 46">
              <a:extLst>
                <a:ext uri="{FF2B5EF4-FFF2-40B4-BE49-F238E27FC236}">
                  <a16:creationId xmlns:a16="http://schemas.microsoft.com/office/drawing/2014/main" id="{AD35305E-1E12-0C96-C3DA-89851AA7A332}"/>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Descarga gratuita de SVG del logotipo de Zip Co, id: 101874 - Brandlogos.net">
              <a:hlinkClick r:id="rId7"/>
              <a:extLst>
                <a:ext uri="{FF2B5EF4-FFF2-40B4-BE49-F238E27FC236}">
                  <a16:creationId xmlns:a16="http://schemas.microsoft.com/office/drawing/2014/main" id="{4DA004FD-3DE6-C1CB-9BC5-93356FEB4A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Ícono de una lista">
            <a:extLst>
              <a:ext uri="{FF2B5EF4-FFF2-40B4-BE49-F238E27FC236}">
                <a16:creationId xmlns:a16="http://schemas.microsoft.com/office/drawing/2014/main" id="{D1ED72C9-67A1-5908-103D-724209661F96}"/>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09" y="1851930"/>
            <a:ext cx="228600" cy="228600"/>
          </a:xfrm>
          <a:prstGeom prst="rect">
            <a:avLst/>
          </a:prstGeom>
        </p:spPr>
      </p:pic>
      <p:sp>
        <p:nvSpPr>
          <p:cNvPr id="84" name="TextBox 83">
            <a:extLst>
              <a:ext uri="{FF2B5EF4-FFF2-40B4-BE49-F238E27FC236}">
                <a16:creationId xmlns:a16="http://schemas.microsoft.com/office/drawing/2014/main" id="{5CC1F45B-BEA1-556B-BCBD-09F8A7780008}"/>
              </a:ext>
              <a:ext uri="{C183D7F6-B498-43B3-948B-1728B52AA6E4}">
                <adec:decorative xmlns:adec="http://schemas.microsoft.com/office/drawing/2017/decorative" val="0"/>
              </a:ext>
            </a:extLst>
          </p:cNvPr>
          <p:cNvSpPr txBox="1"/>
          <p:nvPr/>
        </p:nvSpPr>
        <p:spPr>
          <a:xfrm>
            <a:off x="6571603" y="1881592"/>
            <a:ext cx="2061222"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Ponerse al día con las reuniones</a:t>
            </a:r>
          </a:p>
        </p:txBody>
      </p:sp>
      <p:sp>
        <p:nvSpPr>
          <p:cNvPr id="97" name="TextBox 96">
            <a:extLst>
              <a:ext uri="{FF2B5EF4-FFF2-40B4-BE49-F238E27FC236}">
                <a16:creationId xmlns:a16="http://schemas.microsoft.com/office/drawing/2014/main" id="{CB2FDC36-96F2-25F8-7C6F-75881250E9F2}"/>
              </a:ext>
              <a:ext uri="{C183D7F6-B498-43B3-948B-1728B52AA6E4}">
                <adec:decorative xmlns:adec="http://schemas.microsoft.com/office/drawing/2017/decorative" val="0"/>
              </a:ext>
            </a:extLst>
          </p:cNvPr>
          <p:cNvSpPr txBox="1"/>
          <p:nvPr/>
        </p:nvSpPr>
        <p:spPr>
          <a:xfrm>
            <a:off x="6306478" y="2171524"/>
            <a:ext cx="2429532"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los puntos clave y los elementos de acción de la reunión en secciones separadas, incluido quién es responsable </a:t>
            </a:r>
          </a:p>
        </p:txBody>
      </p:sp>
      <p:grpSp>
        <p:nvGrpSpPr>
          <p:cNvPr id="54" name="Group 53" descr="Logotipo de Copilot para Microsoft 365">
            <a:extLst>
              <a:ext uri="{FF2B5EF4-FFF2-40B4-BE49-F238E27FC236}">
                <a16:creationId xmlns:a16="http://schemas.microsoft.com/office/drawing/2014/main" id="{2675EC40-6E3D-E127-802E-8B47F7D397B4}"/>
              </a:ext>
              <a:ext uri="{C183D7F6-B498-43B3-948B-1728B52AA6E4}">
                <adec:decorative xmlns:adec="http://schemas.microsoft.com/office/drawing/2017/decorative" val="0"/>
              </a:ext>
            </a:extLst>
          </p:cNvPr>
          <p:cNvGrpSpPr/>
          <p:nvPr/>
        </p:nvGrpSpPr>
        <p:grpSpPr>
          <a:xfrm>
            <a:off x="6204315" y="2723308"/>
            <a:ext cx="346134" cy="346134"/>
            <a:chOff x="2642085" y="8381781"/>
            <a:chExt cx="534543" cy="534543"/>
          </a:xfrm>
        </p:grpSpPr>
        <p:sp>
          <p:nvSpPr>
            <p:cNvPr id="55" name="Rounded Rectangle 46">
              <a:extLst>
                <a:ext uri="{FF2B5EF4-FFF2-40B4-BE49-F238E27FC236}">
                  <a16:creationId xmlns:a16="http://schemas.microsoft.com/office/drawing/2014/main" id="{677B8D45-A88C-7E38-F6E2-F1B0E032444A}"/>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6" name="Picture 2" descr="Descarga gratuita de SVG del logotipo de Zip Co, id: 101874 - Brandlogos.net">
              <a:hlinkClick r:id="rId7"/>
              <a:extLst>
                <a:ext uri="{FF2B5EF4-FFF2-40B4-BE49-F238E27FC236}">
                  <a16:creationId xmlns:a16="http://schemas.microsoft.com/office/drawing/2014/main" id="{8FCAD872-2BAD-EA7A-63A8-E507218B8F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Graphic 76" descr="Ícono de notas con un lápiz">
            <a:extLst>
              <a:ext uri="{FF2B5EF4-FFF2-40B4-BE49-F238E27FC236}">
                <a16:creationId xmlns:a16="http://schemas.microsoft.com/office/drawing/2014/main" id="{35D844D6-01A9-970B-6497-F1BD27B8C1F0}"/>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1851931"/>
            <a:ext cx="228600" cy="228600"/>
          </a:xfrm>
          <a:prstGeom prst="rect">
            <a:avLst/>
          </a:prstGeom>
        </p:spPr>
      </p:pic>
      <p:sp>
        <p:nvSpPr>
          <p:cNvPr id="85" name="TextBox 84">
            <a:extLst>
              <a:ext uri="{FF2B5EF4-FFF2-40B4-BE49-F238E27FC236}">
                <a16:creationId xmlns:a16="http://schemas.microsoft.com/office/drawing/2014/main" id="{0138562A-1159-3FB4-7589-B8208FADB397}"/>
              </a:ext>
              <a:ext uri="{C183D7F6-B498-43B3-948B-1728B52AA6E4}">
                <adec:decorative xmlns:adec="http://schemas.microsoft.com/office/drawing/2017/decorative" val="0"/>
              </a:ext>
            </a:extLst>
          </p:cNvPr>
          <p:cNvSpPr txBox="1"/>
          <p:nvPr/>
        </p:nvSpPr>
        <p:spPr>
          <a:xfrm>
            <a:off x="9280246" y="1881592"/>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Compartir notas de reuniones</a:t>
            </a:r>
          </a:p>
        </p:txBody>
      </p:sp>
      <p:sp>
        <p:nvSpPr>
          <p:cNvPr id="98" name="TextBox 97">
            <a:extLst>
              <a:ext uri="{FF2B5EF4-FFF2-40B4-BE49-F238E27FC236}">
                <a16:creationId xmlns:a16="http://schemas.microsoft.com/office/drawing/2014/main" id="{CDB60076-CDE0-944A-9A0F-C17671C15DD5}"/>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Redacta un correo electrónico con notas y elementos de acción de la reunión</a:t>
            </a:r>
          </a:p>
        </p:txBody>
      </p:sp>
      <p:grpSp>
        <p:nvGrpSpPr>
          <p:cNvPr id="63" name="Group 62" descr="Logotipo de Copilot para Microsoft 365">
            <a:extLst>
              <a:ext uri="{FF2B5EF4-FFF2-40B4-BE49-F238E27FC236}">
                <a16:creationId xmlns:a16="http://schemas.microsoft.com/office/drawing/2014/main" id="{2716DB17-E90F-C4E0-E21B-99F1FB4A6B57}"/>
              </a:ext>
              <a:ext uri="{C183D7F6-B498-43B3-948B-1728B52AA6E4}">
                <adec:decorative xmlns:adec="http://schemas.microsoft.com/office/drawing/2017/decorative" val="0"/>
              </a:ext>
            </a:extLst>
          </p:cNvPr>
          <p:cNvGrpSpPr/>
          <p:nvPr/>
        </p:nvGrpSpPr>
        <p:grpSpPr>
          <a:xfrm>
            <a:off x="8912958" y="2723308"/>
            <a:ext cx="346134" cy="346134"/>
            <a:chOff x="2642085" y="8381781"/>
            <a:chExt cx="534543" cy="534543"/>
          </a:xfrm>
        </p:grpSpPr>
        <p:sp>
          <p:nvSpPr>
            <p:cNvPr id="64" name="Rounded Rectangle 46">
              <a:extLst>
                <a:ext uri="{FF2B5EF4-FFF2-40B4-BE49-F238E27FC236}">
                  <a16:creationId xmlns:a16="http://schemas.microsoft.com/office/drawing/2014/main" id="{567AABBA-4CEC-A57B-8BDC-CBF89062D29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2" descr="Descarga gratuita de SVG del logotipo de Zip Co, id: 101874 - Brandlogos.net">
              <a:hlinkClick r:id="rId7"/>
              <a:extLst>
                <a:ext uri="{FF2B5EF4-FFF2-40B4-BE49-F238E27FC236}">
                  <a16:creationId xmlns:a16="http://schemas.microsoft.com/office/drawing/2014/main" id="{9BAE1CCB-580D-EA50-08A1-6E757E0CF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Ícono de una burbuja de chat de preguntas">
            <a:extLst>
              <a:ext uri="{FF2B5EF4-FFF2-40B4-BE49-F238E27FC236}">
                <a16:creationId xmlns:a16="http://schemas.microsoft.com/office/drawing/2014/main" id="{CC989B7A-1AAA-9551-0002-FDA770780730}"/>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6" name="TextBox 85">
            <a:extLst>
              <a:ext uri="{FF2B5EF4-FFF2-40B4-BE49-F238E27FC236}">
                <a16:creationId xmlns:a16="http://schemas.microsoft.com/office/drawing/2014/main" id="{2B8BC1A2-C7C9-220A-3CE7-AAD649784D67}"/>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¿Qué dijeron?</a:t>
            </a:r>
          </a:p>
        </p:txBody>
      </p:sp>
      <p:sp>
        <p:nvSpPr>
          <p:cNvPr id="99" name="TextBox 98">
            <a:extLst>
              <a:ext uri="{FF2B5EF4-FFF2-40B4-BE49-F238E27FC236}">
                <a16:creationId xmlns:a16="http://schemas.microsoft.com/office/drawing/2014/main" id="{058AD072-91D4-3AB6-9A28-BFE7E78DC368}"/>
              </a:ext>
              <a:ext uri="{C183D7F6-B498-43B3-948B-1728B52AA6E4}">
                <adec:decorative xmlns:adec="http://schemas.microsoft.com/office/drawing/2017/decorative" val="0"/>
              </a:ext>
            </a:extLst>
          </p:cNvPr>
          <p:cNvSpPr txBox="1"/>
          <p:nvPr/>
        </p:nvSpPr>
        <p:spPr>
          <a:xfrm>
            <a:off x="889192" y="3783631"/>
            <a:ext cx="2330258"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dijo una persona </a:t>
            </a:r>
            <a:r>
              <a:rPr kumimoji="0" lang="en-US" sz="1000" b="0" i="0" u="none" strike="noStrike" kern="1200" cap="none" spc="0" normalizeH="0" baseline="0" noProof="0">
                <a:ln>
                  <a:noFill/>
                </a:ln>
                <a:solidFill>
                  <a:prstClr val="black"/>
                </a:solidFill>
                <a:effectLst/>
                <a:uLnTx/>
                <a:uFillTx/>
                <a:latin typeface="Segoe UI"/>
                <a:ea typeface="+mn-ea"/>
                <a:cs typeface="+mn-cs"/>
              </a:rPr>
              <a:t> </a:t>
            </a:r>
            <a:r>
              <a:rPr kumimoji="0" lang="x-none" sz="1000" b="0" i="0" u="none" strike="noStrike" kern="1200" cap="none" spc="0" normalizeH="0" baseline="0" noProof="0">
                <a:ln>
                  <a:noFill/>
                </a:ln>
                <a:solidFill>
                  <a:prstClr val="black"/>
                </a:solidFill>
                <a:effectLst/>
                <a:uLnTx/>
                <a:uFillTx/>
                <a:latin typeface="Segoe UI"/>
                <a:ea typeface="+mn-ea"/>
                <a:cs typeface="+mn-cs"/>
              </a:rPr>
              <a:t>dada </a:t>
            </a:r>
            <a:r>
              <a:rPr kumimoji="0" lang="en-IN" sz="1000" b="0" i="0" u="none" strike="noStrike" kern="1200" cap="none" spc="0" normalizeH="0" baseline="0" noProof="0">
                <a:ln>
                  <a:noFill/>
                </a:ln>
                <a:solidFill>
                  <a:prstClr val="black"/>
                </a:solidFill>
                <a:effectLst/>
                <a:uLnTx/>
                <a:uFillTx/>
                <a:latin typeface="Segoe UI"/>
                <a:ea typeface="+mn-ea"/>
                <a:cs typeface="+mn-cs"/>
              </a:rPr>
              <a:t>al </a:t>
            </a:r>
            <a:r>
              <a:rPr kumimoji="0" lang="en-IN" sz="1000" b="0" i="0" u="none" strike="noStrike" kern="1200" cap="none" spc="0" normalizeH="0" baseline="0" noProof="0" err="1">
                <a:ln>
                  <a:noFill/>
                </a:ln>
                <a:solidFill>
                  <a:prstClr val="black"/>
                </a:solidFill>
                <a:effectLst/>
                <a:uLnTx/>
                <a:uFillTx/>
                <a:latin typeface="Segoe UI"/>
                <a:ea typeface="+mn-ea"/>
                <a:cs typeface="+mn-cs"/>
              </a:rPr>
              <a:t>respecto</a:t>
            </a:r>
            <a:r>
              <a:rPr kumimoji="0" lang="en-IN" sz="1000" b="0" i="0" u="none" strike="noStrike" kern="1200" cap="none" spc="0" normalizeH="0" baseline="0" noProof="0">
                <a:ln>
                  <a:noFill/>
                </a:ln>
                <a:solidFill>
                  <a:prstClr val="black"/>
                </a:solidFill>
                <a:effectLst/>
                <a:uLnTx/>
                <a:uFillTx/>
                <a:latin typeface="Segoe UI"/>
                <a:ea typeface="+mn-ea"/>
                <a:cs typeface="+mn-cs"/>
              </a:rPr>
              <a:t>?</a:t>
            </a:r>
            <a:endParaRPr kumimoji="0" lang="x-none"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12" name="Group 11" descr="Logotipo de Copilot para Microsoft 365">
            <a:extLst>
              <a:ext uri="{FF2B5EF4-FFF2-40B4-BE49-F238E27FC236}">
                <a16:creationId xmlns:a16="http://schemas.microsoft.com/office/drawing/2014/main" id="{12A84226-F2F0-8FF3-1586-3BDDF21CB438}"/>
              </a:ext>
              <a:ext uri="{C183D7F6-B498-43B3-948B-1728B52AA6E4}">
                <adec:decorative xmlns:adec="http://schemas.microsoft.com/office/drawing/2017/decorative" val="0"/>
              </a:ext>
            </a:extLst>
          </p:cNvPr>
          <p:cNvGrpSpPr/>
          <p:nvPr/>
        </p:nvGrpSpPr>
        <p:grpSpPr>
          <a:xfrm>
            <a:off x="787029" y="4335415"/>
            <a:ext cx="346134" cy="346134"/>
            <a:chOff x="2642085" y="8381781"/>
            <a:chExt cx="534543" cy="534543"/>
          </a:xfrm>
        </p:grpSpPr>
        <p:sp>
          <p:nvSpPr>
            <p:cNvPr id="13" name="Rounded Rectangle 46">
              <a:extLst>
                <a:ext uri="{FF2B5EF4-FFF2-40B4-BE49-F238E27FC236}">
                  <a16:creationId xmlns:a16="http://schemas.microsoft.com/office/drawing/2014/main" id="{6D3D066D-D250-25D3-F58A-B0AD52A8B9AC}"/>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2" descr="Descarga gratuita de SVG del logotipo de Zip Co, id: 101874 - Brandlogos.net">
              <a:hlinkClick r:id="rId7"/>
              <a:extLst>
                <a:ext uri="{FF2B5EF4-FFF2-40B4-BE49-F238E27FC236}">
                  <a16:creationId xmlns:a16="http://schemas.microsoft.com/office/drawing/2014/main" id="{8DBAA60A-C787-F46D-3550-9322CD679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Graphic 20" descr="Ícono de una lista">
            <a:extLst>
              <a:ext uri="{FF2B5EF4-FFF2-40B4-BE49-F238E27FC236}">
                <a16:creationId xmlns:a16="http://schemas.microsoft.com/office/drawing/2014/main" id="{239177E8-E98D-C35D-9066-159D769A994B}"/>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87" name="TextBox 86">
            <a:extLst>
              <a:ext uri="{FF2B5EF4-FFF2-40B4-BE49-F238E27FC236}">
                <a16:creationId xmlns:a16="http://schemas.microsoft.com/office/drawing/2014/main" id="{73A3CCC0-DCA0-333A-7037-1F3F237F920B}"/>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¿Dónde me mencionaron?</a:t>
            </a:r>
          </a:p>
        </p:txBody>
      </p:sp>
      <p:sp>
        <p:nvSpPr>
          <p:cNvPr id="100" name="TextBox 99">
            <a:extLst>
              <a:ext uri="{FF2B5EF4-FFF2-40B4-BE49-F238E27FC236}">
                <a16:creationId xmlns:a16="http://schemas.microsoft.com/office/drawing/2014/main" id="{6CB2399F-C2EA-D85B-B2C2-9CE05390E9A8}"/>
              </a:ext>
              <a:ext uri="{C183D7F6-B498-43B3-948B-1728B52AA6E4}">
                <adec:decorative xmlns:adec="http://schemas.microsoft.com/office/drawing/2017/decorative" val="0"/>
              </a:ext>
            </a:extLst>
          </p:cNvPr>
          <p:cNvSpPr txBox="1"/>
          <p:nvPr/>
        </p:nvSpPr>
        <p:spPr>
          <a:xfrm>
            <a:off x="3597835"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los correos electrónicos en los que me mencionaron recientemente. Hazlo detallado y resalta el remitente</a:t>
            </a:r>
          </a:p>
        </p:txBody>
      </p:sp>
      <p:grpSp>
        <p:nvGrpSpPr>
          <p:cNvPr id="48" name="Group 47" descr="Logotipo de Copilot para Microsoft 365">
            <a:extLst>
              <a:ext uri="{FF2B5EF4-FFF2-40B4-BE49-F238E27FC236}">
                <a16:creationId xmlns:a16="http://schemas.microsoft.com/office/drawing/2014/main" id="{F19F7A3D-FA22-CE2E-84EB-7B719B375101}"/>
              </a:ext>
              <a:ext uri="{C183D7F6-B498-43B3-948B-1728B52AA6E4}">
                <adec:decorative xmlns:adec="http://schemas.microsoft.com/office/drawing/2017/decorative" val="0"/>
              </a:ext>
            </a:extLst>
          </p:cNvPr>
          <p:cNvGrpSpPr/>
          <p:nvPr/>
        </p:nvGrpSpPr>
        <p:grpSpPr>
          <a:xfrm>
            <a:off x="3495672" y="4335415"/>
            <a:ext cx="346134" cy="346134"/>
            <a:chOff x="2642085" y="8381781"/>
            <a:chExt cx="534543" cy="534543"/>
          </a:xfrm>
        </p:grpSpPr>
        <p:sp>
          <p:nvSpPr>
            <p:cNvPr id="49" name="Rounded Rectangle 46">
              <a:extLst>
                <a:ext uri="{FF2B5EF4-FFF2-40B4-BE49-F238E27FC236}">
                  <a16:creationId xmlns:a16="http://schemas.microsoft.com/office/drawing/2014/main" id="{E8A23059-3E35-E493-065F-7BB1A4F5A6F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2" descr="Descarga gratuita de SVG del logotipo de Zip Co, id: 101874 - Brandlogos.net">
              <a:hlinkClick r:id="rId7"/>
              <a:extLst>
                <a:ext uri="{FF2B5EF4-FFF2-40B4-BE49-F238E27FC236}">
                  <a16:creationId xmlns:a16="http://schemas.microsoft.com/office/drawing/2014/main" id="{8729A677-8AB1-328E-0890-94ED300447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Graphic 77" descr="Ícono de notas con un lápiz">
            <a:extLst>
              <a:ext uri="{FF2B5EF4-FFF2-40B4-BE49-F238E27FC236}">
                <a16:creationId xmlns:a16="http://schemas.microsoft.com/office/drawing/2014/main" id="{3EA1AD34-2C38-7988-7B1C-8937D22265F5}"/>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1410" y="3464038"/>
            <a:ext cx="228600" cy="228600"/>
          </a:xfrm>
          <a:prstGeom prst="rect">
            <a:avLst/>
          </a:prstGeom>
        </p:spPr>
      </p:pic>
      <p:sp>
        <p:nvSpPr>
          <p:cNvPr id="88" name="TextBox 87">
            <a:extLst>
              <a:ext uri="{FF2B5EF4-FFF2-40B4-BE49-F238E27FC236}">
                <a16:creationId xmlns:a16="http://schemas.microsoft.com/office/drawing/2014/main" id="{0BD8DE51-E81F-357F-BC83-378F689FCFB6}"/>
              </a:ext>
              <a:ext uri="{C183D7F6-B498-43B3-948B-1728B52AA6E4}">
                <adec:decorative xmlns:adec="http://schemas.microsoft.com/office/drawing/2017/decorative" val="0"/>
              </a:ext>
            </a:extLst>
          </p:cNvPr>
          <p:cNvSpPr txBox="1"/>
          <p:nvPr/>
        </p:nvSpPr>
        <p:spPr>
          <a:xfrm>
            <a:off x="6571603" y="3493699"/>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Redacta una sección </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x-none" sz="1100" b="0" i="0" u="none" strike="noStrike" kern="1200" cap="none" spc="0" normalizeH="0" baseline="0" noProof="0">
                <a:ln>
                  <a:noFill/>
                </a:ln>
                <a:solidFill>
                  <a:prstClr val="black"/>
                </a:solidFill>
                <a:effectLst/>
                <a:uLnTx/>
                <a:uFillTx/>
                <a:latin typeface="Segoe UI Semibold"/>
                <a:ea typeface="+mn-ea"/>
                <a:cs typeface="+mn-cs"/>
              </a:rPr>
              <a:t>de preguntas frecuentes</a:t>
            </a:r>
          </a:p>
        </p:txBody>
      </p:sp>
      <p:sp>
        <p:nvSpPr>
          <p:cNvPr id="101" name="TextBox 100">
            <a:extLst>
              <a:ext uri="{FF2B5EF4-FFF2-40B4-BE49-F238E27FC236}">
                <a16:creationId xmlns:a16="http://schemas.microsoft.com/office/drawing/2014/main" id="{C18041D9-6F0D-3388-BD0D-944BEE3D2513}"/>
              </a:ext>
              <a:ext uri="{C183D7F6-B498-43B3-948B-1728B52AA6E4}">
                <adec:decorative xmlns:adec="http://schemas.microsoft.com/office/drawing/2017/decorative" val="0"/>
              </a:ext>
            </a:extLst>
          </p:cNvPr>
          <p:cNvSpPr txBox="1"/>
          <p:nvPr/>
        </p:nvSpPr>
        <p:spPr>
          <a:xfrm>
            <a:off x="6306477" y="3864602"/>
            <a:ext cx="2429533"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sección de preguntas frecuentes basada en un archivo</a:t>
            </a:r>
          </a:p>
        </p:txBody>
      </p:sp>
      <p:grpSp>
        <p:nvGrpSpPr>
          <p:cNvPr id="57" name="Group 56" descr="Logotipo de Copilot para Microsoft 365">
            <a:extLst>
              <a:ext uri="{FF2B5EF4-FFF2-40B4-BE49-F238E27FC236}">
                <a16:creationId xmlns:a16="http://schemas.microsoft.com/office/drawing/2014/main" id="{FE7B91D8-1B67-A9F5-A627-39A764F3A66E}"/>
              </a:ext>
              <a:ext uri="{C183D7F6-B498-43B3-948B-1728B52AA6E4}">
                <adec:decorative xmlns:adec="http://schemas.microsoft.com/office/drawing/2017/decorative" val="0"/>
              </a:ext>
            </a:extLst>
          </p:cNvPr>
          <p:cNvGrpSpPr/>
          <p:nvPr/>
        </p:nvGrpSpPr>
        <p:grpSpPr>
          <a:xfrm>
            <a:off x="6204315" y="4335415"/>
            <a:ext cx="346134" cy="346134"/>
            <a:chOff x="2642085" y="8381781"/>
            <a:chExt cx="534543" cy="534543"/>
          </a:xfrm>
        </p:grpSpPr>
        <p:sp>
          <p:nvSpPr>
            <p:cNvPr id="58" name="Rounded Rectangle 46">
              <a:extLst>
                <a:ext uri="{FF2B5EF4-FFF2-40B4-BE49-F238E27FC236}">
                  <a16:creationId xmlns:a16="http://schemas.microsoft.com/office/drawing/2014/main" id="{1BD2CE71-0C89-BEC7-7F00-3DAE9356C43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Descarga gratuita de SVG del logotipo de Zip Co, id: 101874 - Brandlogos.net">
              <a:hlinkClick r:id="rId7"/>
              <a:extLst>
                <a:ext uri="{FF2B5EF4-FFF2-40B4-BE49-F238E27FC236}">
                  <a16:creationId xmlns:a16="http://schemas.microsoft.com/office/drawing/2014/main" id="{0373A02E-F00B-0203-EE52-B9CE4344B4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Graphic 71" descr="Ícono de una burbuja de chat de preguntas">
            <a:extLst>
              <a:ext uri="{FF2B5EF4-FFF2-40B4-BE49-F238E27FC236}">
                <a16:creationId xmlns:a16="http://schemas.microsoft.com/office/drawing/2014/main" id="{22185BB9-1FD9-3A65-3EC6-57BFA20E23DC}"/>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0053" y="3464038"/>
            <a:ext cx="228600" cy="228600"/>
          </a:xfrm>
          <a:prstGeom prst="rect">
            <a:avLst/>
          </a:prstGeom>
        </p:spPr>
      </p:pic>
      <p:sp>
        <p:nvSpPr>
          <p:cNvPr id="89" name="TextBox 88">
            <a:extLst>
              <a:ext uri="{FF2B5EF4-FFF2-40B4-BE49-F238E27FC236}">
                <a16:creationId xmlns:a16="http://schemas.microsoft.com/office/drawing/2014/main" id="{B18D93F1-44DE-1686-711A-2E71AB1FF08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Busca problemas abiertos</a:t>
            </a:r>
          </a:p>
        </p:txBody>
      </p:sp>
      <p:sp>
        <p:nvSpPr>
          <p:cNvPr id="102" name="TextBox 101">
            <a:extLst>
              <a:ext uri="{FF2B5EF4-FFF2-40B4-BE49-F238E27FC236}">
                <a16:creationId xmlns:a16="http://schemas.microsoft.com/office/drawing/2014/main" id="{8BC613D4-C96D-FFBE-21DB-2F5CC5D4791B}"/>
              </a:ext>
              <a:ext uri="{C183D7F6-B498-43B3-948B-1728B52AA6E4}">
                <adec:decorative xmlns:adec="http://schemas.microsoft.com/office/drawing/2017/decorative" val="0"/>
              </a:ext>
            </a:extLst>
          </p:cNvPr>
          <p:cNvSpPr txBox="1"/>
          <p:nvPr/>
        </p:nvSpPr>
        <p:spPr>
          <a:xfrm>
            <a:off x="9015121"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los temas abiertos que salieron de </a:t>
            </a:r>
            <a:r>
              <a:rPr kumimoji="0" lang="x-none" sz="1000" b="0" i="0" u="none" strike="noStrike" kern="1200" cap="none" spc="170" normalizeH="0" baseline="0" noProof="0">
                <a:ln>
                  <a:noFill/>
                </a:ln>
                <a:solidFill>
                  <a:prstClr val="black"/>
                </a:solidFill>
                <a:effectLst/>
                <a:uLnTx/>
                <a:uFillTx/>
                <a:latin typeface="Segoe UI"/>
                <a:ea typeface="+mn-ea"/>
                <a:cs typeface="+mn-cs"/>
              </a:rPr>
              <a:t>la reunión?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Logotipo de Copilot para Microsoft 365">
            <a:extLst>
              <a:ext uri="{FF2B5EF4-FFF2-40B4-BE49-F238E27FC236}">
                <a16:creationId xmlns:a16="http://schemas.microsoft.com/office/drawing/2014/main" id="{8B4F4949-4CBF-9D4D-4E6D-ABB488A192C7}"/>
              </a:ext>
              <a:ext uri="{C183D7F6-B498-43B3-948B-1728B52AA6E4}">
                <adec:decorative xmlns:adec="http://schemas.microsoft.com/office/drawing/2017/decorative" val="0"/>
              </a:ext>
            </a:extLst>
          </p:cNvPr>
          <p:cNvGrpSpPr/>
          <p:nvPr/>
        </p:nvGrpSpPr>
        <p:grpSpPr>
          <a:xfrm>
            <a:off x="8912958" y="4335415"/>
            <a:ext cx="346134" cy="346134"/>
            <a:chOff x="2642085" y="8381781"/>
            <a:chExt cx="534543" cy="534543"/>
          </a:xfrm>
        </p:grpSpPr>
        <p:sp>
          <p:nvSpPr>
            <p:cNvPr id="67" name="Rounded Rectangle 46">
              <a:extLst>
                <a:ext uri="{FF2B5EF4-FFF2-40B4-BE49-F238E27FC236}">
                  <a16:creationId xmlns:a16="http://schemas.microsoft.com/office/drawing/2014/main" id="{9F9E5868-C4CA-8E40-1B20-9A78C2FDF873}"/>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7"/>
              <a:extLst>
                <a:ext uri="{FF2B5EF4-FFF2-40B4-BE49-F238E27FC236}">
                  <a16:creationId xmlns:a16="http://schemas.microsoft.com/office/drawing/2014/main" id="{186B6C76-52A0-ED01-F702-5DD28A235B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Graphic 78" descr="Ícono de notas con un lápiz">
            <a:extLst>
              <a:ext uri="{FF2B5EF4-FFF2-40B4-BE49-F238E27FC236}">
                <a16:creationId xmlns:a16="http://schemas.microsoft.com/office/drawing/2014/main" id="{12306858-D8E9-9764-3F45-A1766B44D3E0}"/>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90" name="TextBox 89">
            <a:extLst>
              <a:ext uri="{FF2B5EF4-FFF2-40B4-BE49-F238E27FC236}">
                <a16:creationId xmlns:a16="http://schemas.microsoft.com/office/drawing/2014/main" id="{74C38CD8-800A-7052-C0B5-2B22C032E0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una introducción</a:t>
            </a:r>
          </a:p>
        </p:txBody>
      </p:sp>
      <p:sp>
        <p:nvSpPr>
          <p:cNvPr id="103" name="TextBox 102">
            <a:extLst>
              <a:ext uri="{FF2B5EF4-FFF2-40B4-BE49-F238E27FC236}">
                <a16:creationId xmlns:a16="http://schemas.microsoft.com/office/drawing/2014/main" id="{99F282DB-EA53-C235-7835-9B5082998E22}"/>
              </a:ext>
              <a:ext uri="{C183D7F6-B498-43B3-948B-1728B52AA6E4}">
                <adec:decorative xmlns:adec="http://schemas.microsoft.com/office/drawing/2017/decorative" val="0"/>
              </a:ext>
            </a:extLst>
          </p:cNvPr>
          <p:cNvSpPr txBox="1"/>
          <p:nvPr/>
        </p:nvSpPr>
        <p:spPr>
          <a:xfrm>
            <a:off x="889193" y="5395738"/>
            <a:ext cx="2158808" cy="359073"/>
          </a:xfrm>
          <a:prstGeom prst="rect">
            <a:avLst/>
          </a:prstGeom>
          <a:noFill/>
        </p:spPr>
        <p:txBody>
          <a:bodyPr wrap="square" lIns="0" tIns="0" rIns="0" bIns="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IN" sz="1000" b="0" i="0" u="none" strike="noStrike" kern="1200" cap="none" spc="0" normalizeH="0" baseline="0" noProof="0" err="1">
                <a:ln>
                  <a:noFill/>
                </a:ln>
                <a:solidFill>
                  <a:prstClr val="black"/>
                </a:solidFill>
                <a:effectLst/>
                <a:uLnTx/>
                <a:uFillTx/>
                <a:latin typeface="Segoe UI"/>
                <a:ea typeface="+mn-ea"/>
                <a:cs typeface="+mn-cs"/>
              </a:rPr>
              <a:t>Propón</a:t>
            </a:r>
            <a:r>
              <a:rPr kumimoji="0" lang="x-none" sz="1000" b="0" i="0" u="none" strike="noStrike" kern="1200" cap="none" spc="0" normalizeH="0" baseline="0" noProof="0">
                <a:ln>
                  <a:noFill/>
                </a:ln>
                <a:solidFill>
                  <a:prstClr val="black"/>
                </a:solidFill>
                <a:effectLst/>
                <a:uLnTx/>
                <a:uFillTx/>
                <a:latin typeface="Segoe UI"/>
                <a:ea typeface="+mn-ea"/>
                <a:cs typeface="+mn-cs"/>
              </a:rPr>
              <a:t> una nueva introducción para el</a:t>
            </a:r>
          </a:p>
        </p:txBody>
      </p:sp>
      <p:grpSp>
        <p:nvGrpSpPr>
          <p:cNvPr id="15" name="Group 14" descr="Logotipo de Copilot para Microsoft 365">
            <a:extLst>
              <a:ext uri="{FF2B5EF4-FFF2-40B4-BE49-F238E27FC236}">
                <a16:creationId xmlns:a16="http://schemas.microsoft.com/office/drawing/2014/main" id="{4459E6FE-2C9C-1789-C465-4930A7D266D4}"/>
              </a:ext>
              <a:ext uri="{C183D7F6-B498-43B3-948B-1728B52AA6E4}">
                <adec:decorative xmlns:adec="http://schemas.microsoft.com/office/drawing/2017/decorative" val="0"/>
              </a:ext>
            </a:extLst>
          </p:cNvPr>
          <p:cNvGrpSpPr/>
          <p:nvPr/>
        </p:nvGrpSpPr>
        <p:grpSpPr>
          <a:xfrm>
            <a:off x="787029" y="5947521"/>
            <a:ext cx="346134" cy="346134"/>
            <a:chOff x="2642085" y="8381781"/>
            <a:chExt cx="534543" cy="534543"/>
          </a:xfrm>
        </p:grpSpPr>
        <p:sp>
          <p:nvSpPr>
            <p:cNvPr id="43" name="Rounded Rectangle 46">
              <a:extLst>
                <a:ext uri="{FF2B5EF4-FFF2-40B4-BE49-F238E27FC236}">
                  <a16:creationId xmlns:a16="http://schemas.microsoft.com/office/drawing/2014/main" id="{B56DD2DC-6376-77C5-0104-FDD178E4A110}"/>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47616165-CB0A-FDA8-F392-2D1AA59EDC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Graphic 73" descr="Ícono de una burbuja de chat de preguntas">
            <a:extLst>
              <a:ext uri="{FF2B5EF4-FFF2-40B4-BE49-F238E27FC236}">
                <a16:creationId xmlns:a16="http://schemas.microsoft.com/office/drawing/2014/main" id="{50DD0286-48D2-59CF-CBE5-50F62410CB7F}"/>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2767" y="5076144"/>
            <a:ext cx="228600" cy="228600"/>
          </a:xfrm>
          <a:prstGeom prst="rect">
            <a:avLst/>
          </a:prstGeom>
        </p:spPr>
      </p:pic>
      <p:sp>
        <p:nvSpPr>
          <p:cNvPr id="91" name="TextBox 90">
            <a:extLst>
              <a:ext uri="{FF2B5EF4-FFF2-40B4-BE49-F238E27FC236}">
                <a16:creationId xmlns:a16="http://schemas.microsoft.com/office/drawing/2014/main" id="{DF42C0E4-A0C6-4ECA-36FF-402C85E47A2C}"/>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Cómo</a:t>
            </a:r>
          </a:p>
        </p:txBody>
      </p:sp>
      <p:sp>
        <p:nvSpPr>
          <p:cNvPr id="104" name="TextBox 103">
            <a:extLst>
              <a:ext uri="{FF2B5EF4-FFF2-40B4-BE49-F238E27FC236}">
                <a16:creationId xmlns:a16="http://schemas.microsoft.com/office/drawing/2014/main" id="{41C3B741-D84B-CB36-BC2B-26B3E1D427A6}"/>
              </a:ext>
              <a:ext uri="{C183D7F6-B498-43B3-948B-1728B52AA6E4}">
                <adec:decorative xmlns:adec="http://schemas.microsoft.com/office/drawing/2017/decorative" val="0"/>
              </a:ext>
            </a:extLst>
          </p:cNvPr>
          <p:cNvSpPr txBox="1"/>
          <p:nvPr/>
        </p:nvSpPr>
        <p:spPr>
          <a:xfrm>
            <a:off x="3597835"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¿Cómo escribo una solicitud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propuesta?</a:t>
            </a:r>
          </a:p>
        </p:txBody>
      </p:sp>
      <p:grpSp>
        <p:nvGrpSpPr>
          <p:cNvPr id="51" name="Group 50" descr="Logotipo de Copilot para Microsoft 365">
            <a:extLst>
              <a:ext uri="{FF2B5EF4-FFF2-40B4-BE49-F238E27FC236}">
                <a16:creationId xmlns:a16="http://schemas.microsoft.com/office/drawing/2014/main" id="{4009B900-5CE0-E312-B621-BCF61366EA9F}"/>
              </a:ext>
              <a:ext uri="{C183D7F6-B498-43B3-948B-1728B52AA6E4}">
                <adec:decorative xmlns:adec="http://schemas.microsoft.com/office/drawing/2017/decorative" val="0"/>
              </a:ext>
            </a:extLst>
          </p:cNvPr>
          <p:cNvGrpSpPr/>
          <p:nvPr/>
        </p:nvGrpSpPr>
        <p:grpSpPr>
          <a:xfrm>
            <a:off x="3495672" y="5947521"/>
            <a:ext cx="346134" cy="346134"/>
            <a:chOff x="2642085" y="8381781"/>
            <a:chExt cx="534543" cy="534543"/>
          </a:xfrm>
        </p:grpSpPr>
        <p:sp>
          <p:nvSpPr>
            <p:cNvPr id="52" name="Rounded Rectangle 46">
              <a:extLst>
                <a:ext uri="{FF2B5EF4-FFF2-40B4-BE49-F238E27FC236}">
                  <a16:creationId xmlns:a16="http://schemas.microsoft.com/office/drawing/2014/main" id="{A9FC1952-FB86-4CFF-948C-6AD646F6FB7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2" descr="Descarga gratuita de SVG del logotipo de Zip Co, id: 101874 - Brandlogos.net">
              <a:hlinkClick r:id="rId7"/>
              <a:extLst>
                <a:ext uri="{FF2B5EF4-FFF2-40B4-BE49-F238E27FC236}">
                  <a16:creationId xmlns:a16="http://schemas.microsoft.com/office/drawing/2014/main" id="{5B0FAA41-10EA-FAAB-B96B-C40FC06635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Graphic 74" descr="Ícono de una burbuja de chat de preguntas">
            <a:extLst>
              <a:ext uri="{FF2B5EF4-FFF2-40B4-BE49-F238E27FC236}">
                <a16:creationId xmlns:a16="http://schemas.microsoft.com/office/drawing/2014/main" id="{C2AA77ED-1674-C2A2-DD6C-5D1CC9605337}"/>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5076144"/>
            <a:ext cx="228600" cy="228600"/>
          </a:xfrm>
          <a:prstGeom prst="rect">
            <a:avLst/>
          </a:prstGeom>
        </p:spPr>
      </p:pic>
      <p:sp>
        <p:nvSpPr>
          <p:cNvPr id="92" name="TextBox 91">
            <a:extLst>
              <a:ext uri="{FF2B5EF4-FFF2-40B4-BE49-F238E27FC236}">
                <a16:creationId xmlns:a16="http://schemas.microsoft.com/office/drawing/2014/main" id="{815199A6-1FC5-92B4-DA46-9734A234289B}"/>
              </a:ext>
              <a:ext uri="{C183D7F6-B498-43B3-948B-1728B52AA6E4}">
                <adec:decorative xmlns:adec="http://schemas.microsoft.com/office/drawing/2017/decorative" val="0"/>
              </a:ext>
            </a:extLst>
          </p:cNvPr>
          <p:cNvSpPr txBox="1"/>
          <p:nvPr/>
        </p:nvSpPr>
        <p:spPr>
          <a:xfrm>
            <a:off x="6571603" y="5105806"/>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elementos de acción</a:t>
            </a:r>
          </a:p>
        </p:txBody>
      </p:sp>
      <p:sp>
        <p:nvSpPr>
          <p:cNvPr id="105" name="TextBox 104">
            <a:extLst>
              <a:ext uri="{FF2B5EF4-FFF2-40B4-BE49-F238E27FC236}">
                <a16:creationId xmlns:a16="http://schemas.microsoft.com/office/drawing/2014/main" id="{603B108E-05E5-43A4-E33F-FF4230869C36}"/>
              </a:ext>
              <a:ext uri="{C183D7F6-B498-43B3-948B-1728B52AA6E4}">
                <adec:decorative xmlns:adec="http://schemas.microsoft.com/office/drawing/2017/decorative" val="0"/>
              </a:ext>
            </a:extLst>
          </p:cNvPr>
          <p:cNvSpPr txBox="1"/>
          <p:nvPr/>
        </p:nvSpPr>
        <p:spPr>
          <a:xfrm>
            <a:off x="6306478"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los elementos de acción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a:t>
            </a:r>
            <a:r>
              <a:rPr kumimoji="0" lang="x-none" sz="1000" b="0" i="0" u="none" strike="noStrike" kern="1200" cap="none" spc="170" normalizeH="0" baseline="0" noProof="0">
                <a:ln>
                  <a:noFill/>
                </a:ln>
                <a:solidFill>
                  <a:prstClr val="black"/>
                </a:solidFill>
                <a:effectLst/>
                <a:uLnTx/>
                <a:uFillTx/>
                <a:latin typeface="Segoe UI"/>
                <a:ea typeface="+mn-ea"/>
                <a:cs typeface="+mn-cs"/>
              </a:rPr>
              <a:t>la reunión?</a:t>
            </a:r>
          </a:p>
        </p:txBody>
      </p:sp>
      <p:grpSp>
        <p:nvGrpSpPr>
          <p:cNvPr id="60" name="Group 59" descr="Logotipo de Copilot para Microsoft 365">
            <a:extLst>
              <a:ext uri="{FF2B5EF4-FFF2-40B4-BE49-F238E27FC236}">
                <a16:creationId xmlns:a16="http://schemas.microsoft.com/office/drawing/2014/main" id="{9CD28DFF-A935-6930-F9E1-BB4E1BA049E8}"/>
              </a:ext>
              <a:ext uri="{C183D7F6-B498-43B3-948B-1728B52AA6E4}">
                <adec:decorative xmlns:adec="http://schemas.microsoft.com/office/drawing/2017/decorative" val="0"/>
              </a:ext>
            </a:extLst>
          </p:cNvPr>
          <p:cNvGrpSpPr/>
          <p:nvPr/>
        </p:nvGrpSpPr>
        <p:grpSpPr>
          <a:xfrm>
            <a:off x="6204315" y="5947521"/>
            <a:ext cx="346134" cy="346134"/>
            <a:chOff x="2642085" y="8381781"/>
            <a:chExt cx="534543" cy="534543"/>
          </a:xfrm>
        </p:grpSpPr>
        <p:sp>
          <p:nvSpPr>
            <p:cNvPr id="61" name="Rounded Rectangle 46">
              <a:extLst>
                <a:ext uri="{FF2B5EF4-FFF2-40B4-BE49-F238E27FC236}">
                  <a16:creationId xmlns:a16="http://schemas.microsoft.com/office/drawing/2014/main" id="{C4769231-4C03-AB6E-A606-F6FFBE747CF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2" name="Picture 2" descr="Descarga gratuita de SVG del logotipo de Zip Co, id: 101874 - Brandlogos.net">
              <a:hlinkClick r:id="rId7"/>
              <a:extLst>
                <a:ext uri="{FF2B5EF4-FFF2-40B4-BE49-F238E27FC236}">
                  <a16:creationId xmlns:a16="http://schemas.microsoft.com/office/drawing/2014/main" id="{7AAD8DD3-3617-9372-2348-174B0B6CBD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Graphic 79" descr="Ícono de notas con un lápiz">
            <a:extLst>
              <a:ext uri="{FF2B5EF4-FFF2-40B4-BE49-F238E27FC236}">
                <a16:creationId xmlns:a16="http://schemas.microsoft.com/office/drawing/2014/main" id="{9E6463ED-72E0-1B20-AE74-5CFD815ED22E}"/>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5076144"/>
            <a:ext cx="228600" cy="228600"/>
          </a:xfrm>
          <a:prstGeom prst="rect">
            <a:avLst/>
          </a:prstGeom>
        </p:spPr>
      </p:pic>
      <p:sp>
        <p:nvSpPr>
          <p:cNvPr id="93" name="TextBox 92">
            <a:extLst>
              <a:ext uri="{FF2B5EF4-FFF2-40B4-BE49-F238E27FC236}">
                <a16:creationId xmlns:a16="http://schemas.microsoft.com/office/drawing/2014/main" id="{7549552F-D9A3-4128-3407-414835C309AC}"/>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Generar ideas</a:t>
            </a:r>
          </a:p>
        </p:txBody>
      </p:sp>
      <p:sp>
        <p:nvSpPr>
          <p:cNvPr id="106" name="TextBox 105">
            <a:extLst>
              <a:ext uri="{FF2B5EF4-FFF2-40B4-BE49-F238E27FC236}">
                <a16:creationId xmlns:a16="http://schemas.microsoft.com/office/drawing/2014/main" id="{53647C48-C285-D24A-9DB9-A323B2FD8259}"/>
              </a:ext>
              <a:ext uri="{C183D7F6-B498-43B3-948B-1728B52AA6E4}">
                <adec:decorative xmlns:adec="http://schemas.microsoft.com/office/drawing/2017/decorative" val="0"/>
              </a:ext>
            </a:extLst>
          </p:cNvPr>
          <p:cNvSpPr txBox="1"/>
          <p:nvPr/>
        </p:nvSpPr>
        <p:spPr>
          <a:xfrm>
            <a:off x="9015122" y="5395738"/>
            <a:ext cx="2357728"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ideas para un evento de remoto divertido para el fortalecimiento de los lazos del equipo</a:t>
            </a:r>
          </a:p>
        </p:txBody>
      </p:sp>
      <p:grpSp>
        <p:nvGrpSpPr>
          <p:cNvPr id="69" name="Group 68" descr="Logotipo de Copilot para Microsoft 365">
            <a:extLst>
              <a:ext uri="{FF2B5EF4-FFF2-40B4-BE49-F238E27FC236}">
                <a16:creationId xmlns:a16="http://schemas.microsoft.com/office/drawing/2014/main" id="{D1D5076D-A573-D200-07DF-BDD2DBEEA6F7}"/>
              </a:ext>
              <a:ext uri="{C183D7F6-B498-43B3-948B-1728B52AA6E4}">
                <adec:decorative xmlns:adec="http://schemas.microsoft.com/office/drawing/2017/decorative" val="0"/>
              </a:ext>
            </a:extLst>
          </p:cNvPr>
          <p:cNvGrpSpPr/>
          <p:nvPr/>
        </p:nvGrpSpPr>
        <p:grpSpPr>
          <a:xfrm>
            <a:off x="8912958" y="5947521"/>
            <a:ext cx="346134" cy="346134"/>
            <a:chOff x="2642085" y="8381781"/>
            <a:chExt cx="534543" cy="534543"/>
          </a:xfrm>
        </p:grpSpPr>
        <p:sp>
          <p:nvSpPr>
            <p:cNvPr id="70" name="Rounded Rectangle 46">
              <a:extLst>
                <a:ext uri="{FF2B5EF4-FFF2-40B4-BE49-F238E27FC236}">
                  <a16:creationId xmlns:a16="http://schemas.microsoft.com/office/drawing/2014/main" id="{4AB9F6EA-180C-AFFF-CCE0-3832C186098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Picture 2" descr="Descarga gratuita de SVG del logotipo de Zip Co, id: 101874 - Brandlogos.net">
              <a:hlinkClick r:id="rId7"/>
              <a:extLst>
                <a:ext uri="{FF2B5EF4-FFF2-40B4-BE49-F238E27FC236}">
                  <a16:creationId xmlns:a16="http://schemas.microsoft.com/office/drawing/2014/main" id="{49ACD7A2-4765-8928-2192-1EAB4350D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Rounded Corners 106">
            <a:extLst>
              <a:ext uri="{FF2B5EF4-FFF2-40B4-BE49-F238E27FC236}">
                <a16:creationId xmlns:a16="http://schemas.microsoft.com/office/drawing/2014/main" id="{D524E597-670A-98FB-00AF-F97080F49CB5}"/>
              </a:ext>
              <a:ext uri="{C183D7F6-B498-43B3-948B-1728B52AA6E4}">
                <adec:decorative xmlns:adec="http://schemas.microsoft.com/office/drawing/2017/decorative" val="1"/>
              </a:ext>
            </a:extLst>
          </p:cNvPr>
          <p:cNvSpPr/>
          <p:nvPr/>
        </p:nvSpPr>
        <p:spPr bwMode="auto">
          <a:xfrm>
            <a:off x="2678365" y="2176109"/>
            <a:ext cx="5268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persona</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2628B8F4-3254-AF5A-F614-CA518A1B0502}"/>
              </a:ext>
              <a:ext uri="{C183D7F6-B498-43B3-948B-1728B52AA6E4}">
                <adec:decorative xmlns:adec="http://schemas.microsoft.com/office/drawing/2017/decorative" val="1"/>
              </a:ext>
            </a:extLst>
          </p:cNvPr>
          <p:cNvSpPr/>
          <p:nvPr/>
        </p:nvSpPr>
        <p:spPr bwMode="auto">
          <a:xfrm>
            <a:off x="1692543" y="3782387"/>
            <a:ext cx="51108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20" normalizeH="0" baseline="0" noProof="0">
                <a:ln>
                  <a:noFill/>
                </a:ln>
                <a:solidFill>
                  <a:prstClr val="black"/>
                </a:solidFill>
                <a:effectLst/>
                <a:uLnTx/>
                <a:uFillTx/>
                <a:latin typeface="Segoe UI"/>
                <a:ea typeface="Segoe UI" pitchFamily="34" charset="0"/>
                <a:cs typeface="Segoe UI" pitchFamily="34" charset="0"/>
              </a:rPr>
              <a:t>persona</a:t>
            </a:r>
            <a:endParaRPr kumimoji="0" lang="en-IN" sz="1000" b="0" i="0" u="none" strike="noStrike" kern="1200" cap="none" spc="-20" normalizeH="0" baseline="0" noProof="0">
              <a:ln>
                <a:noFill/>
              </a:ln>
              <a:solidFill>
                <a:prstClr val="black"/>
              </a:solidFill>
              <a:effectLst/>
              <a:uLnTx/>
              <a:uFillTx/>
              <a:latin typeface="Segoe UI"/>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FB88ADD5-794E-8A58-2EDA-61BB1967462F}"/>
              </a:ext>
              <a:ext uri="{C183D7F6-B498-43B3-948B-1728B52AA6E4}">
                <adec:decorative xmlns:adec="http://schemas.microsoft.com/office/drawing/2017/decorative" val="1"/>
              </a:ext>
            </a:extLst>
          </p:cNvPr>
          <p:cNvSpPr/>
          <p:nvPr/>
        </p:nvSpPr>
        <p:spPr bwMode="auto">
          <a:xfrm>
            <a:off x="998424" y="5569992"/>
            <a:ext cx="475836"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C78CEC2A-E0F7-19F4-AAA1-D3B4285469BB}"/>
              </a:ext>
              <a:ext uri="{C183D7F6-B498-43B3-948B-1728B52AA6E4}">
                <adec:decorative xmlns:adec="http://schemas.microsoft.com/office/drawing/2017/decorative" val="1"/>
              </a:ext>
            </a:extLst>
          </p:cNvPr>
          <p:cNvSpPr/>
          <p:nvPr/>
        </p:nvSpPr>
        <p:spPr bwMode="auto">
          <a:xfrm>
            <a:off x="5241790" y="2168172"/>
            <a:ext cx="547028"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1" name="Rectangle: Rounded Corners 110">
            <a:extLst>
              <a:ext uri="{FF2B5EF4-FFF2-40B4-BE49-F238E27FC236}">
                <a16:creationId xmlns:a16="http://schemas.microsoft.com/office/drawing/2014/main" id="{655A93BB-D50E-2481-923B-4D79B42A32B1}"/>
              </a:ext>
              <a:ext uri="{C183D7F6-B498-43B3-948B-1728B52AA6E4}">
                <adec:decorative xmlns:adec="http://schemas.microsoft.com/office/drawing/2017/decorative" val="1"/>
              </a:ext>
            </a:extLst>
          </p:cNvPr>
          <p:cNvSpPr/>
          <p:nvPr/>
        </p:nvSpPr>
        <p:spPr bwMode="auto">
          <a:xfrm>
            <a:off x="10590088" y="2323923"/>
            <a:ext cx="588169"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2" name="Rectangle: Rounded Corners 111">
            <a:extLst>
              <a:ext uri="{FF2B5EF4-FFF2-40B4-BE49-F238E27FC236}">
                <a16:creationId xmlns:a16="http://schemas.microsoft.com/office/drawing/2014/main" id="{13CE70BB-31A8-9396-C900-4BC8D234A347}"/>
              </a:ext>
              <a:ext uri="{C183D7F6-B498-43B3-948B-1728B52AA6E4}">
                <adec:decorative xmlns:adec="http://schemas.microsoft.com/office/drawing/2017/decorative" val="1"/>
              </a:ext>
            </a:extLst>
          </p:cNvPr>
          <p:cNvSpPr/>
          <p:nvPr/>
        </p:nvSpPr>
        <p:spPr bwMode="auto">
          <a:xfrm>
            <a:off x="9849422" y="394748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9" name="Rectangle: Rounded Corners 108">
            <a:extLst>
              <a:ext uri="{FF2B5EF4-FFF2-40B4-BE49-F238E27FC236}">
                <a16:creationId xmlns:a16="http://schemas.microsoft.com/office/drawing/2014/main" id="{364F8709-7D7C-9590-3C74-0DB0B4E59AFB}"/>
              </a:ext>
              <a:ext uri="{C183D7F6-B498-43B3-948B-1728B52AA6E4}">
                <adec:decorative xmlns:adec="http://schemas.microsoft.com/office/drawing/2017/decorative" val="1"/>
              </a:ext>
            </a:extLst>
          </p:cNvPr>
          <p:cNvSpPr/>
          <p:nvPr/>
        </p:nvSpPr>
        <p:spPr bwMode="auto">
          <a:xfrm>
            <a:off x="7157221" y="2330273"/>
            <a:ext cx="472304"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30" normalizeH="0" baseline="0" noProof="0">
              <a:ln>
                <a:noFill/>
              </a:ln>
              <a:solidFill>
                <a:prstClr val="black"/>
              </a:solidFill>
              <a:effectLst/>
              <a:uLnTx/>
              <a:uFillTx/>
              <a:latin typeface="Segoe UI"/>
              <a:ea typeface="Segoe UI" pitchFamily="34" charset="0"/>
              <a:cs typeface="Segoe UI" pitchFamily="34" charset="0"/>
            </a:endParaRPr>
          </a:p>
        </p:txBody>
      </p:sp>
      <p:sp>
        <p:nvSpPr>
          <p:cNvPr id="114" name="Rectangle: Rounded Corners 113">
            <a:extLst>
              <a:ext uri="{FF2B5EF4-FFF2-40B4-BE49-F238E27FC236}">
                <a16:creationId xmlns:a16="http://schemas.microsoft.com/office/drawing/2014/main" id="{DB6D6B1B-735A-B2D1-A8CD-68814E313951}"/>
              </a:ext>
              <a:ext uri="{C183D7F6-B498-43B3-948B-1728B52AA6E4}">
                <adec:decorative xmlns:adec="http://schemas.microsoft.com/office/drawing/2017/decorative" val="1"/>
              </a:ext>
            </a:extLst>
          </p:cNvPr>
          <p:cNvSpPr/>
          <p:nvPr/>
        </p:nvSpPr>
        <p:spPr bwMode="auto">
          <a:xfrm>
            <a:off x="7067256" y="4018490"/>
            <a:ext cx="671806"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A769A939-C77B-C7A6-D51E-B3D93B9D76C0}"/>
              </a:ext>
              <a:ext uri="{C183D7F6-B498-43B3-948B-1728B52AA6E4}">
                <adec:decorative xmlns:adec="http://schemas.microsoft.com/office/drawing/2017/decorative" val="1"/>
              </a:ext>
            </a:extLst>
          </p:cNvPr>
          <p:cNvSpPr/>
          <p:nvPr/>
        </p:nvSpPr>
        <p:spPr bwMode="auto">
          <a:xfrm>
            <a:off x="6678508" y="555091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9718479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166B1AD2-138A-6948-4665-7F33671CF646}"/>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C2C39AF2-ACFE-11AE-93B1-2DBCAA134CB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x-none" sz="3000">
                <a:gradFill flip="none" rotWithShape="1">
                  <a:gsLst>
                    <a:gs pos="50000">
                      <a:srgbClr val="8661C5"/>
                    </a:gs>
                    <a:gs pos="0">
                      <a:srgbClr val="3E76D4"/>
                    </a:gs>
                    <a:gs pos="100000">
                      <a:srgbClr val="C73ECC"/>
                    </a:gs>
                  </a:gsLst>
                  <a:lin ang="2700000" scaled="1"/>
                  <a:tileRect/>
                </a:gradFill>
                <a:cs typeface="+mn-cs"/>
              </a:rPr>
              <a:t>Forma de uso: Copilot en Outlook</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18" name="Group 17" descr="Logotipo de Outlook">
            <a:extLst>
              <a:ext uri="{FF2B5EF4-FFF2-40B4-BE49-F238E27FC236}">
                <a16:creationId xmlns:a16="http://schemas.microsoft.com/office/drawing/2014/main" id="{ED973D5C-1EB0-4B72-E8B3-51A8946ABB06}"/>
              </a:ext>
              <a:ext uri="{C183D7F6-B498-43B3-948B-1728B52AA6E4}">
                <adec:decorative xmlns:adec="http://schemas.microsoft.com/office/drawing/2017/decorative" val="0"/>
              </a:ext>
            </a:extLst>
          </p:cNvPr>
          <p:cNvGrpSpPr/>
          <p:nvPr/>
        </p:nvGrpSpPr>
        <p:grpSpPr>
          <a:xfrm>
            <a:off x="6315024" y="457200"/>
            <a:ext cx="534543" cy="534543"/>
            <a:chOff x="6471778" y="1112559"/>
            <a:chExt cx="534543" cy="534543"/>
          </a:xfrm>
        </p:grpSpPr>
        <p:sp>
          <p:nvSpPr>
            <p:cNvPr id="22" name="Rounded Rectangle 46">
              <a:hlinkClick r:id="rId3"/>
              <a:extLst>
                <a:ext uri="{FF2B5EF4-FFF2-40B4-BE49-F238E27FC236}">
                  <a16:creationId xmlns:a16="http://schemas.microsoft.com/office/drawing/2014/main" id="{69A92FA7-893B-B72B-8997-58F6EEDB445D}"/>
                </a:ext>
              </a:extLst>
            </p:cNvPr>
            <p:cNvSpPr/>
            <p:nvPr/>
          </p:nvSpPr>
          <p:spPr bwMode="auto">
            <a:xfrm>
              <a:off x="6471778" y="1112559"/>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1C93B58D-332F-1748-70BB-1F3873AF68C9}"/>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700" t="24766" r="22700" b="24766"/>
            <a:stretch/>
          </p:blipFill>
          <p:spPr>
            <a:xfrm>
              <a:off x="6549664" y="1204777"/>
              <a:ext cx="378770" cy="350106"/>
            </a:xfrm>
            <a:prstGeom prst="rect">
              <a:avLst/>
            </a:prstGeom>
          </p:spPr>
        </p:pic>
      </p:grpSp>
      <p:pic>
        <p:nvPicPr>
          <p:cNvPr id="9" name="Picture 2" descr="Logotipo de Copilot para Microsoft 365">
            <a:extLst>
              <a:ext uri="{FF2B5EF4-FFF2-40B4-BE49-F238E27FC236}">
                <a16:creationId xmlns:a16="http://schemas.microsoft.com/office/drawing/2014/main" id="{399B0165-0FF3-737F-51BD-B164A98F3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D33F52-4060-0C51-C760-948A1F14D582}"/>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o una lista de puntos clave y elementos de acción para ponerse al día con un hilo de correos electrónicos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Redactar un nuevo correo electrónico o responder a un hilo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1"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Nuevo correo electrónico</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Draft with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Proporcionar un tema o puntos clave para un nuevo correo electrónico: Copilot puede acceder a la información del hilo actual</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Seleccionar el tono y el largo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Revisar un borrador existente</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Coaching by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Proporcionar sugerencias sobre el tono, la actitud </a:t>
            </a:r>
            <a:br>
              <a:rPr kumimoji="0" lang="en-US"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b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y la claridad.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Summary by Copilot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Obtener un resumen de un hilo de correo electrónico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con citas</a:t>
            </a:r>
          </a:p>
        </p:txBody>
      </p:sp>
      <p:pic>
        <p:nvPicPr>
          <p:cNvPr id="19" name="Picture 18" descr="Captura de pantalla de Copilot en Outlook">
            <a:extLst>
              <a:ext uri="{FF2B5EF4-FFF2-40B4-BE49-F238E27FC236}">
                <a16:creationId xmlns:a16="http://schemas.microsoft.com/office/drawing/2014/main" id="{85A41BD5-248E-62F0-10DF-175A60F305CA}"/>
              </a:ext>
            </a:extLst>
          </p:cNvPr>
          <p:cNvPicPr>
            <a:picLocks noChangeAspect="1"/>
          </p:cNvPicPr>
          <p:nvPr/>
        </p:nvPicPr>
        <p:blipFill>
          <a:blip r:embed="rId7"/>
          <a:stretch>
            <a:fillRect/>
          </a:stretch>
        </p:blipFill>
        <p:spPr>
          <a:xfrm>
            <a:off x="5062855" y="1794832"/>
            <a:ext cx="2938488" cy="3397627"/>
          </a:xfrm>
          <a:prstGeom prst="roundRect">
            <a:avLst>
              <a:gd name="adj" fmla="val 2923"/>
            </a:avLst>
          </a:prstGeom>
          <a:ln w="6350">
            <a:solidFill>
              <a:schemeClr val="bg1">
                <a:lumMod val="75000"/>
              </a:schemeClr>
            </a:solidFill>
          </a:ln>
        </p:spPr>
      </p:pic>
      <p:sp>
        <p:nvSpPr>
          <p:cNvPr id="6" name="Rectangle: Rounded Corners 5" descr="Énfasis en el menú desplegable de Copilot que muestra Draft with Copilot y Coaching by Copilot ">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5629275" y="1971675"/>
            <a:ext cx="1042988" cy="495300"/>
          </a:xfrm>
          <a:prstGeom prst="roundRect">
            <a:avLst>
              <a:gd name="adj" fmla="val 993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Captura de pantalla de Draft with Copilot (versión preliminar)">
            <a:extLst>
              <a:ext uri="{FF2B5EF4-FFF2-40B4-BE49-F238E27FC236}">
                <a16:creationId xmlns:a16="http://schemas.microsoft.com/office/drawing/2014/main" id="{CBBFDFEB-CC68-697A-EFFA-3B4490EE7118}"/>
              </a:ext>
            </a:extLst>
          </p:cNvPr>
          <p:cNvPicPr>
            <a:picLocks noChangeAspect="1"/>
          </p:cNvPicPr>
          <p:nvPr/>
        </p:nvPicPr>
        <p:blipFill rotWithShape="1">
          <a:blip r:embed="rId8"/>
          <a:srcRect t="50239" r="780" b="2782"/>
          <a:stretch/>
        </p:blipFill>
        <p:spPr>
          <a:xfrm>
            <a:off x="6235700" y="2518489"/>
            <a:ext cx="2720847" cy="910511"/>
          </a:xfrm>
          <a:prstGeom prst="roundRect">
            <a:avLst>
              <a:gd name="adj" fmla="val 6991"/>
            </a:avLst>
          </a:prstGeom>
          <a:ln w="6350">
            <a:solidFill>
              <a:schemeClr val="bg1">
                <a:lumMod val="75000"/>
              </a:schemeClr>
            </a:solidFill>
          </a:ln>
        </p:spPr>
      </p:pic>
      <p:sp>
        <p:nvSpPr>
          <p:cNvPr id="13" name="TextBox 12">
            <a:extLst>
              <a:ext uri="{FF2B5EF4-FFF2-40B4-BE49-F238E27FC236}">
                <a16:creationId xmlns:a16="http://schemas.microsoft.com/office/drawing/2014/main" id="{817EA871-E3B2-35D0-F6EF-98E8EC98556F}"/>
              </a:ext>
            </a:extLst>
          </p:cNvPr>
          <p:cNvSpPr txBox="1">
            <a:spLocks/>
          </p:cNvSpPr>
          <p:nvPr/>
        </p:nvSpPr>
        <p:spPr>
          <a:xfrm>
            <a:off x="9134812" y="2593583"/>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a Copilot que cree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un borrador sobre un tema nuevo o un hilo existente.</a:t>
            </a: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134812" y="4033117"/>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Recib</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sugerencias de Copilot para mejorar un correo electrónico.</a:t>
            </a:r>
          </a:p>
        </p:txBody>
      </p:sp>
      <p:pic>
        <p:nvPicPr>
          <p:cNvPr id="28" name="Picture 27" descr="Captura de pantalla de Copilot con Outlook ">
            <a:extLst>
              <a:ext uri="{FF2B5EF4-FFF2-40B4-BE49-F238E27FC236}">
                <a16:creationId xmlns:a16="http://schemas.microsoft.com/office/drawing/2014/main" id="{2DD18840-C6B6-E466-B506-6B7191593218}"/>
              </a:ext>
            </a:extLst>
          </p:cNvPr>
          <p:cNvPicPr>
            <a:picLocks noChangeAspect="1"/>
          </p:cNvPicPr>
          <p:nvPr/>
        </p:nvPicPr>
        <p:blipFill>
          <a:blip r:embed="rId9"/>
          <a:stretch>
            <a:fillRect/>
          </a:stretch>
        </p:blipFill>
        <p:spPr>
          <a:xfrm>
            <a:off x="5360437" y="5304237"/>
            <a:ext cx="2343324" cy="985550"/>
          </a:xfrm>
          <a:prstGeom prst="roundRect">
            <a:avLst>
              <a:gd name="adj" fmla="val 6358"/>
            </a:avLst>
          </a:prstGeom>
          <a:ln w="6350">
            <a:solidFill>
              <a:schemeClr val="bg1">
                <a:lumMod val="75000"/>
              </a:schemeClr>
            </a:solidFill>
          </a:ln>
        </p:spPr>
      </p:pic>
      <p:sp>
        <p:nvSpPr>
          <p:cNvPr id="29" name="Rectangle: Rounded Corners 28" descr="Énfasis en Summary by Copilot que se muestra en la captura de pantalla">
            <a:extLst>
              <a:ext uri="{FF2B5EF4-FFF2-40B4-BE49-F238E27FC236}">
                <a16:creationId xmlns:a16="http://schemas.microsoft.com/office/drawing/2014/main" id="{C54FCC0B-33CE-2243-1715-C5E6CBE8496E}"/>
              </a:ext>
              <a:ext uri="{C183D7F6-B498-43B3-948B-1728B52AA6E4}">
                <adec:decorative xmlns:adec="http://schemas.microsoft.com/office/drawing/2017/decorative" val="0"/>
              </a:ext>
            </a:extLst>
          </p:cNvPr>
          <p:cNvSpPr/>
          <p:nvPr/>
        </p:nvSpPr>
        <p:spPr bwMode="auto">
          <a:xfrm>
            <a:off x="5360437" y="5991210"/>
            <a:ext cx="922888" cy="298577"/>
          </a:xfrm>
          <a:prstGeom prst="roundRect">
            <a:avLst>
              <a:gd name="adj" fmla="val 1019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9812EFA7-44A1-0C06-72E8-DE7D9B46457C}"/>
              </a:ext>
            </a:extLst>
          </p:cNvPr>
          <p:cNvSpPr txBox="1">
            <a:spLocks/>
          </p:cNvSpPr>
          <p:nvPr/>
        </p:nvSpPr>
        <p:spPr>
          <a:xfrm>
            <a:off x="9134812" y="5438776"/>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En la parte superior de cada correo electrónico. Gener</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un resumen del correo electrónico o hilo</a:t>
            </a:r>
          </a:p>
        </p:txBody>
      </p:sp>
    </p:spTree>
    <p:extLst>
      <p:ext uri="{BB962C8B-B14F-4D97-AF65-F5344CB8AC3E}">
        <p14:creationId xmlns:p14="http://schemas.microsoft.com/office/powerpoint/2010/main" val="3982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4" grpId="0" animBg="1"/>
      <p:bldP spid="29" grpId="0" animBg="1"/>
      <p:bldP spid="2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52E81029-92E8-4FCD-EBA5-9477097AFC3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C58D6CBB-8602-2CF3-E244-EFFBE1B16438}"/>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7590537"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Excel</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8" name="Group 7" descr="Logotipo de Microsoft Excel">
            <a:extLst>
              <a:ext uri="{FF2B5EF4-FFF2-40B4-BE49-F238E27FC236}">
                <a16:creationId xmlns:a16="http://schemas.microsoft.com/office/drawing/2014/main" id="{211BC3C8-A12E-0DF4-313A-3502DF8F881A}"/>
              </a:ext>
              <a:ext uri="{C183D7F6-B498-43B3-948B-1728B52AA6E4}">
                <adec:decorative xmlns:adec="http://schemas.microsoft.com/office/drawing/2017/decorative" val="0"/>
              </a:ext>
            </a:extLst>
          </p:cNvPr>
          <p:cNvGrpSpPr/>
          <p:nvPr/>
        </p:nvGrpSpPr>
        <p:grpSpPr>
          <a:xfrm>
            <a:off x="6220605" y="457200"/>
            <a:ext cx="534543" cy="534543"/>
            <a:chOff x="5831903" y="8381781"/>
            <a:chExt cx="534543" cy="534543"/>
          </a:xfrm>
        </p:grpSpPr>
        <p:sp>
          <p:nvSpPr>
            <p:cNvPr id="11" name="Rounded Rectangle 46">
              <a:extLst>
                <a:ext uri="{FF2B5EF4-FFF2-40B4-BE49-F238E27FC236}">
                  <a16:creationId xmlns:a16="http://schemas.microsoft.com/office/drawing/2014/main" id="{CA817719-4880-333C-90AD-998B56D891D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8" descr="Logotipo de Microsoft Excel - PNG y vector - Descarga de logotipo">
              <a:hlinkClick r:id="rId3"/>
              <a:extLst>
                <a:ext uri="{FF2B5EF4-FFF2-40B4-BE49-F238E27FC236}">
                  <a16:creationId xmlns:a16="http://schemas.microsoft.com/office/drawing/2014/main" id="{FD2CF47B-01D8-6259-B2BE-6B5AD47F0964}"/>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Logotipo de Copilot para Microsoft 365">
            <a:extLst>
              <a:ext uri="{FF2B5EF4-FFF2-40B4-BE49-F238E27FC236}">
                <a16:creationId xmlns:a16="http://schemas.microsoft.com/office/drawing/2014/main" id="{7343B47A-FFF6-DD7F-CE6D-FE70EC9E5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E55446-954A-4AD8-D51D-AA2F3799A94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endParaRPr kumimoji="0" lang="en-US" sz="1200" b="0"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ayuda para identificar tendencias o valores atípicos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 gráficos para resaltar información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0"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columnas de fórmulas: describa lo que desea hacer o use una sugerencia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una fila con una fórmula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Cambiar el tipo de letra del texto o actualizar el color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de la celda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 un gráfico dinámico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Resaltar contenido específico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Filtrar y ordenar los datos</a:t>
            </a:r>
          </a:p>
        </p:txBody>
      </p:sp>
      <p:pic>
        <p:nvPicPr>
          <p:cNvPr id="23" name="Picture 22" descr="Captura de pantalla de Copilot (versión preliminar) en Excel">
            <a:extLst>
              <a:ext uri="{FF2B5EF4-FFF2-40B4-BE49-F238E27FC236}">
                <a16:creationId xmlns:a16="http://schemas.microsoft.com/office/drawing/2014/main" id="{2408D5AC-CD13-0BB3-E7B5-EF22F8E3D03F}"/>
              </a:ext>
            </a:extLst>
          </p:cNvPr>
          <p:cNvPicPr>
            <a:picLocks noChangeAspect="1"/>
          </p:cNvPicPr>
          <p:nvPr/>
        </p:nvPicPr>
        <p:blipFill>
          <a:blip r:embed="rId6"/>
          <a:stretch>
            <a:fillRect/>
          </a:stretch>
        </p:blipFill>
        <p:spPr>
          <a:xfrm>
            <a:off x="7396174" y="1768552"/>
            <a:ext cx="1776072" cy="3813488"/>
          </a:xfrm>
          <a:prstGeom prst="roundRect">
            <a:avLst>
              <a:gd name="adj" fmla="val 4511"/>
            </a:avLst>
          </a:prstGeom>
          <a:ln w="6350">
            <a:solidFill>
              <a:schemeClr val="bg1">
                <a:lumMod val="75000"/>
              </a:schemeClr>
            </a:solidFill>
          </a:ln>
        </p:spPr>
      </p:pic>
      <p:sp>
        <p:nvSpPr>
          <p:cNvPr id="6" name="Rectangle: Rounded Corners 5" descr="Énfasis en la opción para seleccionar una opción para aprender a trabajar con datos en tablas de Excel con lo siguiente: &#10;Agregar columnas de fórmulas&#10;Resaltar&#10;Ordenar y filtrar&#10;Analizar">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7698581" y="2957426"/>
            <a:ext cx="1436231" cy="1114425"/>
          </a:xfrm>
          <a:prstGeom prst="roundRect">
            <a:avLst>
              <a:gd name="adj" fmla="val 419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698582" y="5013310"/>
            <a:ext cx="1424252" cy="471565"/>
          </a:xfrm>
          <a:prstGeom prst="roundRect">
            <a:avLst>
              <a:gd name="adj" fmla="val 757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descr="Énfasis en la opción para hacer una pregunta o hacer una solicitud sobre los datos de una tabla ">
            <a:extLst>
              <a:ext uri="{FF2B5EF4-FFF2-40B4-BE49-F238E27FC236}">
                <a16:creationId xmlns:a16="http://schemas.microsoft.com/office/drawing/2014/main" id="{279B21B2-9CA4-F652-9FF3-FE09DCF900A4}"/>
              </a:ext>
              <a:ext uri="{C183D7F6-B498-43B3-948B-1728B52AA6E4}">
                <adec:decorative xmlns:adec="http://schemas.microsoft.com/office/drawing/2017/decorative" val="0"/>
              </a:ext>
            </a:extLst>
          </p:cNvPr>
          <p:cNvSpPr/>
          <p:nvPr/>
        </p:nvSpPr>
        <p:spPr bwMode="auto">
          <a:xfrm>
            <a:off x="9344502" y="2963531"/>
            <a:ext cx="165258" cy="168290"/>
          </a:xfrm>
          <a:prstGeom prst="roundRect">
            <a:avLst>
              <a:gd name="adj" fmla="val 7578"/>
            </a:avLst>
          </a:prstGeom>
          <a:solidFill>
            <a:srgbClr val="F5F5F5"/>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pantalla de Copilot donde se muestra la sección para trabajar con una tabla">
            <a:extLst>
              <a:ext uri="{FF2B5EF4-FFF2-40B4-BE49-F238E27FC236}">
                <a16:creationId xmlns:a16="http://schemas.microsoft.com/office/drawing/2014/main" id="{F2AFE72B-B85C-91D0-C873-2450E726291D}"/>
              </a:ext>
            </a:extLst>
          </p:cNvPr>
          <p:cNvPicPr>
            <a:picLocks noChangeAspect="1"/>
          </p:cNvPicPr>
          <p:nvPr/>
        </p:nvPicPr>
        <p:blipFill>
          <a:blip r:embed="rId7"/>
          <a:stretch>
            <a:fillRect/>
          </a:stretch>
        </p:blipFill>
        <p:spPr>
          <a:xfrm>
            <a:off x="5062855" y="3827405"/>
            <a:ext cx="2067592" cy="2233000"/>
          </a:xfrm>
          <a:prstGeom prst="roundRect">
            <a:avLst>
              <a:gd name="adj" fmla="val 1695"/>
            </a:avLst>
          </a:prstGeom>
          <a:ln w="6350">
            <a:solidFill>
              <a:schemeClr val="bg1">
                <a:lumMod val="75000"/>
              </a:schemeClr>
            </a:solidFill>
          </a:ln>
        </p:spPr>
      </p:pic>
      <p:sp>
        <p:nvSpPr>
          <p:cNvPr id="9" name="Rectangle: Rounded Corners 8" descr="Énfasis en la opción para trabajar con una tabla con lo siguiente: &#10;Agregar una columna de fórmulas&#10;Resaltar datos&#10;Ordenar y filtrar los datos&#10;Analizar estos datos y &#10;Ayuda de Copilot">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181908" y="3886200"/>
            <a:ext cx="1867355" cy="1419178"/>
          </a:xfrm>
          <a:prstGeom prst="roundRect">
            <a:avLst>
              <a:gd name="adj" fmla="val 2972"/>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169208" y="5614631"/>
            <a:ext cx="302782" cy="3111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1" name="Group 60" descr="Una flecha que apunta al ícono de Sparkle debajo de la opción para hacer una pregunta o hacer una solicitud sobre los datos de una tabla en la captura de pantalla. &#10;Haga clic en el &#10;ícono de la guía de órdenes para mostrar las órdenes para comprender y manipular los datos de una tabla&#10;">
            <a:extLst>
              <a:ext uri="{FF2B5EF4-FFF2-40B4-BE49-F238E27FC236}">
                <a16:creationId xmlns:a16="http://schemas.microsoft.com/office/drawing/2014/main" id="{7664CCC1-67AA-5C1C-1651-12ADF754DF8C}"/>
              </a:ext>
              <a:ext uri="{C183D7F6-B498-43B3-948B-1728B52AA6E4}">
                <adec:decorative xmlns:adec="http://schemas.microsoft.com/office/drawing/2017/decorative" val="0"/>
              </a:ext>
            </a:extLst>
          </p:cNvPr>
          <p:cNvGrpSpPr/>
          <p:nvPr/>
        </p:nvGrpSpPr>
        <p:grpSpPr>
          <a:xfrm>
            <a:off x="5471990" y="5241046"/>
            <a:ext cx="5930227" cy="1105340"/>
            <a:chOff x="5471990" y="5267326"/>
            <a:chExt cx="5930227" cy="1105340"/>
          </a:xfrm>
        </p:grpSpPr>
        <p:sp>
          <p:nvSpPr>
            <p:cNvPr id="12" name="TextBox 11">
              <a:extLst>
                <a:ext uri="{FF2B5EF4-FFF2-40B4-BE49-F238E27FC236}">
                  <a16:creationId xmlns:a16="http://schemas.microsoft.com/office/drawing/2014/main" id="{A0FE2C86-765B-5C51-6972-82786DB52ABE}"/>
                </a:ext>
              </a:extLst>
            </p:cNvPr>
            <p:cNvSpPr txBox="1"/>
            <p:nvPr/>
          </p:nvSpPr>
          <p:spPr>
            <a:xfrm>
              <a:off x="9259578" y="5267326"/>
              <a:ext cx="2142639" cy="1105340"/>
            </a:xfrm>
            <a:prstGeom prst="roundRect">
              <a:avLst>
                <a:gd name="adj" fmla="val 7188"/>
              </a:avLst>
            </a:prstGeom>
            <a:solidFill>
              <a:schemeClr val="bg1"/>
            </a:solidFill>
            <a:ln w="6350">
              <a:solidFill>
                <a:schemeClr val="bg1">
                  <a:lumMod val="75000"/>
                </a:schemeClr>
              </a:solidFill>
              <a:prstDash val="dash"/>
            </a:ln>
          </p:spPr>
          <p:txBody>
            <a:bodyPr wrap="square" lIns="274320" tIns="45720" rIns="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la </a:t>
              </a:r>
              <a:r>
                <a:rPr kumimoji="0" lang="en-US" sz="11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1" i="0" u="none" strike="noStrike" kern="1200" cap="none" spc="0" normalizeH="0" baseline="0" noProof="0">
                  <a:ln>
                    <a:noFill/>
                  </a:ln>
                  <a:solidFill>
                    <a:prstClr val="black"/>
                  </a:solidFill>
                  <a:effectLst/>
                  <a:uLnTx/>
                  <a:uFillTx/>
                  <a:latin typeface="Segoe UI Semibold"/>
                  <a:ea typeface="+mn-ea"/>
                  <a:cs typeface="Segoe UI"/>
                </a:rPr>
                <a:t> de prompts </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comprender y manipular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los datos de una tabla</a:t>
              </a:r>
            </a:p>
          </p:txBody>
        </p:sp>
        <p:pic>
          <p:nvPicPr>
            <p:cNvPr id="18" name="Picture 17">
              <a:extLst>
                <a:ext uri="{FF2B5EF4-FFF2-40B4-BE49-F238E27FC236}">
                  <a16:creationId xmlns:a16="http://schemas.microsoft.com/office/drawing/2014/main" id="{CC17D85C-1E49-7880-CFBE-DC3F1FA8AEA9}"/>
                </a:ext>
              </a:extLst>
            </p:cNvPr>
            <p:cNvPicPr>
              <a:picLocks noChangeAspect="1"/>
            </p:cNvPicPr>
            <p:nvPr/>
          </p:nvPicPr>
          <p:blipFill rotWithShape="1">
            <a:blip r:embed="rId8"/>
            <a:srcRect l="16808" t="17458" r="20871" b="23274"/>
            <a:stretch/>
          </p:blipFill>
          <p:spPr>
            <a:xfrm>
              <a:off x="9381682" y="5674880"/>
              <a:ext cx="270186" cy="243203"/>
            </a:xfrm>
            <a:prstGeom prst="rect">
              <a:avLst/>
            </a:prstGeom>
          </p:spPr>
        </p:pic>
        <p:cxnSp>
          <p:nvCxnSpPr>
            <p:cNvPr id="20" name="Straight Arrow Connector 19">
              <a:extLst>
                <a:ext uri="{FF2B5EF4-FFF2-40B4-BE49-F238E27FC236}">
                  <a16:creationId xmlns:a16="http://schemas.microsoft.com/office/drawing/2014/main" id="{0BDF8980-3DAA-CF39-969B-FC4B766A5F31}"/>
                </a:ext>
              </a:extLst>
            </p:cNvPr>
            <p:cNvCxnSpPr>
              <a:cxnSpLocks/>
              <a:stCxn id="18" idx="1"/>
              <a:endCxn id="10" idx="6"/>
            </p:cNvCxnSpPr>
            <p:nvPr/>
          </p:nvCxnSpPr>
          <p:spPr>
            <a:xfrm rot="10800000">
              <a:off x="5471990" y="5796482"/>
              <a:ext cx="3909692" cy="1"/>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37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2" name="Rectangle 1">
            <a:extLst>
              <a:ext uri="{FF2B5EF4-FFF2-40B4-BE49-F238E27FC236}">
                <a16:creationId xmlns:a16="http://schemas.microsoft.com/office/drawing/2014/main" id="{C3752DF4-86B8-D159-9763-C1A9435EAB6E}"/>
              </a:ext>
              <a:ext uri="{C183D7F6-B498-43B3-948B-1728B52AA6E4}">
                <adec:decorative xmlns:adec="http://schemas.microsoft.com/office/drawing/2017/decorative" val="1"/>
              </a:ext>
            </a:extLst>
          </p:cNvPr>
          <p:cNvSpPr/>
          <p:nvPr/>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68827" y="2776969"/>
            <a:ext cx="0" cy="1304061"/>
          </a:xfrm>
          <a:prstGeom prst="line">
            <a:avLst/>
          </a:prstGeom>
          <a:ln>
            <a:gradFill>
              <a:gsLst>
                <a:gs pos="0">
                  <a:srgbClr val="8661C5"/>
                </a:gs>
                <a:gs pos="100000">
                  <a:schemeClr val="accent1"/>
                </a:gs>
              </a:gsLst>
              <a:lin ang="5400000" scaled="1"/>
            </a:gradFill>
          </a:ln>
        </p:spPr>
        <p:style>
          <a:lnRef idx="1">
            <a:schemeClr val="accent2"/>
          </a:lnRef>
          <a:fillRef idx="3">
            <a:schemeClr val="accent2"/>
          </a:fillRef>
          <a:effectRef idx="2">
            <a:schemeClr val="accent2"/>
          </a:effectRef>
          <a:fontRef idx="minor">
            <a:schemeClr val="lt1"/>
          </a:fontRef>
        </p:style>
      </p:cxnSp>
      <p:sp>
        <p:nvSpPr>
          <p:cNvPr id="8" name="Title 32">
            <a:extLst>
              <a:ext uri="{FF2B5EF4-FFF2-40B4-BE49-F238E27FC236}">
                <a16:creationId xmlns:a16="http://schemas.microsoft.com/office/drawing/2014/main" id="{5A77323A-EBD7-C5F1-C05F-5B043B9423B2}"/>
              </a:ext>
            </a:extLst>
          </p:cNvPr>
          <p:cNvSpPr txBox="1">
            <a:spLocks noGrp="1"/>
          </p:cNvSpPr>
          <p:nvPr>
            <p:ph type="title"/>
          </p:nvPr>
        </p:nvSpPr>
        <p:spPr>
          <a:xfrm>
            <a:off x="4656979" y="2813447"/>
            <a:ext cx="6505303"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¡Gracias!</a:t>
            </a:r>
          </a:p>
        </p:txBody>
      </p:sp>
      <p:pic>
        <p:nvPicPr>
          <p:cNvPr id="6" name="Picture 2" descr="Logotipo de Copilot para Microsoft 365">
            <a:extLst>
              <a:ext uri="{FF2B5EF4-FFF2-40B4-BE49-F238E27FC236}">
                <a16:creationId xmlns:a16="http://schemas.microsoft.com/office/drawing/2014/main" id="{25103223-9509-FEC1-A15E-5038302A1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tipo de Microsoft 365">
            <a:extLst>
              <a:ext uri="{FF2B5EF4-FFF2-40B4-BE49-F238E27FC236}">
                <a16:creationId xmlns:a16="http://schemas.microsoft.com/office/drawing/2014/main" id="{01F19240-C672-DF33-6901-96697DC71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Tree>
    <p:extLst>
      <p:ext uri="{BB962C8B-B14F-4D97-AF65-F5344CB8AC3E}">
        <p14:creationId xmlns:p14="http://schemas.microsoft.com/office/powerpoint/2010/main" val="1249498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100"/>
                                  </p:stCondLst>
                                  <p:childTnLst>
                                    <p:animMotion origin="layout" path="M 2.08333E-6 0 L 2.08333E-6 0.01968 " pathEditMode="relative" rAng="0" ptsTypes="AA">
                                      <p:cBhvr>
                                        <p:cTn id="17"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AEE6EEC-0FF4-63DC-2F64-49AF32EFBA3E}"/>
              </a:ext>
              <a:ext uri="{C183D7F6-B498-43B3-948B-1728B52AA6E4}">
                <adec:decorative xmlns:adec="http://schemas.microsoft.com/office/drawing/2017/decorative" val="1"/>
              </a:ext>
            </a:extLst>
          </p:cNvPr>
          <p:cNvGrpSpPr/>
          <p:nvPr/>
        </p:nvGrpSpPr>
        <p:grpSpPr>
          <a:xfrm>
            <a:off x="-13855" y="1103972"/>
            <a:ext cx="12205140" cy="5754028"/>
            <a:chOff x="6513" y="1103972"/>
            <a:chExt cx="12205140" cy="5754028"/>
          </a:xfrm>
        </p:grpSpPr>
        <p:grpSp>
          <p:nvGrpSpPr>
            <p:cNvPr id="58" name="Group 57">
              <a:extLst>
                <a:ext uri="{FF2B5EF4-FFF2-40B4-BE49-F238E27FC236}">
                  <a16:creationId xmlns:a16="http://schemas.microsoft.com/office/drawing/2014/main" id="{E15F6A61-4793-E834-143B-068944627405}"/>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67" name="Rectangle: Single Corner Rounded 66">
                <a:extLst>
                  <a:ext uri="{FF2B5EF4-FFF2-40B4-BE49-F238E27FC236}">
                    <a16:creationId xmlns:a16="http://schemas.microsoft.com/office/drawing/2014/main" id="{F6FB110D-A727-1002-F642-8F6DB30BEECB}"/>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8" name="Group 67">
                <a:extLst>
                  <a:ext uri="{FF2B5EF4-FFF2-40B4-BE49-F238E27FC236}">
                    <a16:creationId xmlns:a16="http://schemas.microsoft.com/office/drawing/2014/main" id="{7B431393-9FDC-F0B3-B9D0-863785AB3C23}"/>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70" name="Rectangle: Top Corners Rounded 69">
                  <a:extLst>
                    <a:ext uri="{FF2B5EF4-FFF2-40B4-BE49-F238E27FC236}">
                      <a16:creationId xmlns:a16="http://schemas.microsoft.com/office/drawing/2014/main" id="{874C3962-D07C-F9CF-C46A-D9CC64236DFD}"/>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4CDE335D-A4F6-8466-6E9E-4003FC8EAAA8}"/>
                    </a:ext>
                  </a:extLst>
                </p:cNvPr>
                <p:cNvGrpSpPr/>
                <p:nvPr/>
              </p:nvGrpSpPr>
              <p:grpSpPr>
                <a:xfrm>
                  <a:off x="-2" y="1103972"/>
                  <a:ext cx="12205140" cy="4806944"/>
                  <a:chOff x="-2" y="1103972"/>
                  <a:chExt cx="12205140" cy="4806944"/>
                </a:xfrm>
              </p:grpSpPr>
              <p:sp>
                <p:nvSpPr>
                  <p:cNvPr id="83" name="Arrow: Bent 82">
                    <a:extLst>
                      <a:ext uri="{FF2B5EF4-FFF2-40B4-BE49-F238E27FC236}">
                        <a16:creationId xmlns:a16="http://schemas.microsoft.com/office/drawing/2014/main" id="{6252683C-875C-00E8-188B-665494F5325B}"/>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Arrow: Bent 83">
                    <a:extLst>
                      <a:ext uri="{FF2B5EF4-FFF2-40B4-BE49-F238E27FC236}">
                        <a16:creationId xmlns:a16="http://schemas.microsoft.com/office/drawing/2014/main" id="{FB3DFD80-30D5-BBB1-04B4-546E5638AE3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73" name="Straight Connector 72">
                  <a:extLst>
                    <a:ext uri="{FF2B5EF4-FFF2-40B4-BE49-F238E27FC236}">
                      <a16:creationId xmlns:a16="http://schemas.microsoft.com/office/drawing/2014/main" id="{ABB4FEE1-0516-1DB5-FFD8-9569CB5BD0F9}"/>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54CE776-8D7D-2D97-E273-A3B1608863A0}"/>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45F96FF-F771-F833-4F69-98909160F982}"/>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4D433E-389F-EE0D-EF4F-CF0A7DD09C82}"/>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EBD53B5-EB9E-9756-EB57-B6CD07AE3923}"/>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6C954F-BE35-53AB-21F2-0862192A8EE5}"/>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AC15C4A-B749-B02D-075E-F25A78FC9617}"/>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2C01BE-48C5-DBBB-792E-A56FDA876634}"/>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D6ED373-B16D-21DB-C098-1F79180D97A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0B2EDF-0954-882A-FC7B-5BEFF5F317E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DF405D4-57E9-2EFF-6217-DF4673A42FB1}"/>
                </a:ext>
              </a:extLst>
            </p:cNvPr>
            <p:cNvGrpSpPr/>
            <p:nvPr/>
          </p:nvGrpSpPr>
          <p:grpSpPr>
            <a:xfrm>
              <a:off x="4045115" y="6019800"/>
              <a:ext cx="7570788" cy="498476"/>
              <a:chOff x="4045115" y="6019800"/>
              <a:chExt cx="7570788" cy="498476"/>
            </a:xfrm>
          </p:grpSpPr>
          <p:sp>
            <p:nvSpPr>
              <p:cNvPr id="14" name="Rectangle: Rounded Corners 6">
                <a:extLst>
                  <a:ext uri="{FF2B5EF4-FFF2-40B4-BE49-F238E27FC236}">
                    <a16:creationId xmlns:a16="http://schemas.microsoft.com/office/drawing/2014/main" id="{06039F8A-B2B7-A9BC-9F3E-3A69897FD84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8" name="Straight Connector 17">
                <a:extLst>
                  <a:ext uri="{FF2B5EF4-FFF2-40B4-BE49-F238E27FC236}">
                    <a16:creationId xmlns:a16="http://schemas.microsoft.com/office/drawing/2014/main" id="{7941451A-6E3F-720E-3761-58BFB55D7802}"/>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7012B-9682-AE26-93F4-96587FB1D277}"/>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92443"/>
          </a:xfrm>
          <a:noFill/>
        </p:spPr>
        <p:txBody>
          <a:bodyPr wrap="square">
            <a:spAutoFit/>
          </a:bodyPr>
          <a:lstStyle/>
          <a:p>
            <a:pPr defTabSz="914400"/>
            <a:r>
              <a:rPr lang="en-US" sz="3200" err="1">
                <a:gradFill flip="none" rotWithShape="1">
                  <a:gsLst>
                    <a:gs pos="50000">
                      <a:srgbClr val="8661C5"/>
                    </a:gs>
                    <a:gs pos="0">
                      <a:srgbClr val="3E76D4"/>
                    </a:gs>
                    <a:gs pos="100000">
                      <a:srgbClr val="C73ECC"/>
                    </a:gs>
                  </a:gsLst>
                  <a:lin ang="2700000" scaled="1"/>
                  <a:tileRect/>
                </a:gradFill>
                <a:cs typeface="+mn-cs"/>
              </a:rPr>
              <a:t>Prepárate</a:t>
            </a:r>
            <a:r>
              <a:rPr lang="en-US" sz="3200">
                <a:gradFill flip="none" rotWithShape="1">
                  <a:gsLst>
                    <a:gs pos="50000">
                      <a:srgbClr val="8661C5"/>
                    </a:gs>
                    <a:gs pos="0">
                      <a:srgbClr val="3E76D4"/>
                    </a:gs>
                    <a:gs pos="100000">
                      <a:srgbClr val="C73ECC"/>
                    </a:gs>
                  </a:gsLst>
                  <a:lin ang="2700000" scaled="1"/>
                  <a:tileRect/>
                </a:gradFill>
                <a:cs typeface="+mn-cs"/>
              </a:rPr>
              <a:t> para </a:t>
            </a:r>
            <a:r>
              <a:rPr lang="en-US" sz="3200" err="1">
                <a:gradFill flip="none" rotWithShape="1">
                  <a:gsLst>
                    <a:gs pos="50000">
                      <a:srgbClr val="8661C5"/>
                    </a:gs>
                    <a:gs pos="0">
                      <a:srgbClr val="3E76D4"/>
                    </a:gs>
                    <a:gs pos="100000">
                      <a:srgbClr val="C73ECC"/>
                    </a:gs>
                  </a:gsLst>
                  <a:lin ang="2700000" scaled="1"/>
                  <a:tileRect/>
                </a:gradFill>
                <a:cs typeface="+mn-cs"/>
              </a:rPr>
              <a:t>dirigir</a:t>
            </a:r>
            <a:r>
              <a:rPr lang="en-US" sz="3200">
                <a:gradFill flip="none" rotWithShape="1">
                  <a:gsLst>
                    <a:gs pos="50000">
                      <a:srgbClr val="8661C5"/>
                    </a:gs>
                    <a:gs pos="0">
                      <a:srgbClr val="3E76D4"/>
                    </a:gs>
                    <a:gs pos="100000">
                      <a:srgbClr val="C73ECC"/>
                    </a:gs>
                  </a:gsLst>
                  <a:lin ang="2700000" scaled="1"/>
                  <a:tileRect/>
                </a:gradFill>
                <a:cs typeface="+mn-cs"/>
              </a:rPr>
              <a:t> </a:t>
            </a:r>
            <a:r>
              <a:rPr lang="en-US" sz="3200" err="1">
                <a:gradFill flip="none" rotWithShape="1">
                  <a:gsLst>
                    <a:gs pos="50000">
                      <a:srgbClr val="8661C5"/>
                    </a:gs>
                    <a:gs pos="0">
                      <a:srgbClr val="3E76D4"/>
                    </a:gs>
                    <a:gs pos="100000">
                      <a:srgbClr val="C73ECC"/>
                    </a:gs>
                  </a:gsLst>
                  <a:lin ang="2700000" scaled="1"/>
                  <a:tileRect/>
                </a:gradFill>
                <a:cs typeface="+mn-cs"/>
              </a:rPr>
              <a:t>toda</a:t>
            </a:r>
            <a:r>
              <a:rPr lang="en-US" sz="3200">
                <a:gradFill flip="none" rotWithShape="1">
                  <a:gsLst>
                    <a:gs pos="50000">
                      <a:srgbClr val="8661C5"/>
                    </a:gs>
                    <a:gs pos="0">
                      <a:srgbClr val="3E76D4"/>
                    </a:gs>
                    <a:gs pos="100000">
                      <a:srgbClr val="C73ECC"/>
                    </a:gs>
                  </a:gsLst>
                  <a:lin ang="2700000" scaled="1"/>
                  <a:tileRect/>
                </a:gradFill>
                <a:cs typeface="+mn-cs"/>
              </a:rPr>
              <a:t> la empresa</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3B2084-8D41-B6D1-A01C-A40040DE3D23}"/>
              </a:ext>
            </a:extLst>
          </p:cNvPr>
          <p:cNvSpPr txBox="1"/>
          <p:nvPr/>
        </p:nvSpPr>
        <p:spPr>
          <a:xfrm>
            <a:off x="588963" y="1524000"/>
            <a:ext cx="2782887" cy="2462213"/>
          </a:xfrm>
          <a:prstGeom prst="rect">
            <a:avLst/>
          </a:prstGeom>
          <a:noFill/>
        </p:spPr>
        <p:txBody>
          <a:bodyPr wrap="square" lIns="0" tIns="0" rIns="0" bIns="0" rtlCol="0" anchor="t">
            <a:spAutoFit/>
          </a:bodyPr>
          <a:lstStyle/>
          <a:p>
            <a:pPr lvl="0">
              <a:spcBef>
                <a:spcPts val="600"/>
              </a:spcBef>
              <a:defRPr/>
            </a:pPr>
            <a:r>
              <a:rPr lang="es-ES" sz="1600">
                <a:solidFill>
                  <a:prstClr val="white"/>
                </a:solidFill>
              </a:rPr>
              <a:t>Los ejecutivos siempre están presionados por el tiempo. </a:t>
            </a:r>
            <a:r>
              <a:rPr lang="es-ES" sz="1600" err="1">
                <a:solidFill>
                  <a:prstClr val="white"/>
                </a:solidFill>
              </a:rPr>
              <a:t>Copilot</a:t>
            </a:r>
            <a:r>
              <a:rPr lang="es-ES" sz="1600">
                <a:solidFill>
                  <a:prstClr val="white"/>
                </a:solidFill>
              </a:rPr>
              <a:t> simplifica muchas tareas para la preparación de una reunión. Pero algunas cosas tienen que ser perfectas. </a:t>
            </a:r>
            <a:r>
              <a:rPr lang="es-ES" sz="1600" err="1">
                <a:solidFill>
                  <a:prstClr val="white"/>
                </a:solidFill>
              </a:rPr>
              <a:t>Copilot</a:t>
            </a:r>
            <a:r>
              <a:rPr lang="es-ES" sz="1600">
                <a:solidFill>
                  <a:prstClr val="white"/>
                </a:solidFill>
              </a:rPr>
              <a:t> también mejora la calidad del trabajo para que los grandes eventos puedan realizarse sin problemas.</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52" name="TextBox 51">
            <a:extLst>
              <a:ext uri="{FF2B5EF4-FFF2-40B4-BE49-F238E27FC236}">
                <a16:creationId xmlns:a16="http://schemas.microsoft.com/office/drawing/2014/main" id="{D8BC317E-B227-9BEF-32C9-0664028889B4}"/>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E55CB13A-42DC-A320-D2EE-C82F9D6B1820}"/>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17" name="Rounded Rectangle 46">
              <a:extLst>
                <a:ext uri="{FF2B5EF4-FFF2-40B4-BE49-F238E27FC236}">
                  <a16:creationId xmlns:a16="http://schemas.microsoft.com/office/drawing/2014/main" id="{2F89B1A8-3BA7-1F8C-273B-0E704CC0821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 descr="Zip Co logo SVG free download, id: 101874 - Brandlogos.net">
              <a:hlinkClick r:id="rId7"/>
              <a:extLst>
                <a:ext uri="{FF2B5EF4-FFF2-40B4-BE49-F238E27FC236}">
                  <a16:creationId xmlns:a16="http://schemas.microsoft.com/office/drawing/2014/main" id="{39228ACB-683F-0597-466F-02A5D2AB4A26}"/>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TextBox 1049">
            <a:extLst>
              <a:ext uri="{FF2B5EF4-FFF2-40B4-BE49-F238E27FC236}">
                <a16:creationId xmlns:a16="http://schemas.microsoft.com/office/drawing/2014/main" id="{7868D041-8D84-2D14-9639-1886097CEC8F}"/>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8" name="TextBox 1057">
            <a:extLst>
              <a:ext uri="{FF2B5EF4-FFF2-40B4-BE49-F238E27FC236}">
                <a16:creationId xmlns:a16="http://schemas.microsoft.com/office/drawing/2014/main" id="{22FCBDBD-40F1-5941-6F3F-B2AAF922C2BF}"/>
              </a:ext>
              <a:ext uri="{C183D7F6-B498-43B3-948B-1728B52AA6E4}">
                <adec:decorative xmlns:adec="http://schemas.microsoft.com/office/drawing/2017/decorative" val="0"/>
              </a:ext>
            </a:extLst>
          </p:cNvPr>
          <p:cNvSpPr txBox="1"/>
          <p:nvPr/>
        </p:nvSpPr>
        <p:spPr>
          <a:xfrm>
            <a:off x="6756400" y="1242038"/>
            <a:ext cx="4852987" cy="677108"/>
          </a:xfrm>
          <a:prstGeom prst="rect">
            <a:avLst/>
          </a:prstGeom>
          <a:noFill/>
        </p:spPr>
        <p:txBody>
          <a:bodyPr wrap="square" lIns="0" tIns="0" rIns="0" bIns="0" rtlCol="0" anchor="ctr">
            <a:spAutoFit/>
          </a:bodyPr>
          <a:lstStyle/>
          <a:p>
            <a:pPr defTabSz="914367">
              <a:defRPr/>
            </a:pPr>
            <a:r>
              <a:rPr lang="es-ES" sz="1100">
                <a:effectLst/>
                <a:latin typeface="Segoe UI Web (West European)"/>
              </a:rPr>
              <a:t>Ponte al día rápidamente con los últimos desarrollos y discusiones para </a:t>
            </a:r>
            <a:r>
              <a:rPr lang="es-ES" sz="1100" err="1">
                <a:effectLst/>
                <a:latin typeface="Segoe UI Web (West European)"/>
              </a:rPr>
              <a:t>preparaar</a:t>
            </a:r>
            <a:r>
              <a:rPr lang="es-ES" sz="1100">
                <a:effectLst/>
                <a:latin typeface="Segoe UI Web (West European)"/>
              </a:rPr>
              <a:t> anuncios, resumiendo hilos de correo electrónico y conversaciones de chat.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p:nvPr/>
        </p:nvGrpSpPr>
        <p:grpSpPr>
          <a:xfrm>
            <a:off x="4173992" y="2084475"/>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9"/>
              <a:extLst>
                <a:ext uri="{FF2B5EF4-FFF2-40B4-BE49-F238E27FC236}">
                  <a16:creationId xmlns:a16="http://schemas.microsoft.com/office/drawing/2014/main" id="{896B7F55-F7A7-A5BF-F8CC-94BC25E763C5}"/>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TextBox 1051">
            <a:extLst>
              <a:ext uri="{FF2B5EF4-FFF2-40B4-BE49-F238E27FC236}">
                <a16:creationId xmlns:a16="http://schemas.microsoft.com/office/drawing/2014/main" id="{A75975B8-2E5A-12C1-1E0F-DB961F2EB007}"/>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59" name="TextBox 1058">
            <a:extLst>
              <a:ext uri="{FF2B5EF4-FFF2-40B4-BE49-F238E27FC236}">
                <a16:creationId xmlns:a16="http://schemas.microsoft.com/office/drawing/2014/main" id="{3829C962-C1FE-1250-B162-C78D87919015}"/>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lvl="0" defTabSz="914367">
              <a:defRPr/>
            </a:pPr>
            <a:r>
              <a:rPr lang="es-ES" sz="1100">
                <a:solidFill>
                  <a:prstClr val="black"/>
                </a:solidFill>
              </a:rPr>
              <a:t>Reúnete con el equipo ejecutivo para revisar los resultados de cada unidad de negocio. Al cerrar la reunión, pide a </a:t>
            </a:r>
            <a:r>
              <a:rPr lang="es-ES" sz="1100" err="1">
                <a:solidFill>
                  <a:prstClr val="black"/>
                </a:solidFill>
              </a:rPr>
              <a:t>Copilot</a:t>
            </a:r>
            <a:r>
              <a:rPr lang="es-ES" sz="1100">
                <a:solidFill>
                  <a:prstClr val="black"/>
                </a:solidFill>
              </a:rPr>
              <a:t> que cree actividades a partir de la conversación y asigne responsables.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4173992" y="2855630"/>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1"/>
              <a:extLst>
                <a:ext uri="{FF2B5EF4-FFF2-40B4-BE49-F238E27FC236}">
                  <a16:creationId xmlns:a16="http://schemas.microsoft.com/office/drawing/2014/main" id="{DAD8B5CB-A2C5-5A1C-E8BB-28ECB76446C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3" name="TextBox 1052">
            <a:extLst>
              <a:ext uri="{FF2B5EF4-FFF2-40B4-BE49-F238E27FC236}">
                <a16:creationId xmlns:a16="http://schemas.microsoft.com/office/drawing/2014/main" id="{98609AA1-B068-6B53-775C-C17C588F29A2}"/>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064" name="TextBox 1063">
            <a:extLst>
              <a:ext uri="{FF2B5EF4-FFF2-40B4-BE49-F238E27FC236}">
                <a16:creationId xmlns:a16="http://schemas.microsoft.com/office/drawing/2014/main" id="{CCDF9056-30BF-60F3-781F-1C513D5F78FE}"/>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Revisa el borrador del discurso y pídele a </a:t>
            </a:r>
            <a:r>
              <a:rPr lang="es-ES" sz="1100" err="1">
                <a:solidFill>
                  <a:prstClr val="black"/>
                </a:solidFill>
              </a:rPr>
              <a:t>Copilot</a:t>
            </a:r>
            <a:r>
              <a:rPr lang="es-ES" sz="1100">
                <a:solidFill>
                  <a:prstClr val="black"/>
                </a:solidFill>
              </a:rPr>
              <a:t> que le dé más fuerza para los trabajadores.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3"/>
              <a:extLst>
                <a:ext uri="{FF2B5EF4-FFF2-40B4-BE49-F238E27FC236}">
                  <a16:creationId xmlns:a16="http://schemas.microsoft.com/office/drawing/2014/main" id="{DF04E3E2-E395-834D-4E81-1742E65DA1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56" name="TextBox 1055">
            <a:extLst>
              <a:ext uri="{FF2B5EF4-FFF2-40B4-BE49-F238E27FC236}">
                <a16:creationId xmlns:a16="http://schemas.microsoft.com/office/drawing/2014/main" id="{3837FEBC-F315-06F3-C22A-0AF69DB2F85B}"/>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61" name="TextBox 1060">
            <a:extLst>
              <a:ext uri="{FF2B5EF4-FFF2-40B4-BE49-F238E27FC236}">
                <a16:creationId xmlns:a16="http://schemas.microsoft.com/office/drawing/2014/main" id="{3B3FEA4B-C602-B8CC-ABAD-062A247A521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Revise las diapositivas de la presentación y cambia algunas imágenes con sugerencias de </a:t>
            </a:r>
            <a:r>
              <a:rPr lang="es-ES" err="1">
                <a:solidFill>
                  <a:prstClr val="black"/>
                </a:solidFill>
              </a:rPr>
              <a:t>Copilot</a:t>
            </a:r>
            <a:r>
              <a:rPr lang="es-ES">
                <a:solidFill>
                  <a:prstClr val="black"/>
                </a:solidFill>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5F5E5926-B53C-7152-9B1A-4616FA8E2B04}"/>
              </a:ext>
              <a:ext uri="{C183D7F6-B498-43B3-948B-1728B52AA6E4}">
                <adec:decorative xmlns:adec="http://schemas.microsoft.com/office/drawing/2017/decorative" val="1"/>
              </a:ext>
            </a:extLst>
          </p:cNvPr>
          <p:cNvGrpSpPr/>
          <p:nvPr/>
        </p:nvGrpSpPr>
        <p:grpSpPr>
          <a:xfrm>
            <a:off x="4173992" y="4397940"/>
            <a:ext cx="534543" cy="534543"/>
            <a:chOff x="7426812" y="8381781"/>
            <a:chExt cx="534543" cy="534543"/>
          </a:xfrm>
        </p:grpSpPr>
        <p:sp>
          <p:nvSpPr>
            <p:cNvPr id="12" name="Rounded Rectangle 46">
              <a:extLst>
                <a:ext uri="{FF2B5EF4-FFF2-40B4-BE49-F238E27FC236}">
                  <a16:creationId xmlns:a16="http://schemas.microsoft.com/office/drawing/2014/main" id="{C29A801A-051B-6F3F-4CA0-41C13E00751B}"/>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9"/>
              <a:extLst>
                <a:ext uri="{FF2B5EF4-FFF2-40B4-BE49-F238E27FC236}">
                  <a16:creationId xmlns:a16="http://schemas.microsoft.com/office/drawing/2014/main" id="{F47C9283-98B7-59A2-1650-2008BEF52C6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97A10E1-5E2C-E117-BEF7-2ABBF21BE77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2" name="TextBox 1061">
            <a:extLst>
              <a:ext uri="{FF2B5EF4-FFF2-40B4-BE49-F238E27FC236}">
                <a16:creationId xmlns:a16="http://schemas.microsoft.com/office/drawing/2014/main" id="{23F8CAE4-8936-5DA1-9A04-DB9923E22E94}"/>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Revisa el mensaje del trimestre pasado echando un vistazo al resumen de la reunión y preguntándole a </a:t>
            </a:r>
            <a:r>
              <a:rPr lang="es-ES" sz="1100" err="1">
                <a:solidFill>
                  <a:prstClr val="black"/>
                </a:solidFill>
              </a:rPr>
              <a:t>Copilot</a:t>
            </a:r>
            <a:r>
              <a:rPr lang="es-ES" sz="1100">
                <a:solidFill>
                  <a:prstClr val="black"/>
                </a:solidFill>
              </a:rPr>
              <a:t> sobre los números que se presentaron para garantizar la coherencia con el nuevo trimestre.</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57" name="TextBox 1056">
            <a:extLst>
              <a:ext uri="{FF2B5EF4-FFF2-40B4-BE49-F238E27FC236}">
                <a16:creationId xmlns:a16="http://schemas.microsoft.com/office/drawing/2014/main" id="{4964578C-9CE6-2F3E-8E17-FA85AF609ED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3" name="TextBox 1062">
            <a:extLst>
              <a:ext uri="{FF2B5EF4-FFF2-40B4-BE49-F238E27FC236}">
                <a16:creationId xmlns:a16="http://schemas.microsoft.com/office/drawing/2014/main" id="{C2DE4968-89FA-F554-02C8-08C2FB282D84}"/>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Agradezca al equipo por escuchar el discurso pidiéndole a </a:t>
            </a:r>
            <a:r>
              <a:rPr lang="es-ES" err="1">
                <a:solidFill>
                  <a:prstClr val="black"/>
                </a:solidFill>
              </a:rPr>
              <a:t>Copilot</a:t>
            </a:r>
            <a:r>
              <a:rPr lang="es-ES">
                <a:solidFill>
                  <a:prstClr val="black"/>
                </a:solidFill>
              </a:rPr>
              <a:t> que redacte una respuesta que se pueda personalizar con respecto al tono y la longitud.</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sp>
        <p:nvSpPr>
          <p:cNvPr id="1069" name="TextBox 1068">
            <a:extLst>
              <a:ext uri="{FF2B5EF4-FFF2-40B4-BE49-F238E27FC236}">
                <a16:creationId xmlns:a16="http://schemas.microsoft.com/office/drawing/2014/main" id="{C47155E7-DC7B-5871-D37D-169E1AF8A722}"/>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Documentación</a:t>
            </a: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 de Copilot</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070" name="TextBox 1069">
            <a:extLst>
              <a:ext uri="{FF2B5EF4-FFF2-40B4-BE49-F238E27FC236}">
                <a16:creationId xmlns:a16="http://schemas.microsoft.com/office/drawing/2014/main" id="{CBACF029-7AEA-F439-E7C1-1694AA889C26}"/>
              </a:ext>
            </a:extLst>
          </p:cNvPr>
          <p:cNvSpPr txBox="1"/>
          <p:nvPr/>
        </p:nvSpPr>
        <p:spPr>
          <a:xfrm>
            <a:off x="6659378" y="6099762"/>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Sitio de </a:t>
            </a: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adopción</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 de Copilot for Microsoft 365</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1071" name="TextBox 1070">
            <a:extLst>
              <a:ext uri="{FF2B5EF4-FFF2-40B4-BE49-F238E27FC236}">
                <a16:creationId xmlns:a16="http://schemas.microsoft.com/office/drawing/2014/main" id="{4F3B91BE-F288-A001-C145-8EE2ECD07EB0}"/>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Cómo</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3"/>
              <a:extLst>
                <a:ext uri="{FF2B5EF4-FFF2-40B4-BE49-F238E27FC236}">
                  <a16:creationId xmlns:a16="http://schemas.microsoft.com/office/drawing/2014/main" id="{5F19379A-147E-0335-8BD4-1F16331806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23C42000-3629-E6D1-2D9D-FD08967396F6}"/>
              </a:ext>
            </a:extLst>
          </p:cNvPr>
          <p:cNvSpPr txBox="1"/>
          <p:nvPr/>
        </p:nvSpPr>
        <p:spPr>
          <a:xfrm>
            <a:off x="533447" y="4361435"/>
            <a:ext cx="2838404" cy="1631216"/>
          </a:xfrm>
          <a:prstGeom prst="rect">
            <a:avLst/>
          </a:prstGeom>
        </p:spPr>
        <p:txBody>
          <a:bodyPr wrap="square" lIns="0" tIns="0" rIns="0" bIns="0" anchor="ctr">
            <a:spAutoFit/>
          </a:bodyPr>
          <a:lstStyle/>
          <a:p>
            <a:pPr>
              <a:spcBef>
                <a:spcPts val="3600"/>
              </a:spcBef>
              <a:defRPr/>
            </a:pPr>
            <a:r>
              <a:rPr lang="en-US" sz="3200">
                <a:ln w="3175">
                  <a:noFill/>
                </a:ln>
                <a:gradFill>
                  <a:gsLst>
                    <a:gs pos="33000">
                      <a:srgbClr val="1F78D4"/>
                    </a:gs>
                    <a:gs pos="81000">
                      <a:srgbClr val="8678D6"/>
                    </a:gs>
                  </a:gsLst>
                  <a:lin ang="2700000" scaled="1"/>
                </a:gradFill>
                <a:latin typeface="Segoe UI Semibold"/>
              </a:rPr>
              <a:t>68% de las personas</a:t>
            </a:r>
            <a:br>
              <a:rPr lang="en-US" sz="2800" b="0" i="0" u="none" strike="noStrike" kern="1200" cap="none" spc="0" normalizeH="0" baseline="0" noProof="0">
                <a:ln w="3175">
                  <a:noFill/>
                </a:ln>
                <a:effectLst/>
                <a:uLnTx/>
                <a:uFillTx/>
                <a:latin typeface="Segoe UI Semibold"/>
                <a:ea typeface="+mj-lt"/>
                <a:cs typeface="Segoe UI" pitchFamily="34" charset="0"/>
              </a:rPr>
            </a:br>
            <a:r>
              <a:rPr lang="es-ES" sz="1400">
                <a:solidFill>
                  <a:prstClr val="black"/>
                </a:solidFill>
                <a:cs typeface="Segoe UI"/>
              </a:rPr>
              <a:t>dicen que no tienen suficiente tiempo de concentración durante la jornada laboral</a:t>
            </a:r>
            <a:endParaRPr lang="en-US"/>
          </a:p>
        </p:txBody>
      </p:sp>
    </p:spTree>
    <p:extLst>
      <p:ext uri="{BB962C8B-B14F-4D97-AF65-F5344CB8AC3E}">
        <p14:creationId xmlns:p14="http://schemas.microsoft.com/office/powerpoint/2010/main" val="353270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3.xml><?xml version="1.0" encoding="utf-8"?>
<a:theme xmlns:a="http://schemas.openxmlformats.org/drawingml/2006/main" name="3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4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25E51840-26E3-AE40-82CB-D980997E7694}" vid="{8EC9F8B5-290A-A540-8AFB-B5FA6EE0697C}"/>
    </a:ext>
  </a:extLst>
</a:theme>
</file>

<file path=ppt/theme/theme6.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7.xml><?xml version="1.0" encoding="utf-8"?>
<a:theme xmlns:a="http://schemas.openxmlformats.org/drawingml/2006/main" name="6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Revisado xmlns="14f136f8-d6e3-432a-ae76-0cd9ae994d5c">Si</Revisado>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535532-3F6F-4BE8-B7D7-0C3C99B87893}">
  <ds:schemaRefs>
    <ds:schemaRef ds:uri="http://schemas.microsoft.com/sharepoint/v3/contenttype/forms"/>
  </ds:schemaRefs>
</ds:datastoreItem>
</file>

<file path=customXml/itemProps2.xml><?xml version="1.0" encoding="utf-8"?>
<ds:datastoreItem xmlns:ds="http://schemas.openxmlformats.org/officeDocument/2006/customXml" ds:itemID="{36D84C41-738F-4944-B167-794E1A04BD4E}">
  <ds:schemaRefs>
    <ds:schemaRef ds:uri="http://schemas.microsoft.com/office/2006/metadata/properties"/>
    <ds:schemaRef ds:uri="http://schemas.openxmlformats.org/package/2006/metadata/core-properties"/>
    <ds:schemaRef ds:uri="http://schemas.microsoft.com/office/infopath/2007/PartnerControls"/>
    <ds:schemaRef ds:uri="33293bf9-c36b-4820-8614-1173818622d2"/>
    <ds:schemaRef ds:uri="http://www.w3.org/XML/1998/namespace"/>
    <ds:schemaRef ds:uri="http://purl.org/dc/dcmitype/"/>
    <ds:schemaRef ds:uri="http://schemas.microsoft.com/office/2006/documentManagement/types"/>
    <ds:schemaRef ds:uri="http://purl.org/dc/terms/"/>
    <ds:schemaRef ds:uri="14f136f8-d6e3-432a-ae76-0cd9ae994d5c"/>
    <ds:schemaRef ds:uri="http://purl.org/dc/elements/1.1/"/>
  </ds:schemaRefs>
</ds:datastoreItem>
</file>

<file path=customXml/itemProps3.xml><?xml version="1.0" encoding="utf-8"?>
<ds:datastoreItem xmlns:ds="http://schemas.openxmlformats.org/officeDocument/2006/customXml" ds:itemID="{734B544F-84FB-4698-9BDA-2CABB5A405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TotalTime>
  <Words>14843</Words>
  <Application>Microsoft Office PowerPoint</Application>
  <PresentationFormat>Panorámica</PresentationFormat>
  <Paragraphs>1302</Paragraphs>
  <Slides>87</Slides>
  <Notes>84</Notes>
  <HiddenSlides>2</HiddenSlides>
  <MMClips>0</MMClips>
  <ScaleCrop>false</ScaleCrop>
  <HeadingPairs>
    <vt:vector size="4" baseType="variant">
      <vt:variant>
        <vt:lpstr>Tema</vt:lpstr>
      </vt:variant>
      <vt:variant>
        <vt:i4>8</vt:i4>
      </vt:variant>
      <vt:variant>
        <vt:lpstr>Títulos de diapositiva</vt:lpstr>
      </vt:variant>
      <vt:variant>
        <vt:i4>87</vt:i4>
      </vt:variant>
    </vt:vector>
  </HeadingPairs>
  <TitlesOfParts>
    <vt:vector size="95" baseType="lpstr">
      <vt:lpstr>3_White Template</vt:lpstr>
      <vt:lpstr>Microsoft 365 PPT Template - 2018</vt:lpstr>
      <vt:lpstr>3_White Template</vt:lpstr>
      <vt:lpstr>4_White Template</vt:lpstr>
      <vt:lpstr>Light 16x9</vt:lpstr>
      <vt:lpstr>3_White Template</vt:lpstr>
      <vt:lpstr>6_White template</vt:lpstr>
      <vt:lpstr>White Template</vt:lpstr>
      <vt:lpstr>Copilot for Microsoft 365: Mapeo audiencia y escenario </vt:lpstr>
      <vt:lpstr>Guía de la presentación</vt:lpstr>
      <vt:lpstr>Copilot para Microsoft 365 Biblioteca de escenarios  Demostraciones, casos de uso, instrucciones y guía de prompts</vt:lpstr>
      <vt:lpstr>El ritmo y el volumen de trabajo no han hecho más que aumentar</vt:lpstr>
      <vt:lpstr>Copilot pone la IA al alcance de todos. Apoya a roles como…</vt:lpstr>
      <vt:lpstr>Haz clic en el caso de uso que deseas revisar</vt:lpstr>
      <vt:lpstr>Copilot for Microsoft 365  IA para ejecutivos</vt:lpstr>
      <vt:lpstr>Tu asistente personal de IA</vt:lpstr>
      <vt:lpstr>Prepárate para dirigir toda la empresa</vt:lpstr>
      <vt:lpstr>Presentación de PowerPoint</vt:lpstr>
      <vt:lpstr>Un día en la vida de un ejecutivo</vt:lpstr>
      <vt:lpstr>Copilot para Microsoft 365  AI para RRHH</vt:lpstr>
      <vt:lpstr>Destierra tu ajetreo</vt:lpstr>
      <vt:lpstr>Copilot para Microsoft 365 flujo de contratación potenciado</vt:lpstr>
      <vt:lpstr>Presentación de PowerPoint</vt:lpstr>
      <vt:lpstr>Un día en la vida de un gerente de recursos humanos</vt:lpstr>
      <vt:lpstr>Copilot para Microsoft 365  AI para Operaciones</vt:lpstr>
      <vt:lpstr>Capturar acciones para mantener las  operaciones en funcionamiento</vt:lpstr>
      <vt:lpstr>Solución de un problema de producción con Copilot para Microsoft 365</vt:lpstr>
      <vt:lpstr>Presentación de PowerPoint</vt:lpstr>
      <vt:lpstr>Un día en la vida de un gerente de operaciones</vt:lpstr>
      <vt:lpstr>Copilot para  Microsoft 365  IA para ventas</vt:lpstr>
      <vt:lpstr>Brinda un asistente de IA a tu equipo de ventas</vt:lpstr>
      <vt:lpstr>Haz mejores presentaciones de ventas con  un asistente de IA</vt:lpstr>
      <vt:lpstr>Haz mejores presentaciones de ventas con  un asistente de IA</vt:lpstr>
      <vt:lpstr>Un día en la vida de un líder de Ventas</vt:lpstr>
      <vt:lpstr>Copilot para  Microsoft 365  IA para marketing</vt:lpstr>
      <vt:lpstr>Nadie tiene que empezar de cero</vt:lpstr>
      <vt:lpstr>Crea una presentación de marketing en tiempo récord</vt:lpstr>
      <vt:lpstr>Crea una presentación de marketing en tiempo récord</vt:lpstr>
      <vt:lpstr>Un día en la vida de un gerente de Marketing</vt:lpstr>
      <vt:lpstr>Copilot para  Microsoft 365  IA para finanzas</vt:lpstr>
      <vt:lpstr>Optimizar las decisiones financieras</vt:lpstr>
      <vt:lpstr>Completar una adquisición con Copilot para Microsoft 365</vt:lpstr>
      <vt:lpstr>Completar una adquisición con Copilot para Microsoft 365</vt:lpstr>
      <vt:lpstr>Un día en la vida de un analista financiero</vt:lpstr>
      <vt:lpstr>Copilot para  Microsoft 365  IA para TI</vt:lpstr>
      <vt:lpstr>Planifica acciones para que las operaciones sigan en ejecución</vt:lpstr>
      <vt:lpstr>Implementación de una actualización crítica con Copilot  para Microsoft 365</vt:lpstr>
      <vt:lpstr>Implementación de una actualización crítica con Copilot  para Microsoft 365</vt:lpstr>
      <vt:lpstr>Un día en la vida de un administrador de TI</vt:lpstr>
      <vt:lpstr>Copilot para  Microsoft 365  Banca / Cooperativas</vt:lpstr>
      <vt:lpstr>Copilot en Word para Banca/Cooperativas </vt:lpstr>
      <vt:lpstr>Copilot en Excel para Banca/Cooperativas </vt:lpstr>
      <vt:lpstr>Copilot en PowerPoint para Banca/Cooperativas</vt:lpstr>
      <vt:lpstr>Copilot en Teams para Banca/Cooperativas</vt:lpstr>
      <vt:lpstr>Copilot en Outlook para Banca/Cooperativas</vt:lpstr>
      <vt:lpstr>Copilot para  Microsoft 365  Sector Retail</vt:lpstr>
      <vt:lpstr>Copilot en Word para Retail</vt:lpstr>
      <vt:lpstr>Copilot en Excel para Retail </vt:lpstr>
      <vt:lpstr>Copilot en PowerPoint para Retail</vt:lpstr>
      <vt:lpstr>Copilot en Teams para Retail</vt:lpstr>
      <vt:lpstr>Copilot en Outlook para Retail</vt:lpstr>
      <vt:lpstr>Copilot para  Microsoft 365  Sector Seguros</vt:lpstr>
      <vt:lpstr>Copilot en Word para Seguros </vt:lpstr>
      <vt:lpstr>Copilot en PowerPoint para Seguros</vt:lpstr>
      <vt:lpstr>Copilot en Excel para Seguros </vt:lpstr>
      <vt:lpstr>Copilot en Teams para Seguros</vt:lpstr>
      <vt:lpstr>Copilot en Outlook para Seguros</vt:lpstr>
      <vt:lpstr>Copilot para  Microsoft 365  en Salud</vt:lpstr>
      <vt:lpstr>Copilot en Word para Salud</vt:lpstr>
      <vt:lpstr>Copilot en Excel para Salud </vt:lpstr>
      <vt:lpstr>Copilot en PowerPoint para Salud</vt:lpstr>
      <vt:lpstr>Copilot en Teams para Salud</vt:lpstr>
      <vt:lpstr>Copilot en Outlook para Salud</vt:lpstr>
      <vt:lpstr>Copilot para  Microsoft 365  en Manufactura</vt:lpstr>
      <vt:lpstr>Copilot en Word para Manufactura</vt:lpstr>
      <vt:lpstr>Copilot en Excel para Manufactura</vt:lpstr>
      <vt:lpstr>Copilot en PowerPoint para Manufactura</vt:lpstr>
      <vt:lpstr>Copilot en Teams para Manufactura</vt:lpstr>
      <vt:lpstr>Copilot en Outlook para Manufactura</vt:lpstr>
      <vt:lpstr>Revisa cómo funciona Copilot en las aplicaciones de Microsoft 365: haz clic en los íconos para ver una demostración</vt:lpstr>
      <vt:lpstr>Más información sobre cómo hacer prompts a Copilot</vt:lpstr>
      <vt:lpstr>Forma de uso: Copilot en PowerPoint Ten en cuenta que los prompts específicos que se muestran pueden variar</vt:lpstr>
      <vt:lpstr>Busca más prompts de PowerPoint para probar  en Copilot Lab</vt:lpstr>
      <vt:lpstr>Forma de uso: Copilot en Word en el documento Ten en cuenta que los prompts específicos que se muestran pueden variar</vt:lpstr>
      <vt:lpstr>Forma de uso: Copilot en Word en el panel  de chat de Copilot Ten en cuenta que los prompts específicos que se muestran pueden variar</vt:lpstr>
      <vt:lpstr>Busca más prompts de Word para probar en Copilot Lab</vt:lpstr>
      <vt:lpstr>Forma de uso: Copilot en Teams para chats Ten en cuenta que las prompts específicos que se muestran pueden variar</vt:lpstr>
      <vt:lpstr>Forma de uso: Copilot en Teams durante una reunión Ten en cuenta que los prompts específicos que se muestran pueden variar</vt:lpstr>
      <vt:lpstr>Forma de uso: Copilot en Teams después  de una reunión Ten en cuenta que los prompts específicos que se muestran pueden variar</vt:lpstr>
      <vt:lpstr>Busque más prompts de Teams para probar en Copilot Lab</vt:lpstr>
      <vt:lpstr>Forma de uso: Copilot en Microsoft Copilot Ten en cuenta que los prompts específicos que se muestran pueden variar</vt:lpstr>
      <vt:lpstr>Busca más prompts de Microsoft Copilot en Copilot Lab</vt:lpstr>
      <vt:lpstr>Forma de uso: Copilot en Outlook Ten en cuenta que los prompts específicos que se muestran pueden variar</vt:lpstr>
      <vt:lpstr>Forma de uso: Copilot en Excel Ten en cuenta que los prompts específicos que se muestran pueden variar</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Rocha (SHE/HER)</dc:creator>
  <cp:lastModifiedBy>Francisco Camacho</cp:lastModifiedBy>
  <cp:revision>2</cp:revision>
  <dcterms:created xsi:type="dcterms:W3CDTF">2023-10-16T18:30:37Z</dcterms:created>
  <dcterms:modified xsi:type="dcterms:W3CDTF">2025-03-05T19:12:46Z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