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 id="2147484236" r:id="rId5"/>
  </p:sldMasterIdLst>
  <p:notesMasterIdLst>
    <p:notesMasterId r:id="rId55"/>
  </p:notesMasterIdLst>
  <p:sldIdLst>
    <p:sldId id="2147481094" r:id="rId6"/>
    <p:sldId id="2147482189" r:id="rId7"/>
    <p:sldId id="2147482187" r:id="rId8"/>
    <p:sldId id="258" r:id="rId9"/>
    <p:sldId id="2147483556" r:id="rId10"/>
    <p:sldId id="2147481869" r:id="rId11"/>
    <p:sldId id="2147483549" r:id="rId12"/>
    <p:sldId id="2147481812" r:id="rId13"/>
    <p:sldId id="2147482429" r:id="rId14"/>
    <p:sldId id="2147482177" r:id="rId15"/>
    <p:sldId id="2147481524" r:id="rId16"/>
    <p:sldId id="2147483390" r:id="rId17"/>
    <p:sldId id="2147483550" r:id="rId18"/>
    <p:sldId id="2147483485" r:id="rId19"/>
    <p:sldId id="2147483513" r:id="rId20"/>
    <p:sldId id="2147483514" r:id="rId21"/>
    <p:sldId id="2147483506" r:id="rId22"/>
    <p:sldId id="2147483483" r:id="rId23"/>
    <p:sldId id="2147483489" r:id="rId24"/>
    <p:sldId id="2147483507" r:id="rId25"/>
    <p:sldId id="2147483525" r:id="rId26"/>
    <p:sldId id="2147483508" r:id="rId27"/>
    <p:sldId id="2147483493" r:id="rId28"/>
    <p:sldId id="2147483521" r:id="rId29"/>
    <p:sldId id="2147483548" r:id="rId30"/>
    <p:sldId id="2147481814" r:id="rId31"/>
    <p:sldId id="2147483524" r:id="rId32"/>
    <p:sldId id="2147481860" r:id="rId33"/>
    <p:sldId id="2147481880" r:id="rId34"/>
    <p:sldId id="2147483423" r:id="rId35"/>
    <p:sldId id="2147481879" r:id="rId36"/>
    <p:sldId id="2147481900" r:id="rId37"/>
    <p:sldId id="2147483424" r:id="rId38"/>
    <p:sldId id="2147481868" r:id="rId39"/>
    <p:sldId id="2147482363" r:id="rId40"/>
    <p:sldId id="2147481870" r:id="rId41"/>
    <p:sldId id="2147483552" r:id="rId42"/>
    <p:sldId id="2147483551" r:id="rId43"/>
    <p:sldId id="2147483536" r:id="rId44"/>
    <p:sldId id="2147483539" r:id="rId45"/>
    <p:sldId id="2147483540" r:id="rId46"/>
    <p:sldId id="2147483541" r:id="rId47"/>
    <p:sldId id="2147483542" r:id="rId48"/>
    <p:sldId id="2147483543" r:id="rId49"/>
    <p:sldId id="2147483544" r:id="rId50"/>
    <p:sldId id="2147483545" r:id="rId51"/>
    <p:sldId id="2147483555" r:id="rId52"/>
    <p:sldId id="274" r:id="rId53"/>
    <p:sldId id="214748116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D3F014F4-291E-426E-9D9E-AAE47EB822F8}">
          <p14:sldIdLst/>
        </p14:section>
        <p14:section name="Title" id="{4A045AD1-CE1E-4878-A79D-569B42462E3E}">
          <p14:sldIdLst>
            <p14:sldId id="2147481094"/>
          </p14:sldIdLst>
        </p14:section>
        <p14:section name="Value conversation" id="{E8D74B9A-CDCA-44DA-B8F6-39D386A30A0F}">
          <p14:sldIdLst>
            <p14:sldId id="2147482189"/>
            <p14:sldId id="2147482187"/>
            <p14:sldId id="258"/>
            <p14:sldId id="2147483556"/>
            <p14:sldId id="2147481869"/>
            <p14:sldId id="2147483549"/>
            <p14:sldId id="2147481812"/>
            <p14:sldId id="2147482429"/>
            <p14:sldId id="2147482177"/>
            <p14:sldId id="2147481524"/>
            <p14:sldId id="2147483390"/>
            <p14:sldId id="2147483550"/>
            <p14:sldId id="2147483485"/>
            <p14:sldId id="2147483513"/>
            <p14:sldId id="2147483514"/>
            <p14:sldId id="2147483506"/>
            <p14:sldId id="2147483483"/>
            <p14:sldId id="2147483489"/>
            <p14:sldId id="2147483507"/>
            <p14:sldId id="2147483525"/>
            <p14:sldId id="2147483508"/>
            <p14:sldId id="2147483493"/>
            <p14:sldId id="2147483521"/>
            <p14:sldId id="2147483548"/>
            <p14:sldId id="2147481814"/>
            <p14:sldId id="2147483524"/>
            <p14:sldId id="2147481860"/>
          </p14:sldIdLst>
        </p14:section>
        <p14:section name="Business Case Builder" id="{308F694A-BA50-47BA-A54A-E258C852168B}">
          <p14:sldIdLst>
            <p14:sldId id="2147481880"/>
            <p14:sldId id="2147483423"/>
            <p14:sldId id="2147481879"/>
            <p14:sldId id="2147481900"/>
            <p14:sldId id="2147483424"/>
            <p14:sldId id="2147481868"/>
          </p14:sldIdLst>
        </p14:section>
        <p14:section name="Use Case Conversation" id="{20872868-837A-4818-94AB-53CADC7C5572}">
          <p14:sldIdLst>
            <p14:sldId id="2147482363"/>
            <p14:sldId id="2147481870"/>
          </p14:sldIdLst>
        </p14:section>
        <p14:section name="KPI Conversation" id="{9C3B63B6-99BE-46DC-88EB-C4E3C739BDD9}">
          <p14:sldIdLst>
            <p14:sldId id="2147483552"/>
            <p14:sldId id="2147483551"/>
            <p14:sldId id="2147483536"/>
            <p14:sldId id="2147483539"/>
            <p14:sldId id="2147483540"/>
            <p14:sldId id="2147483541"/>
            <p14:sldId id="2147483542"/>
            <p14:sldId id="2147483543"/>
            <p14:sldId id="2147483544"/>
            <p14:sldId id="2147483545"/>
            <p14:sldId id="2147483555"/>
          </p14:sldIdLst>
        </p14:section>
        <p14:section name="Adoption Conversation" id="{00127439-5CAB-493E-A60F-890FACEBB319}">
          <p14:sldIdLst>
            <p14:sldId id="274"/>
          </p14:sldIdLst>
        </p14:section>
        <p14:section name="Close" id="{D16B48D8-4964-49BC-A7D9-9257A263DF82}">
          <p14:sldIdLst>
            <p14:sldId id="214748116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F2C"/>
    <a:srgbClr val="8C8C8C"/>
    <a:srgbClr val="CD9AD0"/>
    <a:srgbClr val="8EC8E8"/>
    <a:srgbClr val="0A2332"/>
    <a:srgbClr val="8DC8E8"/>
    <a:srgbClr val="617E95"/>
    <a:srgbClr val="D59ED7"/>
    <a:srgbClr val="C5B4E3"/>
    <a:srgbClr val="2A44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3BF50B-F723-4155-9952-D727B9F5590B}" v="4" dt="2025-02-26T17:27:59.466"/>
    <p1510:client id="{6DD4D953-0F27-4FA7-8D1A-5E70EF2107E7}" v="463" dt="2025-02-26T19:29:53.524"/>
    <p1510:client id="{92741D48-B0DF-42B3-9E9A-A0F22010CC70}" v="2" dt="2025-02-26T05:30:16.695"/>
    <p1510:client id="{F9401306-DD10-E430-180B-E1E5F661681B}" v="1" dt="2025-02-26T17:26:19.1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a Camacho" userId="dd435545-f7d0-411f-aa1a-e0b1c66f3ee6" providerId="ADAL" clId="{493BF50B-F723-4155-9952-D727B9F5590B}"/>
    <pc:docChg chg="addSld delSld modSld">
      <pc:chgData name="Gabriela Camacho" userId="dd435545-f7d0-411f-aa1a-e0b1c66f3ee6" providerId="ADAL" clId="{493BF50B-F723-4155-9952-D727B9F5590B}" dt="2025-02-26T17:27:59.466" v="3" actId="1076"/>
      <pc:docMkLst>
        <pc:docMk/>
      </pc:docMkLst>
      <pc:sldChg chg="add del">
        <pc:chgData name="Gabriela Camacho" userId="dd435545-f7d0-411f-aa1a-e0b1c66f3ee6" providerId="ADAL" clId="{493BF50B-F723-4155-9952-D727B9F5590B}" dt="2025-02-26T17:27:21.731" v="1"/>
        <pc:sldMkLst>
          <pc:docMk/>
          <pc:sldMk cId="1393706765" sldId="2147483556"/>
        </pc:sldMkLst>
      </pc:sldChg>
      <pc:sldChg chg="modSp add mod">
        <pc:chgData name="Gabriela Camacho" userId="dd435545-f7d0-411f-aa1a-e0b1c66f3ee6" providerId="ADAL" clId="{493BF50B-F723-4155-9952-D727B9F5590B}" dt="2025-02-26T17:27:59.466" v="3" actId="1076"/>
        <pc:sldMkLst>
          <pc:docMk/>
          <pc:sldMk cId="3148430115" sldId="2147483556"/>
        </pc:sldMkLst>
        <pc:spChg chg="mod">
          <ac:chgData name="Gabriela Camacho" userId="dd435545-f7d0-411f-aa1a-e0b1c66f3ee6" providerId="ADAL" clId="{493BF50B-F723-4155-9952-D727B9F5590B}" dt="2025-02-26T17:27:59.466" v="3" actId="1076"/>
          <ac:spMkLst>
            <pc:docMk/>
            <pc:sldMk cId="3148430115" sldId="2147483556"/>
            <ac:spMk id="18" creationId="{15109809-92AD-133F-45FA-3F5D5B87B6EC}"/>
          </ac:spMkLst>
        </pc:spChg>
      </pc:sldChg>
    </pc:docChg>
  </pc:docChgLst>
  <pc:docChgLst>
    <pc:chgData name="Dayana Burbano" userId="3105924a-a1f6-45c4-b9a1-238c6bcec239" providerId="ADAL" clId="{6DD4D953-0F27-4FA7-8D1A-5E70EF2107E7}"/>
    <pc:docChg chg="modSld">
      <pc:chgData name="Dayana Burbano" userId="3105924a-a1f6-45c4-b9a1-238c6bcec239" providerId="ADAL" clId="{6DD4D953-0F27-4FA7-8D1A-5E70EF2107E7}" dt="2025-02-26T19:29:47.220" v="133" actId="108"/>
      <pc:docMkLst>
        <pc:docMk/>
      </pc:docMkLst>
      <pc:sldChg chg="modSp mod">
        <pc:chgData name="Dayana Burbano" userId="3105924a-a1f6-45c4-b9a1-238c6bcec239" providerId="ADAL" clId="{6DD4D953-0F27-4FA7-8D1A-5E70EF2107E7}" dt="2025-02-26T19:29:47.220" v="133" actId="108"/>
        <pc:sldMkLst>
          <pc:docMk/>
          <pc:sldMk cId="3996356185" sldId="274"/>
        </pc:sldMkLst>
        <pc:spChg chg="mod">
          <ac:chgData name="Dayana Burbano" userId="3105924a-a1f6-45c4-b9a1-238c6bcec239" providerId="ADAL" clId="{6DD4D953-0F27-4FA7-8D1A-5E70EF2107E7}" dt="2025-02-26T19:19:52.424" v="108" actId="108"/>
          <ac:spMkLst>
            <pc:docMk/>
            <pc:sldMk cId="3996356185" sldId="274"/>
            <ac:spMk id="2" creationId="{71BC9B4A-A1A9-3389-5FDA-49B2E00CF53C}"/>
          </ac:spMkLst>
        </pc:spChg>
        <pc:spChg chg="mod">
          <ac:chgData name="Dayana Burbano" userId="3105924a-a1f6-45c4-b9a1-238c6bcec239" providerId="ADAL" clId="{6DD4D953-0F27-4FA7-8D1A-5E70EF2107E7}" dt="2025-02-26T19:19:45.030" v="107" actId="108"/>
          <ac:spMkLst>
            <pc:docMk/>
            <pc:sldMk cId="3996356185" sldId="274"/>
            <ac:spMk id="3" creationId="{EB14F7DC-44F1-FFD8-896B-CEB9AF79A8FC}"/>
          </ac:spMkLst>
        </pc:spChg>
        <pc:spChg chg="mod">
          <ac:chgData name="Dayana Burbano" userId="3105924a-a1f6-45c4-b9a1-238c6bcec239" providerId="ADAL" clId="{6DD4D953-0F27-4FA7-8D1A-5E70EF2107E7}" dt="2025-02-26T19:21:46.062" v="113" actId="108"/>
          <ac:spMkLst>
            <pc:docMk/>
            <pc:sldMk cId="3996356185" sldId="274"/>
            <ac:spMk id="4" creationId="{80B0AABD-6957-AACB-A54B-CFB21384ADA4}"/>
          </ac:spMkLst>
        </pc:spChg>
        <pc:spChg chg="mod">
          <ac:chgData name="Dayana Burbano" userId="3105924a-a1f6-45c4-b9a1-238c6bcec239" providerId="ADAL" clId="{6DD4D953-0F27-4FA7-8D1A-5E70EF2107E7}" dt="2025-02-26T19:19:35.954" v="106" actId="108"/>
          <ac:spMkLst>
            <pc:docMk/>
            <pc:sldMk cId="3996356185" sldId="274"/>
            <ac:spMk id="6" creationId="{E07BFDBE-EA86-828E-764A-0D9AF2D9C20F}"/>
          </ac:spMkLst>
        </pc:spChg>
        <pc:spChg chg="mod">
          <ac:chgData name="Dayana Burbano" userId="3105924a-a1f6-45c4-b9a1-238c6bcec239" providerId="ADAL" clId="{6DD4D953-0F27-4FA7-8D1A-5E70EF2107E7}" dt="2025-02-26T19:25:33.412" v="119" actId="108"/>
          <ac:spMkLst>
            <pc:docMk/>
            <pc:sldMk cId="3996356185" sldId="274"/>
            <ac:spMk id="25" creationId="{627D7DDD-3C71-9591-7827-4AE27AC7A178}"/>
          </ac:spMkLst>
        </pc:spChg>
        <pc:spChg chg="mod">
          <ac:chgData name="Dayana Burbano" userId="3105924a-a1f6-45c4-b9a1-238c6bcec239" providerId="ADAL" clId="{6DD4D953-0F27-4FA7-8D1A-5E70EF2107E7}" dt="2025-02-26T19:27:27.468" v="126" actId="108"/>
          <ac:spMkLst>
            <pc:docMk/>
            <pc:sldMk cId="3996356185" sldId="274"/>
            <ac:spMk id="50" creationId="{054FFE8E-8F31-DA4D-B276-A526A1B4983F}"/>
          </ac:spMkLst>
        </pc:spChg>
        <pc:spChg chg="mod">
          <ac:chgData name="Dayana Burbano" userId="3105924a-a1f6-45c4-b9a1-238c6bcec239" providerId="ADAL" clId="{6DD4D953-0F27-4FA7-8D1A-5E70EF2107E7}" dt="2025-02-26T19:28:12.135" v="128" actId="108"/>
          <ac:spMkLst>
            <pc:docMk/>
            <pc:sldMk cId="3996356185" sldId="274"/>
            <ac:spMk id="53" creationId="{DFD5638A-CFD3-24C3-DE9D-95917DAE6506}"/>
          </ac:spMkLst>
        </pc:spChg>
        <pc:spChg chg="mod">
          <ac:chgData name="Dayana Burbano" userId="3105924a-a1f6-45c4-b9a1-238c6bcec239" providerId="ADAL" clId="{6DD4D953-0F27-4FA7-8D1A-5E70EF2107E7}" dt="2025-02-26T19:29:47.220" v="133" actId="108"/>
          <ac:spMkLst>
            <pc:docMk/>
            <pc:sldMk cId="3996356185" sldId="274"/>
            <ac:spMk id="56" creationId="{67F9378D-D261-F63A-C3C7-2FDEA65EF086}"/>
          </ac:spMkLst>
        </pc:spChg>
      </pc:sldChg>
      <pc:sldChg chg="modSp mod">
        <pc:chgData name="Dayana Burbano" userId="3105924a-a1f6-45c4-b9a1-238c6bcec239" providerId="ADAL" clId="{6DD4D953-0F27-4FA7-8D1A-5E70EF2107E7}" dt="2025-02-26T18:46:15.604" v="31" actId="404"/>
        <pc:sldMkLst>
          <pc:docMk/>
          <pc:sldMk cId="189796990" sldId="2147481870"/>
        </pc:sldMkLst>
        <pc:spChg chg="mod">
          <ac:chgData name="Dayana Burbano" userId="3105924a-a1f6-45c4-b9a1-238c6bcec239" providerId="ADAL" clId="{6DD4D953-0F27-4FA7-8D1A-5E70EF2107E7}" dt="2025-02-26T18:41:23.443" v="2" actId="404"/>
          <ac:spMkLst>
            <pc:docMk/>
            <pc:sldMk cId="189796990" sldId="2147481870"/>
            <ac:spMk id="2" creationId="{87ACF692-D915-40B9-646A-4CE296BDD0FC}"/>
          </ac:spMkLst>
        </pc:spChg>
        <pc:graphicFrameChg chg="modGraphic">
          <ac:chgData name="Dayana Burbano" userId="3105924a-a1f6-45c4-b9a1-238c6bcec239" providerId="ADAL" clId="{6DD4D953-0F27-4FA7-8D1A-5E70EF2107E7}" dt="2025-02-26T18:46:15.604" v="31" actId="404"/>
          <ac:graphicFrameMkLst>
            <pc:docMk/>
            <pc:sldMk cId="189796990" sldId="2147481870"/>
            <ac:graphicFrameMk id="6" creationId="{9FE34D3E-5322-2DF6-DA1B-41DBA2C75466}"/>
          </ac:graphicFrameMkLst>
        </pc:graphicFrameChg>
      </pc:sldChg>
      <pc:sldChg chg="modSp mod">
        <pc:chgData name="Dayana Burbano" userId="3105924a-a1f6-45c4-b9a1-238c6bcec239" providerId="ADAL" clId="{6DD4D953-0F27-4FA7-8D1A-5E70EF2107E7}" dt="2025-02-26T18:52:00.176" v="51" actId="20577"/>
        <pc:sldMkLst>
          <pc:docMk/>
          <pc:sldMk cId="978573091" sldId="2147483536"/>
        </pc:sldMkLst>
        <pc:spChg chg="mod">
          <ac:chgData name="Dayana Burbano" userId="3105924a-a1f6-45c4-b9a1-238c6bcec239" providerId="ADAL" clId="{6DD4D953-0F27-4FA7-8D1A-5E70EF2107E7}" dt="2025-02-26T18:48:46.475" v="46" actId="404"/>
          <ac:spMkLst>
            <pc:docMk/>
            <pc:sldMk cId="978573091" sldId="2147483536"/>
            <ac:spMk id="20" creationId="{9D00D581-6E1C-FAC7-7944-9A73D2EC5FA6}"/>
          </ac:spMkLst>
        </pc:spChg>
        <pc:spChg chg="mod">
          <ac:chgData name="Dayana Burbano" userId="3105924a-a1f6-45c4-b9a1-238c6bcec239" providerId="ADAL" clId="{6DD4D953-0F27-4FA7-8D1A-5E70EF2107E7}" dt="2025-02-26T18:52:00.176" v="51" actId="20577"/>
          <ac:spMkLst>
            <pc:docMk/>
            <pc:sldMk cId="978573091" sldId="2147483536"/>
            <ac:spMk id="117" creationId="{3ED40416-1ED5-064B-6D6E-DC5778EA9D26}"/>
          </ac:spMkLst>
        </pc:spChg>
        <pc:graphicFrameChg chg="modGraphic">
          <ac:chgData name="Dayana Burbano" userId="3105924a-a1f6-45c4-b9a1-238c6bcec239" providerId="ADAL" clId="{6DD4D953-0F27-4FA7-8D1A-5E70EF2107E7}" dt="2025-02-26T18:51:47.958" v="49" actId="404"/>
          <ac:graphicFrameMkLst>
            <pc:docMk/>
            <pc:sldMk cId="978573091" sldId="2147483536"/>
            <ac:graphicFrameMk id="4" creationId="{07413265-5C2A-87AB-541B-1B6E8C92EFA0}"/>
          </ac:graphicFrameMkLst>
        </pc:graphicFrameChg>
      </pc:sldChg>
      <pc:sldChg chg="modSp mod">
        <pc:chgData name="Dayana Burbano" userId="3105924a-a1f6-45c4-b9a1-238c6bcec239" providerId="ADAL" clId="{6DD4D953-0F27-4FA7-8D1A-5E70EF2107E7}" dt="2025-02-26T18:52:59.269" v="56" actId="404"/>
        <pc:sldMkLst>
          <pc:docMk/>
          <pc:sldMk cId="3661129298" sldId="2147483539"/>
        </pc:sldMkLst>
        <pc:spChg chg="mod">
          <ac:chgData name="Dayana Burbano" userId="3105924a-a1f6-45c4-b9a1-238c6bcec239" providerId="ADAL" clId="{6DD4D953-0F27-4FA7-8D1A-5E70EF2107E7}" dt="2025-02-26T18:52:37.548" v="53" actId="404"/>
          <ac:spMkLst>
            <pc:docMk/>
            <pc:sldMk cId="3661129298" sldId="2147483539"/>
            <ac:spMk id="20" creationId="{9D00D581-6E1C-FAC7-7944-9A73D2EC5FA6}"/>
          </ac:spMkLst>
        </pc:spChg>
        <pc:graphicFrameChg chg="modGraphic">
          <ac:chgData name="Dayana Burbano" userId="3105924a-a1f6-45c4-b9a1-238c6bcec239" providerId="ADAL" clId="{6DD4D953-0F27-4FA7-8D1A-5E70EF2107E7}" dt="2025-02-26T18:52:59.269" v="56" actId="404"/>
          <ac:graphicFrameMkLst>
            <pc:docMk/>
            <pc:sldMk cId="3661129298" sldId="2147483539"/>
            <ac:graphicFrameMk id="4" creationId="{07413265-5C2A-87AB-541B-1B6E8C92EFA0}"/>
          </ac:graphicFrameMkLst>
        </pc:graphicFrameChg>
      </pc:sldChg>
      <pc:sldChg chg="modSp mod">
        <pc:chgData name="Dayana Burbano" userId="3105924a-a1f6-45c4-b9a1-238c6bcec239" providerId="ADAL" clId="{6DD4D953-0F27-4FA7-8D1A-5E70EF2107E7}" dt="2025-02-26T18:58:33.832" v="61" actId="404"/>
        <pc:sldMkLst>
          <pc:docMk/>
          <pc:sldMk cId="3032210844" sldId="2147483540"/>
        </pc:sldMkLst>
        <pc:spChg chg="mod">
          <ac:chgData name="Dayana Burbano" userId="3105924a-a1f6-45c4-b9a1-238c6bcec239" providerId="ADAL" clId="{6DD4D953-0F27-4FA7-8D1A-5E70EF2107E7}" dt="2025-02-26T18:58:22.399" v="59" actId="404"/>
          <ac:spMkLst>
            <pc:docMk/>
            <pc:sldMk cId="3032210844" sldId="2147483540"/>
            <ac:spMk id="20" creationId="{9D00D581-6E1C-FAC7-7944-9A73D2EC5FA6}"/>
          </ac:spMkLst>
        </pc:spChg>
        <pc:graphicFrameChg chg="modGraphic">
          <ac:chgData name="Dayana Burbano" userId="3105924a-a1f6-45c4-b9a1-238c6bcec239" providerId="ADAL" clId="{6DD4D953-0F27-4FA7-8D1A-5E70EF2107E7}" dt="2025-02-26T18:58:33.832" v="61" actId="404"/>
          <ac:graphicFrameMkLst>
            <pc:docMk/>
            <pc:sldMk cId="3032210844" sldId="2147483540"/>
            <ac:graphicFrameMk id="4" creationId="{07413265-5C2A-87AB-541B-1B6E8C92EFA0}"/>
          </ac:graphicFrameMkLst>
        </pc:graphicFrameChg>
      </pc:sldChg>
      <pc:sldChg chg="modSp mod">
        <pc:chgData name="Dayana Burbano" userId="3105924a-a1f6-45c4-b9a1-238c6bcec239" providerId="ADAL" clId="{6DD4D953-0F27-4FA7-8D1A-5E70EF2107E7}" dt="2025-02-26T19:00:28.141" v="66" actId="404"/>
        <pc:sldMkLst>
          <pc:docMk/>
          <pc:sldMk cId="4265289220" sldId="2147483541"/>
        </pc:sldMkLst>
        <pc:spChg chg="mod">
          <ac:chgData name="Dayana Burbano" userId="3105924a-a1f6-45c4-b9a1-238c6bcec239" providerId="ADAL" clId="{6DD4D953-0F27-4FA7-8D1A-5E70EF2107E7}" dt="2025-02-26T18:59:38.080" v="63" actId="404"/>
          <ac:spMkLst>
            <pc:docMk/>
            <pc:sldMk cId="4265289220" sldId="2147483541"/>
            <ac:spMk id="20" creationId="{9D00D581-6E1C-FAC7-7944-9A73D2EC5FA6}"/>
          </ac:spMkLst>
        </pc:spChg>
        <pc:graphicFrameChg chg="modGraphic">
          <ac:chgData name="Dayana Burbano" userId="3105924a-a1f6-45c4-b9a1-238c6bcec239" providerId="ADAL" clId="{6DD4D953-0F27-4FA7-8D1A-5E70EF2107E7}" dt="2025-02-26T19:00:28.141" v="66" actId="404"/>
          <ac:graphicFrameMkLst>
            <pc:docMk/>
            <pc:sldMk cId="4265289220" sldId="2147483541"/>
            <ac:graphicFrameMk id="4" creationId="{07413265-5C2A-87AB-541B-1B6E8C92EFA0}"/>
          </ac:graphicFrameMkLst>
        </pc:graphicFrameChg>
      </pc:sldChg>
      <pc:sldChg chg="modSp mod">
        <pc:chgData name="Dayana Burbano" userId="3105924a-a1f6-45c4-b9a1-238c6bcec239" providerId="ADAL" clId="{6DD4D953-0F27-4FA7-8D1A-5E70EF2107E7}" dt="2025-02-26T19:06:34.950" v="78"/>
        <pc:sldMkLst>
          <pc:docMk/>
          <pc:sldMk cId="486153748" sldId="2147483542"/>
        </pc:sldMkLst>
        <pc:spChg chg="mod">
          <ac:chgData name="Dayana Burbano" userId="3105924a-a1f6-45c4-b9a1-238c6bcec239" providerId="ADAL" clId="{6DD4D953-0F27-4FA7-8D1A-5E70EF2107E7}" dt="2025-02-26T19:00:56.630" v="67" actId="404"/>
          <ac:spMkLst>
            <pc:docMk/>
            <pc:sldMk cId="486153748" sldId="2147483542"/>
            <ac:spMk id="20" creationId="{9D00D581-6E1C-FAC7-7944-9A73D2EC5FA6}"/>
          </ac:spMkLst>
        </pc:spChg>
        <pc:spChg chg="mod">
          <ac:chgData name="Dayana Burbano" userId="3105924a-a1f6-45c4-b9a1-238c6bcec239" providerId="ADAL" clId="{6DD4D953-0F27-4FA7-8D1A-5E70EF2107E7}" dt="2025-02-26T19:06:34.950" v="78"/>
          <ac:spMkLst>
            <pc:docMk/>
            <pc:sldMk cId="486153748" sldId="2147483542"/>
            <ac:spMk id="117" creationId="{3ED40416-1ED5-064B-6D6E-DC5778EA9D26}"/>
          </ac:spMkLst>
        </pc:spChg>
        <pc:graphicFrameChg chg="modGraphic">
          <ac:chgData name="Dayana Burbano" userId="3105924a-a1f6-45c4-b9a1-238c6bcec239" providerId="ADAL" clId="{6DD4D953-0F27-4FA7-8D1A-5E70EF2107E7}" dt="2025-02-26T19:01:46.961" v="77" actId="404"/>
          <ac:graphicFrameMkLst>
            <pc:docMk/>
            <pc:sldMk cId="486153748" sldId="2147483542"/>
            <ac:graphicFrameMk id="4" creationId="{07413265-5C2A-87AB-541B-1B6E8C92EFA0}"/>
          </ac:graphicFrameMkLst>
        </pc:graphicFrameChg>
      </pc:sldChg>
      <pc:sldChg chg="modSp mod">
        <pc:chgData name="Dayana Burbano" userId="3105924a-a1f6-45c4-b9a1-238c6bcec239" providerId="ADAL" clId="{6DD4D953-0F27-4FA7-8D1A-5E70EF2107E7}" dt="2025-02-26T19:07:15.811" v="79" actId="404"/>
        <pc:sldMkLst>
          <pc:docMk/>
          <pc:sldMk cId="217414109" sldId="2147483543"/>
        </pc:sldMkLst>
        <pc:graphicFrameChg chg="modGraphic">
          <ac:chgData name="Dayana Burbano" userId="3105924a-a1f6-45c4-b9a1-238c6bcec239" providerId="ADAL" clId="{6DD4D953-0F27-4FA7-8D1A-5E70EF2107E7}" dt="2025-02-26T19:07:15.811" v="79" actId="404"/>
          <ac:graphicFrameMkLst>
            <pc:docMk/>
            <pc:sldMk cId="217414109" sldId="2147483543"/>
            <ac:graphicFrameMk id="4" creationId="{07413265-5C2A-87AB-541B-1B6E8C92EFA0}"/>
          </ac:graphicFrameMkLst>
        </pc:graphicFrameChg>
      </pc:sldChg>
      <pc:sldChg chg="modSp mod">
        <pc:chgData name="Dayana Burbano" userId="3105924a-a1f6-45c4-b9a1-238c6bcec239" providerId="ADAL" clId="{6DD4D953-0F27-4FA7-8D1A-5E70EF2107E7}" dt="2025-02-26T19:09:26.428" v="84" actId="404"/>
        <pc:sldMkLst>
          <pc:docMk/>
          <pc:sldMk cId="3151534463" sldId="2147483544"/>
        </pc:sldMkLst>
        <pc:graphicFrameChg chg="modGraphic">
          <ac:chgData name="Dayana Burbano" userId="3105924a-a1f6-45c4-b9a1-238c6bcec239" providerId="ADAL" clId="{6DD4D953-0F27-4FA7-8D1A-5E70EF2107E7}" dt="2025-02-26T19:09:26.428" v="84" actId="404"/>
          <ac:graphicFrameMkLst>
            <pc:docMk/>
            <pc:sldMk cId="3151534463" sldId="2147483544"/>
            <ac:graphicFrameMk id="4" creationId="{07413265-5C2A-87AB-541B-1B6E8C92EFA0}"/>
          </ac:graphicFrameMkLst>
        </pc:graphicFrameChg>
      </pc:sldChg>
      <pc:sldChg chg="modSp mod">
        <pc:chgData name="Dayana Burbano" userId="3105924a-a1f6-45c4-b9a1-238c6bcec239" providerId="ADAL" clId="{6DD4D953-0F27-4FA7-8D1A-5E70EF2107E7}" dt="2025-02-26T19:10:18.848" v="86" actId="404"/>
        <pc:sldMkLst>
          <pc:docMk/>
          <pc:sldMk cId="2252793428" sldId="2147483545"/>
        </pc:sldMkLst>
        <pc:spChg chg="mod">
          <ac:chgData name="Dayana Burbano" userId="3105924a-a1f6-45c4-b9a1-238c6bcec239" providerId="ADAL" clId="{6DD4D953-0F27-4FA7-8D1A-5E70EF2107E7}" dt="2025-02-26T19:09:49.744" v="85"/>
          <ac:spMkLst>
            <pc:docMk/>
            <pc:sldMk cId="2252793428" sldId="2147483545"/>
            <ac:spMk id="20" creationId="{9D00D581-6E1C-FAC7-7944-9A73D2EC5FA6}"/>
          </ac:spMkLst>
        </pc:spChg>
        <pc:graphicFrameChg chg="modGraphic">
          <ac:chgData name="Dayana Burbano" userId="3105924a-a1f6-45c4-b9a1-238c6bcec239" providerId="ADAL" clId="{6DD4D953-0F27-4FA7-8D1A-5E70EF2107E7}" dt="2025-02-26T19:10:18.848" v="86" actId="404"/>
          <ac:graphicFrameMkLst>
            <pc:docMk/>
            <pc:sldMk cId="2252793428" sldId="2147483545"/>
            <ac:graphicFrameMk id="4" creationId="{07413265-5C2A-87AB-541B-1B6E8C92EFA0}"/>
          </ac:graphicFrameMkLst>
        </pc:graphicFrameChg>
      </pc:sldChg>
      <pc:sldChg chg="modSp mod">
        <pc:chgData name="Dayana Burbano" userId="3105924a-a1f6-45c4-b9a1-238c6bcec239" providerId="ADAL" clId="{6DD4D953-0F27-4FA7-8D1A-5E70EF2107E7}" dt="2025-02-26T18:48:20.382" v="45" actId="404"/>
        <pc:sldMkLst>
          <pc:docMk/>
          <pc:sldMk cId="236176672" sldId="2147483551"/>
        </pc:sldMkLst>
        <pc:spChg chg="mod">
          <ac:chgData name="Dayana Burbano" userId="3105924a-a1f6-45c4-b9a1-238c6bcec239" providerId="ADAL" clId="{6DD4D953-0F27-4FA7-8D1A-5E70EF2107E7}" dt="2025-02-26T18:48:20.382" v="45" actId="404"/>
          <ac:spMkLst>
            <pc:docMk/>
            <pc:sldMk cId="236176672" sldId="2147483551"/>
            <ac:spMk id="3" creationId="{DC5BF972-C583-ED98-1037-D9E7A11AF035}"/>
          </ac:spMkLst>
        </pc:spChg>
        <pc:spChg chg="mod">
          <ac:chgData name="Dayana Burbano" userId="3105924a-a1f6-45c4-b9a1-238c6bcec239" providerId="ADAL" clId="{6DD4D953-0F27-4FA7-8D1A-5E70EF2107E7}" dt="2025-02-26T18:46:36.520" v="32" actId="404"/>
          <ac:spMkLst>
            <pc:docMk/>
            <pc:sldMk cId="236176672" sldId="2147483551"/>
            <ac:spMk id="9" creationId="{A8795942-EEC6-82A5-5346-EE11B15B8CE3}"/>
          </ac:spMkLst>
        </pc:spChg>
        <pc:spChg chg="mod">
          <ac:chgData name="Dayana Burbano" userId="3105924a-a1f6-45c4-b9a1-238c6bcec239" providerId="ADAL" clId="{6DD4D953-0F27-4FA7-8D1A-5E70EF2107E7}" dt="2025-02-26T18:46:57.394" v="33" actId="404"/>
          <ac:spMkLst>
            <pc:docMk/>
            <pc:sldMk cId="236176672" sldId="2147483551"/>
            <ac:spMk id="31" creationId="{6720CDEF-FA17-A9EB-4216-E1539AC88D69}"/>
          </ac:spMkLst>
        </pc:spChg>
        <pc:spChg chg="mod">
          <ac:chgData name="Dayana Burbano" userId="3105924a-a1f6-45c4-b9a1-238c6bcec239" providerId="ADAL" clId="{6DD4D953-0F27-4FA7-8D1A-5E70EF2107E7}" dt="2025-02-26T18:47:25.235" v="38" actId="404"/>
          <ac:spMkLst>
            <pc:docMk/>
            <pc:sldMk cId="236176672" sldId="2147483551"/>
            <ac:spMk id="39" creationId="{AF5EED74-6B30-ECED-5D36-0693A6801D02}"/>
          </ac:spMkLst>
        </pc:spChg>
        <pc:spChg chg="mod">
          <ac:chgData name="Dayana Burbano" userId="3105924a-a1f6-45c4-b9a1-238c6bcec239" providerId="ADAL" clId="{6DD4D953-0F27-4FA7-8D1A-5E70EF2107E7}" dt="2025-02-26T18:47:11.584" v="37" actId="404"/>
          <ac:spMkLst>
            <pc:docMk/>
            <pc:sldMk cId="236176672" sldId="2147483551"/>
            <ac:spMk id="43" creationId="{C534175D-DE4A-E151-CAC2-BE1E508B4FD7}"/>
          </ac:spMkLst>
        </pc:spChg>
        <pc:spChg chg="mod">
          <ac:chgData name="Dayana Burbano" userId="3105924a-a1f6-45c4-b9a1-238c6bcec239" providerId="ADAL" clId="{6DD4D953-0F27-4FA7-8D1A-5E70EF2107E7}" dt="2025-02-26T18:47:35.735" v="44" actId="404"/>
          <ac:spMkLst>
            <pc:docMk/>
            <pc:sldMk cId="236176672" sldId="2147483551"/>
            <ac:spMk id="138" creationId="{49587EF0-35E7-7290-A572-79EC7A43A683}"/>
          </ac:spMkLst>
        </pc:spChg>
      </pc:sldChg>
      <pc:sldChg chg="modSp mod">
        <pc:chgData name="Dayana Burbano" userId="3105924a-a1f6-45c4-b9a1-238c6bcec239" providerId="ADAL" clId="{6DD4D953-0F27-4FA7-8D1A-5E70EF2107E7}" dt="2025-02-26T19:10:52.271" v="87" actId="404"/>
        <pc:sldMkLst>
          <pc:docMk/>
          <pc:sldMk cId="70672037" sldId="2147483555"/>
        </pc:sldMkLst>
        <pc:graphicFrameChg chg="modGraphic">
          <ac:chgData name="Dayana Burbano" userId="3105924a-a1f6-45c4-b9a1-238c6bcec239" providerId="ADAL" clId="{6DD4D953-0F27-4FA7-8D1A-5E70EF2107E7}" dt="2025-02-26T19:10:52.271" v="87" actId="404"/>
          <ac:graphicFrameMkLst>
            <pc:docMk/>
            <pc:sldMk cId="70672037" sldId="2147483555"/>
            <ac:graphicFrameMk id="4" creationId="{07413265-5C2A-87AB-541B-1B6E8C92EFA0}"/>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_7FFFFF9C_649D13A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_7FFFFF9C_649D13A1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_7FFFFF9C_649D13A1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_7FFFFF9C_649D13A1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_7FFFFF9C_649D13A1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392558401087189E-2"/>
          <c:y val="2.0098821087710217E-2"/>
          <c:w val="0.85121488319782568"/>
          <c:h val="0.87760315341233441"/>
        </c:manualLayout>
      </c:layout>
      <c:barChart>
        <c:barDir val="col"/>
        <c:grouping val="percentStacked"/>
        <c:varyColors val="0"/>
        <c:ser>
          <c:idx val="0"/>
          <c:order val="0"/>
          <c:spPr>
            <a:solidFill>
              <a:schemeClr val="accent2">
                <a:shade val="58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c:f>
              <c:numCache>
                <c:formatCode>0%</c:formatCode>
                <c:ptCount val="1"/>
                <c:pt idx="0">
                  <c:v>0.73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Customer Service         (call center)</c:v>
                      </c:pt>
                    </c:strCache>
                  </c:strRef>
                </c15:cat>
              </c15:filteredCategoryTitle>
            </c:ext>
            <c:ext xmlns:c16="http://schemas.microsoft.com/office/drawing/2014/chart" uri="{C3380CC4-5D6E-409C-BE32-E72D297353CC}">
              <c16:uniqueId val="{00000000-F44F-4CA4-B25C-0D6C41B2FAFF}"/>
            </c:ext>
          </c:extLst>
        </c:ser>
        <c:ser>
          <c:idx val="1"/>
          <c:order val="1"/>
          <c:spPr>
            <a:solidFill>
              <a:schemeClr val="accent2">
                <a:shade val="86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f>
              <c:numCache>
                <c:formatCode>0%</c:formatCode>
                <c:ptCount val="1"/>
                <c:pt idx="0">
                  <c:v>0.13</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Column2</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Customer Service         (call center)</c:v>
                      </c:pt>
                    </c:strCache>
                  </c:strRef>
                </c15:cat>
              </c15:filteredCategoryTitle>
            </c:ext>
            <c:ext xmlns:c16="http://schemas.microsoft.com/office/drawing/2014/chart" uri="{C3380CC4-5D6E-409C-BE32-E72D297353CC}">
              <c16:uniqueId val="{00000001-F44F-4CA4-B25C-0D6C41B2FAFF}"/>
            </c:ext>
          </c:extLst>
        </c:ser>
        <c:ser>
          <c:idx val="2"/>
          <c:order val="2"/>
          <c:spPr>
            <a:solidFill>
              <a:schemeClr val="accent2">
                <a:tint val="86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c:f>
              <c:numCache>
                <c:formatCode>0%</c:formatCode>
                <c:ptCount val="1"/>
                <c:pt idx="0">
                  <c:v>0.08</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Column3</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Customer Service         (call center)</c:v>
                      </c:pt>
                    </c:strCache>
                  </c:strRef>
                </c15:cat>
              </c15:filteredCategoryTitle>
            </c:ext>
            <c:ext xmlns:c16="http://schemas.microsoft.com/office/drawing/2014/chart" uri="{C3380CC4-5D6E-409C-BE32-E72D297353CC}">
              <c16:uniqueId val="{00000002-F44F-4CA4-B25C-0D6C41B2FAFF}"/>
            </c:ext>
          </c:extLst>
        </c:ser>
        <c:ser>
          <c:idx val="3"/>
          <c:order val="3"/>
          <c:spPr>
            <a:solidFill>
              <a:schemeClr val="accent2">
                <a:tint val="58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Sheet1!$E$2</c:f>
              <c:numCache>
                <c:formatCode>0%</c:formatCode>
                <c:ptCount val="1"/>
                <c:pt idx="0">
                  <c:v>7.0000000000000007E-2</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Column4</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Customer Service         (call center)</c:v>
                      </c:pt>
                    </c:strCache>
                  </c:strRef>
                </c15:cat>
              </c15:filteredCategoryTitle>
            </c:ext>
            <c:ext xmlns:c16="http://schemas.microsoft.com/office/drawing/2014/chart" uri="{C3380CC4-5D6E-409C-BE32-E72D297353CC}">
              <c16:uniqueId val="{00000003-F44F-4CA4-B25C-0D6C41B2FAFF}"/>
            </c:ext>
          </c:extLst>
        </c:ser>
        <c:dLbls>
          <c:dLblPos val="ctr"/>
          <c:showLegendKey val="0"/>
          <c:showVal val="1"/>
          <c:showCatName val="0"/>
          <c:showSerName val="0"/>
          <c:showPercent val="0"/>
          <c:showBubbleSize val="0"/>
        </c:dLbls>
        <c:gapWidth val="110"/>
        <c:overlap val="100"/>
        <c:axId val="1107942880"/>
        <c:axId val="1117062544"/>
      </c:barChart>
      <c:catAx>
        <c:axId val="110794288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1" i="0" u="none" strike="noStrike" kern="1200" baseline="0">
                <a:solidFill>
                  <a:schemeClr val="bg1"/>
                </a:solidFill>
                <a:latin typeface="Segoe Sans Display Semibold" pitchFamily="2" charset="0"/>
                <a:ea typeface="+mn-ea"/>
                <a:cs typeface="Segoe Sans Display Semibold" pitchFamily="2" charset="0"/>
              </a:defRPr>
            </a:pPr>
            <a:endParaRPr lang="en-US"/>
          </a:p>
        </c:txPr>
        <c:crossAx val="1117062544"/>
        <c:crosses val="autoZero"/>
        <c:auto val="1"/>
        <c:lblAlgn val="ctr"/>
        <c:lblOffset val="100"/>
        <c:noMultiLvlLbl val="0"/>
      </c:catAx>
      <c:valAx>
        <c:axId val="1117062544"/>
        <c:scaling>
          <c:orientation val="minMax"/>
        </c:scaling>
        <c:delete val="1"/>
        <c:axPos val="l"/>
        <c:numFmt formatCode="0%" sourceLinked="1"/>
        <c:majorTickMark val="none"/>
        <c:minorTickMark val="none"/>
        <c:tickLblPos val="nextTo"/>
        <c:crossAx val="1107942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spPr>
            <a:solidFill>
              <a:schemeClr val="accent3">
                <a:shade val="50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c:f>
              <c:numCache>
                <c:formatCode>0%</c:formatCode>
                <c:ptCount val="1"/>
                <c:pt idx="0">
                  <c:v>0.3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HR Professional Recruiter</c:v>
                      </c:pt>
                    </c:strCache>
                  </c:strRef>
                </c15:cat>
              </c15:filteredCategoryTitle>
            </c:ext>
            <c:ext xmlns:c16="http://schemas.microsoft.com/office/drawing/2014/chart" uri="{C3380CC4-5D6E-409C-BE32-E72D297353CC}">
              <c16:uniqueId val="{00000000-5BC5-4FC3-92C1-478EAD280AAC}"/>
            </c:ext>
          </c:extLst>
        </c:ser>
        <c:ser>
          <c:idx val="1"/>
          <c:order val="1"/>
          <c:spPr>
            <a:solidFill>
              <a:schemeClr val="accent3">
                <a:shade val="70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f>
              <c:numCache>
                <c:formatCode>0%</c:formatCode>
                <c:ptCount val="1"/>
                <c:pt idx="0">
                  <c:v>0.25</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Column2</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HR Professional Recruiter</c:v>
                      </c:pt>
                    </c:strCache>
                  </c:strRef>
                </c15:cat>
              </c15:filteredCategoryTitle>
            </c:ext>
            <c:ext xmlns:c16="http://schemas.microsoft.com/office/drawing/2014/chart" uri="{C3380CC4-5D6E-409C-BE32-E72D297353CC}">
              <c16:uniqueId val="{00000001-5BC5-4FC3-92C1-478EAD280AAC}"/>
            </c:ext>
          </c:extLst>
        </c:ser>
        <c:ser>
          <c:idx val="2"/>
          <c:order val="2"/>
          <c:spPr>
            <a:solidFill>
              <a:schemeClr val="accent3">
                <a:shade val="90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c:f>
              <c:numCache>
                <c:formatCode>0%</c:formatCode>
                <c:ptCount val="1"/>
                <c:pt idx="0">
                  <c:v>0.15</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Column3</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HR Professional Recruiter</c:v>
                      </c:pt>
                    </c:strCache>
                  </c:strRef>
                </c15:cat>
              </c15:filteredCategoryTitle>
            </c:ext>
            <c:ext xmlns:c16="http://schemas.microsoft.com/office/drawing/2014/chart" uri="{C3380CC4-5D6E-409C-BE32-E72D297353CC}">
              <c16:uniqueId val="{00000002-5BC5-4FC3-92C1-478EAD280AAC}"/>
            </c:ext>
          </c:extLst>
        </c:ser>
        <c:ser>
          <c:idx val="3"/>
          <c:order val="3"/>
          <c:spPr>
            <a:solidFill>
              <a:schemeClr val="accent3">
                <a:tint val="90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Sheet1!$E$2</c:f>
              <c:numCache>
                <c:formatCode>0%</c:formatCode>
                <c:ptCount val="1"/>
                <c:pt idx="0">
                  <c:v>0.15</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Column4</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HR Professional Recruiter</c:v>
                      </c:pt>
                    </c:strCache>
                  </c:strRef>
                </c15:cat>
              </c15:filteredCategoryTitle>
            </c:ext>
            <c:ext xmlns:c16="http://schemas.microsoft.com/office/drawing/2014/chart" uri="{C3380CC4-5D6E-409C-BE32-E72D297353CC}">
              <c16:uniqueId val="{00000003-5BC5-4FC3-92C1-478EAD280AAC}"/>
            </c:ext>
          </c:extLst>
        </c:ser>
        <c:ser>
          <c:idx val="4"/>
          <c:order val="4"/>
          <c:spPr>
            <a:solidFill>
              <a:schemeClr val="accent3">
                <a:tint val="70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Sheet1!$F$2</c:f>
              <c:numCache>
                <c:formatCode>0%</c:formatCode>
                <c:ptCount val="1"/>
                <c:pt idx="0">
                  <c:v>0.1</c:v>
                </c:pt>
              </c:numCache>
            </c:numRef>
          </c:val>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Column5</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HR Professional Recruiter</c:v>
                      </c:pt>
                    </c:strCache>
                  </c:strRef>
                </c15:cat>
              </c15:filteredCategoryTitle>
            </c:ext>
            <c:ext xmlns:c16="http://schemas.microsoft.com/office/drawing/2014/chart" uri="{C3380CC4-5D6E-409C-BE32-E72D297353CC}">
              <c16:uniqueId val="{00000004-5BC5-4FC3-92C1-478EAD280AAC}"/>
            </c:ext>
          </c:extLst>
        </c:ser>
        <c:ser>
          <c:idx val="5"/>
          <c:order val="5"/>
          <c:spPr>
            <a:solidFill>
              <a:schemeClr val="accent3">
                <a:tint val="50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Sheet1!$G$2</c:f>
              <c:numCache>
                <c:formatCode>0%</c:formatCode>
                <c:ptCount val="1"/>
                <c:pt idx="0">
                  <c:v>0.05</c:v>
                </c:pt>
              </c:numCache>
            </c:numRef>
          </c:val>
          <c:extLst>
            <c:ext xmlns:c15="http://schemas.microsoft.com/office/drawing/2012/chart" uri="{02D57815-91ED-43cb-92C2-25804820EDAC}">
              <c15:filteredSeriesTitle>
                <c15:tx>
                  <c:strRef>
                    <c:extLst>
                      <c:ext uri="{02D57815-91ED-43cb-92C2-25804820EDAC}">
                        <c15:formulaRef>
                          <c15:sqref>Sheet1!$G$1</c15:sqref>
                        </c15:formulaRef>
                      </c:ext>
                    </c:extLst>
                    <c:strCache>
                      <c:ptCount val="1"/>
                      <c:pt idx="0">
                        <c:v>Column6</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HR Professional Recruiter</c:v>
                      </c:pt>
                    </c:strCache>
                  </c:strRef>
                </c15:cat>
              </c15:filteredCategoryTitle>
            </c:ext>
            <c:ext xmlns:c16="http://schemas.microsoft.com/office/drawing/2014/chart" uri="{C3380CC4-5D6E-409C-BE32-E72D297353CC}">
              <c16:uniqueId val="{00000005-5BC5-4FC3-92C1-478EAD280AAC}"/>
            </c:ext>
          </c:extLst>
        </c:ser>
        <c:dLbls>
          <c:dLblPos val="ctr"/>
          <c:showLegendKey val="0"/>
          <c:showVal val="1"/>
          <c:showCatName val="0"/>
          <c:showSerName val="0"/>
          <c:showPercent val="0"/>
          <c:showBubbleSize val="0"/>
        </c:dLbls>
        <c:gapWidth val="110"/>
        <c:overlap val="100"/>
        <c:axId val="1107942880"/>
        <c:axId val="1117062544"/>
      </c:barChart>
      <c:catAx>
        <c:axId val="110794288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1" i="0" u="none" strike="noStrike" kern="1200" baseline="0">
                <a:solidFill>
                  <a:schemeClr val="bg1"/>
                </a:solidFill>
                <a:latin typeface="Segoe Sans Display Semibold" pitchFamily="2" charset="0"/>
                <a:ea typeface="+mn-ea"/>
                <a:cs typeface="Segoe Sans Display Semibold" pitchFamily="2" charset="0"/>
              </a:defRPr>
            </a:pPr>
            <a:endParaRPr lang="en-US"/>
          </a:p>
        </c:txPr>
        <c:crossAx val="1117062544"/>
        <c:crosses val="autoZero"/>
        <c:auto val="1"/>
        <c:lblAlgn val="ctr"/>
        <c:lblOffset val="100"/>
        <c:noMultiLvlLbl val="0"/>
      </c:catAx>
      <c:valAx>
        <c:axId val="1117062544"/>
        <c:scaling>
          <c:orientation val="minMax"/>
        </c:scaling>
        <c:delete val="1"/>
        <c:axPos val="l"/>
        <c:numFmt formatCode="0%" sourceLinked="1"/>
        <c:majorTickMark val="none"/>
        <c:minorTickMark val="none"/>
        <c:tickLblPos val="nextTo"/>
        <c:crossAx val="1107942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spPr>
            <a:solidFill>
              <a:schemeClr val="accent4">
                <a:shade val="50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c:f>
              <c:numCache>
                <c:formatCode>0%</c:formatCode>
                <c:ptCount val="1"/>
                <c:pt idx="0">
                  <c:v>0.3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IT Support Technician</c:v>
                      </c:pt>
                    </c:strCache>
                  </c:strRef>
                </c15:cat>
              </c15:filteredCategoryTitle>
            </c:ext>
            <c:ext xmlns:c16="http://schemas.microsoft.com/office/drawing/2014/chart" uri="{C3380CC4-5D6E-409C-BE32-E72D297353CC}">
              <c16:uniqueId val="{00000000-D6E2-4C85-804A-E97F147DD162}"/>
            </c:ext>
          </c:extLst>
        </c:ser>
        <c:ser>
          <c:idx val="1"/>
          <c:order val="1"/>
          <c:spPr>
            <a:solidFill>
              <a:schemeClr val="accent4">
                <a:shade val="70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f>
              <c:numCache>
                <c:formatCode>0%</c:formatCode>
                <c:ptCount val="1"/>
                <c:pt idx="0">
                  <c:v>0.18</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Column2</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IT Support Technician</c:v>
                      </c:pt>
                    </c:strCache>
                  </c:strRef>
                </c15:cat>
              </c15:filteredCategoryTitle>
            </c:ext>
            <c:ext xmlns:c16="http://schemas.microsoft.com/office/drawing/2014/chart" uri="{C3380CC4-5D6E-409C-BE32-E72D297353CC}">
              <c16:uniqueId val="{00000001-D6E2-4C85-804A-E97F147DD162}"/>
            </c:ext>
          </c:extLst>
        </c:ser>
        <c:ser>
          <c:idx val="2"/>
          <c:order val="2"/>
          <c:spPr>
            <a:solidFill>
              <a:schemeClr val="accent4">
                <a:shade val="90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c:f>
              <c:numCache>
                <c:formatCode>0%</c:formatCode>
                <c:ptCount val="1"/>
                <c:pt idx="0">
                  <c:v>0.17</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Column3</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IT Support Technician</c:v>
                      </c:pt>
                    </c:strCache>
                  </c:strRef>
                </c15:cat>
              </c15:filteredCategoryTitle>
            </c:ext>
            <c:ext xmlns:c16="http://schemas.microsoft.com/office/drawing/2014/chart" uri="{C3380CC4-5D6E-409C-BE32-E72D297353CC}">
              <c16:uniqueId val="{00000002-D6E2-4C85-804A-E97F147DD162}"/>
            </c:ext>
          </c:extLst>
        </c:ser>
        <c:ser>
          <c:idx val="3"/>
          <c:order val="3"/>
          <c:spPr>
            <a:solidFill>
              <a:schemeClr val="accent4">
                <a:tint val="90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Sheet1!$E$2</c:f>
              <c:numCache>
                <c:formatCode>0%</c:formatCode>
                <c:ptCount val="1"/>
                <c:pt idx="0">
                  <c:v>0.15</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Column4</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IT Support Technician</c:v>
                      </c:pt>
                    </c:strCache>
                  </c:strRef>
                </c15:cat>
              </c15:filteredCategoryTitle>
            </c:ext>
            <c:ext xmlns:c16="http://schemas.microsoft.com/office/drawing/2014/chart" uri="{C3380CC4-5D6E-409C-BE32-E72D297353CC}">
              <c16:uniqueId val="{00000003-D6E2-4C85-804A-E97F147DD162}"/>
            </c:ext>
          </c:extLst>
        </c:ser>
        <c:ser>
          <c:idx val="4"/>
          <c:order val="4"/>
          <c:spPr>
            <a:solidFill>
              <a:schemeClr val="accent4">
                <a:tint val="70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Sheet1!$F$2</c:f>
              <c:numCache>
                <c:formatCode>0%</c:formatCode>
                <c:ptCount val="1"/>
                <c:pt idx="0">
                  <c:v>0.1</c:v>
                </c:pt>
              </c:numCache>
            </c:numRef>
          </c:val>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Column5</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IT Support Technician</c:v>
                      </c:pt>
                    </c:strCache>
                  </c:strRef>
                </c15:cat>
              </c15:filteredCategoryTitle>
            </c:ext>
            <c:ext xmlns:c16="http://schemas.microsoft.com/office/drawing/2014/chart" uri="{C3380CC4-5D6E-409C-BE32-E72D297353CC}">
              <c16:uniqueId val="{00000004-D6E2-4C85-804A-E97F147DD162}"/>
            </c:ext>
          </c:extLst>
        </c:ser>
        <c:ser>
          <c:idx val="5"/>
          <c:order val="5"/>
          <c:spPr>
            <a:solidFill>
              <a:schemeClr val="accent4">
                <a:tint val="50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Sheet1!$G$2</c:f>
              <c:numCache>
                <c:formatCode>0%</c:formatCode>
                <c:ptCount val="1"/>
                <c:pt idx="0">
                  <c:v>0.1</c:v>
                </c:pt>
              </c:numCache>
            </c:numRef>
          </c:val>
          <c:extLst>
            <c:ext xmlns:c15="http://schemas.microsoft.com/office/drawing/2012/chart" uri="{02D57815-91ED-43cb-92C2-25804820EDAC}">
              <c15:filteredSeriesTitle>
                <c15:tx>
                  <c:strRef>
                    <c:extLst>
                      <c:ext uri="{02D57815-91ED-43cb-92C2-25804820EDAC}">
                        <c15:formulaRef>
                          <c15:sqref>Sheet1!$G$1</c15:sqref>
                        </c15:formulaRef>
                      </c:ext>
                    </c:extLst>
                    <c:strCache>
                      <c:ptCount val="1"/>
                      <c:pt idx="0">
                        <c:v>Column6</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IT Support Technician</c:v>
                      </c:pt>
                    </c:strCache>
                  </c:strRef>
                </c15:cat>
              </c15:filteredCategoryTitle>
            </c:ext>
            <c:ext xmlns:c16="http://schemas.microsoft.com/office/drawing/2014/chart" uri="{C3380CC4-5D6E-409C-BE32-E72D297353CC}">
              <c16:uniqueId val="{00000005-D6E2-4C85-804A-E97F147DD162}"/>
            </c:ext>
          </c:extLst>
        </c:ser>
        <c:dLbls>
          <c:dLblPos val="ctr"/>
          <c:showLegendKey val="0"/>
          <c:showVal val="1"/>
          <c:showCatName val="0"/>
          <c:showSerName val="0"/>
          <c:showPercent val="0"/>
          <c:showBubbleSize val="0"/>
        </c:dLbls>
        <c:gapWidth val="110"/>
        <c:overlap val="100"/>
        <c:axId val="1107942880"/>
        <c:axId val="1117062544"/>
      </c:barChart>
      <c:catAx>
        <c:axId val="110794288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1" i="0" u="none" strike="noStrike" kern="1200" baseline="0">
                <a:solidFill>
                  <a:schemeClr val="bg1"/>
                </a:solidFill>
                <a:latin typeface="Segoe Sans Display Semibold" pitchFamily="2" charset="0"/>
                <a:ea typeface="+mn-ea"/>
                <a:cs typeface="Segoe Sans Display Semibold" pitchFamily="2" charset="0"/>
              </a:defRPr>
            </a:pPr>
            <a:endParaRPr lang="en-US"/>
          </a:p>
        </c:txPr>
        <c:crossAx val="1117062544"/>
        <c:crosses val="autoZero"/>
        <c:auto val="1"/>
        <c:lblAlgn val="ctr"/>
        <c:lblOffset val="100"/>
        <c:noMultiLvlLbl val="0"/>
      </c:catAx>
      <c:valAx>
        <c:axId val="1117062544"/>
        <c:scaling>
          <c:orientation val="minMax"/>
        </c:scaling>
        <c:delete val="1"/>
        <c:axPos val="l"/>
        <c:numFmt formatCode="0%" sourceLinked="1"/>
        <c:majorTickMark val="none"/>
        <c:minorTickMark val="none"/>
        <c:tickLblPos val="nextTo"/>
        <c:crossAx val="1107942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spPr>
            <a:solidFill>
              <a:schemeClr val="accent6">
                <a:shade val="53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c:f>
              <c:numCache>
                <c:formatCode>0%</c:formatCode>
                <c:ptCount val="1"/>
                <c:pt idx="0">
                  <c:v>0.28999999999999998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Marketing Generalist</c:v>
                      </c:pt>
                    </c:strCache>
                  </c:strRef>
                </c15:cat>
              </c15:filteredCategoryTitle>
            </c:ext>
            <c:ext xmlns:c16="http://schemas.microsoft.com/office/drawing/2014/chart" uri="{C3380CC4-5D6E-409C-BE32-E72D297353CC}">
              <c16:uniqueId val="{00000000-BDE5-4C68-93C4-C36AA98E1740}"/>
            </c:ext>
          </c:extLst>
        </c:ser>
        <c:ser>
          <c:idx val="1"/>
          <c:order val="1"/>
          <c:spPr>
            <a:solidFill>
              <a:schemeClr val="accent6">
                <a:shade val="76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f>
              <c:numCache>
                <c:formatCode>0%</c:formatCode>
                <c:ptCount val="1"/>
                <c:pt idx="0">
                  <c:v>0.24</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Column2</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Marketing Generalist</c:v>
                      </c:pt>
                    </c:strCache>
                  </c:strRef>
                </c15:cat>
              </c15:filteredCategoryTitle>
            </c:ext>
            <c:ext xmlns:c16="http://schemas.microsoft.com/office/drawing/2014/chart" uri="{C3380CC4-5D6E-409C-BE32-E72D297353CC}">
              <c16:uniqueId val="{00000001-BDE5-4C68-93C4-C36AA98E1740}"/>
            </c:ext>
          </c:extLst>
        </c:ser>
        <c:ser>
          <c:idx val="2"/>
          <c:order val="2"/>
          <c:spPr>
            <a:solidFill>
              <a:schemeClr val="accent6"/>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c:f>
              <c:numCache>
                <c:formatCode>0%</c:formatCode>
                <c:ptCount val="1"/>
                <c:pt idx="0">
                  <c:v>0.22</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Column3</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Marketing Generalist</c:v>
                      </c:pt>
                    </c:strCache>
                  </c:strRef>
                </c15:cat>
              </c15:filteredCategoryTitle>
            </c:ext>
            <c:ext xmlns:c16="http://schemas.microsoft.com/office/drawing/2014/chart" uri="{C3380CC4-5D6E-409C-BE32-E72D297353CC}">
              <c16:uniqueId val="{00000002-BDE5-4C68-93C4-C36AA98E1740}"/>
            </c:ext>
          </c:extLst>
        </c:ser>
        <c:ser>
          <c:idx val="3"/>
          <c:order val="3"/>
          <c:spPr>
            <a:solidFill>
              <a:schemeClr val="accent6">
                <a:tint val="77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Sheet1!$E$2</c:f>
              <c:numCache>
                <c:formatCode>0%</c:formatCode>
                <c:ptCount val="1"/>
                <c:pt idx="0">
                  <c:v>0.16</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Column4</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Marketing Generalist</c:v>
                      </c:pt>
                    </c:strCache>
                  </c:strRef>
                </c15:cat>
              </c15:filteredCategoryTitle>
            </c:ext>
            <c:ext xmlns:c16="http://schemas.microsoft.com/office/drawing/2014/chart" uri="{C3380CC4-5D6E-409C-BE32-E72D297353CC}">
              <c16:uniqueId val="{00000003-BDE5-4C68-93C4-C36AA98E1740}"/>
            </c:ext>
          </c:extLst>
        </c:ser>
        <c:ser>
          <c:idx val="4"/>
          <c:order val="4"/>
          <c:spPr>
            <a:solidFill>
              <a:schemeClr val="accent6">
                <a:tint val="54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Sheet1!$F$2</c:f>
              <c:numCache>
                <c:formatCode>0%</c:formatCode>
                <c:ptCount val="1"/>
                <c:pt idx="0">
                  <c:v>0.1</c:v>
                </c:pt>
              </c:numCache>
            </c:numRef>
          </c:val>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Column5</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Marketing Generalist</c:v>
                      </c:pt>
                    </c:strCache>
                  </c:strRef>
                </c15:cat>
              </c15:filteredCategoryTitle>
            </c:ext>
            <c:ext xmlns:c16="http://schemas.microsoft.com/office/drawing/2014/chart" uri="{C3380CC4-5D6E-409C-BE32-E72D297353CC}">
              <c16:uniqueId val="{00000004-BDE5-4C68-93C4-C36AA98E1740}"/>
            </c:ext>
          </c:extLst>
        </c:ser>
        <c:dLbls>
          <c:dLblPos val="ctr"/>
          <c:showLegendKey val="0"/>
          <c:showVal val="1"/>
          <c:showCatName val="0"/>
          <c:showSerName val="0"/>
          <c:showPercent val="0"/>
          <c:showBubbleSize val="0"/>
        </c:dLbls>
        <c:gapWidth val="110"/>
        <c:overlap val="100"/>
        <c:axId val="1107942880"/>
        <c:axId val="1117062544"/>
      </c:barChart>
      <c:catAx>
        <c:axId val="110794288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1" i="0" u="none" strike="noStrike" kern="1200" baseline="0">
                <a:solidFill>
                  <a:schemeClr val="bg1"/>
                </a:solidFill>
                <a:latin typeface="Segoe Sans Display Semibold" pitchFamily="2" charset="0"/>
                <a:ea typeface="+mn-ea"/>
                <a:cs typeface="Segoe Sans Display Semibold" pitchFamily="2" charset="0"/>
              </a:defRPr>
            </a:pPr>
            <a:endParaRPr lang="en-US"/>
          </a:p>
        </c:txPr>
        <c:crossAx val="1117062544"/>
        <c:crosses val="autoZero"/>
        <c:auto val="1"/>
        <c:lblAlgn val="ctr"/>
        <c:lblOffset val="100"/>
        <c:noMultiLvlLbl val="0"/>
      </c:catAx>
      <c:valAx>
        <c:axId val="1117062544"/>
        <c:scaling>
          <c:orientation val="minMax"/>
        </c:scaling>
        <c:delete val="1"/>
        <c:axPos val="l"/>
        <c:numFmt formatCode="0%" sourceLinked="1"/>
        <c:majorTickMark val="none"/>
        <c:minorTickMark val="none"/>
        <c:tickLblPos val="nextTo"/>
        <c:crossAx val="1107942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spPr>
            <a:solidFill>
              <a:schemeClr val="accent1">
                <a:shade val="53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c:f>
              <c:numCache>
                <c:formatCode>0%</c:formatCode>
                <c:ptCount val="1"/>
                <c:pt idx="0">
                  <c:v>0.35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Prep, plan and meet w/ customers</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Sales Rep</c:v>
                      </c:pt>
                    </c:strCache>
                  </c:strRef>
                </c15:cat>
              </c15:filteredCategoryTitle>
            </c:ext>
            <c:ext xmlns:c16="http://schemas.microsoft.com/office/drawing/2014/chart" uri="{C3380CC4-5D6E-409C-BE32-E72D297353CC}">
              <c16:uniqueId val="{00000000-81FC-47D5-98A6-717525D5C2DC}"/>
            </c:ext>
          </c:extLst>
        </c:ser>
        <c:ser>
          <c:idx val="1"/>
          <c:order val="1"/>
          <c:spPr>
            <a:solidFill>
              <a:schemeClr val="accent1">
                <a:shade val="76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f>
              <c:numCache>
                <c:formatCode>0%</c:formatCode>
                <c:ptCount val="1"/>
                <c:pt idx="0">
                  <c:v>0.22</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Admin tasks &amp; data entry</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Sales Rep</c:v>
                      </c:pt>
                    </c:strCache>
                  </c:strRef>
                </c15:cat>
              </c15:filteredCategoryTitle>
            </c:ext>
            <c:ext xmlns:c16="http://schemas.microsoft.com/office/drawing/2014/chart" uri="{C3380CC4-5D6E-409C-BE32-E72D297353CC}">
              <c16:uniqueId val="{00000001-81FC-47D5-98A6-717525D5C2DC}"/>
            </c:ext>
          </c:extLst>
        </c:ser>
        <c:ser>
          <c:idx val="2"/>
          <c:order val="2"/>
          <c:spPr>
            <a:solidFill>
              <a:schemeClr val="accent1"/>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c:f>
              <c:numCache>
                <c:formatCode>0%</c:formatCode>
                <c:ptCount val="1"/>
                <c:pt idx="0">
                  <c:v>0.22</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Researching prospects</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Sales Rep</c:v>
                      </c:pt>
                    </c:strCache>
                  </c:strRef>
                </c15:cat>
              </c15:filteredCategoryTitle>
            </c:ext>
            <c:ext xmlns:c16="http://schemas.microsoft.com/office/drawing/2014/chart" uri="{C3380CC4-5D6E-409C-BE32-E72D297353CC}">
              <c16:uniqueId val="{00000002-81FC-47D5-98A6-717525D5C2DC}"/>
            </c:ext>
          </c:extLst>
        </c:ser>
        <c:ser>
          <c:idx val="3"/>
          <c:order val="3"/>
          <c:spPr>
            <a:solidFill>
              <a:schemeClr val="accent1">
                <a:tint val="77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Sheet1!$E$2</c:f>
              <c:numCache>
                <c:formatCode>0%</c:formatCode>
                <c:ptCount val="1"/>
                <c:pt idx="0">
                  <c:v>0.11</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Generating quotes &amp; proposals</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Sales Rep</c:v>
                      </c:pt>
                    </c:strCache>
                  </c:strRef>
                </c15:cat>
              </c15:filteredCategoryTitle>
            </c:ext>
            <c:ext xmlns:c16="http://schemas.microsoft.com/office/drawing/2014/chart" uri="{C3380CC4-5D6E-409C-BE32-E72D297353CC}">
              <c16:uniqueId val="{00000003-81FC-47D5-98A6-717525D5C2DC}"/>
            </c:ext>
          </c:extLst>
        </c:ser>
        <c:ser>
          <c:idx val="4"/>
          <c:order val="4"/>
          <c:spPr>
            <a:solidFill>
              <a:schemeClr val="accent1">
                <a:tint val="54000"/>
              </a:schemeClr>
            </a:solid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Sheet1!$F$2</c:f>
              <c:numCache>
                <c:formatCode>0%</c:formatCode>
                <c:ptCount val="1"/>
                <c:pt idx="0">
                  <c:v>0.11</c:v>
                </c:pt>
              </c:numCache>
            </c:numRef>
          </c:val>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Prioritizing leads and opps</c:v>
                      </c:pt>
                    </c:strCache>
                  </c:strRef>
                </c15:tx>
              </c15:filteredSeriesTitle>
            </c:ext>
            <c:ext xmlns:c15="http://schemas.microsoft.com/office/drawing/2012/chart" uri="{02D57815-91ED-43cb-92C2-25804820EDAC}">
              <c15:filteredCategoryTitle>
                <c15:cat>
                  <c:strRef>
                    <c:extLst>
                      <c:ext uri="{02D57815-91ED-43cb-92C2-25804820EDAC}">
                        <c15:formulaRef>
                          <c15:sqref>Sheet1!$A$2</c15:sqref>
                        </c15:formulaRef>
                      </c:ext>
                    </c:extLst>
                    <c:strCache>
                      <c:ptCount val="1"/>
                      <c:pt idx="0">
                        <c:v>Sales Rep</c:v>
                      </c:pt>
                    </c:strCache>
                  </c:strRef>
                </c15:cat>
              </c15:filteredCategoryTitle>
            </c:ext>
            <c:ext xmlns:c16="http://schemas.microsoft.com/office/drawing/2014/chart" uri="{C3380CC4-5D6E-409C-BE32-E72D297353CC}">
              <c16:uniqueId val="{00000004-81FC-47D5-98A6-717525D5C2DC}"/>
            </c:ext>
          </c:extLst>
        </c:ser>
        <c:dLbls>
          <c:dLblPos val="ctr"/>
          <c:showLegendKey val="0"/>
          <c:showVal val="1"/>
          <c:showCatName val="0"/>
          <c:showSerName val="0"/>
          <c:showPercent val="0"/>
          <c:showBubbleSize val="0"/>
        </c:dLbls>
        <c:gapWidth val="110"/>
        <c:overlap val="100"/>
        <c:axId val="1107942880"/>
        <c:axId val="1117062544"/>
      </c:barChart>
      <c:catAx>
        <c:axId val="110794288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1" i="0" u="none" strike="noStrike" kern="1200" baseline="0">
                <a:solidFill>
                  <a:schemeClr val="bg1"/>
                </a:solidFill>
                <a:latin typeface="Segoe Sans Display Semibold" pitchFamily="2" charset="0"/>
                <a:ea typeface="+mn-ea"/>
                <a:cs typeface="Segoe Sans Display Semibold" pitchFamily="2" charset="0"/>
              </a:defRPr>
            </a:pPr>
            <a:endParaRPr lang="en-US"/>
          </a:p>
        </c:txPr>
        <c:crossAx val="1117062544"/>
        <c:crosses val="autoZero"/>
        <c:auto val="1"/>
        <c:lblAlgn val="ctr"/>
        <c:lblOffset val="100"/>
        <c:noMultiLvlLbl val="0"/>
      </c:catAx>
      <c:valAx>
        <c:axId val="1117062544"/>
        <c:scaling>
          <c:orientation val="minMax"/>
        </c:scaling>
        <c:delete val="1"/>
        <c:axPos val="l"/>
        <c:numFmt formatCode="0%" sourceLinked="1"/>
        <c:majorTickMark val="none"/>
        <c:minorTickMark val="none"/>
        <c:tickLblPos val="nextTo"/>
        <c:crossAx val="1107942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8ED614-357D-43D3-BA1C-95BDC7AF4E24}"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7D3D3-40B6-467A-B75C-66154D4D12EC}" type="slidenum">
              <a:rPr lang="en-US" smtClean="0"/>
              <a:t>‹#›</a:t>
            </a:fld>
            <a:endParaRPr lang="en-US"/>
          </a:p>
        </p:txBody>
      </p:sp>
    </p:spTree>
    <p:extLst>
      <p:ext uri="{BB962C8B-B14F-4D97-AF65-F5344CB8AC3E}">
        <p14:creationId xmlns:p14="http://schemas.microsoft.com/office/powerpoint/2010/main" val="3583354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github.blog/2022-09-07-research-quantifying-github-copilots-impact-on-developer-productivity-and-happines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200">
                <a:latin typeface="Arial"/>
                <a:cs typeface="Arial"/>
              </a:rPr>
              <a:t>Welcome. It’s great to be with you all today to discuss how valuable Copilot can be for your business.</a:t>
            </a:r>
          </a:p>
          <a:p>
            <a:pPr marL="0" marR="0">
              <a:spcBef>
                <a:spcPts val="0"/>
              </a:spcBef>
              <a:spcAft>
                <a:spcPts val="0"/>
              </a:spcAft>
            </a:pP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367" rtl="0" eaLnBrk="1" fontAlgn="auto" latinLnBrk="0" hangingPunct="1">
              <a:lnSpc>
                <a:spcPct val="107000"/>
              </a:lnSpc>
              <a:spcBef>
                <a:spcPts val="0"/>
              </a:spcBef>
              <a:spcAft>
                <a:spcPts val="824"/>
              </a:spcAft>
              <a:buClrTx/>
              <a:buSzTx/>
              <a:buFontTx/>
              <a:buNone/>
              <a:tabLst/>
              <a:defRPr/>
            </a:pPr>
            <a:endParaRPr lang="en-US" sz="900">
              <a:solidFill>
                <a:srgbClr val="000000"/>
              </a:solidFill>
              <a:ea typeface="Times New Roman" panose="02020603050405020304" pitchFamily="18" charset="0"/>
            </a:endParaRPr>
          </a:p>
          <a:p>
            <a:pPr>
              <a:lnSpc>
                <a:spcPct val="107000"/>
              </a:lnSpc>
              <a:spcAft>
                <a:spcPts val="824"/>
              </a:spcAft>
            </a:pPr>
            <a:endParaRPr lang="en-US" sz="900">
              <a:cs typeface="Calibri"/>
            </a:endParaRPr>
          </a:p>
          <a:p>
            <a:pPr marL="285750" marR="0" lvl="0" indent="-285750">
              <a:lnSpc>
                <a:spcPct val="107000"/>
              </a:lnSpc>
              <a:spcBef>
                <a:spcPts val="0"/>
              </a:spcBef>
              <a:spcAft>
                <a:spcPts val="800"/>
              </a:spcAft>
              <a:buFont typeface="Arial" panose="020B0604020202020204" pitchFamily="34" charset="0"/>
              <a:buChar char="•"/>
            </a:pPr>
            <a:endParaRPr lang="en-US" sz="900">
              <a:effectLst/>
              <a:latin typeface="Calibri" panose="020F0502020204030204" pitchFamily="34" charset="0"/>
              <a:ea typeface="Calibri" panose="020F050202020403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2/26/2025 11:30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110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885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0E57DF-468F-4073-A98F-3B13485E617C}" type="slidenum">
              <a:rPr lang="en-US" smtClean="0"/>
              <a:t>12</a:t>
            </a:fld>
            <a:endParaRPr lang="en-US"/>
          </a:p>
        </p:txBody>
      </p:sp>
    </p:spTree>
    <p:extLst>
      <p:ext uri="{BB962C8B-B14F-4D97-AF65-F5344CB8AC3E}">
        <p14:creationId xmlns:p14="http://schemas.microsoft.com/office/powerpoint/2010/main" val="1984444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5000"/>
              </a:lnSpc>
              <a:spcBef>
                <a:spcPts val="0"/>
              </a:spcBef>
              <a:spcAft>
                <a:spcPts val="0"/>
              </a:spcAft>
              <a:buFont typeface="+mj-lt"/>
              <a:buNone/>
              <a:tabLst>
                <a:tab pos="3776345" algn="l"/>
              </a:tabLst>
            </a:pPr>
            <a:endParaRPr lang="en-US" sz="1200" i="1">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496AA-4723-472D-97C9-EE47AB39C7F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398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ptos" panose="020B0004020202020204" pitchFamily="34" charset="0"/>
                <a:ea typeface="Aptos" panose="020B0004020202020204" pitchFamily="34" charset="0"/>
                <a:cs typeface="Times New Roman" panose="02020603050405020304" pitchFamily="18" charset="0"/>
              </a:rPr>
              <a:t>Seller tip – talk about yourself and your experience: Take me for example, I used to spend a lot of my time entering information into the CRM or organizing my notes after a sales call, or even preparing for a call, gathering relevant information.  Now, using Copilot, I can spend that time with my clients' discussing problems and finding solutions for them.  Even submitting sales proposals has become a lot easier with the help of Copilot.</a:t>
            </a:r>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353848A-9B57-4707-A1A1-AA4729173F33}"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3853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ptos" panose="020B0004020202020204" pitchFamily="34" charset="0"/>
                <a:ea typeface="Aptos" panose="020B0004020202020204" pitchFamily="34" charset="0"/>
                <a:cs typeface="Times New Roman" panose="02020603050405020304" pitchFamily="18" charset="0"/>
              </a:rPr>
              <a:t>Seller tip – talk about yourself and your experience: Take me for example, I used to spend a lot of my time entering information into the CRM or organizing my notes after a sales call, or even preparing for a call, gathering relevant information.  Now, using Copilot, I can spend that time with my clients' discussing problems and finding solutions for them.  Even submitting sales proposals has become a lot easier with the help of Copilot.</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1DBB9-9542-4EF7-BA83-D73B08ED33C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4533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472" fontAlgn="base">
              <a:spcBef>
                <a:spcPct val="0"/>
              </a:spcBef>
              <a:spcAft>
                <a:spcPct val="0"/>
              </a:spcAft>
            </a:pPr>
            <a:r>
              <a:rPr lang="en-US" sz="1200" kern="0">
                <a:solidFill>
                  <a:schemeClr val="bg1"/>
                </a:solidFill>
                <a:latin typeface="Segoe Sans Display" pitchFamily="2" charset="0"/>
                <a:cs typeface="Segoe Sans Display" pitchFamily="2" charset="0"/>
              </a:rPr>
              <a:t>Copilot has enabled the Accounts Receivable team to accelerate debt collection and improve efficiency. Copilot helped to identify high risk customers faster.</a:t>
            </a:r>
          </a:p>
          <a:p>
            <a:pPr defTabSz="932472" fontAlgn="base">
              <a:spcBef>
                <a:spcPct val="0"/>
              </a:spcBef>
              <a:spcAft>
                <a:spcPct val="0"/>
              </a:spcAft>
            </a:pPr>
            <a:endParaRPr lang="en-US" sz="1200" kern="0">
              <a:solidFill>
                <a:schemeClr val="bg1"/>
              </a:solidFill>
              <a:latin typeface="Segoe Sans Display" pitchFamily="2" charset="0"/>
              <a:cs typeface="Segoe Sans Display" pitchFamily="2" charset="0"/>
            </a:endParaRPr>
          </a:p>
          <a:p>
            <a:pPr defTabSz="932472" fontAlgn="base">
              <a:spcBef>
                <a:spcPct val="0"/>
              </a:spcBef>
              <a:spcAft>
                <a:spcPct val="0"/>
              </a:spcAft>
            </a:pPr>
            <a:r>
              <a:rPr lang="en-US" sz="1200">
                <a:solidFill>
                  <a:srgbClr val="FFFFFF"/>
                </a:solidFill>
                <a:latin typeface="Segoe Sans Display" pitchFamily="2" charset="0"/>
                <a:cs typeface="Segoe Sans Display" pitchFamily="2" charset="0"/>
              </a:rPr>
              <a:t>The accelerated cash collections scenario is an example of how AI can help finance teams prioritize and collect delinquent accounts faster and reduce vendor spend. Cory explained that they use AI to analyze customer data and create prioritized worklists for their collection agents, so they can focus on the most likely or urgent cases. </a:t>
            </a:r>
            <a:endParaRPr lang="en-US"/>
          </a:p>
          <a:p>
            <a:pPr marL="0" marR="0">
              <a:spcBef>
                <a:spcPts val="0"/>
              </a:spcBef>
              <a:spcAft>
                <a:spcPts val="0"/>
              </a:spcAft>
            </a:pPr>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353848A-9B57-4707-A1A1-AA4729173F33}"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0109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a:solidFill>
                  <a:srgbClr val="1E53A3"/>
                </a:solidFill>
                <a:effectLst/>
              </a:rPr>
              <a:t>Case summarization</a:t>
            </a:r>
            <a:endParaRPr lang="en-US"/>
          </a:p>
          <a:p>
            <a:pPr rtl="0"/>
            <a:r>
              <a:rPr lang="en-US">
                <a:effectLst/>
              </a:rPr>
              <a:t>Copilot can summarize pertinent details in case records, reducing an often 30-minute effort to review a case to just a few minutes.</a:t>
            </a:r>
          </a:p>
          <a:p>
            <a:pPr rtl="0"/>
            <a:r>
              <a:rPr lang="en-US">
                <a:effectLst/>
              </a:rPr>
              <a:t> </a:t>
            </a:r>
          </a:p>
          <a:p>
            <a:pPr rtl="0"/>
            <a:r>
              <a:rPr lang="en-US" b="1">
                <a:solidFill>
                  <a:srgbClr val="1E53A3"/>
                </a:solidFill>
                <a:effectLst/>
              </a:rPr>
              <a:t>Answer assist</a:t>
            </a:r>
            <a:endParaRPr lang="en-US">
              <a:effectLst/>
            </a:endParaRPr>
          </a:p>
          <a:p>
            <a:pPr rtl="0"/>
            <a:r>
              <a:rPr lang="en-US">
                <a:effectLst/>
              </a:rPr>
              <a:t>Agents can use Copilot to find facts and answers across the knowledge management system, reducing both the time to resolution and the number of case transfers to agents with specialized knowledge.</a:t>
            </a:r>
          </a:p>
          <a:p>
            <a:pPr rtl="0"/>
            <a:r>
              <a:rPr lang="en-US">
                <a:effectLst/>
              </a:rPr>
              <a:t> </a:t>
            </a:r>
          </a:p>
          <a:p>
            <a:pPr rtl="0"/>
            <a:r>
              <a:rPr lang="en-US" b="1">
                <a:solidFill>
                  <a:srgbClr val="1E53A3"/>
                </a:solidFill>
                <a:effectLst/>
              </a:rPr>
              <a:t>Email and live chat responses </a:t>
            </a:r>
            <a:endParaRPr lang="en-US">
              <a:effectLst/>
            </a:endParaRPr>
          </a:p>
          <a:p>
            <a:pPr rtl="0"/>
            <a:r>
              <a:rPr lang="en-US">
                <a:effectLst/>
              </a:rPr>
              <a:t>Copilot can generate personalized customer responses for email and live chats, articulated in the right tone with details in context to the case—dramatically saving time.</a:t>
            </a:r>
          </a:p>
          <a:p>
            <a:pPr rtl="0"/>
            <a:r>
              <a:rPr lang="en-US">
                <a:effectLst/>
              </a:rPr>
              <a:t> </a:t>
            </a:r>
          </a:p>
          <a:p>
            <a:pPr rtl="0"/>
            <a:r>
              <a:rPr lang="en-US" b="1">
                <a:solidFill>
                  <a:srgbClr val="1E53A3"/>
                </a:solidFill>
                <a:effectLst/>
              </a:rPr>
              <a:t>Chat conversation summary </a:t>
            </a:r>
            <a:endParaRPr lang="en-US">
              <a:effectLst/>
            </a:endParaRPr>
          </a:p>
          <a:p>
            <a:pPr rtl="0"/>
            <a:r>
              <a:rPr lang="en-US">
                <a:effectLst/>
              </a:rPr>
              <a:t>Agents devote time scrolling through chats for case details. Copilot summarizes discussed topics and details, speeding time </a:t>
            </a:r>
            <a:br>
              <a:rPr lang="en-US">
                <a:effectLst/>
              </a:rPr>
            </a:br>
            <a:r>
              <a:rPr lang="en-US">
                <a:effectLst/>
              </a:rPr>
              <a:t>to resolution.</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353848A-9B57-4707-A1A1-AA4729173F33}"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344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353848A-9B57-4707-A1A1-AA4729173F33}"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9475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353848A-9B57-4707-A1A1-AA4729173F33}"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4914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353848A-9B57-4707-A1A1-AA4729173F33}"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1964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a:t>
            </a:r>
          </a:p>
          <a:p>
            <a:r>
              <a:rPr lang="en-US"/>
              <a:t>Use the Work Trend Index information to summarize the need for Copilot to drive innovation,  productivity, and engagement.</a:t>
            </a:r>
          </a:p>
        </p:txBody>
      </p:sp>
      <p:sp>
        <p:nvSpPr>
          <p:cNvPr id="4" name="Slide Number Placeholder 3"/>
          <p:cNvSpPr>
            <a:spLocks noGrp="1"/>
          </p:cNvSpPr>
          <p:nvPr>
            <p:ph type="sldNum" sz="quarter" idx="5"/>
          </p:nvPr>
        </p:nvSpPr>
        <p:spPr/>
        <p:txBody>
          <a:bodyPr/>
          <a:lstStyle/>
          <a:p>
            <a:fld id="{0A57D3D3-40B6-467A-B75C-66154D4D12EC}" type="slidenum">
              <a:rPr lang="en-US" smtClean="0"/>
              <a:t>2</a:t>
            </a:fld>
            <a:endParaRPr lang="en-US"/>
          </a:p>
        </p:txBody>
      </p:sp>
    </p:spTree>
    <p:extLst>
      <p:ext uri="{BB962C8B-B14F-4D97-AF65-F5344CB8AC3E}">
        <p14:creationId xmlns:p14="http://schemas.microsoft.com/office/powerpoint/2010/main" val="4457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chemeClr val="accent3"/>
              </a:solidFill>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353848A-9B57-4707-A1A1-AA4729173F33}"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5266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353848A-9B57-4707-A1A1-AA4729173F33}"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4575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solidFill>
                  <a:srgbClr val="0D0D0D"/>
                </a:solidFill>
                <a:effectLst/>
                <a:highlight>
                  <a:srgbClr val="FFFFFF"/>
                </a:highlight>
                <a:latin typeface="Segoe UI" panose="020B0502040204020203" pitchFamily="34" charset="0"/>
                <a:ea typeface="Aptos" panose="020B0004020202020204" pitchFamily="34" charset="0"/>
                <a:cs typeface="Arial" panose="020B0604020202020204" pitchFamily="34" charset="0"/>
              </a:rPr>
              <a:t>Now let’s take a look at how Copilot can integrate into an organization and workflow.  First a deep dive into how we work is essential for understanding the potential impact of Copilot. To achieve this, we'll embark on a comprehensive analysis of responsibilities across various job roles and functions within the organization. By doing so, we can construct detailed scenarios that vividly depict Copilot's influence on day-to-day operations.  These scenarios will serve as narratives, illustrating Copilot's impact from different perspectives and contexts. We'll explore how Copilot streamlines tasks, facilitates collaboration, and optimizes workflows across teams. By examining how individuals in different roles allocate their attention, we can identify areas where Copilot can make the most significant difference. It is only if we truly understand how people in different jobs are allocating their time and attention​ can we work on improving employee productivity and wellbeing.</a:t>
            </a:r>
            <a:endParaRPr lang="en-US" sz="1200" kern="100">
              <a:effectLst/>
              <a:latin typeface="Aptos" panose="020B0004020202020204" pitchFamily="34" charset="0"/>
              <a:ea typeface="Aptos" panose="020B00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A57D3D3-40B6-467A-B75C-66154D4D12E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7665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D0D0D"/>
                </a:solidFill>
                <a:effectLst/>
                <a:highlight>
                  <a:srgbClr val="FFFFFF"/>
                </a:highlight>
                <a:latin typeface="Segoe UI" panose="020B0502040204020203" pitchFamily="34" charset="0"/>
                <a:ea typeface="Aptos" panose="020B0004020202020204" pitchFamily="34" charset="0"/>
              </a:rPr>
              <a:t>In general, the top horizontal jobs, (i.e. Jobs that span most companies regardless of size and industry), include Operations Professionals, Accountants and financial analyst, Sales representatives, and IT professionals among others.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353848A-9B57-4707-A1A1-AA4729173F33}"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4575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kern="100">
                <a:solidFill>
                  <a:srgbClr val="0D0D0D"/>
                </a:solidFill>
                <a:effectLst/>
                <a:highlight>
                  <a:srgbClr val="FFFFFF"/>
                </a:highlight>
                <a:latin typeface="Segoe UI" panose="020B0502040204020203" pitchFamily="34" charset="0"/>
                <a:ea typeface="Aptos" panose="020B0004020202020204" pitchFamily="34" charset="0"/>
                <a:cs typeface="Arial" panose="020B0604020202020204" pitchFamily="34" charset="0"/>
              </a:rPr>
              <a:t>And within each of these roles there are specific tasks or jobs that need to be done.  For example, a Sales representative spends time prioritizing leads, generating quotes &amp; proposals​, researching prospects​, data entry and preparing / planning meetings with customers.  If you notice most of the time here is spent on non-selling activities so of which can be automated.  </a:t>
            </a: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Bef>
                <a:spcPts val="0"/>
              </a:spcBef>
              <a:spcAft>
                <a:spcPts val="800"/>
              </a:spcAft>
            </a:pPr>
            <a:r>
              <a:rPr lang="en-US" sz="1200" kern="100">
                <a:solidFill>
                  <a:srgbClr val="0D0D0D"/>
                </a:solidFill>
                <a:effectLst/>
                <a:highlight>
                  <a:srgbClr val="FFFFFF"/>
                </a:highlight>
                <a:latin typeface="Segoe UI" panose="020B0502040204020203" pitchFamily="34" charset="0"/>
                <a:ea typeface="Aptos" panose="020B0004020202020204" pitchFamily="34" charset="0"/>
                <a:cs typeface="Arial" panose="020B0604020202020204" pitchFamily="34" charset="0"/>
              </a:rPr>
              <a:t> </a:t>
            </a:r>
            <a:endParaRPr lang="en-US" sz="1200" kern="100">
              <a:effectLst/>
              <a:latin typeface="Aptos" panose="020B0004020202020204" pitchFamily="34" charset="0"/>
              <a:ea typeface="Aptos" panose="020B0004020202020204" pitchFamily="34" charset="0"/>
              <a:cs typeface="Arial" panose="020B0604020202020204" pitchFamily="34" charset="0"/>
            </a:endParaRPr>
          </a:p>
          <a:p>
            <a:r>
              <a:rPr lang="en-US" sz="1200">
                <a:solidFill>
                  <a:srgbClr val="0D0D0D"/>
                </a:solidFill>
                <a:effectLst/>
                <a:highlight>
                  <a:srgbClr val="FFFFFF"/>
                </a:highlight>
                <a:latin typeface="Segoe UI" panose="020B0502040204020203" pitchFamily="34" charset="0"/>
                <a:ea typeface="Aptos" panose="020B0004020202020204" pitchFamily="34" charset="0"/>
              </a:rPr>
              <a:t>You can see other examples here from </a:t>
            </a:r>
            <a:r>
              <a:rPr lang="en-US" sz="1200" err="1">
                <a:solidFill>
                  <a:srgbClr val="0D0D0D"/>
                </a:solidFill>
                <a:effectLst/>
                <a:highlight>
                  <a:srgbClr val="FFFFFF"/>
                </a:highlight>
                <a:latin typeface="Segoe UI" panose="020B0502040204020203" pitchFamily="34" charset="0"/>
                <a:ea typeface="Aptos" panose="020B0004020202020204" pitchFamily="34" charset="0"/>
              </a:rPr>
              <a:t>Hr</a:t>
            </a:r>
            <a:r>
              <a:rPr lang="en-US" sz="1200">
                <a:solidFill>
                  <a:srgbClr val="0D0D0D"/>
                </a:solidFill>
                <a:effectLst/>
                <a:highlight>
                  <a:srgbClr val="FFFFFF"/>
                </a:highlight>
                <a:latin typeface="Segoe UI" panose="020B0502040204020203" pitchFamily="34" charset="0"/>
                <a:ea typeface="Aptos" panose="020B0004020202020204" pitchFamily="34" charset="0"/>
              </a:rPr>
              <a:t>, finance and a customer sales representative, whereby, in each of these roles, Copilot serves as a valuable assistant, handling repetitive and time-consuming tasks so that employees can focus on activities that require creativity, critical thinking, and relationship-building. By automating routine tasks, Copilot empowers employees to allocate their attention to higher-value responsibilities, leading to increased productivity, job satisfaction, and overall well-being.</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A57D3D3-40B6-467A-B75C-66154D4D12E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6964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 functional level, certain capabilities will enable fast completion of common tasks.</a:t>
            </a:r>
          </a:p>
          <a:p>
            <a:br>
              <a:rPr lang="en-US"/>
            </a:br>
            <a:r>
              <a:rPr lang="en-US"/>
              <a:t>For example:</a:t>
            </a:r>
            <a:br>
              <a:rPr lang="en-US"/>
            </a:br>
            <a:endParaRPr lang="en-US"/>
          </a:p>
          <a:p>
            <a:r>
              <a:rPr lang="en-US"/>
              <a:t>HR: draft job descriptions, polices, and training materials.</a:t>
            </a:r>
          </a:p>
          <a:p>
            <a:endParaRPr lang="en-US"/>
          </a:p>
          <a:p>
            <a:r>
              <a:rPr lang="en-US"/>
              <a:t>Marketing: create first copy faster and analyze data to identify relevant market trends and segmentations.</a:t>
            </a:r>
          </a:p>
          <a:p>
            <a:endParaRPr lang="en-US"/>
          </a:p>
          <a:p>
            <a:r>
              <a:rPr lang="en-US"/>
              <a:t>Sales: increase deal close rate by having better sales conversations, proposals, and presentations.</a:t>
            </a:r>
          </a:p>
          <a:p>
            <a:endParaRPr lang="en-US"/>
          </a:p>
          <a:p>
            <a:r>
              <a:rPr lang="en-US"/>
              <a:t>IT: create project plans, identify patterns of data, faster while staying up-to-date on project calls.</a:t>
            </a:r>
          </a:p>
          <a:p>
            <a:endParaRPr lang="en-US"/>
          </a:p>
          <a:p>
            <a:r>
              <a:rPr lang="en-US"/>
              <a:t>Finance: simplify your reporting and planning, analyze data to identify performance improvements, and generate professional charts to communicate reporting metrics. </a:t>
            </a:r>
          </a:p>
        </p:txBody>
      </p:sp>
      <p:sp>
        <p:nvSpPr>
          <p:cNvPr id="4" name="Slide Number Placeholder 3"/>
          <p:cNvSpPr>
            <a:spLocks noGrp="1"/>
          </p:cNvSpPr>
          <p:nvPr>
            <p:ph type="sldNum" sz="quarter" idx="5"/>
          </p:nvPr>
        </p:nvSpPr>
        <p:spPr/>
        <p:txBody>
          <a:bodyPr/>
          <a:lstStyle/>
          <a:p>
            <a:fld id="{0A57D3D3-40B6-467A-B75C-66154D4D12EC}" type="slidenum">
              <a:rPr lang="en-US" smtClean="0"/>
              <a:t>26</a:t>
            </a:fld>
            <a:endParaRPr lang="en-US"/>
          </a:p>
        </p:txBody>
      </p:sp>
    </p:spTree>
    <p:extLst>
      <p:ext uri="{BB962C8B-B14F-4D97-AF65-F5344CB8AC3E}">
        <p14:creationId xmlns:p14="http://schemas.microsoft.com/office/powerpoint/2010/main" val="3867070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353848A-9B57-4707-A1A1-AA4729173F33}"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9293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Business Value of Copilot for Microsoft is not just in time-saved. Even though that is the exercise used for this ROI example, there will be additional significant value. This includes but is not limited to increased employee satisfaction, the improved quality of work output, and overall reduction of digital debt.</a:t>
            </a:r>
          </a:p>
        </p:txBody>
      </p:sp>
      <p:sp>
        <p:nvSpPr>
          <p:cNvPr id="4" name="Slide Number Placeholder 3"/>
          <p:cNvSpPr>
            <a:spLocks noGrp="1"/>
          </p:cNvSpPr>
          <p:nvPr>
            <p:ph type="sldNum" sz="quarter" idx="5"/>
          </p:nvPr>
        </p:nvSpPr>
        <p:spPr/>
        <p:txBody>
          <a:bodyPr/>
          <a:lstStyle/>
          <a:p>
            <a:fld id="{0A57D3D3-40B6-467A-B75C-66154D4D12EC}" type="slidenum">
              <a:rPr lang="en-US" smtClean="0"/>
              <a:t>28</a:t>
            </a:fld>
            <a:endParaRPr lang="en-US"/>
          </a:p>
        </p:txBody>
      </p:sp>
    </p:spTree>
    <p:extLst>
      <p:ext uri="{BB962C8B-B14F-4D97-AF65-F5344CB8AC3E}">
        <p14:creationId xmlns:p14="http://schemas.microsoft.com/office/powerpoint/2010/main" val="1389285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Inputs -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The Work Trend Index surveyed 31,000 people across 31 countries to identify personas, scenarios, and time savings. We have also considered Early Access Program surveys and analyst studies on the impact of generative AI in the workplace. In addition, real-life experiences from customers, partners, and Microsoft have been considered to understand gains from Copilot in Microsoft 365. We will </a:t>
            </a:r>
            <a:r>
              <a:rPr lang="en-US" sz="1200">
                <a:solidFill>
                  <a:srgbClr val="000000"/>
                </a:solidFill>
                <a:latin typeface="Segoe UI" panose="020B0502040204020203" pitchFamily="34" charset="0"/>
                <a:cs typeface="Segoe UI" panose="020B0502040204020203" pitchFamily="34" charset="0"/>
              </a:rPr>
              <a:t>continue updating the inputs adding the value of new features and the findings from consultant reports.</a:t>
            </a:r>
          </a:p>
          <a:p>
            <a:endParaRPr lang="en-US"/>
          </a:p>
          <a:p>
            <a:pPr marR="0" lvl="0" defTabSz="582891" rtl="0" eaLnBrk="1" fontAlgn="auto" latinLnBrk="0" hangingPunct="1">
              <a:lnSpc>
                <a:spcPct val="100000"/>
              </a:lnSpc>
              <a:spcBef>
                <a:spcPct val="0"/>
              </a:spcBef>
              <a:spcAft>
                <a:spcPts val="0"/>
              </a:spcAft>
              <a:buClrTx/>
              <a:buSzTx/>
              <a:tabLst/>
              <a:defRPr/>
            </a:pPr>
            <a:r>
              <a:rPr lang="en-US"/>
              <a:t>Calculations -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This intelligence builds the foundation value framework, which is constantly updated by </a:t>
            </a:r>
            <a:r>
              <a:rPr lang="en-US" sz="1200">
                <a:solidFill>
                  <a:srgbClr val="000000"/>
                </a:solidFill>
                <a:latin typeface="Segoe UI" panose="020B0502040204020203" pitchFamily="34" charset="0"/>
                <a:cs typeface="Segoe UI" panose="020B0502040204020203" pitchFamily="34" charset="0"/>
              </a:rPr>
              <a:t>new features and reports,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market experience and real customer scenarios.</a:t>
            </a:r>
          </a:p>
          <a:p>
            <a:pPr marR="0" lvl="0" algn="just" defTabSz="582891" rtl="0" eaLnBrk="1" fontAlgn="auto" latinLnBrk="0" hangingPunct="1">
              <a:lnSpc>
                <a:spcPct val="100000"/>
              </a:lnSpc>
              <a:spcBef>
                <a:spcPct val="0"/>
              </a:spcBef>
              <a:spcAft>
                <a:spcPts val="0"/>
              </a:spcAft>
              <a:buClrTx/>
              <a:buSzTx/>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The </a:t>
            </a:r>
            <a:r>
              <a:rPr lang="en-US" sz="1200">
                <a:solidFill>
                  <a:srgbClr val="000000"/>
                </a:solidFill>
                <a:latin typeface="Segoe UI" panose="020B0502040204020203" pitchFamily="34" charset="0"/>
                <a:cs typeface="Segoe UI" panose="020B0502040204020203" pitchFamily="34" charset="0"/>
              </a:rPr>
              <a:t>Value Calculation structure includes:</a:t>
            </a:r>
          </a:p>
          <a:p>
            <a:pPr marL="171450" marR="0" lvl="0" indent="-171450" algn="just" defTabSz="582891"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a:solidFill>
                  <a:srgbClr val="000000"/>
                </a:solidFill>
                <a:latin typeface="Segoe UI"/>
                <a:cs typeface="Segoe UI" pitchFamily="34" charset="0"/>
              </a:rPr>
              <a:t>All Up Value</a:t>
            </a:r>
          </a:p>
          <a:p>
            <a:pPr marL="171450" marR="0" lvl="0" indent="-171450" algn="just" defTabSz="582891"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a:solidFill>
                  <a:srgbClr val="000000"/>
                </a:solidFill>
                <a:latin typeface="Segoe UI"/>
                <a:cs typeface="Segoe UI" pitchFamily="34" charset="0"/>
              </a:rPr>
              <a:t>Value by Workflow </a:t>
            </a:r>
          </a:p>
          <a:p>
            <a:pPr marL="171450" marR="0" lvl="0" indent="-171450" algn="just" defTabSz="582891"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a:solidFill>
                  <a:srgbClr val="000000"/>
                </a:solidFill>
                <a:latin typeface="Segoe UI"/>
                <a:cs typeface="Segoe UI" pitchFamily="34" charset="0"/>
              </a:rPr>
              <a:t>Value by Role</a:t>
            </a:r>
          </a:p>
          <a:p>
            <a:pPr marL="171450" marR="0" lvl="0" indent="-171450" algn="just" defTabSz="582891"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a:solidFill>
                  <a:srgbClr val="000000"/>
                </a:solidFill>
                <a:latin typeface="Segoe UI"/>
                <a:cs typeface="Segoe UI" pitchFamily="34" charset="0"/>
              </a:rPr>
              <a:t>Value by Function </a:t>
            </a:r>
          </a:p>
          <a:p>
            <a:pPr marL="171450" marR="0" lvl="0" indent="-171450" algn="just" defTabSz="582891"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a:solidFill>
                  <a:srgbClr val="000000"/>
                </a:solidFill>
                <a:latin typeface="Segoe UI"/>
                <a:cs typeface="Segoe UI" pitchFamily="34" charset="0"/>
              </a:rPr>
              <a:t>Productivity Value </a:t>
            </a:r>
          </a:p>
          <a:p>
            <a:endParaRPr lang="en-US"/>
          </a:p>
          <a:p>
            <a:pPr marR="0" lvl="0" defTabSz="582891" rtl="0" eaLnBrk="1" fontAlgn="auto" latinLnBrk="0" hangingPunct="1">
              <a:lnSpc>
                <a:spcPct val="100000"/>
              </a:lnSpc>
              <a:spcBef>
                <a:spcPct val="0"/>
              </a:spcBef>
              <a:spcAft>
                <a:spcPts val="0"/>
              </a:spcAft>
              <a:buClrTx/>
              <a:buSzTx/>
              <a:tabLst/>
              <a:defRPr/>
            </a:pPr>
            <a:r>
              <a:rPr lang="en-US"/>
              <a:t>Outputs - </a:t>
            </a:r>
            <a:r>
              <a:rPr lang="en-US" sz="1200">
                <a:solidFill>
                  <a:srgbClr val="000000"/>
                </a:solidFill>
                <a:latin typeface="Segoe UI" panose="020B0502040204020203" pitchFamily="34" charset="0"/>
                <a:cs typeface="Segoe UI" panose="020B0502040204020203" pitchFamily="34" charset="0"/>
              </a:rPr>
              <a:t>typically include a summary of financial metrics such as ROI, Payback, and Net Present Value. Outputs also include: </a:t>
            </a:r>
          </a:p>
          <a:p>
            <a:pPr marL="171450" marR="0" lvl="0" indent="-171450" defTabSz="582891"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a:solidFill>
                  <a:srgbClr val="000000"/>
                </a:solidFill>
                <a:latin typeface="Segoe UI" panose="020B0502040204020203" pitchFamily="34" charset="0"/>
                <a:cs typeface="Segoe UI" panose="020B0502040204020203" pitchFamily="34" charset="0"/>
              </a:rPr>
              <a:t>A summary of quantified benefits: Productivity, Quality and Engagement. </a:t>
            </a:r>
          </a:p>
          <a:p>
            <a:pPr marL="171450" marR="0" lvl="0" indent="-171450" defTabSz="582891"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a:solidFill>
                  <a:srgbClr val="000000"/>
                </a:solidFill>
                <a:latin typeface="Segoe UI" panose="020B0502040204020203" pitchFamily="34" charset="0"/>
                <a:cs typeface="Segoe UI" panose="020B0502040204020203" pitchFamily="34" charset="0"/>
              </a:rPr>
              <a:t>A vision of the value according to role: Executive, Manager, and Individual Contributor.</a:t>
            </a:r>
          </a:p>
          <a:p>
            <a:pPr marL="171450" marR="0" lvl="0" indent="-171450" defTabSz="582891"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a:solidFill>
                  <a:srgbClr val="000000"/>
                </a:solidFill>
                <a:latin typeface="Segoe UI" panose="020B0502040204020203" pitchFamily="34" charset="0"/>
                <a:cs typeface="Segoe UI" panose="020B0502040204020203" pitchFamily="34" charset="0"/>
              </a:rPr>
              <a:t>KPI impacts across different functions or even add new ones: Marketing, Sales, HR, Finance, Operations and IT.</a:t>
            </a:r>
          </a:p>
          <a:p>
            <a:pPr marL="171450" marR="0" lvl="0" indent="-171450" defTabSz="582891"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a:solidFill>
                  <a:srgbClr val="000000"/>
                </a:solidFill>
                <a:latin typeface="Segoe UI" panose="020B0502040204020203" pitchFamily="34" charset="0"/>
                <a:cs typeface="Segoe UI" panose="020B0502040204020203" pitchFamily="34" charset="0"/>
              </a:rPr>
              <a:t>Further customization according to customers´ ambitions and challenges, and specific processes and scenarios.</a:t>
            </a:r>
            <a:endParaRPr lang="en-US" sz="1200">
              <a:solidFill>
                <a:srgbClr val="000000"/>
              </a:solidFill>
              <a:latin typeface="Segoe UI"/>
              <a:cs typeface="Segoe UI" pitchFamily="34" charset="0"/>
            </a:endParaRPr>
          </a:p>
          <a:p>
            <a:endParaRPr lang="en-US"/>
          </a:p>
        </p:txBody>
      </p:sp>
      <p:sp>
        <p:nvSpPr>
          <p:cNvPr id="4" name="Slide Number Placeholder 3"/>
          <p:cNvSpPr>
            <a:spLocks noGrp="1"/>
          </p:cNvSpPr>
          <p:nvPr>
            <p:ph type="sldNum" sz="quarter" idx="5"/>
          </p:nvPr>
        </p:nvSpPr>
        <p:spPr/>
        <p:txBody>
          <a:bodyPr/>
          <a:lstStyle/>
          <a:p>
            <a:fld id="{0A57D3D3-40B6-467A-B75C-66154D4D12EC}" type="slidenum">
              <a:rPr lang="en-US" smtClean="0"/>
              <a:t>29</a:t>
            </a:fld>
            <a:endParaRPr lang="en-US"/>
          </a:p>
        </p:txBody>
      </p:sp>
    </p:spTree>
    <p:extLst>
      <p:ext uri="{BB962C8B-B14F-4D97-AF65-F5344CB8AC3E}">
        <p14:creationId xmlns:p14="http://schemas.microsoft.com/office/powerpoint/2010/main" val="3611121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2/26/2025 11:30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56082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Aptos" panose="020B0004020202020204" pitchFamily="34" charset="0"/>
                <a:cs typeface="Arial" panose="020B0604020202020204" pitchFamily="34" charset="0"/>
              </a:rPr>
              <a:t>Key Point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Aptos" panose="020B0004020202020204" pitchFamily="34" charset="0"/>
                <a:cs typeface="Arial" panose="020B0604020202020204" pitchFamily="34" charset="0"/>
              </a:rPr>
              <a:t>Users are finding value in Copilot.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Aptos" panose="020B0004020202020204" pitchFamily="34" charset="0"/>
                <a:cs typeface="Arial" panose="020B0604020202020204" pitchFamily="34" charset="0"/>
              </a:rPr>
              <a:t>We surveyed 297 users in our Copilot for Microsoft 365 Early Access Program to learn how they are using Copilot</a:t>
            </a:r>
            <a:r>
              <a:rPr lang="en-US" sz="1800">
                <a:effectLst/>
                <a:latin typeface="Calibri" panose="020F0502020204030204" pitchFamily="34" charset="0"/>
                <a:ea typeface="MS Mincho" panose="02020609040205080304" pitchFamily="49" charset="-128"/>
                <a:cs typeface="Arial" panose="020B0604020202020204" pitchFamily="34" charset="0"/>
              </a:rPr>
              <a:t>—</a:t>
            </a:r>
            <a:r>
              <a:rPr lang="en-US" sz="1800">
                <a:effectLst/>
                <a:latin typeface="Calibri" panose="020F0502020204030204" pitchFamily="34" charset="0"/>
                <a:ea typeface="Aptos" panose="020B0004020202020204" pitchFamily="34" charset="0"/>
                <a:cs typeface="Arial" panose="020B0604020202020204" pitchFamily="34" charset="0"/>
              </a:rPr>
              <a:t>from meetings to drafting documents.</a:t>
            </a:r>
            <a:r>
              <a:rPr lang="en-US" sz="1800">
                <a:effectLst/>
                <a:latin typeface="Calibri" panose="020F0502020204030204" pitchFamily="34" charset="0"/>
                <a:ea typeface="MS Mincho" panose="02020609040205080304" pitchFamily="49" charset="-128"/>
                <a:cs typeface="Arial" panose="020B0604020202020204" pitchFamily="34" charset="0"/>
              </a:rPr>
              <a:t> Overall, they reported </a:t>
            </a:r>
            <a:r>
              <a:rPr lang="en-US" sz="1800" b="1">
                <a:effectLst/>
                <a:latin typeface="Calibri" panose="020F0502020204030204" pitchFamily="34" charset="0"/>
                <a:ea typeface="MS Mincho" panose="02020609040205080304" pitchFamily="49" charset="-128"/>
                <a:cs typeface="Arial" panose="020B0604020202020204" pitchFamily="34" charset="0"/>
              </a:rPr>
              <a:t>productivity gains </a:t>
            </a:r>
            <a:r>
              <a:rPr lang="en-US" sz="1800">
                <a:effectLst/>
                <a:latin typeface="Calibri" panose="020F0502020204030204" pitchFamily="34" charset="0"/>
                <a:ea typeface="MS Mincho" panose="02020609040205080304" pitchFamily="49" charset="-128"/>
                <a:cs typeface="Arial" panose="020B0604020202020204" pitchFamily="34" charset="0"/>
              </a:rPr>
              <a:t>and</a:t>
            </a:r>
            <a:r>
              <a:rPr lang="en-US" sz="1800" b="1">
                <a:effectLst/>
                <a:latin typeface="Calibri" panose="020F0502020204030204" pitchFamily="34" charset="0"/>
                <a:ea typeface="MS Mincho" panose="02020609040205080304" pitchFamily="49" charset="-128"/>
                <a:cs typeface="Arial" panose="020B0604020202020204" pitchFamily="34" charset="0"/>
              </a:rPr>
              <a:t> </a:t>
            </a:r>
            <a:r>
              <a:rPr lang="en-US" sz="1800">
                <a:effectLst/>
                <a:latin typeface="Calibri" panose="020F0502020204030204" pitchFamily="34" charset="0"/>
                <a:ea typeface="MS Mincho" panose="02020609040205080304" pitchFamily="49" charset="-128"/>
                <a:cs typeface="Arial" panose="020B0604020202020204" pitchFamily="34" charset="0"/>
              </a:rPr>
              <a:t>time-savings consistent with the gains developers </a:t>
            </a:r>
            <a:r>
              <a:rPr lang="en-US" sz="1800" u="sng">
                <a:solidFill>
                  <a:srgbClr val="467886"/>
                </a:solidFill>
                <a:effectLst/>
                <a:latin typeface="Calibri" panose="020F0502020204030204" pitchFamily="34" charset="0"/>
                <a:ea typeface="MS Mincho" panose="02020609040205080304" pitchFamily="49" charset="-128"/>
                <a:cs typeface="Arial" panose="020B0604020202020204" pitchFamily="34" charset="0"/>
                <a:hlinkClick r:id="rId3"/>
              </a:rPr>
              <a:t>experienced</a:t>
            </a:r>
            <a:r>
              <a:rPr lang="en-US" sz="1800">
                <a:effectLst/>
                <a:latin typeface="Calibri" panose="020F0502020204030204" pitchFamily="34" charset="0"/>
                <a:ea typeface="MS Mincho" panose="02020609040205080304" pitchFamily="49" charset="-128"/>
                <a:cs typeface="Arial" panose="020B0604020202020204" pitchFamily="34" charset="0"/>
              </a:rPr>
              <a:t> using GitHub Copilot. </a:t>
            </a:r>
            <a:endParaRPr lang="en-US" sz="12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lnSpc>
                <a:spcPct val="116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MS Mincho" panose="02020609040205080304" pitchFamily="49" charset="-128"/>
                <a:cs typeface="Arial" panose="020B0604020202020204" pitchFamily="34" charset="0"/>
              </a:rPr>
              <a:t>Copilot users are more productive—and complete work faster</a:t>
            </a:r>
            <a:endParaRPr lang="en-US" sz="12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lnSpc>
                <a:spcPct val="116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MS Mincho" panose="02020609040205080304" pitchFamily="49" charset="-128"/>
                <a:cs typeface="Arial" panose="020B0604020202020204" pitchFamily="34" charset="0"/>
              </a:rPr>
              <a:t>Copilot improves quality and creativity</a:t>
            </a:r>
            <a:endParaRPr lang="en-US" sz="12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lnSpc>
                <a:spcPct val="116000"/>
              </a:lnSpc>
              <a:spcBef>
                <a:spcPts val="0"/>
              </a:spcBef>
              <a:spcAft>
                <a:spcPts val="0"/>
              </a:spcAft>
              <a:buFont typeface="Symbol" panose="05050102010706020507" pitchFamily="18" charset="2"/>
              <a:buChar char=""/>
            </a:pPr>
            <a:r>
              <a:rPr lang="en-GB" sz="1100">
                <a:effectLst/>
                <a:latin typeface="Calibri" panose="020F0502020204030204" pitchFamily="34" charset="0"/>
                <a:ea typeface="Times New Roman" panose="02020603050405020304" pitchFamily="18" charset="0"/>
                <a:cs typeface="Arial" panose="020B0604020202020204" pitchFamily="34" charset="0"/>
              </a:rPr>
              <a:t>Copilot is shifting how users spend their time</a:t>
            </a:r>
            <a:endParaRPr lang="en-US" sz="1200">
              <a:effectLst/>
              <a:latin typeface="Aptos" panose="020B0004020202020204" pitchFamily="34" charset="0"/>
              <a:ea typeface="MS Mincho" panose="02020609040205080304" pitchFamily="49" charset="-128"/>
              <a:cs typeface="Arial" panose="020B0604020202020204" pitchFamily="34" charset="0"/>
            </a:endParaRPr>
          </a:p>
          <a:p>
            <a:endParaRPr lang="en-US"/>
          </a:p>
          <a:p>
            <a:pPr marL="0" marR="0">
              <a:lnSpc>
                <a:spcPct val="116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We also wanted to understand how valuable Copilot is to employees. Early users told us once they’ve worked with Copilot, </a:t>
            </a:r>
            <a:r>
              <a:rPr lang="en-US" sz="1800" b="1">
                <a:effectLst/>
                <a:latin typeface="Calibri" panose="020F0502020204030204" pitchFamily="34" charset="0"/>
                <a:ea typeface="MS Mincho" panose="02020609040205080304" pitchFamily="49" charset="-128"/>
                <a:cs typeface="Arial" panose="020B0604020202020204" pitchFamily="34" charset="0"/>
              </a:rPr>
              <a:t>they don’t want to go back to working without it</a:t>
            </a:r>
            <a:r>
              <a:rPr lang="en-US" sz="1800">
                <a:effectLst/>
                <a:latin typeface="Calibri" panose="020F0502020204030204" pitchFamily="34" charset="0"/>
                <a:ea typeface="MS Mincho" panose="02020609040205080304" pitchFamily="49" charset="-128"/>
                <a:cs typeface="Arial" panose="020B0604020202020204" pitchFamily="34" charset="0"/>
              </a:rPr>
              <a:t>. </a:t>
            </a:r>
            <a:endParaRPr lang="en-US" sz="18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lnSpc>
                <a:spcPct val="116000"/>
              </a:lnSpc>
              <a:spcBef>
                <a:spcPts val="0"/>
              </a:spcBef>
              <a:spcAft>
                <a:spcPts val="0"/>
              </a:spcAft>
              <a:buFont typeface="Symbol" panose="05050102010706020507" pitchFamily="18" charset="2"/>
              <a:buChar char=""/>
            </a:pPr>
            <a:r>
              <a:rPr lang="en-US" sz="1800" b="1">
                <a:effectLst/>
                <a:latin typeface="Calibri" panose="020F0502020204030204" pitchFamily="34" charset="0"/>
                <a:ea typeface="MS Mincho" panose="02020609040205080304" pitchFamily="49" charset="-128"/>
                <a:cs typeface="Arial" panose="020B0604020202020204" pitchFamily="34" charset="0"/>
              </a:rPr>
              <a:t>77%</a:t>
            </a:r>
            <a:r>
              <a:rPr lang="en-US" sz="1800">
                <a:effectLst/>
                <a:latin typeface="Calibri" panose="020F0502020204030204" pitchFamily="34" charset="0"/>
                <a:ea typeface="MS Mincho" panose="02020609040205080304" pitchFamily="49" charset="-128"/>
                <a:cs typeface="Arial" panose="020B0604020202020204" pitchFamily="34" charset="0"/>
              </a:rPr>
              <a:t> would not want to give it up</a:t>
            </a:r>
            <a:r>
              <a:rPr lang="en-US" sz="1800" b="1">
                <a:effectLst/>
                <a:latin typeface="Calibri" panose="020F0502020204030204" pitchFamily="34" charset="0"/>
                <a:ea typeface="MS Mincho" panose="02020609040205080304" pitchFamily="49" charset="-128"/>
                <a:cs typeface="Arial" panose="020B0604020202020204" pitchFamily="34" charset="0"/>
              </a:rPr>
              <a:t>.</a:t>
            </a:r>
            <a:endParaRPr lang="en-US" sz="18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lnSpc>
                <a:spcPct val="116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MS Mincho" panose="02020609040205080304" pitchFamily="49" charset="-128"/>
                <a:cs typeface="Arial" panose="020B0604020202020204" pitchFamily="34" charset="0"/>
              </a:rPr>
              <a:t>Most people also said they would rather have access to Copilot than a free lunch at work—on a monthly (88%), bi-weekly (79%), or weekly (77%) basis. </a:t>
            </a:r>
            <a:endParaRPr lang="en-US" sz="18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lnSpc>
                <a:spcPct val="116000"/>
              </a:lnSpc>
              <a:spcBef>
                <a:spcPts val="0"/>
              </a:spcBef>
              <a:spcAft>
                <a:spcPts val="0"/>
              </a:spcAft>
              <a:buFont typeface="Symbol" panose="05050102010706020507" pitchFamily="18" charset="2"/>
              <a:buChar char=""/>
            </a:pPr>
            <a:r>
              <a:rPr lang="en-US" sz="1800" b="1">
                <a:effectLst/>
                <a:latin typeface="Calibri" panose="020F0502020204030204" pitchFamily="34" charset="0"/>
                <a:ea typeface="MS Mincho" panose="02020609040205080304" pitchFamily="49" charset="-128"/>
                <a:cs typeface="Arial" panose="020B0604020202020204" pitchFamily="34" charset="0"/>
              </a:rPr>
              <a:t>30%</a:t>
            </a:r>
            <a:r>
              <a:rPr lang="en-US" sz="1800">
                <a:effectLst/>
                <a:latin typeface="Calibri" panose="020F0502020204030204" pitchFamily="34" charset="0"/>
                <a:ea typeface="MS Mincho" panose="02020609040205080304" pitchFamily="49" charset="-128"/>
                <a:cs typeface="Arial" panose="020B0604020202020204" pitchFamily="34" charset="0"/>
              </a:rPr>
              <a:t> even say access to Copilot would influence their choice of employer.</a:t>
            </a:r>
            <a:endParaRPr lang="en-US" sz="1800">
              <a:effectLst/>
              <a:latin typeface="Aptos" panose="020B0004020202020204" pitchFamily="34" charset="0"/>
              <a:ea typeface="MS Mincho" panose="02020609040205080304" pitchFamily="49" charset="-128"/>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D3D3-40B6-467A-B75C-66154D4D12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5855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2/26/2025 11:30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99690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Microsoft Envision 2016</a:t>
            </a:r>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EEC551-8CDA-4EB6-89BB-2A86C9F091C8}" type="datetime8">
              <a:rPr lang="en-US" smtClean="0"/>
              <a:t>2/26/2025 11:30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1563799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200">
                <a:latin typeface="Arial"/>
                <a:cs typeface="Arial"/>
              </a:rPr>
              <a:t>Welcome. It’s great to be with you all today to discuss how valuable Copilot can be for your business.</a:t>
            </a:r>
          </a:p>
          <a:p>
            <a:pPr marL="0" marR="0">
              <a:spcBef>
                <a:spcPts val="0"/>
              </a:spcBef>
              <a:spcAft>
                <a:spcPts val="0"/>
              </a:spcAft>
            </a:pP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367" rtl="0" eaLnBrk="1" fontAlgn="auto" latinLnBrk="0" hangingPunct="1">
              <a:lnSpc>
                <a:spcPct val="107000"/>
              </a:lnSpc>
              <a:spcBef>
                <a:spcPts val="0"/>
              </a:spcBef>
              <a:spcAft>
                <a:spcPts val="824"/>
              </a:spcAft>
              <a:buClrTx/>
              <a:buSzTx/>
              <a:buFontTx/>
              <a:buNone/>
              <a:tabLst/>
              <a:defRPr/>
            </a:pPr>
            <a:endParaRPr lang="en-US" sz="900">
              <a:solidFill>
                <a:srgbClr val="000000"/>
              </a:solidFill>
              <a:ea typeface="Times New Roman" panose="02020603050405020304" pitchFamily="18" charset="0"/>
            </a:endParaRPr>
          </a:p>
          <a:p>
            <a:pPr>
              <a:lnSpc>
                <a:spcPct val="107000"/>
              </a:lnSpc>
              <a:spcAft>
                <a:spcPts val="824"/>
              </a:spcAft>
            </a:pPr>
            <a:endParaRPr lang="en-US" sz="900">
              <a:cs typeface="Calibri"/>
            </a:endParaRPr>
          </a:p>
          <a:p>
            <a:pPr marL="285750" marR="0" lvl="0" indent="-285750">
              <a:lnSpc>
                <a:spcPct val="107000"/>
              </a:lnSpc>
              <a:spcBef>
                <a:spcPts val="0"/>
              </a:spcBef>
              <a:spcAft>
                <a:spcPts val="800"/>
              </a:spcAft>
              <a:buFont typeface="Arial" panose="020B0604020202020204" pitchFamily="34" charset="0"/>
              <a:buChar char="•"/>
            </a:pPr>
            <a:endParaRPr lang="en-US" sz="900">
              <a:effectLst/>
              <a:latin typeface="Calibri" panose="020F0502020204030204" pitchFamily="34" charset="0"/>
              <a:ea typeface="Calibri" panose="020F050202020403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2/26/2025 11:30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8295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200">
                <a:latin typeface="Arial"/>
                <a:cs typeface="Arial"/>
              </a:rPr>
              <a:t>Welcome. It’s great to be with you all today to discuss how valuable Copilot can be for your business.</a:t>
            </a:r>
          </a:p>
          <a:p>
            <a:pPr marL="0" marR="0">
              <a:spcBef>
                <a:spcPts val="0"/>
              </a:spcBef>
              <a:spcAft>
                <a:spcPts val="0"/>
              </a:spcAft>
            </a:pP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367" rtl="0" eaLnBrk="1" fontAlgn="auto" latinLnBrk="0" hangingPunct="1">
              <a:lnSpc>
                <a:spcPct val="107000"/>
              </a:lnSpc>
              <a:spcBef>
                <a:spcPts val="0"/>
              </a:spcBef>
              <a:spcAft>
                <a:spcPts val="824"/>
              </a:spcAft>
              <a:buClrTx/>
              <a:buSzTx/>
              <a:buFontTx/>
              <a:buNone/>
              <a:tabLst/>
              <a:defRPr/>
            </a:pPr>
            <a:endParaRPr lang="en-US" sz="900">
              <a:solidFill>
                <a:srgbClr val="000000"/>
              </a:solidFill>
              <a:ea typeface="Times New Roman" panose="02020603050405020304" pitchFamily="18" charset="0"/>
            </a:endParaRPr>
          </a:p>
          <a:p>
            <a:pPr>
              <a:lnSpc>
                <a:spcPct val="107000"/>
              </a:lnSpc>
              <a:spcAft>
                <a:spcPts val="824"/>
              </a:spcAft>
            </a:pPr>
            <a:endParaRPr lang="en-US" sz="900">
              <a:cs typeface="Calibri"/>
            </a:endParaRPr>
          </a:p>
          <a:p>
            <a:pPr marL="285750" marR="0" lvl="0" indent="-285750">
              <a:lnSpc>
                <a:spcPct val="107000"/>
              </a:lnSpc>
              <a:spcBef>
                <a:spcPts val="0"/>
              </a:spcBef>
              <a:spcAft>
                <a:spcPts val="800"/>
              </a:spcAft>
              <a:buFont typeface="Arial" panose="020B0604020202020204" pitchFamily="34" charset="0"/>
              <a:buChar char="•"/>
            </a:pPr>
            <a:endParaRPr lang="en-US" sz="900">
              <a:effectLst/>
              <a:latin typeface="Calibri" panose="020F0502020204030204" pitchFamily="34" charset="0"/>
              <a:ea typeface="Calibri" panose="020F050202020403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2/26/2025 11:30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378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353848A-9B57-4707-A1A1-AA4729173F33}"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9293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Envision 2016</a:t>
            </a: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2/26/2025 11:30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47425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Envision 2016</a:t>
            </a: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2/26/2025 11:30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0327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Envision 2016</a:t>
            </a: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2/26/2025 11:30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76296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Envision 2016</a:t>
            </a: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2/26/2025 11:30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768255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Envision 2016</a:t>
            </a: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2/26/2025 11:30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31880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DAE86-2434-B792-7B31-B88994576A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D8440-0CA4-7C5B-76F2-FDFA50D312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D18CF-33F3-850B-C5A0-66009271FC7D}"/>
              </a:ext>
            </a:extLst>
          </p:cNvPr>
          <p:cNvSpPr>
            <a:spLocks noGrp="1"/>
          </p:cNvSpPr>
          <p:nvPr>
            <p:ph type="body" idx="1"/>
          </p:nvPr>
        </p:nvSpPr>
        <p:spPr/>
        <p:txBody>
          <a:bodyPr/>
          <a:lstStyle/>
          <a:p>
            <a:r>
              <a:rPr lang="en-US"/>
              <a:t>Before jumping into </a:t>
            </a:r>
            <a:r>
              <a:rPr lang="en-US" i="1"/>
              <a:t>how</a:t>
            </a:r>
            <a:r>
              <a:rPr lang="en-US" i="0"/>
              <a:t> business value will be realized, let’s first discuss what level of time savings impact we would need to justify the investment. </a:t>
            </a:r>
          </a:p>
          <a:p>
            <a:endParaRPr lang="en-US" i="0"/>
          </a:p>
          <a:p>
            <a:r>
              <a:rPr lang="en-US" i="0"/>
              <a:t>At $30 per month per license, </a:t>
            </a:r>
            <a:r>
              <a:rPr lang="en-US"/>
              <a:t>Copilot for Microsoft 365 </a:t>
            </a:r>
            <a:r>
              <a:rPr lang="en-US" i="0"/>
              <a:t>only needs to save an employee 54 mins to break even. This assumes an employee cost of $70,000 / year and that all time saved is reinvested into work.</a:t>
            </a:r>
          </a:p>
          <a:p>
            <a:endParaRPr lang="en-US" i="0"/>
          </a:p>
          <a:p>
            <a:r>
              <a:rPr lang="en-US" i="0"/>
              <a:t>While breaking even is nice, we know that is not enough to justify an investment. Let’s anchor on this 1.5 hours saved with 68% ROI and explore the many ways various roles can get there.</a:t>
            </a:r>
          </a:p>
          <a:p>
            <a:endParaRPr lang="en-US" i="0"/>
          </a:p>
          <a:p>
            <a:r>
              <a:rPr lang="en-US" i="0"/>
              <a:t>Here’s a report from Forrester that shows how you can build your case: </a:t>
            </a:r>
            <a:r>
              <a:rPr lang="en-US" i="0" u="sng"/>
              <a:t>https://reprints2.forrester.com/#/assets/2/108/RES180016/report </a:t>
            </a:r>
            <a:endParaRPr lang="en-US" u="sng"/>
          </a:p>
        </p:txBody>
      </p:sp>
      <p:sp>
        <p:nvSpPr>
          <p:cNvPr id="4" name="Slide Number Placeholder 3">
            <a:extLst>
              <a:ext uri="{FF2B5EF4-FFF2-40B4-BE49-F238E27FC236}">
                <a16:creationId xmlns:a16="http://schemas.microsoft.com/office/drawing/2014/main" id="{A9C0EC85-29E1-D1E2-F8C0-8123064BE0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D3D3-40B6-467A-B75C-66154D4D12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07263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Envision 2016</a:t>
            </a: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2/26/2025 11:30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398806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Envision 2016</a:t>
            </a: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2/26/2025 11:30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492058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Envision 2016</a:t>
            </a: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2/26/2025 11:30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764767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Envision 2016</a:t>
            </a: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2/26/2025 11:30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944359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0328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a:t>Thank you.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939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a:t>
            </a:r>
          </a:p>
          <a:p>
            <a:r>
              <a:rPr lang="en-US"/>
              <a:t>We want to talk about Copilot delivering value in three areas. This slide provides a great summary of the ways it can do this. We’ll build in this later through the actual use cases.</a:t>
            </a:r>
          </a:p>
        </p:txBody>
      </p:sp>
      <p:sp>
        <p:nvSpPr>
          <p:cNvPr id="4" name="Slide Number Placeholder 3"/>
          <p:cNvSpPr>
            <a:spLocks noGrp="1"/>
          </p:cNvSpPr>
          <p:nvPr>
            <p:ph type="sldNum" sz="quarter" idx="5"/>
          </p:nvPr>
        </p:nvSpPr>
        <p:spPr/>
        <p:txBody>
          <a:bodyPr/>
          <a:lstStyle/>
          <a:p>
            <a:fld id="{75DA4FB4-F7F2-4F1F-802D-EE84B4B1ABFA}" type="slidenum">
              <a:rPr lang="en-US" smtClean="0"/>
              <a:t>6</a:t>
            </a:fld>
            <a:endParaRPr lang="en-US"/>
          </a:p>
        </p:txBody>
      </p:sp>
    </p:spTree>
    <p:extLst>
      <p:ext uri="{BB962C8B-B14F-4D97-AF65-F5344CB8AC3E}">
        <p14:creationId xmlns:p14="http://schemas.microsoft.com/office/powerpoint/2010/main" val="368515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0E57DF-468F-4073-A98F-3B13485E617C}" type="slidenum">
              <a:rPr lang="en-US" smtClean="0"/>
              <a:t>7</a:t>
            </a:fld>
            <a:endParaRPr lang="en-US"/>
          </a:p>
        </p:txBody>
      </p:sp>
    </p:spTree>
    <p:extLst>
      <p:ext uri="{BB962C8B-B14F-4D97-AF65-F5344CB8AC3E}">
        <p14:creationId xmlns:p14="http://schemas.microsoft.com/office/powerpoint/2010/main" val="1909953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framework analyzes productivity at a workflow level – not application. Utilization of applications can change from person to person, but the general workflows of running effective meetings, search for and analyzing data, and creating content are commonly shared across an organization.</a:t>
            </a:r>
          </a:p>
          <a:p>
            <a:endParaRPr lang="en-US"/>
          </a:p>
          <a:p>
            <a:endParaRPr lang="en-US"/>
          </a:p>
        </p:txBody>
      </p:sp>
      <p:sp>
        <p:nvSpPr>
          <p:cNvPr id="4" name="Slide Number Placeholder 3"/>
          <p:cNvSpPr>
            <a:spLocks noGrp="1"/>
          </p:cNvSpPr>
          <p:nvPr>
            <p:ph type="sldNum" sz="quarter" idx="5"/>
          </p:nvPr>
        </p:nvSpPr>
        <p:spPr/>
        <p:txBody>
          <a:bodyPr/>
          <a:lstStyle/>
          <a:p>
            <a:fld id="{0A57D3D3-40B6-467A-B75C-66154D4D12EC}" type="slidenum">
              <a:rPr lang="en-US" smtClean="0"/>
              <a:t>8</a:t>
            </a:fld>
            <a:endParaRPr lang="en-US"/>
          </a:p>
        </p:txBody>
      </p:sp>
    </p:spTree>
    <p:extLst>
      <p:ext uri="{BB962C8B-B14F-4D97-AF65-F5344CB8AC3E}">
        <p14:creationId xmlns:p14="http://schemas.microsoft.com/office/powerpoint/2010/main" val="1632293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a:t>
            </a:r>
          </a:p>
          <a:p>
            <a:r>
              <a:rPr lang="en-US"/>
              <a:t>Copilot delivers real time savings in common tasks that knowledge workers complete every day.</a:t>
            </a:r>
          </a:p>
          <a:p>
            <a:endParaRPr lang="en-US"/>
          </a:p>
          <a:p>
            <a:r>
              <a:rPr lang="en-US"/>
              <a:t>Documented here - https://www.microsoft.com/en-us/worklab/work-trend-index/copilots-earliest-users-teach-us-about-generative-ai-at-work</a:t>
            </a:r>
          </a:p>
          <a:p>
            <a:endParaRPr lang="en-US"/>
          </a:p>
          <a:p>
            <a:pPr algn="l"/>
            <a:r>
              <a:rPr lang="en-US" b="1" i="0">
                <a:solidFill>
                  <a:srgbClr val="000000"/>
                </a:solidFill>
                <a:effectLst/>
                <a:latin typeface="Segoe UI" panose="020B0502040204020203" pitchFamily="34" charset="0"/>
              </a:rPr>
              <a:t>Study #1: A day in the life</a:t>
            </a:r>
            <a:endParaRPr lang="en-US" b="0" i="0">
              <a:solidFill>
                <a:srgbClr val="000000"/>
              </a:solidFill>
              <a:effectLst/>
              <a:latin typeface="Segoe UI" panose="020B0502040204020203" pitchFamily="34" charset="0"/>
            </a:endParaRPr>
          </a:p>
          <a:p>
            <a:pPr algn="l"/>
            <a:r>
              <a:rPr lang="en-US" b="0" i="0">
                <a:solidFill>
                  <a:srgbClr val="000000"/>
                </a:solidFill>
                <a:effectLst/>
                <a:latin typeface="Segoe UI" panose="020B0502040204020203" pitchFamily="34" charset="0"/>
              </a:rPr>
              <a:t>The first study simulated a day in the life of a knowledge worker across a series of tasks. We divided 147 people into two groups, one working with Copilot and one without. We asked them to do three tasks: search for information across multiple sources, summarize a meeting recording, and write a blog post.</a:t>
            </a:r>
          </a:p>
          <a:p>
            <a:pPr algn="l"/>
            <a:r>
              <a:rPr lang="en-US" b="0" i="0">
                <a:solidFill>
                  <a:srgbClr val="000000"/>
                </a:solidFill>
                <a:effectLst/>
                <a:latin typeface="Segoe UI" panose="020B0502040204020203" pitchFamily="34" charset="0"/>
              </a:rPr>
              <a:t>Copilot users completed tasks faster—while preserving quality and accuracy:</a:t>
            </a:r>
          </a:p>
          <a:p>
            <a:pPr algn="l">
              <a:buFont typeface="Arial" panose="020B0604020202020204" pitchFamily="34" charset="0"/>
              <a:buChar char="•"/>
            </a:pPr>
            <a:r>
              <a:rPr lang="en-US" b="0" i="0">
                <a:solidFill>
                  <a:srgbClr val="000000"/>
                </a:solidFill>
                <a:effectLst/>
                <a:latin typeface="Segoe UI" panose="020B0502040204020203" pitchFamily="34" charset="0"/>
              </a:rPr>
              <a:t>Users were </a:t>
            </a:r>
            <a:r>
              <a:rPr lang="en-US" b="1" i="0">
                <a:solidFill>
                  <a:srgbClr val="000000"/>
                </a:solidFill>
                <a:effectLst/>
                <a:latin typeface="Segoe UI" panose="020B0502040204020203" pitchFamily="34" charset="0"/>
              </a:rPr>
              <a:t>29%</a:t>
            </a:r>
            <a:r>
              <a:rPr lang="en-US" b="0" i="0">
                <a:solidFill>
                  <a:srgbClr val="000000"/>
                </a:solidFill>
                <a:effectLst/>
                <a:latin typeface="Segoe UI" panose="020B0502040204020203" pitchFamily="34" charset="0"/>
              </a:rPr>
              <a:t> faster in all three tasks, taking </a:t>
            </a:r>
            <a:r>
              <a:rPr lang="en-US" b="1" i="0">
                <a:solidFill>
                  <a:srgbClr val="000000"/>
                </a:solidFill>
                <a:effectLst/>
                <a:latin typeface="Segoe UI" panose="020B0502040204020203" pitchFamily="34" charset="0"/>
              </a:rPr>
              <a:t>29</a:t>
            </a:r>
            <a:r>
              <a:rPr lang="en-US" b="0" i="0">
                <a:solidFill>
                  <a:srgbClr val="000000"/>
                </a:solidFill>
                <a:effectLst/>
                <a:latin typeface="Segoe UI" panose="020B0502040204020203" pitchFamily="34" charset="0"/>
              </a:rPr>
              <a:t> minutes and </a:t>
            </a:r>
            <a:r>
              <a:rPr lang="en-US" b="1" i="0">
                <a:solidFill>
                  <a:srgbClr val="000000"/>
                </a:solidFill>
                <a:effectLst/>
                <a:latin typeface="Segoe UI" panose="020B0502040204020203" pitchFamily="34" charset="0"/>
              </a:rPr>
              <a:t>42</a:t>
            </a:r>
            <a:r>
              <a:rPr lang="en-US" b="0" i="0">
                <a:solidFill>
                  <a:srgbClr val="000000"/>
                </a:solidFill>
                <a:effectLst/>
                <a:latin typeface="Segoe UI" panose="020B0502040204020203" pitchFamily="34" charset="0"/>
              </a:rPr>
              <a:t> seconds, compared to </a:t>
            </a:r>
            <a:r>
              <a:rPr lang="en-US" b="1" i="0">
                <a:solidFill>
                  <a:srgbClr val="000000"/>
                </a:solidFill>
                <a:effectLst/>
                <a:latin typeface="Segoe UI" panose="020B0502040204020203" pitchFamily="34" charset="0"/>
              </a:rPr>
              <a:t>42</a:t>
            </a:r>
            <a:r>
              <a:rPr lang="en-US" b="0" i="0">
                <a:solidFill>
                  <a:srgbClr val="000000"/>
                </a:solidFill>
                <a:effectLst/>
                <a:latin typeface="Segoe UI" panose="020B0502040204020203" pitchFamily="34" charset="0"/>
              </a:rPr>
              <a:t> minutes and </a:t>
            </a:r>
            <a:r>
              <a:rPr lang="en-US" b="1" i="0">
                <a:solidFill>
                  <a:srgbClr val="000000"/>
                </a:solidFill>
                <a:effectLst/>
                <a:latin typeface="Segoe UI" panose="020B0502040204020203" pitchFamily="34" charset="0"/>
              </a:rPr>
              <a:t>6 </a:t>
            </a:r>
            <a:r>
              <a:rPr lang="en-US" b="0" i="0">
                <a:solidFill>
                  <a:srgbClr val="000000"/>
                </a:solidFill>
                <a:effectLst/>
                <a:latin typeface="Segoe UI" panose="020B0502040204020203" pitchFamily="34" charset="0"/>
              </a:rPr>
              <a:t>seconds.</a:t>
            </a:r>
          </a:p>
          <a:p>
            <a:pPr algn="l">
              <a:buFont typeface="Arial" panose="020B0604020202020204" pitchFamily="34" charset="0"/>
              <a:buChar char="•"/>
            </a:pPr>
            <a:r>
              <a:rPr lang="en-US" b="0" i="0">
                <a:solidFill>
                  <a:srgbClr val="000000"/>
                </a:solidFill>
                <a:effectLst/>
                <a:latin typeface="Segoe UI" panose="020B0502040204020203" pitchFamily="34" charset="0"/>
              </a:rPr>
              <a:t>For the writing task alone, a first draft with Copilot took </a:t>
            </a:r>
            <a:r>
              <a:rPr lang="en-US" b="1" i="0">
                <a:solidFill>
                  <a:srgbClr val="000000"/>
                </a:solidFill>
                <a:effectLst/>
                <a:latin typeface="Segoe UI" panose="020B0502040204020203" pitchFamily="34" charset="0"/>
              </a:rPr>
              <a:t>8</a:t>
            </a:r>
            <a:r>
              <a:rPr lang="en-US" b="0" i="0">
                <a:solidFill>
                  <a:srgbClr val="000000"/>
                </a:solidFill>
                <a:effectLst/>
                <a:latin typeface="Segoe UI" panose="020B0502040204020203" pitchFamily="34" charset="0"/>
              </a:rPr>
              <a:t> minutes and </a:t>
            </a:r>
            <a:r>
              <a:rPr lang="en-US" b="1" i="0">
                <a:solidFill>
                  <a:srgbClr val="000000"/>
                </a:solidFill>
                <a:effectLst/>
                <a:latin typeface="Segoe UI" panose="020B0502040204020203" pitchFamily="34" charset="0"/>
              </a:rPr>
              <a:t>12</a:t>
            </a:r>
            <a:r>
              <a:rPr lang="en-US" b="0" i="0">
                <a:solidFill>
                  <a:srgbClr val="000000"/>
                </a:solidFill>
                <a:effectLst/>
                <a:latin typeface="Segoe UI" panose="020B0502040204020203" pitchFamily="34" charset="0"/>
              </a:rPr>
              <a:t> seconds versus </a:t>
            </a:r>
            <a:r>
              <a:rPr lang="en-US" b="1" i="0">
                <a:solidFill>
                  <a:srgbClr val="000000"/>
                </a:solidFill>
                <a:effectLst/>
                <a:latin typeface="Segoe UI" panose="020B0502040204020203" pitchFamily="34" charset="0"/>
              </a:rPr>
              <a:t>13</a:t>
            </a:r>
            <a:r>
              <a:rPr lang="en-US" b="0" i="0">
                <a:solidFill>
                  <a:srgbClr val="000000"/>
                </a:solidFill>
                <a:effectLst/>
                <a:latin typeface="Segoe UI" panose="020B0502040204020203" pitchFamily="34" charset="0"/>
              </a:rPr>
              <a:t> minutes and </a:t>
            </a:r>
            <a:r>
              <a:rPr lang="en-US" b="1" i="0">
                <a:solidFill>
                  <a:srgbClr val="000000"/>
                </a:solidFill>
                <a:effectLst/>
                <a:latin typeface="Segoe UI" panose="020B0502040204020203" pitchFamily="34" charset="0"/>
              </a:rPr>
              <a:t>48</a:t>
            </a:r>
            <a:r>
              <a:rPr lang="en-US" b="0" i="0">
                <a:solidFill>
                  <a:srgbClr val="000000"/>
                </a:solidFill>
                <a:effectLst/>
                <a:latin typeface="Segoe UI" panose="020B0502040204020203" pitchFamily="34" charset="0"/>
              </a:rPr>
              <a:t> seconds.</a:t>
            </a:r>
          </a:p>
          <a:p>
            <a:pPr algn="l">
              <a:buFont typeface="Arial" panose="020B0604020202020204" pitchFamily="34" charset="0"/>
              <a:buChar char="•"/>
            </a:pPr>
            <a:r>
              <a:rPr lang="en-US" b="0" i="0">
                <a:solidFill>
                  <a:srgbClr val="000000"/>
                </a:solidFill>
                <a:effectLst/>
                <a:latin typeface="Segoe UI" panose="020B0502040204020203" pitchFamily="34" charset="0"/>
              </a:rPr>
              <a:t>Across all three tasks, there was no statistically significant difference in accuracy.</a:t>
            </a:r>
          </a:p>
          <a:p>
            <a:pPr algn="l">
              <a:buFont typeface="Arial" panose="020B0604020202020204" pitchFamily="34" charset="0"/>
              <a:buChar char="•"/>
            </a:pPr>
            <a:r>
              <a:rPr lang="en-US" b="0" i="0">
                <a:solidFill>
                  <a:srgbClr val="000000"/>
                </a:solidFill>
                <a:effectLst/>
                <a:latin typeface="Segoe UI" panose="020B0502040204020203" pitchFamily="34" charset="0"/>
              </a:rPr>
              <a:t>A Large Language Model (LLM) panel also scored the blogs written with and without Copilot. There was no statistically significant difference in quality.</a:t>
            </a:r>
          </a:p>
          <a:p>
            <a:pPr algn="l"/>
            <a:r>
              <a:rPr lang="en-US" b="0" i="0">
                <a:solidFill>
                  <a:srgbClr val="000000"/>
                </a:solidFill>
                <a:effectLst/>
                <a:latin typeface="Segoe UI" panose="020B0502040204020203" pitchFamily="34" charset="0"/>
              </a:rPr>
              <a:t>Copilot </a:t>
            </a:r>
            <a:r>
              <a:rPr lang="en-US" b="0" i="1">
                <a:solidFill>
                  <a:srgbClr val="000000"/>
                </a:solidFill>
                <a:effectLst/>
                <a:latin typeface="Segoe UI" panose="020B0502040204020203" pitchFamily="34" charset="0"/>
              </a:rPr>
              <a:t>actually</a:t>
            </a:r>
            <a:r>
              <a:rPr lang="en-US" b="0" i="0">
                <a:solidFill>
                  <a:srgbClr val="000000"/>
                </a:solidFill>
                <a:effectLst/>
                <a:latin typeface="Segoe UI" panose="020B0502040204020203" pitchFamily="34" charset="0"/>
              </a:rPr>
              <a:t> lifts the weight of work:</a:t>
            </a:r>
          </a:p>
          <a:p>
            <a:pPr algn="l">
              <a:buFont typeface="Arial" panose="020B0604020202020204" pitchFamily="34" charset="0"/>
              <a:buChar char="•"/>
            </a:pPr>
            <a:r>
              <a:rPr lang="en-US" b="0" i="0">
                <a:solidFill>
                  <a:srgbClr val="000000"/>
                </a:solidFill>
                <a:effectLst/>
                <a:latin typeface="Segoe UI" panose="020B0502040204020203" pitchFamily="34" charset="0"/>
              </a:rPr>
              <a:t>Copilot users don’t just expend less effort—they </a:t>
            </a:r>
            <a:r>
              <a:rPr lang="en-US" b="0" i="1">
                <a:solidFill>
                  <a:srgbClr val="000000"/>
                </a:solidFill>
                <a:effectLst/>
                <a:latin typeface="Segoe UI" panose="020B0502040204020203" pitchFamily="34" charset="0"/>
              </a:rPr>
              <a:t>feel</a:t>
            </a:r>
            <a:r>
              <a:rPr lang="en-US" b="0" i="0">
                <a:solidFill>
                  <a:srgbClr val="000000"/>
                </a:solidFill>
                <a:effectLst/>
                <a:latin typeface="Segoe UI" panose="020B0502040204020203" pitchFamily="34" charset="0"/>
              </a:rPr>
              <a:t> like they do too.</a:t>
            </a:r>
          </a:p>
          <a:p>
            <a:pPr algn="l">
              <a:buFont typeface="Arial" panose="020B0604020202020204" pitchFamily="34" charset="0"/>
              <a:buChar char="•"/>
            </a:pPr>
            <a:r>
              <a:rPr lang="en-US" b="1" i="0">
                <a:solidFill>
                  <a:srgbClr val="000000"/>
                </a:solidFill>
                <a:effectLst/>
                <a:latin typeface="Segoe UI" panose="020B0502040204020203" pitchFamily="34" charset="0"/>
              </a:rPr>
              <a:t>85%</a:t>
            </a:r>
            <a:r>
              <a:rPr lang="en-US" b="0" i="0">
                <a:solidFill>
                  <a:srgbClr val="000000"/>
                </a:solidFill>
                <a:effectLst/>
                <a:latin typeface="Segoe UI" panose="020B0502040204020203" pitchFamily="34" charset="0"/>
              </a:rPr>
              <a:t> of users said Copilot reduced effort to complete the tasks.</a:t>
            </a:r>
          </a:p>
          <a:p>
            <a:endParaRPr lang="en-US"/>
          </a:p>
          <a:p>
            <a:pPr algn="l"/>
            <a:r>
              <a:rPr lang="en-US" b="1" i="0">
                <a:solidFill>
                  <a:srgbClr val="000000"/>
                </a:solidFill>
                <a:effectLst/>
                <a:latin typeface="Segoe UI" panose="020B0502040204020203" pitchFamily="34" charset="0"/>
              </a:rPr>
              <a:t>Study #2: The missed meeting</a:t>
            </a:r>
            <a:endParaRPr lang="en-US" b="0" i="0">
              <a:solidFill>
                <a:srgbClr val="000000"/>
              </a:solidFill>
              <a:effectLst/>
              <a:latin typeface="Segoe UI" panose="020B0502040204020203" pitchFamily="34" charset="0"/>
            </a:endParaRPr>
          </a:p>
          <a:p>
            <a:pPr algn="l"/>
            <a:r>
              <a:rPr lang="en-US" b="0" i="0">
                <a:solidFill>
                  <a:srgbClr val="000000"/>
                </a:solidFill>
                <a:effectLst/>
                <a:latin typeface="Segoe UI" panose="020B0502040204020203" pitchFamily="34" charset="0"/>
              </a:rPr>
              <a:t>Here we looked specifically at Copilot in Teams, where we’ve seen the heaviest Copilot usage to date. We split 60 Microsoft employees into two groups, one with Copilot and one without, and asked them to summarize a meeting they missed. The 35-minute recorded meeting included crosstalk, debate, and off-topic discussions to make the task harder and give it the feel of a real meeting.  </a:t>
            </a:r>
          </a:p>
          <a:p>
            <a:pPr algn="l">
              <a:buFont typeface="Arial" panose="020B0604020202020204" pitchFamily="34" charset="0"/>
              <a:buChar char="•"/>
            </a:pPr>
            <a:r>
              <a:rPr lang="en-US" b="0" i="0">
                <a:solidFill>
                  <a:srgbClr val="000000"/>
                </a:solidFill>
                <a:effectLst/>
                <a:latin typeface="Segoe UI" panose="020B0502040204020203" pitchFamily="34" charset="0"/>
              </a:rPr>
              <a:t>Copilot users summarized the meeting nearly </a:t>
            </a:r>
            <a:r>
              <a:rPr lang="en-US" b="1" i="0">
                <a:solidFill>
                  <a:srgbClr val="000000"/>
                </a:solidFill>
                <a:effectLst/>
                <a:latin typeface="Segoe UI" panose="020B0502040204020203" pitchFamily="34" charset="0"/>
              </a:rPr>
              <a:t>4x</a:t>
            </a:r>
            <a:r>
              <a:rPr lang="en-US" b="0" i="0">
                <a:solidFill>
                  <a:srgbClr val="000000"/>
                </a:solidFill>
                <a:effectLst/>
                <a:latin typeface="Segoe UI" panose="020B0502040204020203" pitchFamily="34" charset="0"/>
              </a:rPr>
              <a:t> faster (</a:t>
            </a:r>
            <a:r>
              <a:rPr lang="en-US" b="1" i="0">
                <a:solidFill>
                  <a:srgbClr val="000000"/>
                </a:solidFill>
                <a:effectLst/>
                <a:latin typeface="Segoe UI" panose="020B0502040204020203" pitchFamily="34" charset="0"/>
              </a:rPr>
              <a:t>3.8</a:t>
            </a:r>
            <a:r>
              <a:rPr lang="en-US" b="0" i="0">
                <a:solidFill>
                  <a:srgbClr val="000000"/>
                </a:solidFill>
                <a:effectLst/>
                <a:latin typeface="Segoe UI" panose="020B0502040204020203" pitchFamily="34" charset="0"/>
              </a:rPr>
              <a:t>), in </a:t>
            </a:r>
            <a:r>
              <a:rPr lang="en-US" b="1" i="0">
                <a:solidFill>
                  <a:srgbClr val="000000"/>
                </a:solidFill>
                <a:effectLst/>
                <a:latin typeface="Segoe UI" panose="020B0502040204020203" pitchFamily="34" charset="0"/>
              </a:rPr>
              <a:t>11</a:t>
            </a:r>
            <a:r>
              <a:rPr lang="en-US" b="0" i="0">
                <a:solidFill>
                  <a:srgbClr val="000000"/>
                </a:solidFill>
                <a:effectLst/>
                <a:latin typeface="Segoe UI" panose="020B0502040204020203" pitchFamily="34" charset="0"/>
              </a:rPr>
              <a:t> minutes and </a:t>
            </a:r>
            <a:r>
              <a:rPr lang="en-US" b="1" i="0">
                <a:solidFill>
                  <a:srgbClr val="000000"/>
                </a:solidFill>
                <a:effectLst/>
                <a:latin typeface="Segoe UI" panose="020B0502040204020203" pitchFamily="34" charset="0"/>
              </a:rPr>
              <a:t>13</a:t>
            </a:r>
            <a:r>
              <a:rPr lang="en-US" b="0" i="0">
                <a:solidFill>
                  <a:srgbClr val="000000"/>
                </a:solidFill>
                <a:effectLst/>
                <a:latin typeface="Segoe UI" panose="020B0502040204020203" pitchFamily="34" charset="0"/>
              </a:rPr>
              <a:t> seconds, compared to </a:t>
            </a:r>
            <a:r>
              <a:rPr lang="en-US" b="1" i="0">
                <a:solidFill>
                  <a:srgbClr val="000000"/>
                </a:solidFill>
                <a:effectLst/>
                <a:latin typeface="Segoe UI" panose="020B0502040204020203" pitchFamily="34" charset="0"/>
              </a:rPr>
              <a:t>42 </a:t>
            </a:r>
            <a:r>
              <a:rPr lang="en-US" b="0" i="0">
                <a:solidFill>
                  <a:srgbClr val="000000"/>
                </a:solidFill>
                <a:effectLst/>
                <a:latin typeface="Segoe UI" panose="020B0502040204020203" pitchFamily="34" charset="0"/>
              </a:rPr>
              <a:t>minutes and </a:t>
            </a:r>
            <a:r>
              <a:rPr lang="en-US" b="1" i="0">
                <a:solidFill>
                  <a:srgbClr val="000000"/>
                </a:solidFill>
                <a:effectLst/>
                <a:latin typeface="Segoe UI" panose="020B0502040204020203" pitchFamily="34" charset="0"/>
              </a:rPr>
              <a:t>34</a:t>
            </a:r>
            <a:r>
              <a:rPr lang="en-US" b="0" i="0">
                <a:solidFill>
                  <a:srgbClr val="000000"/>
                </a:solidFill>
                <a:effectLst/>
                <a:latin typeface="Segoe UI" panose="020B0502040204020203" pitchFamily="34" charset="0"/>
              </a:rPr>
              <a:t> seconds.</a:t>
            </a:r>
          </a:p>
          <a:p>
            <a:pPr algn="l">
              <a:buFont typeface="Arial" panose="020B0604020202020204" pitchFamily="34" charset="0"/>
              <a:buChar char="•"/>
            </a:pPr>
            <a:r>
              <a:rPr lang="en-US" b="0" i="0">
                <a:solidFill>
                  <a:srgbClr val="000000"/>
                </a:solidFill>
                <a:effectLst/>
                <a:latin typeface="Segoe UI" panose="020B0502040204020203" pitchFamily="34" charset="0"/>
              </a:rPr>
              <a:t>Copilot users felt </a:t>
            </a:r>
            <a:r>
              <a:rPr lang="en-US" b="1" i="0">
                <a:solidFill>
                  <a:srgbClr val="000000"/>
                </a:solidFill>
                <a:effectLst/>
                <a:latin typeface="Segoe UI" panose="020B0502040204020203" pitchFamily="34" charset="0"/>
              </a:rPr>
              <a:t>2x </a:t>
            </a:r>
            <a:r>
              <a:rPr lang="en-US" b="0" i="0">
                <a:solidFill>
                  <a:srgbClr val="000000"/>
                </a:solidFill>
                <a:effectLst/>
                <a:latin typeface="Segoe UI" panose="020B0502040204020203" pitchFamily="34" charset="0"/>
              </a:rPr>
              <a:t>more productive.</a:t>
            </a:r>
          </a:p>
          <a:p>
            <a:pPr algn="l">
              <a:buFont typeface="Arial" panose="020B0604020202020204" pitchFamily="34" charset="0"/>
              <a:buChar char="•"/>
            </a:pPr>
            <a:r>
              <a:rPr lang="en-US" b="0" i="0">
                <a:solidFill>
                  <a:srgbClr val="000000"/>
                </a:solidFill>
                <a:effectLst/>
                <a:latin typeface="Segoe UI" panose="020B0502040204020203" pitchFamily="34" charset="0"/>
              </a:rPr>
              <a:t>Copilot users found the task to be </a:t>
            </a:r>
            <a:r>
              <a:rPr lang="en-US" b="1" i="0">
                <a:solidFill>
                  <a:srgbClr val="000000"/>
                </a:solidFill>
                <a:effectLst/>
                <a:latin typeface="Segoe UI" panose="020B0502040204020203" pitchFamily="34" charset="0"/>
              </a:rPr>
              <a:t>58% </a:t>
            </a:r>
            <a:r>
              <a:rPr lang="en-US" b="0" i="0">
                <a:solidFill>
                  <a:srgbClr val="000000"/>
                </a:solidFill>
                <a:effectLst/>
                <a:latin typeface="Segoe UI" panose="020B0502040204020203" pitchFamily="34" charset="0"/>
              </a:rPr>
              <a:t>less draining.</a:t>
            </a:r>
          </a:p>
          <a:p>
            <a:pPr algn="l">
              <a:buFont typeface="Arial" panose="020B0604020202020204" pitchFamily="34" charset="0"/>
              <a:buChar char="•"/>
            </a:pPr>
            <a:r>
              <a:rPr lang="en-US" b="0" i="0">
                <a:solidFill>
                  <a:srgbClr val="000000"/>
                </a:solidFill>
                <a:effectLst/>
                <a:latin typeface="Segoe UI" panose="020B0502040204020203" pitchFamily="34" charset="0"/>
              </a:rPr>
              <a:t>As expected, we saw a slight decrease in comprehensiveness. Out of </a:t>
            </a:r>
            <a:r>
              <a:rPr lang="en-US" b="1" i="0">
                <a:solidFill>
                  <a:srgbClr val="000000"/>
                </a:solidFill>
                <a:effectLst/>
                <a:latin typeface="Segoe UI" panose="020B0502040204020203" pitchFamily="34" charset="0"/>
              </a:rPr>
              <a:t>15</a:t>
            </a:r>
            <a:r>
              <a:rPr lang="en-US" b="0" i="0">
                <a:solidFill>
                  <a:srgbClr val="000000"/>
                </a:solidFill>
                <a:effectLst/>
                <a:latin typeface="Segoe UI" panose="020B0502040204020203" pitchFamily="34" charset="0"/>
              </a:rPr>
              <a:t> meeting details for a perfect summarization score, Copilot users included </a:t>
            </a:r>
            <a:r>
              <a:rPr lang="en-US" b="1" i="0">
                <a:solidFill>
                  <a:srgbClr val="000000"/>
                </a:solidFill>
                <a:effectLst/>
                <a:latin typeface="Segoe UI" panose="020B0502040204020203" pitchFamily="34" charset="0"/>
              </a:rPr>
              <a:t>11</a:t>
            </a:r>
            <a:r>
              <a:rPr lang="en-US" b="0" i="0">
                <a:solidFill>
                  <a:srgbClr val="000000"/>
                </a:solidFill>
                <a:effectLst/>
                <a:latin typeface="Segoe UI" panose="020B0502040204020203" pitchFamily="34" charset="0"/>
              </a:rPr>
              <a:t>, whereas control users included </a:t>
            </a:r>
            <a:r>
              <a:rPr lang="en-US" b="1" i="0">
                <a:solidFill>
                  <a:srgbClr val="000000"/>
                </a:solidFill>
                <a:effectLst/>
                <a:latin typeface="Segoe UI" panose="020B0502040204020203" pitchFamily="34" charset="0"/>
              </a:rPr>
              <a:t>12</a:t>
            </a:r>
            <a:r>
              <a:rPr lang="en-US" b="0" i="0">
                <a:solidFill>
                  <a:srgbClr val="000000"/>
                </a:solidFill>
                <a:effectLst/>
                <a:latin typeface="Segoe UI" panose="020B0502040204020203" pitchFamily="34" charset="0"/>
              </a:rPr>
              <a:t>.</a:t>
            </a:r>
          </a:p>
          <a:p>
            <a:endParaRPr lang="en-US"/>
          </a:p>
          <a:p>
            <a:pPr algn="l"/>
            <a:r>
              <a:rPr lang="en-US" b="1" i="0">
                <a:solidFill>
                  <a:srgbClr val="000000"/>
                </a:solidFill>
                <a:effectLst/>
                <a:latin typeface="Segoe UI" panose="020B0502040204020203" pitchFamily="34" charset="0"/>
              </a:rPr>
              <a:t>Study #4: The strain of searching</a:t>
            </a:r>
            <a:endParaRPr lang="en-US" b="0" i="0">
              <a:solidFill>
                <a:srgbClr val="000000"/>
              </a:solidFill>
              <a:effectLst/>
              <a:latin typeface="Segoe UI" panose="020B0502040204020203" pitchFamily="34" charset="0"/>
            </a:endParaRPr>
          </a:p>
          <a:p>
            <a:pPr algn="l"/>
            <a:r>
              <a:rPr lang="en-US" b="0" i="0">
                <a:solidFill>
                  <a:srgbClr val="000000"/>
                </a:solidFill>
                <a:effectLst/>
                <a:latin typeface="Segoe UI" panose="020B0502040204020203" pitchFamily="34" charset="0"/>
              </a:rPr>
              <a:t>We asked 163 participants, 80 with Copilot and 83 without, to replicate the task of pulling together information from multiple sources—searching for information across files, emails, and calendars. We asked the subjects to imagine they were joining the procurement department of a fictional company. They were tasked with retrieving information about company procurement policy (requiring searching through company files), about what kind of help their fictional manager needed (requiring searching email), and about the timing of two upcoming meetings (requiring searching a calendar).</a:t>
            </a:r>
          </a:p>
          <a:p>
            <a:pPr algn="l">
              <a:buFont typeface="Arial" panose="020B0604020202020204" pitchFamily="34" charset="0"/>
              <a:buChar char="•"/>
            </a:pPr>
            <a:r>
              <a:rPr lang="en-US" b="0" i="0">
                <a:solidFill>
                  <a:srgbClr val="000000"/>
                </a:solidFill>
                <a:effectLst/>
                <a:latin typeface="Segoe UI" panose="020B0502040204020203" pitchFamily="34" charset="0"/>
              </a:rPr>
              <a:t>Copilot users were</a:t>
            </a:r>
            <a:r>
              <a:rPr lang="en-US" b="1" i="0">
                <a:solidFill>
                  <a:srgbClr val="000000"/>
                </a:solidFill>
                <a:effectLst/>
                <a:latin typeface="Segoe UI" panose="020B0502040204020203" pitchFamily="34" charset="0"/>
              </a:rPr>
              <a:t> 27%</a:t>
            </a:r>
            <a:r>
              <a:rPr lang="en-US" b="0" i="0">
                <a:solidFill>
                  <a:srgbClr val="000000"/>
                </a:solidFill>
                <a:effectLst/>
                <a:latin typeface="Segoe UI" panose="020B0502040204020203" pitchFamily="34" charset="0"/>
              </a:rPr>
              <a:t> faster, finishing in </a:t>
            </a:r>
            <a:r>
              <a:rPr lang="en-US" b="1" i="0">
                <a:solidFill>
                  <a:srgbClr val="000000"/>
                </a:solidFill>
                <a:effectLst/>
                <a:latin typeface="Segoe UI" panose="020B0502040204020203" pitchFamily="34" charset="0"/>
              </a:rPr>
              <a:t>17 </a:t>
            </a:r>
            <a:r>
              <a:rPr lang="en-US" b="0" i="0">
                <a:solidFill>
                  <a:srgbClr val="000000"/>
                </a:solidFill>
                <a:effectLst/>
                <a:latin typeface="Segoe UI" panose="020B0502040204020203" pitchFamily="34" charset="0"/>
              </a:rPr>
              <a:t>minutes and </a:t>
            </a:r>
            <a:r>
              <a:rPr lang="en-US" b="1" i="0">
                <a:solidFill>
                  <a:srgbClr val="000000"/>
                </a:solidFill>
                <a:effectLst/>
                <a:latin typeface="Segoe UI" panose="020B0502040204020203" pitchFamily="34" charset="0"/>
              </a:rPr>
              <a:t>54</a:t>
            </a:r>
            <a:r>
              <a:rPr lang="en-US" b="0" i="0">
                <a:solidFill>
                  <a:srgbClr val="000000"/>
                </a:solidFill>
                <a:effectLst/>
                <a:latin typeface="Segoe UI" panose="020B0502040204020203" pitchFamily="34" charset="0"/>
              </a:rPr>
              <a:t> seconds, compared to </a:t>
            </a:r>
            <a:r>
              <a:rPr lang="en-US" b="1" i="0">
                <a:solidFill>
                  <a:srgbClr val="000000"/>
                </a:solidFill>
                <a:effectLst/>
                <a:latin typeface="Segoe UI" panose="020B0502040204020203" pitchFamily="34" charset="0"/>
              </a:rPr>
              <a:t>24</a:t>
            </a:r>
            <a:r>
              <a:rPr lang="en-US" b="0" i="0">
                <a:solidFill>
                  <a:srgbClr val="000000"/>
                </a:solidFill>
                <a:effectLst/>
                <a:latin typeface="Segoe UI" panose="020B0502040204020203" pitchFamily="34" charset="0"/>
              </a:rPr>
              <a:t> minutes and </a:t>
            </a:r>
            <a:r>
              <a:rPr lang="en-US" b="1" i="0">
                <a:solidFill>
                  <a:srgbClr val="000000"/>
                </a:solidFill>
                <a:effectLst/>
                <a:latin typeface="Segoe UI" panose="020B0502040204020203" pitchFamily="34" charset="0"/>
              </a:rPr>
              <a:t>18 </a:t>
            </a:r>
            <a:r>
              <a:rPr lang="en-US" b="0" i="0">
                <a:solidFill>
                  <a:srgbClr val="000000"/>
                </a:solidFill>
                <a:effectLst/>
                <a:latin typeface="Segoe UI" panose="020B0502040204020203" pitchFamily="34" charset="0"/>
              </a:rPr>
              <a:t>seconds.</a:t>
            </a:r>
          </a:p>
          <a:p>
            <a:pPr algn="l">
              <a:buFont typeface="Arial" panose="020B0604020202020204" pitchFamily="34" charset="0"/>
              <a:buChar char="•"/>
            </a:pPr>
            <a:r>
              <a:rPr lang="en-US" b="0" i="0">
                <a:solidFill>
                  <a:srgbClr val="000000"/>
                </a:solidFill>
                <a:effectLst/>
                <a:latin typeface="Segoe UI" panose="020B0502040204020203" pitchFamily="34" charset="0"/>
              </a:rPr>
              <a:t>There was no statistically significant change in accuracy between the two groups.</a:t>
            </a:r>
          </a:p>
          <a:p>
            <a:endParaRPr lang="en-US"/>
          </a:p>
        </p:txBody>
      </p:sp>
      <p:sp>
        <p:nvSpPr>
          <p:cNvPr id="4" name="Slide Number Placeholder 3"/>
          <p:cNvSpPr>
            <a:spLocks noGrp="1"/>
          </p:cNvSpPr>
          <p:nvPr>
            <p:ph type="sldNum" sz="quarter" idx="5"/>
          </p:nvPr>
        </p:nvSpPr>
        <p:spPr/>
        <p:txBody>
          <a:bodyPr/>
          <a:lstStyle/>
          <a:p>
            <a:fld id="{0A57D3D3-40B6-467A-B75C-66154D4D12EC}" type="slidenum">
              <a:rPr lang="en-US" smtClean="0"/>
              <a:t>9</a:t>
            </a:fld>
            <a:endParaRPr lang="en-US"/>
          </a:p>
        </p:txBody>
      </p:sp>
    </p:spTree>
    <p:extLst>
      <p:ext uri="{BB962C8B-B14F-4D97-AF65-F5344CB8AC3E}">
        <p14:creationId xmlns:p14="http://schemas.microsoft.com/office/powerpoint/2010/main" val="2986237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F730C-AE43-E71D-75E4-1DA705D19C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9E61C2-8DFF-7A98-0D53-E3281A967B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A2A3D-712D-C23F-90B1-93EEBB9F3F1B}"/>
              </a:ext>
            </a:extLst>
          </p:cNvPr>
          <p:cNvSpPr>
            <a:spLocks noGrp="1"/>
          </p:cNvSpPr>
          <p:nvPr>
            <p:ph type="body" idx="1"/>
          </p:nvPr>
        </p:nvSpPr>
        <p:spPr/>
        <p:txBody>
          <a:bodyPr/>
          <a:lstStyle/>
          <a:p>
            <a:r>
              <a:rPr lang="en-US"/>
              <a:t>Before jumping into </a:t>
            </a:r>
            <a:r>
              <a:rPr lang="en-US" i="1"/>
              <a:t>how</a:t>
            </a:r>
            <a:r>
              <a:rPr lang="en-US" i="0"/>
              <a:t> business value will be realized, let’s first discuss what level of time savings impact we would need to justify the investment. </a:t>
            </a:r>
          </a:p>
          <a:p>
            <a:endParaRPr lang="en-US" i="0"/>
          </a:p>
          <a:p>
            <a:r>
              <a:rPr lang="en-US" i="0"/>
              <a:t>At $30 per month per license, </a:t>
            </a:r>
            <a:r>
              <a:rPr lang="en-US"/>
              <a:t>Copilot for Microsoft 365 </a:t>
            </a:r>
            <a:r>
              <a:rPr lang="en-US" i="0"/>
              <a:t>only needs to save an employee 54 mins to break even. This assumes an employee cost of $70,000 / year and that all time saved is reinvested into work.</a:t>
            </a:r>
          </a:p>
          <a:p>
            <a:endParaRPr lang="en-US" i="0"/>
          </a:p>
          <a:p>
            <a:r>
              <a:rPr lang="en-US" i="0"/>
              <a:t>While breaking even is nice, we know that is not enough to justify an investment. Let’s anchor on this 1.5 hours saved with 68% ROI and explore the many ways various roles can get there.</a:t>
            </a:r>
          </a:p>
          <a:p>
            <a:endParaRPr lang="en-US" i="0"/>
          </a:p>
          <a:p>
            <a:r>
              <a:rPr lang="en-US" i="0"/>
              <a:t>Here’s a report from Forrester that shows how you can build your case: </a:t>
            </a:r>
            <a:r>
              <a:rPr lang="en-US" i="0" u="sng"/>
              <a:t>https://reprints2.forrester.com/#/assets/2/108/RES180016/report </a:t>
            </a:r>
            <a:endParaRPr lang="en-US" u="sng"/>
          </a:p>
        </p:txBody>
      </p:sp>
      <p:sp>
        <p:nvSpPr>
          <p:cNvPr id="4" name="Slide Number Placeholder 3">
            <a:extLst>
              <a:ext uri="{FF2B5EF4-FFF2-40B4-BE49-F238E27FC236}">
                <a16:creationId xmlns:a16="http://schemas.microsoft.com/office/drawing/2014/main" id="{F8BCB3D7-E040-8450-9D61-63B3C9FC0F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D3D3-40B6-467A-B75C-66154D4D12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55358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24.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24.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500136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2" name="Picture 1" descr="A picture containing text, light, night sky&#10;&#10;Description automatically generated">
            <a:extLst>
              <a:ext uri="{FF2B5EF4-FFF2-40B4-BE49-F238E27FC236}">
                <a16:creationId xmlns:a16="http://schemas.microsoft.com/office/drawing/2014/main" id="{6431DC96-536C-5708-C158-E2473FCE1D3E}"/>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9688988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4140324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8304132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63940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461981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4400863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0343427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543350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8618982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5508982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387000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090049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41743821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176264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6736180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28353922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8443599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094978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8998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7901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13291237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779159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5686274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204376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B3BC9E-12C1-AD45-5484-343A868CDDF3}"/>
              </a:ext>
            </a:extLst>
          </p:cNvPr>
          <p:cNvSpPr>
            <a:spLocks noGrp="1"/>
          </p:cNvSpPr>
          <p:nvPr>
            <p:ph type="dt" sz="half" idx="10"/>
          </p:nvPr>
        </p:nvSpPr>
        <p:spPr/>
        <p:txBody>
          <a:bodyPr/>
          <a:lstStyle/>
          <a:p>
            <a:fld id="{AC4C68AB-3466-41D4-8290-EF04BEE45BE1}" type="datetimeFigureOut">
              <a:rPr lang="en-US" smtClean="0"/>
              <a:t>2/26/2025</a:t>
            </a:fld>
            <a:endParaRPr lang="en-US"/>
          </a:p>
        </p:txBody>
      </p:sp>
      <p:sp>
        <p:nvSpPr>
          <p:cNvPr id="3" name="Footer Placeholder 2">
            <a:extLst>
              <a:ext uri="{FF2B5EF4-FFF2-40B4-BE49-F238E27FC236}">
                <a16:creationId xmlns:a16="http://schemas.microsoft.com/office/drawing/2014/main" id="{64B4FA86-074C-BCE5-49A7-4A90480E9E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947E64-9829-6D6B-6124-7DDDC9DFAEC4}"/>
              </a:ext>
            </a:extLst>
          </p:cNvPr>
          <p:cNvSpPr>
            <a:spLocks noGrp="1"/>
          </p:cNvSpPr>
          <p:nvPr>
            <p:ph type="sldNum" sz="quarter" idx="12"/>
          </p:nvPr>
        </p:nvSpPr>
        <p:spPr/>
        <p:txBody>
          <a:bodyPr/>
          <a:lstStyle/>
          <a:p>
            <a:fld id="{457F591F-D413-40CD-8511-A7E68D26A9D9}" type="slidenum">
              <a:rPr lang="en-US" smtClean="0"/>
              <a:t>‹#›</a:t>
            </a:fld>
            <a:endParaRPr lang="en-US"/>
          </a:p>
        </p:txBody>
      </p:sp>
    </p:spTree>
    <p:extLst>
      <p:ext uri="{BB962C8B-B14F-4D97-AF65-F5344CB8AC3E}">
        <p14:creationId xmlns:p14="http://schemas.microsoft.com/office/powerpoint/2010/main" val="1382237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156724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16495941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090988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98182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3673767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22846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39674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90868" y="585788"/>
            <a:ext cx="11018520" cy="615553"/>
          </a:xfrm>
        </p:spPr>
        <p:txBody>
          <a:bodyPr/>
          <a:lstStyle>
            <a:lvl1pPr algn="ctr">
              <a:defRPr lang="en-US" sz="4000" b="1" kern="1200" cap="none" spc="-10" baseline="0" dirty="0" smtClean="0">
                <a:ln w="3175">
                  <a:noFill/>
                </a:ln>
                <a:gradFill>
                  <a:gsLst>
                    <a:gs pos="15000">
                      <a:srgbClr val="8DC8E8"/>
                    </a:gs>
                    <a:gs pos="85000">
                      <a:srgbClr val="D59ED7"/>
                    </a:gs>
                  </a:gsLst>
                  <a:lin ang="2700000" scaled="1"/>
                </a:gra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1176306109"/>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91714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0657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43156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45859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824211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50285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02897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5911727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187437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92022560"/>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2104020"/>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776890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84295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46190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953444"/>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249491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20697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3907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96977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2055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03556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975368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81116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85523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5350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9930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100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71058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68605685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4169494491"/>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33255469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3965294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94298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6967956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09140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10946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6208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801017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799967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9640603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7726418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30545093"/>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1957656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0930781"/>
      </p:ext>
    </p:extLst>
  </p:cSld>
  <p:clrMapOvr>
    <a:masterClrMapping/>
  </p:clrMapOvr>
  <p:transition>
    <p:fade/>
  </p:transition>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826830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636023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739005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9757167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8104665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88117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31341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900345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070954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91724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584200"/>
            <a:ext cx="11018520" cy="553998"/>
          </a:xfrm>
        </p:spPr>
        <p:txBody>
          <a:bodyPr/>
          <a:lstStyle>
            <a:lvl1pPr algn="ctr">
              <a:defRPr sz="3600"/>
            </a:lvl1pPr>
          </a:lstStyle>
          <a:p>
            <a:r>
              <a:rPr lang="en-US"/>
              <a:t>Click to edit Master title style</a:t>
            </a:r>
          </a:p>
        </p:txBody>
      </p:sp>
    </p:spTree>
    <p:extLst>
      <p:ext uri="{BB962C8B-B14F-4D97-AF65-F5344CB8AC3E}">
        <p14:creationId xmlns:p14="http://schemas.microsoft.com/office/powerpoint/2010/main" val="199481997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98589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083028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24020819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18412400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310828675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08108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425835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458066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12041275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46812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36998736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507631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379095457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11797621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1030878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74674771"/>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87403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7207014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1254778020"/>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4217542208"/>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320379745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7628422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24188895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42923647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29282239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499807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1600403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873364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540746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468758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4208349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38682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3.xml"/><Relationship Id="rId21" Type="http://schemas.openxmlformats.org/officeDocument/2006/relationships/slideLayout" Target="../slideLayouts/slideLayout28.xml"/><Relationship Id="rId42" Type="http://schemas.openxmlformats.org/officeDocument/2006/relationships/slideLayout" Target="../slideLayouts/slideLayout49.xml"/><Relationship Id="rId47" Type="http://schemas.openxmlformats.org/officeDocument/2006/relationships/slideLayout" Target="../slideLayouts/slideLayout54.xml"/><Relationship Id="rId63" Type="http://schemas.openxmlformats.org/officeDocument/2006/relationships/slideLayout" Target="../slideLayouts/slideLayout70.xml"/><Relationship Id="rId68" Type="http://schemas.openxmlformats.org/officeDocument/2006/relationships/slideLayout" Target="../slideLayouts/slideLayout75.xml"/><Relationship Id="rId84" Type="http://schemas.openxmlformats.org/officeDocument/2006/relationships/slideLayout" Target="../slideLayouts/slideLayout91.xml"/><Relationship Id="rId89" Type="http://schemas.openxmlformats.org/officeDocument/2006/relationships/slideLayout" Target="../slideLayouts/slideLayout96.xml"/><Relationship Id="rId112" Type="http://schemas.openxmlformats.org/officeDocument/2006/relationships/slideLayout" Target="../slideLayouts/slideLayout119.xml"/><Relationship Id="rId16" Type="http://schemas.openxmlformats.org/officeDocument/2006/relationships/slideLayout" Target="../slideLayouts/slideLayout23.xml"/><Relationship Id="rId107" Type="http://schemas.openxmlformats.org/officeDocument/2006/relationships/slideLayout" Target="../slideLayouts/slideLayout114.xml"/><Relationship Id="rId11" Type="http://schemas.openxmlformats.org/officeDocument/2006/relationships/slideLayout" Target="../slideLayouts/slideLayout18.xml"/><Relationship Id="rId32" Type="http://schemas.openxmlformats.org/officeDocument/2006/relationships/slideLayout" Target="../slideLayouts/slideLayout39.xml"/><Relationship Id="rId37" Type="http://schemas.openxmlformats.org/officeDocument/2006/relationships/slideLayout" Target="../slideLayouts/slideLayout44.xml"/><Relationship Id="rId53" Type="http://schemas.openxmlformats.org/officeDocument/2006/relationships/slideLayout" Target="../slideLayouts/slideLayout60.xml"/><Relationship Id="rId58" Type="http://schemas.openxmlformats.org/officeDocument/2006/relationships/slideLayout" Target="../slideLayouts/slideLayout65.xml"/><Relationship Id="rId74" Type="http://schemas.openxmlformats.org/officeDocument/2006/relationships/slideLayout" Target="../slideLayouts/slideLayout81.xml"/><Relationship Id="rId79" Type="http://schemas.openxmlformats.org/officeDocument/2006/relationships/slideLayout" Target="../slideLayouts/slideLayout86.xml"/><Relationship Id="rId102" Type="http://schemas.openxmlformats.org/officeDocument/2006/relationships/slideLayout" Target="../slideLayouts/slideLayout109.xml"/><Relationship Id="rId5" Type="http://schemas.openxmlformats.org/officeDocument/2006/relationships/slideLayout" Target="../slideLayouts/slideLayout12.xml"/><Relationship Id="rId90" Type="http://schemas.openxmlformats.org/officeDocument/2006/relationships/slideLayout" Target="../slideLayouts/slideLayout97.xml"/><Relationship Id="rId95" Type="http://schemas.openxmlformats.org/officeDocument/2006/relationships/slideLayout" Target="../slideLayouts/slideLayout102.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43" Type="http://schemas.openxmlformats.org/officeDocument/2006/relationships/slideLayout" Target="../slideLayouts/slideLayout50.xml"/><Relationship Id="rId48" Type="http://schemas.openxmlformats.org/officeDocument/2006/relationships/slideLayout" Target="../slideLayouts/slideLayout55.xml"/><Relationship Id="rId64" Type="http://schemas.openxmlformats.org/officeDocument/2006/relationships/slideLayout" Target="../slideLayouts/slideLayout71.xml"/><Relationship Id="rId69" Type="http://schemas.openxmlformats.org/officeDocument/2006/relationships/slideLayout" Target="../slideLayouts/slideLayout76.xml"/><Relationship Id="rId113" Type="http://schemas.openxmlformats.org/officeDocument/2006/relationships/slideLayout" Target="../slideLayouts/slideLayout120.xml"/><Relationship Id="rId80" Type="http://schemas.openxmlformats.org/officeDocument/2006/relationships/slideLayout" Target="../slideLayouts/slideLayout87.xml"/><Relationship Id="rId85" Type="http://schemas.openxmlformats.org/officeDocument/2006/relationships/slideLayout" Target="../slideLayouts/slideLayout92.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33" Type="http://schemas.openxmlformats.org/officeDocument/2006/relationships/slideLayout" Target="../slideLayouts/slideLayout40.xml"/><Relationship Id="rId38" Type="http://schemas.openxmlformats.org/officeDocument/2006/relationships/slideLayout" Target="../slideLayouts/slideLayout45.xml"/><Relationship Id="rId59" Type="http://schemas.openxmlformats.org/officeDocument/2006/relationships/slideLayout" Target="../slideLayouts/slideLayout66.xml"/><Relationship Id="rId103" Type="http://schemas.openxmlformats.org/officeDocument/2006/relationships/slideLayout" Target="../slideLayouts/slideLayout110.xml"/><Relationship Id="rId108" Type="http://schemas.openxmlformats.org/officeDocument/2006/relationships/slideLayout" Target="../slideLayouts/slideLayout115.xml"/><Relationship Id="rId54" Type="http://schemas.openxmlformats.org/officeDocument/2006/relationships/slideLayout" Target="../slideLayouts/slideLayout61.xml"/><Relationship Id="rId70" Type="http://schemas.openxmlformats.org/officeDocument/2006/relationships/slideLayout" Target="../slideLayouts/slideLayout77.xml"/><Relationship Id="rId75" Type="http://schemas.openxmlformats.org/officeDocument/2006/relationships/slideLayout" Target="../slideLayouts/slideLayout82.xml"/><Relationship Id="rId91" Type="http://schemas.openxmlformats.org/officeDocument/2006/relationships/slideLayout" Target="../slideLayouts/slideLayout98.xml"/><Relationship Id="rId96" Type="http://schemas.openxmlformats.org/officeDocument/2006/relationships/slideLayout" Target="../slideLayouts/slideLayout10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slideLayout" Target="../slideLayouts/slideLayout43.xml"/><Relationship Id="rId49" Type="http://schemas.openxmlformats.org/officeDocument/2006/relationships/slideLayout" Target="../slideLayouts/slideLayout56.xml"/><Relationship Id="rId57" Type="http://schemas.openxmlformats.org/officeDocument/2006/relationships/slideLayout" Target="../slideLayouts/slideLayout64.xml"/><Relationship Id="rId106" Type="http://schemas.openxmlformats.org/officeDocument/2006/relationships/slideLayout" Target="../slideLayouts/slideLayout113.xml"/><Relationship Id="rId114" Type="http://schemas.openxmlformats.org/officeDocument/2006/relationships/slideLayout" Target="../slideLayouts/slideLayout121.xml"/><Relationship Id="rId10" Type="http://schemas.openxmlformats.org/officeDocument/2006/relationships/slideLayout" Target="../slideLayouts/slideLayout17.xml"/><Relationship Id="rId31" Type="http://schemas.openxmlformats.org/officeDocument/2006/relationships/slideLayout" Target="../slideLayouts/slideLayout38.xml"/><Relationship Id="rId44" Type="http://schemas.openxmlformats.org/officeDocument/2006/relationships/slideLayout" Target="../slideLayouts/slideLayout51.xml"/><Relationship Id="rId52" Type="http://schemas.openxmlformats.org/officeDocument/2006/relationships/slideLayout" Target="../slideLayouts/slideLayout59.xml"/><Relationship Id="rId60" Type="http://schemas.openxmlformats.org/officeDocument/2006/relationships/slideLayout" Target="../slideLayouts/slideLayout67.xml"/><Relationship Id="rId65" Type="http://schemas.openxmlformats.org/officeDocument/2006/relationships/slideLayout" Target="../slideLayouts/slideLayout72.xml"/><Relationship Id="rId73" Type="http://schemas.openxmlformats.org/officeDocument/2006/relationships/slideLayout" Target="../slideLayouts/slideLayout80.xml"/><Relationship Id="rId78" Type="http://schemas.openxmlformats.org/officeDocument/2006/relationships/slideLayout" Target="../slideLayouts/slideLayout85.xml"/><Relationship Id="rId81" Type="http://schemas.openxmlformats.org/officeDocument/2006/relationships/slideLayout" Target="../slideLayouts/slideLayout88.xml"/><Relationship Id="rId86" Type="http://schemas.openxmlformats.org/officeDocument/2006/relationships/slideLayout" Target="../slideLayouts/slideLayout93.xml"/><Relationship Id="rId94" Type="http://schemas.openxmlformats.org/officeDocument/2006/relationships/slideLayout" Target="../slideLayouts/slideLayout101.xml"/><Relationship Id="rId99" Type="http://schemas.openxmlformats.org/officeDocument/2006/relationships/slideLayout" Target="../slideLayouts/slideLayout106.xml"/><Relationship Id="rId101" Type="http://schemas.openxmlformats.org/officeDocument/2006/relationships/slideLayout" Target="../slideLayouts/slideLayout108.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9" Type="http://schemas.openxmlformats.org/officeDocument/2006/relationships/slideLayout" Target="../slideLayouts/slideLayout46.xml"/><Relationship Id="rId109" Type="http://schemas.openxmlformats.org/officeDocument/2006/relationships/slideLayout" Target="../slideLayouts/slideLayout116.xml"/><Relationship Id="rId34" Type="http://schemas.openxmlformats.org/officeDocument/2006/relationships/slideLayout" Target="../slideLayouts/slideLayout41.xml"/><Relationship Id="rId50" Type="http://schemas.openxmlformats.org/officeDocument/2006/relationships/slideLayout" Target="../slideLayouts/slideLayout57.xml"/><Relationship Id="rId55" Type="http://schemas.openxmlformats.org/officeDocument/2006/relationships/slideLayout" Target="../slideLayouts/slideLayout62.xml"/><Relationship Id="rId76" Type="http://schemas.openxmlformats.org/officeDocument/2006/relationships/slideLayout" Target="../slideLayouts/slideLayout83.xml"/><Relationship Id="rId97" Type="http://schemas.openxmlformats.org/officeDocument/2006/relationships/slideLayout" Target="../slideLayouts/slideLayout104.xml"/><Relationship Id="rId104" Type="http://schemas.openxmlformats.org/officeDocument/2006/relationships/slideLayout" Target="../slideLayouts/slideLayout111.xml"/><Relationship Id="rId7" Type="http://schemas.openxmlformats.org/officeDocument/2006/relationships/slideLayout" Target="../slideLayouts/slideLayout14.xml"/><Relationship Id="rId71" Type="http://schemas.openxmlformats.org/officeDocument/2006/relationships/slideLayout" Target="../slideLayouts/slideLayout78.xml"/><Relationship Id="rId92" Type="http://schemas.openxmlformats.org/officeDocument/2006/relationships/slideLayout" Target="../slideLayouts/slideLayout99.xml"/><Relationship Id="rId2" Type="http://schemas.openxmlformats.org/officeDocument/2006/relationships/slideLayout" Target="../slideLayouts/slideLayout9.xml"/><Relationship Id="rId29" Type="http://schemas.openxmlformats.org/officeDocument/2006/relationships/slideLayout" Target="../slideLayouts/slideLayout36.xml"/><Relationship Id="rId24" Type="http://schemas.openxmlformats.org/officeDocument/2006/relationships/slideLayout" Target="../slideLayouts/slideLayout31.xml"/><Relationship Id="rId40" Type="http://schemas.openxmlformats.org/officeDocument/2006/relationships/slideLayout" Target="../slideLayouts/slideLayout47.xml"/><Relationship Id="rId45" Type="http://schemas.openxmlformats.org/officeDocument/2006/relationships/slideLayout" Target="../slideLayouts/slideLayout52.xml"/><Relationship Id="rId66" Type="http://schemas.openxmlformats.org/officeDocument/2006/relationships/slideLayout" Target="../slideLayouts/slideLayout73.xml"/><Relationship Id="rId87" Type="http://schemas.openxmlformats.org/officeDocument/2006/relationships/slideLayout" Target="../slideLayouts/slideLayout94.xml"/><Relationship Id="rId110" Type="http://schemas.openxmlformats.org/officeDocument/2006/relationships/slideLayout" Target="../slideLayouts/slideLayout117.xml"/><Relationship Id="rId115" Type="http://schemas.openxmlformats.org/officeDocument/2006/relationships/theme" Target="../theme/theme2.xml"/><Relationship Id="rId61" Type="http://schemas.openxmlformats.org/officeDocument/2006/relationships/slideLayout" Target="../slideLayouts/slideLayout68.xml"/><Relationship Id="rId82" Type="http://schemas.openxmlformats.org/officeDocument/2006/relationships/slideLayout" Target="../slideLayouts/slideLayout89.xml"/><Relationship Id="rId19" Type="http://schemas.openxmlformats.org/officeDocument/2006/relationships/slideLayout" Target="../slideLayouts/slideLayout26.xml"/><Relationship Id="rId14" Type="http://schemas.openxmlformats.org/officeDocument/2006/relationships/slideLayout" Target="../slideLayouts/slideLayout21.xml"/><Relationship Id="rId30" Type="http://schemas.openxmlformats.org/officeDocument/2006/relationships/slideLayout" Target="../slideLayouts/slideLayout37.xml"/><Relationship Id="rId35" Type="http://schemas.openxmlformats.org/officeDocument/2006/relationships/slideLayout" Target="../slideLayouts/slideLayout42.xml"/><Relationship Id="rId56" Type="http://schemas.openxmlformats.org/officeDocument/2006/relationships/slideLayout" Target="../slideLayouts/slideLayout63.xml"/><Relationship Id="rId77" Type="http://schemas.openxmlformats.org/officeDocument/2006/relationships/slideLayout" Target="../slideLayouts/slideLayout84.xml"/><Relationship Id="rId100" Type="http://schemas.openxmlformats.org/officeDocument/2006/relationships/slideLayout" Target="../slideLayouts/slideLayout107.xml"/><Relationship Id="rId105" Type="http://schemas.openxmlformats.org/officeDocument/2006/relationships/slideLayout" Target="../slideLayouts/slideLayout112.xml"/><Relationship Id="rId8" Type="http://schemas.openxmlformats.org/officeDocument/2006/relationships/slideLayout" Target="../slideLayouts/slideLayout15.xml"/><Relationship Id="rId51" Type="http://schemas.openxmlformats.org/officeDocument/2006/relationships/slideLayout" Target="../slideLayouts/slideLayout58.xml"/><Relationship Id="rId72" Type="http://schemas.openxmlformats.org/officeDocument/2006/relationships/slideLayout" Target="../slideLayouts/slideLayout79.xml"/><Relationship Id="rId93" Type="http://schemas.openxmlformats.org/officeDocument/2006/relationships/slideLayout" Target="../slideLayouts/slideLayout100.xml"/><Relationship Id="rId98" Type="http://schemas.openxmlformats.org/officeDocument/2006/relationships/slideLayout" Target="../slideLayouts/slideLayout105.xml"/><Relationship Id="rId3" Type="http://schemas.openxmlformats.org/officeDocument/2006/relationships/slideLayout" Target="../slideLayouts/slideLayout10.xml"/><Relationship Id="rId25" Type="http://schemas.openxmlformats.org/officeDocument/2006/relationships/slideLayout" Target="../slideLayouts/slideLayout32.xml"/><Relationship Id="rId46" Type="http://schemas.openxmlformats.org/officeDocument/2006/relationships/slideLayout" Target="../slideLayouts/slideLayout53.xml"/><Relationship Id="rId67" Type="http://schemas.openxmlformats.org/officeDocument/2006/relationships/slideLayout" Target="../slideLayouts/slideLayout74.xml"/><Relationship Id="rId116" Type="http://schemas.openxmlformats.org/officeDocument/2006/relationships/image" Target="../media/image4.emf"/><Relationship Id="rId20" Type="http://schemas.openxmlformats.org/officeDocument/2006/relationships/slideLayout" Target="../slideLayouts/slideLayout27.xml"/><Relationship Id="rId41" Type="http://schemas.openxmlformats.org/officeDocument/2006/relationships/slideLayout" Target="../slideLayouts/slideLayout48.xml"/><Relationship Id="rId62" Type="http://schemas.openxmlformats.org/officeDocument/2006/relationships/slideLayout" Target="../slideLayouts/slideLayout69.xml"/><Relationship Id="rId83" Type="http://schemas.openxmlformats.org/officeDocument/2006/relationships/slideLayout" Target="../slideLayouts/slideLayout90.xml"/><Relationship Id="rId88" Type="http://schemas.openxmlformats.org/officeDocument/2006/relationships/slideLayout" Target="../slideLayouts/slideLayout95.xml"/><Relationship Id="rId111"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rot="5400000">
            <a:off x="9509919" y="2743200"/>
            <a:ext cx="6858000" cy="1371600"/>
          </a:xfrm>
          <a:prstGeom prst="rect">
            <a:avLst/>
          </a:prstGeom>
        </p:spPr>
      </p:pic>
      <p:grpSp>
        <p:nvGrpSpPr>
          <p:cNvPr id="5" name="GRID" hidden="1">
            <a:extLst>
              <a:ext uri="{FF2B5EF4-FFF2-40B4-BE49-F238E27FC236}">
                <a16:creationId xmlns:a16="http://schemas.microsoft.com/office/drawing/2014/main" id="{50B40653-3095-5409-AF88-3DE01C56C0BD}"/>
              </a:ext>
            </a:extLst>
          </p:cNvPr>
          <p:cNvGrpSpPr/>
          <p:nvPr userDrawn="1"/>
        </p:nvGrpSpPr>
        <p:grpSpPr>
          <a:xfrm>
            <a:off x="0" y="0"/>
            <a:ext cx="12192000" cy="6858000"/>
            <a:chOff x="0" y="0"/>
            <a:chExt cx="12192000" cy="6858000"/>
          </a:xfrm>
        </p:grpSpPr>
        <p:cxnSp>
          <p:nvCxnSpPr>
            <p:cNvPr id="6" name="Straight Connector 5">
              <a:extLst>
                <a:ext uri="{FF2B5EF4-FFF2-40B4-BE49-F238E27FC236}">
                  <a16:creationId xmlns:a16="http://schemas.microsoft.com/office/drawing/2014/main" id="{66935197-7475-253E-35F9-725C66B342D8}"/>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EC3EF2E-A5B2-D2A9-F740-03AAA27E6A19}"/>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7F0A76F-B355-867B-FF6D-F22822CEFE79}"/>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E17F9FA-4296-F115-3C5A-E4E06672BDDC}"/>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96D4F38-E0A7-05C7-1A8B-6447E304B31C}"/>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13B5F2-C404-D013-5BA1-42FF3AE7E41C}"/>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74F5559-8FA3-6EA3-DAB5-891CE057A2D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6D1909D-8405-DD51-025D-A9985950CDDD}"/>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2D05B44-146F-0D71-6B17-0631ABDE9EC9}"/>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B24C807-9FA6-E204-20B6-2473904A789E}"/>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31505BA-A410-E722-7AAD-2DF4CC8A1323}"/>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72B61F5-642E-081E-0DED-2F31A3C43F6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903E72D-E58A-556B-A8EF-71C8664C7A32}"/>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FB7E760-EF13-BCFD-2E36-CFEB29A66399}"/>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307D1ED-8B6D-1A94-1791-BBB67BECEFA4}"/>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C29C4DC-DA7B-3D8B-E607-D26C42FE54AD}"/>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0DAA56E-BF97-068A-BC5C-1623B8A2D544}"/>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7786B85-1650-9240-DE22-45A294AEF682}"/>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75B1B47-5558-8B9E-7DC9-6CE9A06CF1E1}"/>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BA73727-B7C9-2771-4609-439446DD52AC}"/>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A4A69FD-FC28-F694-746F-F05209933D0C}"/>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89F58F0-B683-0A02-E5E9-56C0E3B5D9A7}"/>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65526F5-745E-3DED-5921-83448B292C71}"/>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CE0CA17-DE49-59C6-DE10-28CB5C6104E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7F53F9D-E601-E9D7-CCC9-9C6D4D308975}"/>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ACEC8BB-71E0-463D-75AD-DD05EA03B2BD}"/>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0BB4EC2-E7F2-9FE8-6DD2-6021493CAE00}"/>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63A409F-1FD3-E286-3FD8-3B8A67AE54FF}"/>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C5A7289-3785-0F08-62F9-0A77D2E437B7}"/>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65EC46A-D6D0-A02A-4596-D76BE2FE7F23}"/>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B85506E-90D6-DB35-FB26-A2A1BC9076A7}"/>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BE71234-F491-CCF9-EA34-E63F2A8A3155}"/>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B826998-D865-2012-0554-C384C0A0E618}"/>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376F161-F07A-C2ED-641A-0B3DDBAA7778}"/>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40" name=".64 square" hidden="1">
            <a:extLst>
              <a:ext uri="{FF2B5EF4-FFF2-40B4-BE49-F238E27FC236}">
                <a16:creationId xmlns:a16="http://schemas.microsoft.com/office/drawing/2014/main" id="{F9A34688-B9A6-4073-6571-F94C9F19515D}"/>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41" name=".32 square" hidden="1">
            <a:extLst>
              <a:ext uri="{FF2B5EF4-FFF2-40B4-BE49-F238E27FC236}">
                <a16:creationId xmlns:a16="http://schemas.microsoft.com/office/drawing/2014/main" id="{C60A21A1-50D4-CBD3-DE73-998BE4B74555}"/>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2" name="Graphic 141">
            <a:extLst>
              <a:ext uri="{FF2B5EF4-FFF2-40B4-BE49-F238E27FC236}">
                <a16:creationId xmlns:a16="http://schemas.microsoft.com/office/drawing/2014/main" id="{1B722638-341D-272E-4E6E-9FB1F29ACB70}"/>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7598296"/>
      </p:ext>
    </p:extLst>
  </p:cSld>
  <p:clrMap bg1="dk1" tx1="lt1" bg2="dk2" tx2="lt2" accent1="accent1" accent2="accent2" accent3="accent3" accent4="accent4" accent5="accent5" accent6="accent6" hlink="hlink" folHlink="folHlink"/>
  <p:sldLayoutIdLst>
    <p:sldLayoutId id="2147483716" r:id="rId1"/>
    <p:sldLayoutId id="2147483726" r:id="rId2"/>
    <p:sldLayoutId id="2147483728" r:id="rId3"/>
    <p:sldLayoutId id="2147483729" r:id="rId4"/>
    <p:sldLayoutId id="2147483759" r:id="rId5"/>
    <p:sldLayoutId id="2147484234" r:id="rId6"/>
    <p:sldLayoutId id="2147484235" r:id="rId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6"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248758198"/>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 id="2147484248" r:id="rId12"/>
    <p:sldLayoutId id="2147484249" r:id="rId13"/>
    <p:sldLayoutId id="2147484250" r:id="rId14"/>
    <p:sldLayoutId id="2147484251" r:id="rId15"/>
    <p:sldLayoutId id="2147484252" r:id="rId16"/>
    <p:sldLayoutId id="2147484253" r:id="rId17"/>
    <p:sldLayoutId id="2147484254" r:id="rId18"/>
    <p:sldLayoutId id="2147484255" r:id="rId19"/>
    <p:sldLayoutId id="2147484256" r:id="rId20"/>
    <p:sldLayoutId id="2147484257" r:id="rId21"/>
    <p:sldLayoutId id="2147484258" r:id="rId22"/>
    <p:sldLayoutId id="2147484259" r:id="rId23"/>
    <p:sldLayoutId id="2147484260" r:id="rId24"/>
    <p:sldLayoutId id="2147484261" r:id="rId25"/>
    <p:sldLayoutId id="2147484262" r:id="rId26"/>
    <p:sldLayoutId id="2147484263" r:id="rId27"/>
    <p:sldLayoutId id="2147484264" r:id="rId28"/>
    <p:sldLayoutId id="2147484265" r:id="rId29"/>
    <p:sldLayoutId id="2147484266" r:id="rId30"/>
    <p:sldLayoutId id="2147484267" r:id="rId31"/>
    <p:sldLayoutId id="2147484268" r:id="rId32"/>
    <p:sldLayoutId id="2147484269" r:id="rId33"/>
    <p:sldLayoutId id="2147484270" r:id="rId34"/>
    <p:sldLayoutId id="2147484271" r:id="rId35"/>
    <p:sldLayoutId id="2147484272" r:id="rId36"/>
    <p:sldLayoutId id="2147484273" r:id="rId37"/>
    <p:sldLayoutId id="2147484274" r:id="rId38"/>
    <p:sldLayoutId id="2147484275" r:id="rId39"/>
    <p:sldLayoutId id="2147484276" r:id="rId40"/>
    <p:sldLayoutId id="2147484277" r:id="rId41"/>
    <p:sldLayoutId id="2147484278" r:id="rId42"/>
    <p:sldLayoutId id="2147484279" r:id="rId43"/>
    <p:sldLayoutId id="2147484280" r:id="rId44"/>
    <p:sldLayoutId id="2147484281" r:id="rId45"/>
    <p:sldLayoutId id="2147484282" r:id="rId46"/>
    <p:sldLayoutId id="2147484283" r:id="rId47"/>
    <p:sldLayoutId id="2147484284" r:id="rId48"/>
    <p:sldLayoutId id="2147484285" r:id="rId49"/>
    <p:sldLayoutId id="2147484286" r:id="rId50"/>
    <p:sldLayoutId id="2147484287" r:id="rId51"/>
    <p:sldLayoutId id="2147484288" r:id="rId52"/>
    <p:sldLayoutId id="2147484289" r:id="rId53"/>
    <p:sldLayoutId id="2147484290" r:id="rId54"/>
    <p:sldLayoutId id="2147484291" r:id="rId55"/>
    <p:sldLayoutId id="2147484292" r:id="rId56"/>
    <p:sldLayoutId id="2147484293" r:id="rId57"/>
    <p:sldLayoutId id="2147484294" r:id="rId58"/>
    <p:sldLayoutId id="2147484295" r:id="rId59"/>
    <p:sldLayoutId id="2147484296" r:id="rId60"/>
    <p:sldLayoutId id="2147484297" r:id="rId61"/>
    <p:sldLayoutId id="2147484298" r:id="rId62"/>
    <p:sldLayoutId id="2147484299" r:id="rId63"/>
    <p:sldLayoutId id="2147484300" r:id="rId64"/>
    <p:sldLayoutId id="2147484301" r:id="rId65"/>
    <p:sldLayoutId id="2147484302" r:id="rId66"/>
    <p:sldLayoutId id="2147484303" r:id="rId67"/>
    <p:sldLayoutId id="2147484304" r:id="rId68"/>
    <p:sldLayoutId id="2147484305" r:id="rId69"/>
    <p:sldLayoutId id="2147484306" r:id="rId70"/>
    <p:sldLayoutId id="2147484307" r:id="rId71"/>
    <p:sldLayoutId id="2147484308" r:id="rId72"/>
    <p:sldLayoutId id="2147484309" r:id="rId73"/>
    <p:sldLayoutId id="2147484310" r:id="rId74"/>
    <p:sldLayoutId id="2147484311" r:id="rId75"/>
    <p:sldLayoutId id="2147484312" r:id="rId76"/>
    <p:sldLayoutId id="2147484313" r:id="rId77"/>
    <p:sldLayoutId id="2147484314" r:id="rId78"/>
    <p:sldLayoutId id="2147484315" r:id="rId79"/>
    <p:sldLayoutId id="2147484316" r:id="rId80"/>
    <p:sldLayoutId id="2147484317" r:id="rId81"/>
    <p:sldLayoutId id="2147484318" r:id="rId82"/>
    <p:sldLayoutId id="2147484319" r:id="rId83"/>
    <p:sldLayoutId id="2147484320" r:id="rId84"/>
    <p:sldLayoutId id="2147484321" r:id="rId85"/>
    <p:sldLayoutId id="2147484322" r:id="rId86"/>
    <p:sldLayoutId id="2147484323" r:id="rId87"/>
    <p:sldLayoutId id="2147484324" r:id="rId88"/>
    <p:sldLayoutId id="2147484325" r:id="rId89"/>
    <p:sldLayoutId id="2147484326" r:id="rId90"/>
    <p:sldLayoutId id="2147484327" r:id="rId91"/>
    <p:sldLayoutId id="2147484328" r:id="rId92"/>
    <p:sldLayoutId id="2147484329" r:id="rId93"/>
    <p:sldLayoutId id="2147484330" r:id="rId94"/>
    <p:sldLayoutId id="2147484331" r:id="rId95"/>
    <p:sldLayoutId id="2147484332" r:id="rId96"/>
    <p:sldLayoutId id="2147484333" r:id="rId97"/>
    <p:sldLayoutId id="2147484334" r:id="rId98"/>
    <p:sldLayoutId id="2147484335" r:id="rId99"/>
    <p:sldLayoutId id="2147484336" r:id="rId100"/>
    <p:sldLayoutId id="2147484337" r:id="rId101"/>
    <p:sldLayoutId id="2147484338" r:id="rId102"/>
    <p:sldLayoutId id="2147484339" r:id="rId103"/>
    <p:sldLayoutId id="2147484340" r:id="rId104"/>
    <p:sldLayoutId id="2147484341" r:id="rId105"/>
    <p:sldLayoutId id="2147484342" r:id="rId106"/>
    <p:sldLayoutId id="2147484343" r:id="rId107"/>
    <p:sldLayoutId id="2147484344" r:id="rId108"/>
    <p:sldLayoutId id="2147484345" r:id="rId109"/>
    <p:sldLayoutId id="2147484346" r:id="rId110"/>
    <p:sldLayoutId id="2147484347" r:id="rId111"/>
    <p:sldLayoutId id="2147484348" r:id="rId112"/>
    <p:sldLayoutId id="2147484349" r:id="rId113"/>
    <p:sldLayoutId id="2147484350" r:id="rId11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aka.ms/Copilot/TechnicalReadinessGuide" TargetMode="External"/><Relationship Id="rId5" Type="http://schemas.openxmlformats.org/officeDocument/2006/relationships/hyperlink" Target="https://aka.ms/Copilot/UserEnablementGuide" TargetMode="External"/><Relationship Id="rId4" Type="http://schemas.openxmlformats.org/officeDocument/2006/relationships/hyperlink" Target="https://adoption.microsoft.com/copilot/"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clouddamcdnprodep.azureedge.net/gdc/gdcjXrIkp/original"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8.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hyperlink" Target="https://www.microsoft.com/en-us/worklab/work-trend-index/will-ai-fix-wor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7.sv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hyperlink" Target="https://www.idc.com/getdoc.jsp?containerId=US51215623&amp;pageType=PRINTFRIENDLY" TargetMode="External"/><Relationship Id="rId7"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hyperlink" Target="https://www.linkedin.com/pulse/talent-intelligence-tool-market-size-share-growth-vmzdf/" TargetMode="External"/><Relationship Id="rId9" Type="http://schemas.openxmlformats.org/officeDocument/2006/relationships/chart" Target="../charts/chart5.xml"/></Relationships>
</file>

<file path=ppt/slides/_rels/slide26.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microsoft.com/en-us/worklab/work-trend-index/copilots-earliest-users-teach-us-about-generative-ai-at-work"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35.xml.rels><?xml version="1.0" encoding="UTF-8" standalone="yes"?>
<Relationships xmlns="http://schemas.openxmlformats.org/package/2006/relationships"><Relationship Id="rId3" Type="http://schemas.openxmlformats.org/officeDocument/2006/relationships/hyperlink" Target="https://aka.ms/CopilotScenarioLibrary"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adoption.microsoft.com/en-us/copilot-scenario-library/marketing/creating-a-marketing-bill-of-materials/" TargetMode="External"/><Relationship Id="rId7" Type="http://schemas.openxmlformats.org/officeDocument/2006/relationships/hyperlink" Target="https://adoption.microsoft.com/en-us/copilot-scenario-library/marketing/create-a-new-offerin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adoption.microsoft.com/en-us/copilot-scenario-library/marketing/conduct-market-research/" TargetMode="External"/><Relationship Id="rId5" Type="http://schemas.openxmlformats.org/officeDocument/2006/relationships/hyperlink" Target="https://adoption.microsoft.com/en-us/copilot-scenario-library/marketing/product-launch/" TargetMode="External"/><Relationship Id="rId4" Type="http://schemas.openxmlformats.org/officeDocument/2006/relationships/hyperlink" Target="https://adoption.microsoft.com/en-us/copilot-scenario-library/marketing/collect-and-share-product-feedback/"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1.xml"/></Relationships>
</file>

<file path=ppt/slides/_rels/slide4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adoption.microsoft.com/en-us/copilot-scenario-library/sales/respond-to-a-rfp/" TargetMode="External"/><Relationship Id="rId7" Type="http://schemas.openxmlformats.org/officeDocument/2006/relationships/hyperlink" Target="https://adoption.microsoft.com/en-us/copilot-scenario-library/sales/improve-customer-meeting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adoption.microsoft.com/en-us/copilot-scenario-library/sales/automate-your-sales-processes-using-copilot/" TargetMode="External"/><Relationship Id="rId5" Type="http://schemas.openxmlformats.org/officeDocument/2006/relationships/hyperlink" Target="https://adoption.microsoft.com/en-us/copilot-scenario-library/sales/make-a-pitch/" TargetMode="External"/><Relationship Id="rId4" Type="http://schemas.openxmlformats.org/officeDocument/2006/relationships/hyperlink" Target="https://adoption.microsoft.com/en-us/copilot-scenario-library/sales/create-an-unsolicited-proposa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s://support.microsoft.com/topic/get-better-results-with-copilot-prompting-77251d6c-e162-479d-b398-9e46cf73da55" TargetMode="External"/><Relationship Id="rId13" Type="http://schemas.openxmlformats.org/officeDocument/2006/relationships/hyperlink" Target="https://www.youtube.com/watch?v=B2-8wrF9Okc&amp;t=1s" TargetMode="External"/><Relationship Id="rId18" Type="http://schemas.openxmlformats.org/officeDocument/2006/relationships/hyperlink" Target="https://www.youtube.com/watch?v=wSWufOsqwjQ" TargetMode="External"/><Relationship Id="rId26" Type="http://schemas.openxmlformats.org/officeDocument/2006/relationships/hyperlink" Target="https://learn.microsoft.com/training/paths/power-virtual-agents-enhance/" TargetMode="External"/><Relationship Id="rId3" Type="http://schemas.openxmlformats.org/officeDocument/2006/relationships/hyperlink" Target="https://youtu.be/N6yiyXRNCJY" TargetMode="External"/><Relationship Id="rId21" Type="http://schemas.openxmlformats.org/officeDocument/2006/relationships/hyperlink" Target="https://learn.microsoft.com/microsoft-365-copilot/" TargetMode="External"/><Relationship Id="rId7" Type="http://schemas.openxmlformats.org/officeDocument/2006/relationships/hyperlink" Target="https://support.microsoft.com/topic/learn-about-copilot-prompts-f6c3b467-f07c-4db1-ae54-ffac96184dd5" TargetMode="External"/><Relationship Id="rId12" Type="http://schemas.openxmlformats.org/officeDocument/2006/relationships/hyperlink" Target="https://learn.microsoft.com/training/paths/get-started-with-microsoft-365-copilot/" TargetMode="External"/><Relationship Id="rId17" Type="http://schemas.openxmlformats.org/officeDocument/2006/relationships/hyperlink" Target="https://learn.microsoft.com/training/paths/prepare-your-organization-microsoft-365-copilot/" TargetMode="External"/><Relationship Id="rId25" Type="http://schemas.openxmlformats.org/officeDocument/2006/relationships/hyperlink" Target="https://learn.microsoft.com/training/paths/work-power-virtual-agents/" TargetMode="External"/><Relationship Id="rId2" Type="http://schemas.openxmlformats.org/officeDocument/2006/relationships/notesSlide" Target="../notesSlides/notesSlide44.xml"/><Relationship Id="rId16" Type="http://schemas.openxmlformats.org/officeDocument/2006/relationships/hyperlink" Target="https://learn.microsoft.com/microsoft-365-copilot/microsoft-365-copilot-requirements" TargetMode="External"/><Relationship Id="rId20" Type="http://schemas.openxmlformats.org/officeDocument/2006/relationships/hyperlink" Target="https://learn.microsoft.com/microsoft-365-copilot/microsoft-365-copilot-enable-users" TargetMode="External"/><Relationship Id="rId1" Type="http://schemas.openxmlformats.org/officeDocument/2006/relationships/slideLayout" Target="../slideLayouts/slideLayout3.xml"/><Relationship Id="rId6" Type="http://schemas.openxmlformats.org/officeDocument/2006/relationships/hyperlink" Target="https://learn.microsoft.com/training/paths/craft-effective-prompts-copilot-microsoft-365/" TargetMode="External"/><Relationship Id="rId11" Type="http://schemas.openxmlformats.org/officeDocument/2006/relationships/hyperlink" Target="https://adoption.microsoft.com/enabling-modern-collaboration/" TargetMode="External"/><Relationship Id="rId24" Type="http://schemas.openxmlformats.org/officeDocument/2006/relationships/hyperlink" Target="https://learn.microsoft.com/training/modules/optimize-and-extend-microsoft-365-copilot/" TargetMode="External"/><Relationship Id="rId5" Type="http://schemas.openxmlformats.org/officeDocument/2006/relationships/hyperlink" Target="https://learn.microsoft.com/training/paths/empower-workforce-copilot-use-cases/" TargetMode="External"/><Relationship Id="rId15" Type="http://schemas.openxmlformats.org/officeDocument/2006/relationships/hyperlink" Target="https://learn.microsoft.com/microsoft-365-copilot/microsoft-365-copilot-privacy" TargetMode="External"/><Relationship Id="rId23" Type="http://schemas.openxmlformats.org/officeDocument/2006/relationships/hyperlink" Target="https://learn.microsoft.com/microsoft-365-copilot/extensibility/" TargetMode="External"/><Relationship Id="rId10" Type="http://schemas.openxmlformats.org/officeDocument/2006/relationships/hyperlink" Target="https://support.microsoft.com/topic/share-your-best-prompts-75402b14-b419-494d-9e58-1709b4f334a2" TargetMode="External"/><Relationship Id="rId19" Type="http://schemas.openxmlformats.org/officeDocument/2006/relationships/hyperlink" Target="https://learn.microsoft.com/security/zero-trust/zero-trust-microsoft-365-copilot?view=o365-worldwide" TargetMode="External"/><Relationship Id="rId4" Type="http://schemas.openxmlformats.org/officeDocument/2006/relationships/hyperlink" Target="https://aka.ms/CopilotLab" TargetMode="External"/><Relationship Id="rId9" Type="http://schemas.openxmlformats.org/officeDocument/2006/relationships/hyperlink" Target="https://support.microsoft.com/topic/edit-a-copilot-prompt-to-make-it-your-own-4f766981-dd4c-4038-a025-0f88c67fd9db" TargetMode="External"/><Relationship Id="rId14" Type="http://schemas.openxmlformats.org/officeDocument/2006/relationships/hyperlink" Target="https://www.youtube.com/watch?v=oeX0lsMA69U" TargetMode="External"/><Relationship Id="rId22" Type="http://schemas.openxmlformats.org/officeDocument/2006/relationships/hyperlink" Target="https://learn.microsoft.com/viva/insights/org-team-insights/copilot-dashboard"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microsoft.com/en-us/worklab/work-trend-index/copilots-earliest-users-teach-us-about-generative-ai-at-wor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94CCDDC0-3EE2-591C-F853-9523E51280A1}"/>
              </a:ext>
            </a:extLst>
          </p:cNvPr>
          <p:cNvSpPr txBox="1">
            <a:spLocks noGrp="1"/>
          </p:cNvSpPr>
          <p:nvPr>
            <p:ph type="title"/>
          </p:nvPr>
        </p:nvSpPr>
        <p:spPr>
          <a:xfrm>
            <a:off x="788739" y="2001141"/>
            <a:ext cx="7541222" cy="1354217"/>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pPr lvl="0">
              <a:defRPr/>
            </a:pPr>
            <a:r>
              <a:rPr lang="en-US" sz="4400">
                <a:gradFill>
                  <a:gsLst>
                    <a:gs pos="25000">
                      <a:srgbClr val="8DC8E8"/>
                    </a:gs>
                    <a:gs pos="75000">
                      <a:srgbClr val="CD98CF"/>
                    </a:gs>
                  </a:gsLst>
                  <a:lin ang="2700000" scaled="0"/>
                </a:gradFill>
                <a:cs typeface="Segoe UI Semibold" panose="020B0702040204020203" pitchFamily="34" charset="0"/>
              </a:rPr>
              <a:t>Copilot para Microsoft 365</a:t>
            </a:r>
            <a:br>
              <a:rPr kumimoji="0" lang="en-US" sz="4400" b="0" i="0" u="none" strike="noStrike" kern="1200" cap="none" spc="-50" normalizeH="0" baseline="0" noProof="0">
                <a:ln w="3175">
                  <a:noFill/>
                </a:ln>
                <a:gradFill>
                  <a:gsLst>
                    <a:gs pos="25000">
                      <a:srgbClr val="8DC8E8"/>
                    </a:gs>
                    <a:gs pos="75000">
                      <a:srgbClr val="CD98CF"/>
                    </a:gs>
                  </a:gsLst>
                  <a:lin ang="2700000" scaled="0"/>
                </a:gradFill>
                <a:effectLst/>
                <a:uLnTx/>
                <a:uFillTx/>
                <a:latin typeface="+mj-lt"/>
                <a:ea typeface="+mn-ea"/>
                <a:cs typeface="Segoe UI Semibold" panose="020B0702040204020203" pitchFamily="34" charset="0"/>
              </a:rPr>
            </a:br>
            <a:r>
              <a:rPr lang="es-MX" sz="4400">
                <a:gradFill>
                  <a:gsLst>
                    <a:gs pos="0">
                      <a:srgbClr val="FFFFFF"/>
                    </a:gs>
                    <a:gs pos="100000">
                      <a:srgbClr val="FFFFFF"/>
                    </a:gs>
                  </a:gsLst>
                  <a:lin ang="5400000" scaled="1"/>
                </a:gradFill>
                <a:ea typeface="+mj-lt"/>
                <a:cs typeface="Segoe UI Semibold"/>
              </a:rPr>
              <a:t>Su camino hacia el valor</a:t>
            </a:r>
            <a:endParaRPr kumimoji="0" lang="en-US" sz="4400" b="0" i="0" u="none" strike="noStrike" kern="1200" cap="none" spc="-50" normalizeH="0" baseline="0" noProof="0">
              <a:ln w="3175">
                <a:noFill/>
              </a:ln>
              <a:gradFill>
                <a:gsLst>
                  <a:gs pos="25000">
                    <a:srgbClr val="8DC8E8"/>
                  </a:gs>
                  <a:gs pos="75000">
                    <a:srgbClr val="CD98CF"/>
                  </a:gs>
                </a:gsLst>
                <a:lin ang="2700000" scaled="0"/>
              </a:gradFill>
              <a:effectLst/>
              <a:uLnTx/>
              <a:uFillTx/>
              <a:latin typeface="+mj-lt"/>
              <a:ea typeface="+mn-ea"/>
              <a:cs typeface="Segoe UI Semibold" panose="020B0702040204020203" pitchFamily="34" charset="0"/>
            </a:endParaRPr>
          </a:p>
        </p:txBody>
      </p:sp>
    </p:spTree>
    <p:extLst>
      <p:ext uri="{BB962C8B-B14F-4D97-AF65-F5344CB8AC3E}">
        <p14:creationId xmlns:p14="http://schemas.microsoft.com/office/powerpoint/2010/main" val="360217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D025D-AE5C-BC05-91F9-328626EB92EC}"/>
            </a:ext>
          </a:extLst>
        </p:cNvPr>
        <p:cNvGrpSpPr/>
        <p:nvPr/>
      </p:nvGrpSpPr>
      <p:grpSpPr>
        <a:xfrm>
          <a:off x="0" y="0"/>
          <a:ext cx="0" cy="0"/>
          <a:chOff x="0" y="0"/>
          <a:chExt cx="0" cy="0"/>
        </a:xfrm>
      </p:grpSpPr>
      <p:sp>
        <p:nvSpPr>
          <p:cNvPr id="20" name="Title 1">
            <a:extLst>
              <a:ext uri="{FF2B5EF4-FFF2-40B4-BE49-F238E27FC236}">
                <a16:creationId xmlns:a16="http://schemas.microsoft.com/office/drawing/2014/main" id="{004F9103-2C2D-F940-B973-69E7E41CA755}"/>
              </a:ext>
            </a:extLst>
          </p:cNvPr>
          <p:cNvSpPr>
            <a:spLocks noGrp="1"/>
          </p:cNvSpPr>
          <p:nvPr>
            <p:ph type="title"/>
          </p:nvPr>
        </p:nvSpPr>
        <p:spPr>
          <a:xfrm>
            <a:off x="586740" y="371962"/>
            <a:ext cx="11018520" cy="1169551"/>
          </a:xfrm>
        </p:spPr>
        <p:txBody>
          <a:bodyPr/>
          <a:lstStyle/>
          <a:p>
            <a:r>
              <a:rPr lang="es-MX" sz="3600" b="0" spc="-100">
                <a:ln>
                  <a:noFill/>
                </a:ln>
                <a:solidFill>
                  <a:schemeClr val="tx1"/>
                </a:solidFill>
                <a:cs typeface="Segoe UI Semibold" panose="020B0702040204020203" pitchFamily="34" charset="0"/>
              </a:rPr>
              <a:t>La rapidez con la que puede recuperar el costo de </a:t>
            </a:r>
            <a:r>
              <a:rPr lang="en-US" b="0"/>
              <a:t>Copilot</a:t>
            </a:r>
          </a:p>
        </p:txBody>
      </p:sp>
      <p:sp>
        <p:nvSpPr>
          <p:cNvPr id="16" name="TextBox 15">
            <a:extLst>
              <a:ext uri="{FF2B5EF4-FFF2-40B4-BE49-F238E27FC236}">
                <a16:creationId xmlns:a16="http://schemas.microsoft.com/office/drawing/2014/main" id="{33F7D3AD-8706-6434-F302-C399244EC15E}"/>
              </a:ext>
            </a:extLst>
          </p:cNvPr>
          <p:cNvSpPr txBox="1"/>
          <p:nvPr/>
        </p:nvSpPr>
        <p:spPr>
          <a:xfrm>
            <a:off x="911587" y="2191656"/>
            <a:ext cx="1049711" cy="615553"/>
          </a:xfrm>
          <a:prstGeom prst="rect">
            <a:avLst/>
          </a:prstGeom>
          <a:noFill/>
        </p:spPr>
        <p:txBody>
          <a:bodyPr wrap="none" lIns="0" tIns="0" rIns="0" bIns="0" rtlCol="0">
            <a:spAutoFit/>
          </a:bodyPr>
          <a:lstStyle/>
          <a:p>
            <a:pPr lvl="0">
              <a:defRPr/>
            </a:pPr>
            <a:r>
              <a:rPr lang="en-US" sz="2000" err="1">
                <a:solidFill>
                  <a:prstClr val="white"/>
                </a:solidFill>
              </a:rPr>
              <a:t>Ejecutivo</a:t>
            </a:r>
            <a:r>
              <a:rPr lang="en-US" sz="2000">
                <a:solidFill>
                  <a:prstClr val="white"/>
                </a:solidFill>
              </a:rPr>
              <a:t>
$200,000</a:t>
            </a:r>
            <a:endParaRPr kumimoji="0" lang="en-US" sz="2000" b="0" i="0" u="none" strike="noStrike" kern="1200" cap="none" spc="0" normalizeH="0" baseline="0" noProof="0">
              <a:ln>
                <a:noFill/>
              </a:ln>
              <a:solidFill>
                <a:prstClr val="white"/>
              </a:solidFill>
              <a:effectLst/>
              <a:uLnTx/>
              <a:uFillTx/>
              <a:ea typeface="+mn-ea"/>
              <a:cs typeface="+mn-cs"/>
            </a:endParaRPr>
          </a:p>
        </p:txBody>
      </p:sp>
      <p:sp>
        <p:nvSpPr>
          <p:cNvPr id="14" name="Rectangle: Rounded Corners 13">
            <a:extLst>
              <a:ext uri="{FF2B5EF4-FFF2-40B4-BE49-F238E27FC236}">
                <a16:creationId xmlns:a16="http://schemas.microsoft.com/office/drawing/2014/main" id="{33B8B004-094C-5D38-C0A0-F0B31D8C7AFF}"/>
              </a:ext>
            </a:extLst>
          </p:cNvPr>
          <p:cNvSpPr/>
          <p:nvPr/>
        </p:nvSpPr>
        <p:spPr bwMode="auto">
          <a:xfrm>
            <a:off x="2284619" y="2042232"/>
            <a:ext cx="3341481" cy="914400"/>
          </a:xfrm>
          <a:prstGeom prst="roundRect">
            <a:avLst/>
          </a:prstGeom>
          <a:gradFill flip="none" rotWithShape="1">
            <a:gsLst>
              <a:gs pos="0">
                <a:srgbClr val="D59ED7"/>
              </a:gs>
              <a:gs pos="28000">
                <a:srgbClr val="C5B4E3"/>
              </a:gs>
              <a:gs pos="100000">
                <a:srgbClr val="8DC8E8"/>
              </a:gs>
            </a:gsLst>
            <a:lin ang="18900000" scaled="1"/>
            <a:tileRect/>
          </a:gradFill>
          <a:ln w="9525" cap="flat" cmpd="sng" algn="ctr">
            <a:noFill/>
            <a:prstDash val="solid"/>
            <a:headEnd type="none" w="med" len="med"/>
            <a:tailEnd type="none" w="med" len="med"/>
          </a:ln>
          <a:effectLst/>
        </p:spPr>
        <p:txBody>
          <a:bodyPr rot="0" spcFirstLastPara="0" vert="horz" wrap="square" lIns="91440" tIns="146304" rIns="0" bIns="146304"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defTabSz="932472" fontAlgn="base">
              <a:spcBef>
                <a:spcPct val="0"/>
              </a:spcBef>
              <a:spcAft>
                <a:spcPct val="0"/>
              </a:spcAft>
              <a:defRPr/>
            </a:pPr>
            <a:r>
              <a:rPr lang="es-MX" sz="1600" kern="0">
                <a:solidFill>
                  <a:srgbClr val="000000"/>
                </a:solidFill>
                <a:ea typeface="Segoe UI" pitchFamily="34" charset="0"/>
                <a:cs typeface="Segoe UI" pitchFamily="34" charset="0"/>
              </a:rPr>
              <a:t>Ahorrar 1 hora a una tasa de pago de $200,000/año ahorra $100.</a:t>
            </a:r>
            <a:endParaRPr kumimoji="0" lang="en-US" sz="1600" b="0" i="0" u="none" strike="noStrike" kern="0" cap="none" spc="0" normalizeH="0" baseline="0" noProof="0">
              <a:ln>
                <a:noFill/>
              </a:ln>
              <a:solidFill>
                <a:srgbClr val="000000"/>
              </a:solidFill>
              <a:effectLst/>
              <a:uLnTx/>
              <a:uFillTx/>
              <a:ea typeface="Segoe UI" pitchFamily="34" charset="0"/>
              <a:cs typeface="Segoe UI" pitchFamily="34" charset="0"/>
            </a:endParaRPr>
          </a:p>
        </p:txBody>
      </p:sp>
      <p:sp>
        <p:nvSpPr>
          <p:cNvPr id="15" name="Rectangle: Rounded Corners 14">
            <a:extLst>
              <a:ext uri="{FF2B5EF4-FFF2-40B4-BE49-F238E27FC236}">
                <a16:creationId xmlns:a16="http://schemas.microsoft.com/office/drawing/2014/main" id="{1E094B2C-75B4-8644-6FE7-2F7DE21F9873}"/>
              </a:ext>
            </a:extLst>
          </p:cNvPr>
          <p:cNvSpPr>
            <a:spLocks/>
          </p:cNvSpPr>
          <p:nvPr/>
        </p:nvSpPr>
        <p:spPr bwMode="auto">
          <a:xfrm>
            <a:off x="5890259" y="2158612"/>
            <a:ext cx="5715002" cy="677656"/>
          </a:xfrm>
          <a:prstGeom prst="roundRect">
            <a:avLst>
              <a:gd name="adj" fmla="val 4533"/>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lvl="0" defTabSz="932472" fontAlgn="base">
              <a:spcBef>
                <a:spcPct val="0"/>
              </a:spcBef>
              <a:spcAft>
                <a:spcPct val="0"/>
              </a:spcAft>
              <a:defRPr/>
            </a:pPr>
            <a:r>
              <a:rPr lang="es-MX" sz="2400" kern="0">
                <a:solidFill>
                  <a:srgbClr val="FFFFFF"/>
                </a:solidFill>
                <a:ea typeface="Segoe UI" pitchFamily="34" charset="0"/>
                <a:cs typeface="Segoe UI" pitchFamily="34" charset="0"/>
              </a:rPr>
              <a:t>Punto de equilibrio de 3,3 minutos/día</a:t>
            </a:r>
            <a:endParaRPr kumimoji="0" lang="en-US" sz="2400" b="0" i="0" u="none" strike="noStrike" kern="0" cap="none" spc="0" normalizeH="0" baseline="0" noProof="0">
              <a:ln>
                <a:noFill/>
              </a:ln>
              <a:solidFill>
                <a:srgbClr val="FFFFFF"/>
              </a:solidFill>
              <a:effectLst/>
              <a:uLnTx/>
              <a:uFillTx/>
              <a:ea typeface="Segoe UI" pitchFamily="34" charset="0"/>
              <a:cs typeface="Segoe UI" pitchFamily="34" charset="0"/>
            </a:endParaRPr>
          </a:p>
        </p:txBody>
      </p:sp>
      <p:sp>
        <p:nvSpPr>
          <p:cNvPr id="17" name="TextBox 16">
            <a:extLst>
              <a:ext uri="{FF2B5EF4-FFF2-40B4-BE49-F238E27FC236}">
                <a16:creationId xmlns:a16="http://schemas.microsoft.com/office/drawing/2014/main" id="{06FA38E4-AA54-B7D8-C353-FFBC1A625673}"/>
              </a:ext>
            </a:extLst>
          </p:cNvPr>
          <p:cNvSpPr txBox="1"/>
          <p:nvPr/>
        </p:nvSpPr>
        <p:spPr>
          <a:xfrm>
            <a:off x="919198" y="3261421"/>
            <a:ext cx="1011495" cy="615553"/>
          </a:xfrm>
          <a:prstGeom prst="rect">
            <a:avLst/>
          </a:prstGeom>
          <a:noFill/>
        </p:spPr>
        <p:txBody>
          <a:bodyPr wrap="none" lIns="0" tIns="0" rIns="0" bIns="0" rtlCol="0">
            <a:spAutoFit/>
          </a:bodyPr>
          <a:lstStyle/>
          <a:p>
            <a:pPr lvl="0">
              <a:defRPr/>
            </a:pPr>
            <a:r>
              <a:rPr lang="en-US" sz="2000">
                <a:solidFill>
                  <a:prstClr val="white"/>
                </a:solidFill>
              </a:rPr>
              <a:t>Director
$100,000</a:t>
            </a:r>
            <a:endParaRPr kumimoji="0" lang="en-US" sz="2000" b="0" i="0" u="none" strike="noStrike" kern="1200" cap="none" spc="0" normalizeH="0" baseline="0" noProof="0">
              <a:ln>
                <a:noFill/>
              </a:ln>
              <a:solidFill>
                <a:prstClr val="white"/>
              </a:solidFill>
              <a:effectLst/>
              <a:uLnTx/>
              <a:uFillTx/>
              <a:ea typeface="+mn-ea"/>
              <a:cs typeface="+mn-cs"/>
            </a:endParaRPr>
          </a:p>
        </p:txBody>
      </p:sp>
      <p:sp>
        <p:nvSpPr>
          <p:cNvPr id="10" name="Rectangle: Rounded Corners 9">
            <a:extLst>
              <a:ext uri="{FF2B5EF4-FFF2-40B4-BE49-F238E27FC236}">
                <a16:creationId xmlns:a16="http://schemas.microsoft.com/office/drawing/2014/main" id="{89E13EC2-85DC-FC25-8036-3AF30FBD3C16}"/>
              </a:ext>
            </a:extLst>
          </p:cNvPr>
          <p:cNvSpPr/>
          <p:nvPr/>
        </p:nvSpPr>
        <p:spPr bwMode="auto">
          <a:xfrm>
            <a:off x="2284625" y="3111998"/>
            <a:ext cx="4586075" cy="914400"/>
          </a:xfrm>
          <a:prstGeom prst="roundRect">
            <a:avLst/>
          </a:prstGeom>
          <a:gradFill flip="none" rotWithShape="1">
            <a:gsLst>
              <a:gs pos="0">
                <a:srgbClr val="D59ED7"/>
              </a:gs>
              <a:gs pos="28000">
                <a:srgbClr val="C5B4E3"/>
              </a:gs>
              <a:gs pos="100000">
                <a:srgbClr val="8DC8E8"/>
              </a:gs>
            </a:gsLst>
            <a:lin ang="18900000" scaled="1"/>
            <a:tileRect/>
          </a:gradFill>
          <a:ln w="9525" cap="flat" cmpd="sng" algn="ctr">
            <a:noFill/>
            <a:prstDash val="solid"/>
            <a:headEnd type="none" w="med" len="med"/>
            <a:tailEnd type="none" w="med" len="med"/>
          </a:ln>
          <a:effectLst/>
        </p:spPr>
        <p:txBody>
          <a:bodyPr rot="0" spcFirstLastPara="0" vert="horz" wrap="square" lIns="91440" tIns="146304" rIns="0" bIns="146304"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defTabSz="932472" fontAlgn="base">
              <a:spcBef>
                <a:spcPct val="0"/>
              </a:spcBef>
              <a:spcAft>
                <a:spcPct val="0"/>
              </a:spcAft>
              <a:defRPr/>
            </a:pPr>
            <a:r>
              <a:rPr lang="es-MX" sz="1600" kern="0">
                <a:solidFill>
                  <a:srgbClr val="000000"/>
                </a:solidFill>
                <a:ea typeface="Segoe UI" pitchFamily="34" charset="0"/>
                <a:cs typeface="Segoe UI" pitchFamily="34" charset="0"/>
              </a:rPr>
              <a:t>Ahorrar 1 hora a una tasa de pago de $100,000/año ahorra $50.</a:t>
            </a:r>
            <a:endParaRPr kumimoji="0" lang="en-US" sz="1600" b="0" i="0" u="none" strike="noStrike" kern="0" cap="none" spc="0" normalizeH="0" baseline="0" noProof="0">
              <a:ln>
                <a:noFill/>
              </a:ln>
              <a:solidFill>
                <a:srgbClr val="000000"/>
              </a:solidFill>
              <a:effectLst/>
              <a:uLnTx/>
              <a:uFillTx/>
              <a:ea typeface="Segoe UI" pitchFamily="34" charset="0"/>
              <a:cs typeface="Segoe UI" pitchFamily="34" charset="0"/>
            </a:endParaRPr>
          </a:p>
        </p:txBody>
      </p:sp>
      <p:sp>
        <p:nvSpPr>
          <p:cNvPr id="12" name="Rectangle: Rounded Corners 11">
            <a:extLst>
              <a:ext uri="{FF2B5EF4-FFF2-40B4-BE49-F238E27FC236}">
                <a16:creationId xmlns:a16="http://schemas.microsoft.com/office/drawing/2014/main" id="{6012F7CD-3F64-62E8-759E-2D33F4C13353}"/>
              </a:ext>
            </a:extLst>
          </p:cNvPr>
          <p:cNvSpPr>
            <a:spLocks/>
          </p:cNvSpPr>
          <p:nvPr/>
        </p:nvSpPr>
        <p:spPr bwMode="auto">
          <a:xfrm>
            <a:off x="7122184" y="3277431"/>
            <a:ext cx="4483077" cy="583537"/>
          </a:xfrm>
          <a:prstGeom prst="roundRect">
            <a:avLst>
              <a:gd name="adj" fmla="val 4533"/>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lvl="0" defTabSz="932472" fontAlgn="base">
              <a:spcBef>
                <a:spcPct val="0"/>
              </a:spcBef>
              <a:spcAft>
                <a:spcPct val="0"/>
              </a:spcAft>
              <a:defRPr/>
            </a:pPr>
            <a:r>
              <a:rPr lang="es-MX" kern="0">
                <a:solidFill>
                  <a:srgbClr val="FFFFFF"/>
                </a:solidFill>
                <a:ea typeface="Segoe UI" pitchFamily="34" charset="0"/>
                <a:cs typeface="Segoe UI" pitchFamily="34" charset="0"/>
              </a:rPr>
              <a:t>Punto de equilibrio de 6,5 minutos/día</a:t>
            </a:r>
            <a:endParaRPr kumimoji="0" lang="en-US" sz="2400" b="0" i="0" u="none" strike="noStrike" kern="0" cap="none" spc="0" normalizeH="0" baseline="0" noProof="0">
              <a:ln>
                <a:noFill/>
              </a:ln>
              <a:solidFill>
                <a:srgbClr val="FFFFFF"/>
              </a:solidFill>
              <a:effectLst/>
              <a:uLnTx/>
              <a:uFillTx/>
              <a:ea typeface="Segoe UI" pitchFamily="34" charset="0"/>
              <a:cs typeface="Segoe UI" pitchFamily="34" charset="0"/>
            </a:endParaRPr>
          </a:p>
        </p:txBody>
      </p:sp>
      <p:sp>
        <p:nvSpPr>
          <p:cNvPr id="18" name="TextBox 17">
            <a:extLst>
              <a:ext uri="{FF2B5EF4-FFF2-40B4-BE49-F238E27FC236}">
                <a16:creationId xmlns:a16="http://schemas.microsoft.com/office/drawing/2014/main" id="{D03C16DC-23A7-E3C1-5834-7CB0AE4EADD7}"/>
              </a:ext>
            </a:extLst>
          </p:cNvPr>
          <p:cNvSpPr txBox="1"/>
          <p:nvPr/>
        </p:nvSpPr>
        <p:spPr>
          <a:xfrm>
            <a:off x="919198" y="4247164"/>
            <a:ext cx="1413849" cy="923330"/>
          </a:xfrm>
          <a:prstGeom prst="rect">
            <a:avLst/>
          </a:prstGeom>
          <a:noFill/>
        </p:spPr>
        <p:txBody>
          <a:bodyPr wrap="none" lIns="0" tIns="0" rIns="0" bIns="0" rtlCol="0">
            <a:spAutoFit/>
          </a:bodyPr>
          <a:lstStyle/>
          <a:p>
            <a:pPr lvl="0">
              <a:defRPr/>
            </a:pPr>
            <a:r>
              <a:rPr lang="en-US" sz="2000">
                <a:solidFill>
                  <a:prstClr val="white"/>
                </a:solidFill>
              </a:rPr>
              <a:t>Individual 
</a:t>
            </a:r>
            <a:r>
              <a:rPr lang="en-US" sz="2000" err="1">
                <a:solidFill>
                  <a:prstClr val="white"/>
                </a:solidFill>
              </a:rPr>
              <a:t>Colaborador</a:t>
            </a:r>
            <a:r>
              <a:rPr lang="en-US" sz="2000">
                <a:solidFill>
                  <a:prstClr val="white"/>
                </a:solidFill>
              </a:rPr>
              <a:t>
$60,000</a:t>
            </a:r>
            <a:endParaRPr kumimoji="0" lang="en-US" sz="2000" b="0" i="0" u="none" strike="noStrike" kern="1200" cap="none" spc="0" normalizeH="0" baseline="0" noProof="0">
              <a:ln>
                <a:noFill/>
              </a:ln>
              <a:solidFill>
                <a:prstClr val="white"/>
              </a:solidFill>
              <a:effectLst/>
              <a:uLnTx/>
              <a:uFillTx/>
              <a:ea typeface="+mn-ea"/>
              <a:cs typeface="+mn-cs"/>
            </a:endParaRPr>
          </a:p>
        </p:txBody>
      </p:sp>
      <p:sp>
        <p:nvSpPr>
          <p:cNvPr id="7" name="Rectangle: Rounded Corners 6">
            <a:extLst>
              <a:ext uri="{FF2B5EF4-FFF2-40B4-BE49-F238E27FC236}">
                <a16:creationId xmlns:a16="http://schemas.microsoft.com/office/drawing/2014/main" id="{35449485-16FD-8275-79E2-7FD7FA9A6AB6}"/>
              </a:ext>
            </a:extLst>
          </p:cNvPr>
          <p:cNvSpPr/>
          <p:nvPr/>
        </p:nvSpPr>
        <p:spPr bwMode="auto">
          <a:xfrm>
            <a:off x="2292780" y="4249635"/>
            <a:ext cx="5705708" cy="914400"/>
          </a:xfrm>
          <a:prstGeom prst="roundRect">
            <a:avLst/>
          </a:prstGeom>
          <a:gradFill flip="none" rotWithShape="1">
            <a:gsLst>
              <a:gs pos="0">
                <a:srgbClr val="D59ED7"/>
              </a:gs>
              <a:gs pos="28000">
                <a:srgbClr val="C5B4E3"/>
              </a:gs>
              <a:gs pos="100000">
                <a:srgbClr val="8DC8E8"/>
              </a:gs>
            </a:gsLst>
            <a:lin ang="18900000" scaled="1"/>
            <a:tileRect/>
          </a:gradFill>
          <a:ln w="9525" cap="flat" cmpd="sng" algn="ctr">
            <a:noFill/>
            <a:prstDash val="solid"/>
            <a:headEnd type="none" w="med" len="med"/>
            <a:tailEnd type="none" w="med" len="med"/>
          </a:ln>
          <a:effectLst/>
        </p:spPr>
        <p:txBody>
          <a:bodyPr rot="0" spcFirstLastPara="0" vert="horz" wrap="square" lIns="91440" tIns="146304" rIns="0" bIns="146304"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defTabSz="932472" fontAlgn="base">
              <a:spcBef>
                <a:spcPct val="0"/>
              </a:spcBef>
              <a:spcAft>
                <a:spcPct val="0"/>
              </a:spcAft>
              <a:defRPr/>
            </a:pPr>
            <a:r>
              <a:rPr lang="es-MX" sz="1600" kern="0">
                <a:solidFill>
                  <a:srgbClr val="000000"/>
                </a:solidFill>
                <a:ea typeface="Segoe UI" pitchFamily="34" charset="0"/>
                <a:cs typeface="Segoe UI" pitchFamily="34" charset="0"/>
              </a:rPr>
              <a:t>Ahorrar 1 hora a una tasa de pago de $60,000/año ahorra $30.</a:t>
            </a:r>
            <a:endParaRPr kumimoji="0" lang="en-US" sz="1600" b="0" i="0" u="none" strike="noStrike" kern="0" cap="none" spc="0" normalizeH="0" baseline="0" noProof="0">
              <a:ln>
                <a:noFill/>
              </a:ln>
              <a:solidFill>
                <a:srgbClr val="000000"/>
              </a:solidFill>
              <a:effectLst/>
              <a:uLnTx/>
              <a:uFillTx/>
              <a:ea typeface="Segoe UI" pitchFamily="34" charset="0"/>
              <a:cs typeface="Segoe UI" pitchFamily="34" charset="0"/>
            </a:endParaRPr>
          </a:p>
        </p:txBody>
      </p:sp>
      <p:sp>
        <p:nvSpPr>
          <p:cNvPr id="8" name="Rectangle: Rounded Corners 7">
            <a:extLst>
              <a:ext uri="{FF2B5EF4-FFF2-40B4-BE49-F238E27FC236}">
                <a16:creationId xmlns:a16="http://schemas.microsoft.com/office/drawing/2014/main" id="{D78AB5B5-68F8-C341-C7E6-CB3A5B6A5856}"/>
              </a:ext>
            </a:extLst>
          </p:cNvPr>
          <p:cNvSpPr>
            <a:spLocks/>
          </p:cNvSpPr>
          <p:nvPr/>
        </p:nvSpPr>
        <p:spPr bwMode="auto">
          <a:xfrm>
            <a:off x="8290856" y="4181764"/>
            <a:ext cx="3314404" cy="1054132"/>
          </a:xfrm>
          <a:prstGeom prst="roundRect">
            <a:avLst>
              <a:gd name="adj" fmla="val 4533"/>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lvl="0" defTabSz="932472" fontAlgn="base">
              <a:spcBef>
                <a:spcPct val="0"/>
              </a:spcBef>
              <a:spcAft>
                <a:spcPct val="0"/>
              </a:spcAft>
              <a:defRPr/>
            </a:pPr>
            <a:r>
              <a:rPr lang="es-MX" sz="2400" kern="0">
                <a:solidFill>
                  <a:srgbClr val="FFFFFF"/>
                </a:solidFill>
                <a:cs typeface="Segoe UI" pitchFamily="34" charset="0"/>
              </a:rPr>
              <a:t>Punto de equilibrio de 11 minutos/día</a:t>
            </a:r>
            <a:endParaRPr kumimoji="0" lang="en-US" sz="2400" b="0" i="0" u="none" strike="noStrike" kern="0" cap="none" spc="0" normalizeH="0" baseline="0" noProof="0">
              <a:ln>
                <a:noFill/>
              </a:ln>
              <a:solidFill>
                <a:srgbClr val="FFFFFF"/>
              </a:solidFill>
              <a:effectLst/>
              <a:uLnTx/>
              <a:uFillTx/>
              <a:ea typeface="+mn-ea"/>
              <a:cs typeface="Segoe UI" pitchFamily="34" charset="0"/>
            </a:endParaRPr>
          </a:p>
        </p:txBody>
      </p:sp>
      <p:grpSp>
        <p:nvGrpSpPr>
          <p:cNvPr id="3" name="Group 2" descr="An arrow labelled &quot;How long to break even&quot; pointing from left to right">
            <a:extLst>
              <a:ext uri="{FF2B5EF4-FFF2-40B4-BE49-F238E27FC236}">
                <a16:creationId xmlns:a16="http://schemas.microsoft.com/office/drawing/2014/main" id="{DEA1B794-7582-4B57-2520-AC36A9EA8B83}"/>
              </a:ext>
              <a:ext uri="{C183D7F6-B498-43B3-948B-1728B52AA6E4}">
                <adec:decorative xmlns:adec="http://schemas.microsoft.com/office/drawing/2017/decorative" val="0"/>
              </a:ext>
            </a:extLst>
          </p:cNvPr>
          <p:cNvGrpSpPr/>
          <p:nvPr/>
        </p:nvGrpSpPr>
        <p:grpSpPr>
          <a:xfrm>
            <a:off x="2292784" y="5246593"/>
            <a:ext cx="5705699" cy="374387"/>
            <a:chOff x="2376054" y="5729514"/>
            <a:chExt cx="3108960" cy="374387"/>
          </a:xfrm>
        </p:grpSpPr>
        <p:cxnSp>
          <p:nvCxnSpPr>
            <p:cNvPr id="4" name="Straight Arrow Connector 3">
              <a:extLst>
                <a:ext uri="{FF2B5EF4-FFF2-40B4-BE49-F238E27FC236}">
                  <a16:creationId xmlns:a16="http://schemas.microsoft.com/office/drawing/2014/main" id="{14939E79-B25F-5E17-885B-99815CB350B9}"/>
                </a:ext>
              </a:extLst>
            </p:cNvPr>
            <p:cNvCxnSpPr>
              <a:cxnSpLocks/>
            </p:cNvCxnSpPr>
            <p:nvPr/>
          </p:nvCxnSpPr>
          <p:spPr>
            <a:xfrm>
              <a:off x="2376054" y="5908964"/>
              <a:ext cx="3108960" cy="0"/>
            </a:xfrm>
            <a:prstGeom prst="straightConnector1">
              <a:avLst/>
            </a:prstGeom>
            <a:noFill/>
            <a:ln w="9525" cap="flat" cmpd="sng" algn="ctr">
              <a:solidFill>
                <a:srgbClr val="FFFFFF"/>
              </a:solidFill>
              <a:prstDash val="solid"/>
              <a:headEnd type="none" w="lg" len="med"/>
              <a:tailEnd type="triangle"/>
            </a:ln>
            <a:effectLst/>
          </p:spPr>
        </p:cxnSp>
        <p:sp>
          <p:nvSpPr>
            <p:cNvPr id="5" name="Rectangle: Rounded Corners 4">
              <a:extLst>
                <a:ext uri="{FF2B5EF4-FFF2-40B4-BE49-F238E27FC236}">
                  <a16:creationId xmlns:a16="http://schemas.microsoft.com/office/drawing/2014/main" id="{82E2EC07-9538-7095-8551-A6841FA1B074}"/>
                </a:ext>
              </a:extLst>
            </p:cNvPr>
            <p:cNvSpPr/>
            <p:nvPr/>
          </p:nvSpPr>
          <p:spPr bwMode="auto">
            <a:xfrm>
              <a:off x="3133723" y="5729514"/>
              <a:ext cx="1655726" cy="374387"/>
            </a:xfrm>
            <a:prstGeom prst="roundRect">
              <a:avLst>
                <a:gd name="adj" fmla="val 16537"/>
              </a:avLst>
            </a:prstGeom>
            <a:solidFill>
              <a:srgbClr val="3A4953"/>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s-MX" sz="1200" kern="0">
                  <a:solidFill>
                    <a:srgbClr val="FFFFFF"/>
                  </a:solidFill>
                  <a:ea typeface="Segoe UI" pitchFamily="34" charset="0"/>
                  <a:cs typeface="Segoe UI" pitchFamily="34" charset="0"/>
                </a:rPr>
                <a:t>Cuánto tiempo para alcanzar el punto de equilibrio</a:t>
              </a:r>
              <a:endParaRPr kumimoji="0" lang="en-US" sz="1400" b="0" i="0" u="none" strike="noStrike" kern="0" cap="none" spc="0" normalizeH="0" baseline="0" noProof="0">
                <a:ln>
                  <a:noFill/>
                </a:ln>
                <a:solidFill>
                  <a:srgbClr val="FFFFFF"/>
                </a:solidFill>
                <a:effectLst/>
                <a:uLnTx/>
                <a:uFillTx/>
                <a:ea typeface="Segoe UI" pitchFamily="34" charset="0"/>
                <a:cs typeface="Segoe UI" pitchFamily="34" charset="0"/>
              </a:endParaRPr>
            </a:p>
          </p:txBody>
        </p:sp>
      </p:grpSp>
      <p:sp>
        <p:nvSpPr>
          <p:cNvPr id="19" name="TextBox 18">
            <a:extLst>
              <a:ext uri="{FF2B5EF4-FFF2-40B4-BE49-F238E27FC236}">
                <a16:creationId xmlns:a16="http://schemas.microsoft.com/office/drawing/2014/main" id="{E08F37D7-EDD8-7E78-7277-562B4CBC96F6}"/>
              </a:ext>
            </a:extLst>
          </p:cNvPr>
          <p:cNvSpPr txBox="1"/>
          <p:nvPr/>
        </p:nvSpPr>
        <p:spPr>
          <a:xfrm>
            <a:off x="673240" y="6201870"/>
            <a:ext cx="10935686" cy="169277"/>
          </a:xfrm>
          <a:prstGeom prst="rect">
            <a:avLst/>
          </a:prstGeom>
          <a:noFill/>
        </p:spPr>
        <p:txBody>
          <a:bodyPr wrap="none" lIns="0" tIns="0" rIns="0" bIns="0" rtlCol="0">
            <a:spAutoFit/>
          </a:bodyPr>
          <a:lstStyle/>
          <a:p>
            <a:pPr lvl="0">
              <a:defRPr/>
            </a:pPr>
            <a:r>
              <a:rPr lang="es-MX" sz="1100"/>
              <a:t>Supone 2,000 horas por año y 22 días / mes trabajados y un costo de $ 30 / mes para la licencia de copiloto y solo convierte el 25% del ahorro de tiempo en beneficios de valor</a:t>
            </a:r>
            <a:endParaRPr kumimoji="0" lang="en-US" sz="1100" b="0" i="0" u="none" strike="noStrike" kern="1200" cap="none" spc="0" normalizeH="0" baseline="0" noProof="0">
              <a:ln>
                <a:noFill/>
              </a:ln>
              <a:effectLst/>
              <a:uLnTx/>
              <a:uFillTx/>
              <a:latin typeface="Segoe UI"/>
              <a:ea typeface="+mn-ea"/>
              <a:cs typeface="+mn-cs"/>
            </a:endParaRPr>
          </a:p>
        </p:txBody>
      </p:sp>
    </p:spTree>
    <p:extLst>
      <p:ext uri="{BB962C8B-B14F-4D97-AF65-F5344CB8AC3E}">
        <p14:creationId xmlns:p14="http://schemas.microsoft.com/office/powerpoint/2010/main" val="3727735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42" presetClass="path" presetSubtype="0" decel="100000" fill="hold" grpId="1" nodeType="withEffect">
                                  <p:stCondLst>
                                    <p:cond delay="0"/>
                                  </p:stCondLst>
                                  <p:childTnLst>
                                    <p:animMotion origin="layout" path="M 0 -4.07407E-6 L 0 0.01806 " pathEditMode="relative" rAng="0" ptsTypes="AA">
                                      <p:cBhvr>
                                        <p:cTn id="12" dur="500" spd="-100000" fill="hold"/>
                                        <p:tgtEl>
                                          <p:spTgt spid="20"/>
                                        </p:tgtEl>
                                        <p:attrNameLst>
                                          <p:attrName>ppt_x</p:attrName>
                                          <p:attrName>ppt_y</p:attrName>
                                        </p:attrNameLst>
                                      </p:cBhvr>
                                      <p:rCtr x="0" y="903"/>
                                    </p:animMotion>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50"/>
                                        <p:tgtEl>
                                          <p:spTgt spid="14"/>
                                        </p:tgtEl>
                                      </p:cBhvr>
                                    </p:animEffect>
                                  </p:childTnLst>
                                </p:cTn>
                              </p:par>
                              <p:par>
                                <p:cTn id="16" presetID="42" presetClass="path" presetSubtype="0" decel="100000" fill="hold" grpId="1" nodeType="withEffect">
                                  <p:stCondLst>
                                    <p:cond delay="0"/>
                                  </p:stCondLst>
                                  <p:childTnLst>
                                    <p:animMotion origin="layout" path="M 1.04167E-6 0.03889 L 1.04167E-6 -1.85185E-6 " pathEditMode="relative" rAng="0" ptsTypes="AA">
                                      <p:cBhvr>
                                        <p:cTn id="17" dur="500" fill="hold"/>
                                        <p:tgtEl>
                                          <p:spTgt spid="14"/>
                                        </p:tgtEl>
                                        <p:attrNameLst>
                                          <p:attrName>ppt_x</p:attrName>
                                          <p:attrName>ppt_y</p:attrName>
                                        </p:attrNameLst>
                                      </p:cBhvr>
                                      <p:rCtr x="0" y="-1944"/>
                                    </p:animMotion>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50"/>
                                        <p:tgtEl>
                                          <p:spTgt spid="15"/>
                                        </p:tgtEl>
                                      </p:cBhvr>
                                    </p:animEffect>
                                  </p:childTnLst>
                                </p:cTn>
                              </p:par>
                              <p:par>
                                <p:cTn id="21" presetID="42" presetClass="path" presetSubtype="0" decel="100000" fill="hold" grpId="1" nodeType="withEffect">
                                  <p:stCondLst>
                                    <p:cond delay="0"/>
                                  </p:stCondLst>
                                  <p:childTnLst>
                                    <p:animMotion origin="layout" path="M 2.08333E-6 0.03889 L 2.08333E-6 -3.7037E-7 " pathEditMode="relative" rAng="0" ptsTypes="AA">
                                      <p:cBhvr>
                                        <p:cTn id="22" dur="500" fill="hold"/>
                                        <p:tgtEl>
                                          <p:spTgt spid="15"/>
                                        </p:tgtEl>
                                        <p:attrNameLst>
                                          <p:attrName>ppt_x</p:attrName>
                                          <p:attrName>ppt_y</p:attrName>
                                        </p:attrNameLst>
                                      </p:cBhvr>
                                      <p:rCtr x="0" y="-1944"/>
                                    </p:animMotion>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par>
                                <p:cTn id="26" presetID="42" presetClass="path" presetSubtype="0" decel="100000" fill="hold" grpId="1" nodeType="withEffect">
                                  <p:stCondLst>
                                    <p:cond delay="0"/>
                                  </p:stCondLst>
                                  <p:childTnLst>
                                    <p:animMotion origin="layout" path="M -6.25E-7 0.03889 L -6.25E-7 -3.7037E-7 " pathEditMode="relative" rAng="0" ptsTypes="AA">
                                      <p:cBhvr>
                                        <p:cTn id="27" dur="500" fill="hold"/>
                                        <p:tgtEl>
                                          <p:spTgt spid="10"/>
                                        </p:tgtEl>
                                        <p:attrNameLst>
                                          <p:attrName>ppt_x</p:attrName>
                                          <p:attrName>ppt_y</p:attrName>
                                        </p:attrNameLst>
                                      </p:cBhvr>
                                      <p:rCtr x="0" y="-1944"/>
                                    </p:animMotion>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50"/>
                                        <p:tgtEl>
                                          <p:spTgt spid="12"/>
                                        </p:tgtEl>
                                      </p:cBhvr>
                                    </p:animEffect>
                                  </p:childTnLst>
                                </p:cTn>
                              </p:par>
                              <p:par>
                                <p:cTn id="31" presetID="42" presetClass="path" presetSubtype="0" decel="100000" fill="hold" grpId="1" nodeType="withEffect">
                                  <p:stCondLst>
                                    <p:cond delay="0"/>
                                  </p:stCondLst>
                                  <p:childTnLst>
                                    <p:animMotion origin="layout" path="M 1.25E-6 0.03889 L 1.25E-6 1.85185E-6 " pathEditMode="relative" rAng="0" ptsTypes="AA">
                                      <p:cBhvr>
                                        <p:cTn id="32" dur="500" fill="hold"/>
                                        <p:tgtEl>
                                          <p:spTgt spid="12"/>
                                        </p:tgtEl>
                                        <p:attrNameLst>
                                          <p:attrName>ppt_x</p:attrName>
                                          <p:attrName>ppt_y</p:attrName>
                                        </p:attrNameLst>
                                      </p:cBhvr>
                                      <p:rCtr x="0" y="-1944"/>
                                    </p:animMotion>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7"/>
                                        </p:tgtEl>
                                        <p:attrNameLst>
                                          <p:attrName>ppt_x</p:attrName>
                                          <p:attrName>ppt_y</p:attrName>
                                        </p:attrNameLst>
                                      </p:cBhvr>
                                      <p:rCtr x="0" y="-1944"/>
                                    </p:animMotion>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50"/>
                                        <p:tgtEl>
                                          <p:spTgt spid="8"/>
                                        </p:tgtEl>
                                      </p:cBhvr>
                                    </p:animEffect>
                                  </p:childTnLst>
                                </p:cTn>
                              </p:par>
                              <p:par>
                                <p:cTn id="41" presetID="42" presetClass="path" presetSubtype="0" decel="100000" fill="hold" grpId="1" nodeType="withEffect">
                                  <p:stCondLst>
                                    <p:cond delay="0"/>
                                  </p:stCondLst>
                                  <p:childTnLst>
                                    <p:animMotion origin="layout" path="M 4.58333E-6 0.03889 L 4.58333E-6 -4.07407E-6 " pathEditMode="relative" rAng="0" ptsTypes="AA">
                                      <p:cBhvr>
                                        <p:cTn id="42" dur="500" fill="hold"/>
                                        <p:tgtEl>
                                          <p:spTgt spid="8"/>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14" grpId="0" animBg="1"/>
      <p:bldP spid="14" grpId="1" animBg="1"/>
      <p:bldP spid="15" grpId="0"/>
      <p:bldP spid="15" grpId="1"/>
      <p:bldP spid="10" grpId="0" animBg="1"/>
      <p:bldP spid="10" grpId="1" animBg="1"/>
      <p:bldP spid="12" grpId="0"/>
      <p:bldP spid="12" grpId="1"/>
      <p:bldP spid="7" grpId="0" animBg="1"/>
      <p:bldP spid="7" grpId="1" animBg="1"/>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itle 6">
            <a:extLst>
              <a:ext uri="{FF2B5EF4-FFF2-40B4-BE49-F238E27FC236}">
                <a16:creationId xmlns:a16="http://schemas.microsoft.com/office/drawing/2014/main" id="{5D8023D3-2914-7615-DEBC-747352032C0A}"/>
              </a:ext>
            </a:extLst>
          </p:cNvPr>
          <p:cNvSpPr txBox="1">
            <a:spLocks noGrp="1"/>
          </p:cNvSpPr>
          <p:nvPr>
            <p:ph type="title" idx="4294967295"/>
          </p:nvPr>
        </p:nvSpPr>
        <p:spPr>
          <a:xfrm>
            <a:off x="838200" y="10406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s-MX" sz="2400">
                <a:ea typeface="+mn-ea"/>
                <a:cs typeface="Segoe UI" pitchFamily="34" charset="0"/>
              </a:rPr>
              <a:t>Adopción y valor empresarial</a:t>
            </a:r>
            <a:br>
              <a:rPr lang="es-MX" sz="2400">
                <a:ea typeface="+mn-ea"/>
                <a:cs typeface="Segoe UI" pitchFamily="34" charset="0"/>
              </a:rPr>
            </a:br>
            <a:r>
              <a:rPr lang="es-MX" sz="2400">
                <a:ea typeface="+mn-ea"/>
                <a:cs typeface="Segoe UI" pitchFamily="34" charset="0"/>
              </a:rPr>
              <a:t>Los esfuerzos de adopción impulsan el uso y brindan la oportunidad de generar valor</a:t>
            </a:r>
            <a:endPar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endParaRPr>
          </a:p>
        </p:txBody>
      </p:sp>
      <p:pic>
        <p:nvPicPr>
          <p:cNvPr id="4" name="Picture 3" descr="Copilot icon">
            <a:extLst>
              <a:ext uri="{FF2B5EF4-FFF2-40B4-BE49-F238E27FC236}">
                <a16:creationId xmlns:a16="http://schemas.microsoft.com/office/drawing/2014/main" id="{B7E84B71-B46A-F65A-37AA-C44436858D5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755890" y="3536570"/>
            <a:ext cx="600548" cy="660793"/>
          </a:xfrm>
          <a:prstGeom prst="rect">
            <a:avLst/>
          </a:prstGeom>
        </p:spPr>
      </p:pic>
      <p:sp>
        <p:nvSpPr>
          <p:cNvPr id="24" name="TextBox 23">
            <a:hlinkClick r:id="rId4"/>
            <a:extLst>
              <a:ext uri="{FF2B5EF4-FFF2-40B4-BE49-F238E27FC236}">
                <a16:creationId xmlns:a16="http://schemas.microsoft.com/office/drawing/2014/main" id="{48352EBA-6C93-4A23-5452-B6E64BBF8148}"/>
              </a:ext>
            </a:extLst>
          </p:cNvPr>
          <p:cNvSpPr txBox="1"/>
          <p:nvPr/>
        </p:nvSpPr>
        <p:spPr>
          <a:xfrm>
            <a:off x="894068" y="4315198"/>
            <a:ext cx="2324812" cy="738664"/>
          </a:xfrm>
          <a:prstGeom prst="rect">
            <a:avLst/>
          </a:prstGeom>
          <a:noFill/>
        </p:spPr>
        <p:txBody>
          <a:bodyPr wrap="square" lIns="0" tIns="0" rIns="0" bIns="0" rtlCol="0">
            <a:spAutoFit/>
          </a:bodyPr>
          <a:lstStyle/>
          <a:p>
            <a:pPr lvl="0" algn="ctr">
              <a:defRPr/>
            </a:pPr>
            <a:r>
              <a:rPr kumimoji="0" lang="en-GB" sz="2400" b="1" i="0" u="sng" strike="noStrike" kern="1200" cap="none" spc="-50" normalizeH="0" baseline="0" noProof="0">
                <a:ln w="3175">
                  <a:noFill/>
                </a:ln>
                <a:solidFill>
                  <a:srgbClr val="0070C0"/>
                </a:solidFill>
                <a:effectLst/>
                <a:uLnTx/>
                <a:uFillTx/>
                <a:latin typeface="Segoe UI Semibold"/>
                <a:ea typeface="+mn-ea"/>
                <a:cs typeface="Segoe UI Semibold" panose="020B0502040204020203" pitchFamily="34" charset="0"/>
              </a:rPr>
              <a:t>Copilot </a:t>
            </a:r>
            <a:r>
              <a:rPr lang="en-GB" sz="2400" b="1" u="sng" spc="-50">
                <a:ln w="3175">
                  <a:noFill/>
                </a:ln>
                <a:solidFill>
                  <a:srgbClr val="0070C0"/>
                </a:solidFill>
                <a:latin typeface="Segoe UI Semibold"/>
                <a:cs typeface="Segoe UI Semibold" panose="020B0502040204020203" pitchFamily="34" charset="0"/>
              </a:rPr>
              <a:t>Sitio de </a:t>
            </a:r>
            <a:r>
              <a:rPr lang="en-GB" sz="2400" b="1" u="sng" spc="-50" err="1">
                <a:ln w="3175">
                  <a:noFill/>
                </a:ln>
                <a:solidFill>
                  <a:srgbClr val="0070C0"/>
                </a:solidFill>
                <a:latin typeface="Segoe UI Semibold"/>
                <a:cs typeface="Segoe UI Semibold" panose="020B0502040204020203" pitchFamily="34" charset="0"/>
              </a:rPr>
              <a:t>adopción</a:t>
            </a:r>
            <a:endParaRPr kumimoji="0" lang="en-GB" sz="2400" b="1" i="0" u="sng" strike="noStrike" kern="1200" cap="none" spc="-50" normalizeH="0" baseline="0" noProof="0">
              <a:ln w="3175">
                <a:noFill/>
              </a:ln>
              <a:solidFill>
                <a:srgbClr val="0070C0"/>
              </a:solidFill>
              <a:effectLst/>
              <a:uLnTx/>
              <a:uFillTx/>
              <a:latin typeface="Segoe UI Semibold"/>
              <a:ea typeface="+mn-ea"/>
              <a:cs typeface="Segoe UI Semibold" panose="020B0502040204020203" pitchFamily="34" charset="0"/>
            </a:endParaRPr>
          </a:p>
        </p:txBody>
      </p:sp>
      <p:grpSp>
        <p:nvGrpSpPr>
          <p:cNvPr id="91" name="Group 90" descr="Two arrows that start at Copilot implementation and goes through User Enablement and Technical Readiness, indicating two parallel paths.">
            <a:extLst>
              <a:ext uri="{FF2B5EF4-FFF2-40B4-BE49-F238E27FC236}">
                <a16:creationId xmlns:a16="http://schemas.microsoft.com/office/drawing/2014/main" id="{98F66DB3-E68D-0F2E-1ED7-C061E0A499B8}"/>
              </a:ext>
              <a:ext uri="{C183D7F6-B498-43B3-948B-1728B52AA6E4}">
                <adec:decorative xmlns:adec="http://schemas.microsoft.com/office/drawing/2017/decorative" val="0"/>
              </a:ext>
            </a:extLst>
          </p:cNvPr>
          <p:cNvGrpSpPr/>
          <p:nvPr/>
        </p:nvGrpSpPr>
        <p:grpSpPr>
          <a:xfrm>
            <a:off x="3314740" y="3014000"/>
            <a:ext cx="7954383" cy="2495508"/>
            <a:chOff x="3314740" y="2191367"/>
            <a:chExt cx="7954383" cy="2495508"/>
          </a:xfrm>
        </p:grpSpPr>
        <p:grpSp>
          <p:nvGrpSpPr>
            <p:cNvPr id="86" name="Group 85">
              <a:extLst>
                <a:ext uri="{FF2B5EF4-FFF2-40B4-BE49-F238E27FC236}">
                  <a16:creationId xmlns:a16="http://schemas.microsoft.com/office/drawing/2014/main" id="{0D1A67FC-63AB-E763-2904-F30009C78A32}"/>
                </a:ext>
              </a:extLst>
            </p:cNvPr>
            <p:cNvGrpSpPr/>
            <p:nvPr/>
          </p:nvGrpSpPr>
          <p:grpSpPr>
            <a:xfrm>
              <a:off x="5765798" y="2191367"/>
              <a:ext cx="5503325" cy="2495508"/>
              <a:chOff x="5765798" y="2217508"/>
              <a:chExt cx="5503325" cy="2495508"/>
            </a:xfrm>
          </p:grpSpPr>
          <p:sp>
            <p:nvSpPr>
              <p:cNvPr id="40" name="Freeform 39">
                <a:extLst>
                  <a:ext uri="{FF2B5EF4-FFF2-40B4-BE49-F238E27FC236}">
                    <a16:creationId xmlns:a16="http://schemas.microsoft.com/office/drawing/2014/main" id="{8FE110B1-F56F-0456-82B5-720966276E9E}"/>
                  </a:ext>
                </a:extLst>
              </p:cNvPr>
              <p:cNvSpPr/>
              <p:nvPr/>
            </p:nvSpPr>
            <p:spPr>
              <a:xfrm flipV="1">
                <a:off x="5765798" y="3542584"/>
                <a:ext cx="5503325" cy="1170432"/>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chemeClr val="accent2"/>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9" name="Freeform 38">
                <a:extLst>
                  <a:ext uri="{FF2B5EF4-FFF2-40B4-BE49-F238E27FC236}">
                    <a16:creationId xmlns:a16="http://schemas.microsoft.com/office/drawing/2014/main" id="{D6A3B469-D8EA-F34C-503E-A723E8D722AE}"/>
                  </a:ext>
                </a:extLst>
              </p:cNvPr>
              <p:cNvSpPr/>
              <p:nvPr/>
            </p:nvSpPr>
            <p:spPr>
              <a:xfrm>
                <a:off x="5765798" y="2217508"/>
                <a:ext cx="5503325" cy="1381894"/>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chemeClr val="accent2"/>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cxnSp>
          <p:nvCxnSpPr>
            <p:cNvPr id="37" name="Straight Connector 36">
              <a:extLst>
                <a:ext uri="{FF2B5EF4-FFF2-40B4-BE49-F238E27FC236}">
                  <a16:creationId xmlns:a16="http://schemas.microsoft.com/office/drawing/2014/main" id="{9A05277B-5689-9421-578D-E106ABF0E2EC}"/>
                </a:ext>
              </a:extLst>
            </p:cNvPr>
            <p:cNvCxnSpPr>
              <a:cxnSpLocks/>
            </p:cNvCxnSpPr>
            <p:nvPr/>
          </p:nvCxnSpPr>
          <p:spPr>
            <a:xfrm>
              <a:off x="3314740" y="3516443"/>
              <a:ext cx="2451058" cy="0"/>
            </a:xfrm>
            <a:prstGeom prst="line">
              <a:avLst/>
            </a:prstGeom>
            <a:ln w="25400">
              <a:solidFill>
                <a:schemeClr val="accent2"/>
              </a:solidFill>
              <a:headEnd type="oval"/>
              <a:tailEnd type="none" w="lg" len="sm"/>
            </a:ln>
          </p:spPr>
          <p:style>
            <a:lnRef idx="1">
              <a:schemeClr val="accent1"/>
            </a:lnRef>
            <a:fillRef idx="0">
              <a:schemeClr val="accent1"/>
            </a:fillRef>
            <a:effectRef idx="0">
              <a:schemeClr val="accent1"/>
            </a:effectRef>
            <a:fontRef idx="minor">
              <a:schemeClr val="tx1"/>
            </a:fontRef>
          </p:style>
        </p:cxnSp>
      </p:grpSp>
      <p:grpSp>
        <p:nvGrpSpPr>
          <p:cNvPr id="15" name="Group 14" descr="Copilot essentials checklist: Sponsor, Scenarios, Security.">
            <a:extLst>
              <a:ext uri="{FF2B5EF4-FFF2-40B4-BE49-F238E27FC236}">
                <a16:creationId xmlns:a16="http://schemas.microsoft.com/office/drawing/2014/main" id="{F9783340-3E7F-F7F0-ABAB-93E015CD6C5A}"/>
              </a:ext>
            </a:extLst>
          </p:cNvPr>
          <p:cNvGrpSpPr/>
          <p:nvPr/>
        </p:nvGrpSpPr>
        <p:grpSpPr>
          <a:xfrm>
            <a:off x="3563005" y="3530279"/>
            <a:ext cx="1487969" cy="1602457"/>
            <a:chOff x="3563005" y="2654202"/>
            <a:chExt cx="1487969" cy="1602457"/>
          </a:xfrm>
        </p:grpSpPr>
        <p:sp>
          <p:nvSpPr>
            <p:cNvPr id="26" name="Rectangle: Rounded Corners 25">
              <a:extLst>
                <a:ext uri="{FF2B5EF4-FFF2-40B4-BE49-F238E27FC236}">
                  <a16:creationId xmlns:a16="http://schemas.microsoft.com/office/drawing/2014/main" id="{1D30EFDC-F791-3CD8-DAB1-5C35F5BFC40E}"/>
                </a:ext>
              </a:extLst>
            </p:cNvPr>
            <p:cNvSpPr/>
            <p:nvPr/>
          </p:nvSpPr>
          <p:spPr>
            <a:xfrm>
              <a:off x="3563005" y="2654202"/>
              <a:ext cx="1374013" cy="1602457"/>
            </a:xfrm>
            <a:prstGeom prst="roundRect">
              <a:avLst>
                <a:gd name="adj" fmla="val 7352"/>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68" name="TextBox 67">
              <a:extLst>
                <a:ext uri="{FF2B5EF4-FFF2-40B4-BE49-F238E27FC236}">
                  <a16:creationId xmlns:a16="http://schemas.microsoft.com/office/drawing/2014/main" id="{62020EF2-3FB1-4A6E-40BE-26FAB72807A5}"/>
                </a:ext>
              </a:extLst>
            </p:cNvPr>
            <p:cNvSpPr txBox="1"/>
            <p:nvPr/>
          </p:nvSpPr>
          <p:spPr>
            <a:xfrm>
              <a:off x="3821001" y="3359144"/>
              <a:ext cx="984565" cy="702756"/>
            </a:xfrm>
            <a:prstGeom prst="rect">
              <a:avLst/>
            </a:prstGeom>
            <a:noFill/>
          </p:spPr>
          <p:txBody>
            <a:bodyPr wrap="none" rtlCol="0">
              <a:spAutoFit/>
            </a:bodyPr>
            <a:lstStyle/>
            <a:p>
              <a:pPr lvl="0">
                <a:spcAft>
                  <a:spcPts val="400"/>
                </a:spcAft>
                <a:defRPr/>
              </a:pPr>
              <a:r>
                <a:rPr lang="en-US" sz="1100" err="1"/>
                <a:t>Patrocinador</a:t>
              </a:r>
              <a:r>
                <a:rPr lang="en-US" sz="1100"/>
                <a:t>
</a:t>
              </a:r>
              <a:r>
                <a:rPr lang="en-US" sz="1100" err="1"/>
                <a:t>Escenarios</a:t>
              </a:r>
              <a:r>
                <a:rPr lang="en-US" sz="1100"/>
                <a:t>
</a:t>
              </a:r>
              <a:r>
                <a:rPr lang="en-US" sz="1100" err="1"/>
                <a:t>Seguridad</a:t>
              </a:r>
              <a:endParaRPr kumimoji="0" lang="en-US" sz="1100" b="0" i="0" u="none" strike="noStrike" kern="1200" cap="none" spc="0" normalizeH="0" baseline="0" noProof="0">
                <a:ln>
                  <a:noFill/>
                </a:ln>
                <a:effectLst/>
                <a:uLnTx/>
                <a:uFillTx/>
                <a:latin typeface="Segoe UI"/>
                <a:ea typeface="+mn-ea"/>
                <a:cs typeface="+mn-cs"/>
              </a:endParaRPr>
            </a:p>
          </p:txBody>
        </p:sp>
        <p:sp>
          <p:nvSpPr>
            <p:cNvPr id="71" name="Graphic 69">
              <a:extLst>
                <a:ext uri="{FF2B5EF4-FFF2-40B4-BE49-F238E27FC236}">
                  <a16:creationId xmlns:a16="http://schemas.microsoft.com/office/drawing/2014/main" id="{7D2E0BD5-3323-82D1-96CE-1805102D38D8}"/>
                </a:ext>
              </a:extLst>
            </p:cNvPr>
            <p:cNvSpPr/>
            <p:nvPr/>
          </p:nvSpPr>
          <p:spPr>
            <a:xfrm>
              <a:off x="3704313" y="343530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74" name="Graphic 69">
              <a:extLst>
                <a:ext uri="{FF2B5EF4-FFF2-40B4-BE49-F238E27FC236}">
                  <a16:creationId xmlns:a16="http://schemas.microsoft.com/office/drawing/2014/main" id="{FFC7A02E-383D-C997-66FA-A5007031A3E6}"/>
                </a:ext>
              </a:extLst>
            </p:cNvPr>
            <p:cNvSpPr/>
            <p:nvPr/>
          </p:nvSpPr>
          <p:spPr>
            <a:xfrm>
              <a:off x="3704313" y="365098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75" name="Graphic 69">
              <a:extLst>
                <a:ext uri="{FF2B5EF4-FFF2-40B4-BE49-F238E27FC236}">
                  <a16:creationId xmlns:a16="http://schemas.microsoft.com/office/drawing/2014/main" id="{F0090246-BA6F-10C8-1B90-613CA10FDF08}"/>
                </a:ext>
              </a:extLst>
            </p:cNvPr>
            <p:cNvSpPr/>
            <p:nvPr/>
          </p:nvSpPr>
          <p:spPr>
            <a:xfrm>
              <a:off x="3704313" y="3866669"/>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 name="TextBox 1">
              <a:extLst>
                <a:ext uri="{FF2B5EF4-FFF2-40B4-BE49-F238E27FC236}">
                  <a16:creationId xmlns:a16="http://schemas.microsoft.com/office/drawing/2014/main" id="{39744015-4F96-BE18-A70D-F2F8AF9FB41F}"/>
                </a:ext>
              </a:extLst>
            </p:cNvPr>
            <p:cNvSpPr txBox="1"/>
            <p:nvPr/>
          </p:nvSpPr>
          <p:spPr>
            <a:xfrm>
              <a:off x="3596431" y="2774017"/>
              <a:ext cx="1454543" cy="584775"/>
            </a:xfrm>
            <a:prstGeom prst="rect">
              <a:avLst/>
            </a:prstGeom>
            <a:noFill/>
          </p:spPr>
          <p:txBody>
            <a:bodyPr wrap="square" rtlCol="0">
              <a:spAutoFit/>
            </a:bodyPr>
            <a:lstStyle/>
            <a:p>
              <a:pPr lvl="0">
                <a:defRPr/>
              </a:pPr>
              <a:r>
                <a:rPr kumimoji="0" lang="en-US" sz="12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Copilot </a:t>
              </a:r>
              <a:r>
                <a:rPr lang="es-MX" sz="1000" b="1">
                  <a:solidFill>
                    <a:srgbClr val="8661C5"/>
                  </a:solidFill>
                  <a:latin typeface="Segoe UI Semibold" panose="020B0502040204020203" pitchFamily="34" charset="0"/>
                  <a:cs typeface="Segoe UI Semibold" panose="020B0502040204020203" pitchFamily="34" charset="0"/>
                </a:rPr>
                <a:t>Lista de verificación de lo esencial</a:t>
              </a:r>
              <a:endParaRPr kumimoji="0" lang="en-US" sz="12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endParaRPr>
            </a:p>
          </p:txBody>
        </p:sp>
        <p:cxnSp>
          <p:nvCxnSpPr>
            <p:cNvPr id="5" name="Straight Connector 4">
              <a:extLst>
                <a:ext uri="{FF2B5EF4-FFF2-40B4-BE49-F238E27FC236}">
                  <a16:creationId xmlns:a16="http://schemas.microsoft.com/office/drawing/2014/main" id="{4D75ACC0-DA82-01B5-B039-734E916CFAE8}"/>
                </a:ext>
              </a:extLst>
            </p:cNvPr>
            <p:cNvCxnSpPr>
              <a:cxnSpLocks/>
            </p:cNvCxnSpPr>
            <p:nvPr/>
          </p:nvCxnSpPr>
          <p:spPr>
            <a:xfrm>
              <a:off x="3699448" y="3300507"/>
              <a:ext cx="110112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8" name="Group 17" descr="User Enablement: Prepare organization and employees for the AI transformation journey.">
            <a:extLst>
              <a:ext uri="{FF2B5EF4-FFF2-40B4-BE49-F238E27FC236}">
                <a16:creationId xmlns:a16="http://schemas.microsoft.com/office/drawing/2014/main" id="{045BB837-FB9D-CEFF-C488-92F3CEEBC85E}"/>
              </a:ext>
            </a:extLst>
          </p:cNvPr>
          <p:cNvGrpSpPr/>
          <p:nvPr/>
        </p:nvGrpSpPr>
        <p:grpSpPr>
          <a:xfrm>
            <a:off x="6747384" y="2360373"/>
            <a:ext cx="4131902" cy="1314317"/>
            <a:chOff x="6747384" y="1484296"/>
            <a:chExt cx="4131902" cy="1314317"/>
          </a:xfrm>
        </p:grpSpPr>
        <p:sp>
          <p:nvSpPr>
            <p:cNvPr id="16" name="Rectangle: Rounded Corners 15">
              <a:extLst>
                <a:ext uri="{FF2B5EF4-FFF2-40B4-BE49-F238E27FC236}">
                  <a16:creationId xmlns:a16="http://schemas.microsoft.com/office/drawing/2014/main" id="{5E912E4B-A43C-0B82-9A0C-BED61F9F5404}"/>
                </a:ext>
              </a:extLst>
            </p:cNvPr>
            <p:cNvSpPr/>
            <p:nvPr/>
          </p:nvSpPr>
          <p:spPr>
            <a:xfrm>
              <a:off x="6747384" y="1642950"/>
              <a:ext cx="4131902" cy="1155663"/>
            </a:xfrm>
            <a:prstGeom prst="roundRect">
              <a:avLst>
                <a:gd name="adj" fmla="val 7992"/>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47" name="TextBox 46">
              <a:hlinkClick r:id="rId5"/>
              <a:extLst>
                <a:ext uri="{FF2B5EF4-FFF2-40B4-BE49-F238E27FC236}">
                  <a16:creationId xmlns:a16="http://schemas.microsoft.com/office/drawing/2014/main" id="{6BA98F64-4F86-B63D-0B4C-B6FDA608E5FF}"/>
                </a:ext>
              </a:extLst>
            </p:cNvPr>
            <p:cNvSpPr txBox="1"/>
            <p:nvPr/>
          </p:nvSpPr>
          <p:spPr>
            <a:xfrm>
              <a:off x="6894812" y="1803516"/>
              <a:ext cx="3196828" cy="338554"/>
            </a:xfrm>
            <a:prstGeom prst="rect">
              <a:avLst/>
            </a:prstGeom>
            <a:noFill/>
          </p:spPr>
          <p:txBody>
            <a:bodyPr wrap="square" rtlCol="0">
              <a:spAutoFit/>
            </a:bodyPr>
            <a:lstStyle/>
            <a:p>
              <a:pPr lvl="0">
                <a:defRPr/>
              </a:pPr>
              <a:r>
                <a:rPr lang="es-MX" sz="1600" b="1" u="sng">
                  <a:solidFill>
                    <a:srgbClr val="0070C0"/>
                  </a:solidFill>
                  <a:latin typeface="Segoe UI Semibold" panose="020B0502040204020203" pitchFamily="34" charset="0"/>
                  <a:cs typeface="Segoe UI Semibold" panose="020B0502040204020203" pitchFamily="34" charset="0"/>
                </a:rPr>
                <a:t>Guía de habilitación del usuario</a:t>
              </a:r>
              <a:endParaRPr kumimoji="0" lang="en-US" sz="1800" b="1" i="0" u="sng" strike="noStrike" kern="1200" cap="none" spc="0" normalizeH="0" baseline="0" noProof="0">
                <a:ln>
                  <a:noFill/>
                </a:ln>
                <a:solidFill>
                  <a:srgbClr val="0070C0"/>
                </a:solidFill>
                <a:effectLst/>
                <a:uLnTx/>
                <a:uFillTx/>
                <a:latin typeface="Segoe UI Semibold" panose="020B0502040204020203" pitchFamily="34" charset="0"/>
                <a:ea typeface="+mn-ea"/>
                <a:cs typeface="Segoe UI Semibold" panose="020B0502040204020203" pitchFamily="34" charset="0"/>
              </a:endParaRPr>
            </a:p>
          </p:txBody>
        </p:sp>
        <p:grpSp>
          <p:nvGrpSpPr>
            <p:cNvPr id="49" name="Group 48">
              <a:extLst>
                <a:ext uri="{FF2B5EF4-FFF2-40B4-BE49-F238E27FC236}">
                  <a16:creationId xmlns:a16="http://schemas.microsoft.com/office/drawing/2014/main" id="{E1C0B02E-7F57-57B6-D0BF-057B2498B4B3}"/>
                </a:ext>
              </a:extLst>
            </p:cNvPr>
            <p:cNvGrpSpPr/>
            <p:nvPr/>
          </p:nvGrpSpPr>
          <p:grpSpPr>
            <a:xfrm>
              <a:off x="10255431" y="1484296"/>
              <a:ext cx="460064" cy="460064"/>
              <a:chOff x="9329369" y="1297527"/>
              <a:chExt cx="556677" cy="556677"/>
            </a:xfrm>
          </p:grpSpPr>
          <p:sp>
            <p:nvSpPr>
              <p:cNvPr id="48" name="Oval 47">
                <a:extLst>
                  <a:ext uri="{FF2B5EF4-FFF2-40B4-BE49-F238E27FC236}">
                    <a16:creationId xmlns:a16="http://schemas.microsoft.com/office/drawing/2014/main" id="{E63F716B-A6C6-6363-FC6B-FB35A96AE37C}"/>
                  </a:ext>
                </a:extLst>
              </p:cNvPr>
              <p:cNvSpPr/>
              <p:nvPr/>
            </p:nvSpPr>
            <p:spPr>
              <a:xfrm>
                <a:off x="9329369" y="1297527"/>
                <a:ext cx="556677" cy="556677"/>
              </a:xfrm>
              <a:prstGeom prst="ellipse">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6" name="Picture 5">
                <a:extLst>
                  <a:ext uri="{FF2B5EF4-FFF2-40B4-BE49-F238E27FC236}">
                    <a16:creationId xmlns:a16="http://schemas.microsoft.com/office/drawing/2014/main" id="{BC2D86C9-14E8-1BB3-5640-1B5C676399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428367" y="1372013"/>
                <a:ext cx="358679" cy="394659"/>
              </a:xfrm>
              <a:prstGeom prst="rect">
                <a:avLst/>
              </a:prstGeom>
            </p:spPr>
          </p:pic>
        </p:grpSp>
        <p:sp>
          <p:nvSpPr>
            <p:cNvPr id="50" name="TextBox 49">
              <a:extLst>
                <a:ext uri="{FF2B5EF4-FFF2-40B4-BE49-F238E27FC236}">
                  <a16:creationId xmlns:a16="http://schemas.microsoft.com/office/drawing/2014/main" id="{555A4FB3-794E-E64C-015E-75951B594929}"/>
                </a:ext>
              </a:extLst>
            </p:cNvPr>
            <p:cNvSpPr txBox="1"/>
            <p:nvPr/>
          </p:nvSpPr>
          <p:spPr>
            <a:xfrm>
              <a:off x="6891821" y="2171973"/>
              <a:ext cx="3847214" cy="461665"/>
            </a:xfrm>
            <a:prstGeom prst="rect">
              <a:avLst/>
            </a:prstGeom>
            <a:noFill/>
          </p:spPr>
          <p:txBody>
            <a:bodyPr wrap="square" rtlCol="0">
              <a:spAutoFit/>
            </a:bodyPr>
            <a:lstStyle/>
            <a:p>
              <a:pPr lvl="0">
                <a:defRPr/>
              </a:pPr>
              <a:r>
                <a:rPr lang="es-MX" sz="1200"/>
                <a:t>Preparar a la organización y a los empleados para el proceso de transformación de la IA</a:t>
              </a:r>
              <a:endParaRPr kumimoji="0" lang="en-US" sz="1200" b="0" i="0" u="none" strike="noStrike" kern="1200" cap="none" spc="0" normalizeH="0" baseline="0" noProof="0">
                <a:ln>
                  <a:noFill/>
                </a:ln>
                <a:effectLst/>
                <a:uLnTx/>
                <a:uFillTx/>
                <a:latin typeface="Segoe UI"/>
                <a:ea typeface="+mn-ea"/>
                <a:cs typeface="+mn-cs"/>
              </a:endParaRPr>
            </a:p>
          </p:txBody>
        </p:sp>
      </p:grpSp>
      <p:grpSp>
        <p:nvGrpSpPr>
          <p:cNvPr id="3" name="Group 2" descr="Arrow between User Enablement and Technical Readiness to indicate that these two workstreams support each other for maximum value and ROI.">
            <a:extLst>
              <a:ext uri="{FF2B5EF4-FFF2-40B4-BE49-F238E27FC236}">
                <a16:creationId xmlns:a16="http://schemas.microsoft.com/office/drawing/2014/main" id="{B96EAB3A-89B6-103B-FB3F-1D0F019B5702}"/>
              </a:ext>
            </a:extLst>
          </p:cNvPr>
          <p:cNvGrpSpPr/>
          <p:nvPr/>
        </p:nvGrpSpPr>
        <p:grpSpPr>
          <a:xfrm>
            <a:off x="6747384" y="3806293"/>
            <a:ext cx="4131902" cy="1097261"/>
            <a:chOff x="6747384" y="2996668"/>
            <a:chExt cx="4131902" cy="1097261"/>
          </a:xfrm>
        </p:grpSpPr>
        <p:cxnSp>
          <p:nvCxnSpPr>
            <p:cNvPr id="61" name="Straight Connector 60">
              <a:extLst>
                <a:ext uri="{FF2B5EF4-FFF2-40B4-BE49-F238E27FC236}">
                  <a16:creationId xmlns:a16="http://schemas.microsoft.com/office/drawing/2014/main" id="{D46BB867-2EE3-5A52-1A42-EAB722794016}"/>
                </a:ext>
              </a:extLst>
            </p:cNvPr>
            <p:cNvCxnSpPr>
              <a:cxnSpLocks/>
            </p:cNvCxnSpPr>
            <p:nvPr/>
          </p:nvCxnSpPr>
          <p:spPr>
            <a:xfrm>
              <a:off x="8813335" y="2996668"/>
              <a:ext cx="0" cy="1097261"/>
            </a:xfrm>
            <a:prstGeom prst="line">
              <a:avLst/>
            </a:prstGeom>
            <a:ln w="25400">
              <a:solidFill>
                <a:schemeClr val="accent2"/>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59" name="Rectangle: Rounded Corners 15">
              <a:extLst>
                <a:ext uri="{FF2B5EF4-FFF2-40B4-BE49-F238E27FC236}">
                  <a16:creationId xmlns:a16="http://schemas.microsoft.com/office/drawing/2014/main" id="{3A4B3ED6-CCB9-7782-0D6F-31B7025B2F5F}"/>
                </a:ext>
              </a:extLst>
            </p:cNvPr>
            <p:cNvSpPr/>
            <p:nvPr/>
          </p:nvSpPr>
          <p:spPr>
            <a:xfrm>
              <a:off x="6747384" y="3350846"/>
              <a:ext cx="4131902" cy="388905"/>
            </a:xfrm>
            <a:prstGeom prst="roundRect">
              <a:avLst>
                <a:gd name="adj" fmla="val 15277"/>
              </a:avLst>
            </a:prstGeom>
            <a:solidFill>
              <a:schemeClr val="bg1"/>
            </a:solidFill>
            <a:ln>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lgn="ctr">
                <a:defRPr/>
              </a:pPr>
              <a:r>
                <a:rPr lang="es-MX" sz="1000">
                  <a:solidFill>
                    <a:schemeClr val="tx1"/>
                  </a:solidFill>
                </a:rPr>
                <a:t>Los flujos de trabajo se apoyan entre sí para obtener el máximo valor</a:t>
              </a:r>
              <a:endParaRPr kumimoji="0" lang="en-GB" sz="1050" b="0" i="0" u="none" strike="noStrike" kern="1200" cap="none" spc="0" normalizeH="0" baseline="0" noProof="0">
                <a:ln>
                  <a:noFill/>
                </a:ln>
                <a:solidFill>
                  <a:schemeClr val="tx1"/>
                </a:solidFill>
                <a:effectLst/>
                <a:uLnTx/>
                <a:uFillTx/>
                <a:latin typeface="Segoe UI"/>
                <a:ea typeface="+mn-ea"/>
                <a:cs typeface="+mn-cs"/>
              </a:endParaRPr>
            </a:p>
          </p:txBody>
        </p:sp>
      </p:grpSp>
      <p:grpSp>
        <p:nvGrpSpPr>
          <p:cNvPr id="20" name="Group 19" descr="Technical Readiness:">
            <a:extLst>
              <a:ext uri="{FF2B5EF4-FFF2-40B4-BE49-F238E27FC236}">
                <a16:creationId xmlns:a16="http://schemas.microsoft.com/office/drawing/2014/main" id="{A990FD68-DAB2-8CD5-F187-58053961F716}"/>
              </a:ext>
            </a:extLst>
          </p:cNvPr>
          <p:cNvGrpSpPr/>
          <p:nvPr/>
        </p:nvGrpSpPr>
        <p:grpSpPr>
          <a:xfrm>
            <a:off x="6747384" y="4859279"/>
            <a:ext cx="4131902" cy="1314317"/>
            <a:chOff x="6747384" y="3983202"/>
            <a:chExt cx="4131902" cy="1314317"/>
          </a:xfrm>
        </p:grpSpPr>
        <p:sp>
          <p:nvSpPr>
            <p:cNvPr id="51" name="Rectangle: Rounded Corners 15">
              <a:extLst>
                <a:ext uri="{FF2B5EF4-FFF2-40B4-BE49-F238E27FC236}">
                  <a16:creationId xmlns:a16="http://schemas.microsoft.com/office/drawing/2014/main" id="{39C0A078-66AB-C4BB-13F0-D13584220B9F}"/>
                </a:ext>
              </a:extLst>
            </p:cNvPr>
            <p:cNvSpPr/>
            <p:nvPr/>
          </p:nvSpPr>
          <p:spPr>
            <a:xfrm>
              <a:off x="6747384" y="4141856"/>
              <a:ext cx="4131902" cy="1155663"/>
            </a:xfrm>
            <a:prstGeom prst="roundRect">
              <a:avLst>
                <a:gd name="adj" fmla="val 7992"/>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52" name="TextBox 51">
              <a:hlinkClick r:id="rId6"/>
              <a:extLst>
                <a:ext uri="{FF2B5EF4-FFF2-40B4-BE49-F238E27FC236}">
                  <a16:creationId xmlns:a16="http://schemas.microsoft.com/office/drawing/2014/main" id="{845E700F-14B2-2F2A-38B7-8569E627AFF1}"/>
                </a:ext>
              </a:extLst>
            </p:cNvPr>
            <p:cNvSpPr txBox="1"/>
            <p:nvPr/>
          </p:nvSpPr>
          <p:spPr>
            <a:xfrm>
              <a:off x="6894812" y="4260850"/>
              <a:ext cx="3338902" cy="369332"/>
            </a:xfrm>
            <a:prstGeom prst="rect">
              <a:avLst/>
            </a:prstGeom>
            <a:noFill/>
          </p:spPr>
          <p:txBody>
            <a:bodyPr wrap="square" rtlCol="0">
              <a:spAutoFit/>
            </a:bodyPr>
            <a:lstStyle/>
            <a:p>
              <a:pPr lvl="0">
                <a:defRPr/>
              </a:pPr>
              <a:r>
                <a:rPr lang="en-US" b="1" u="sng">
                  <a:solidFill>
                    <a:srgbClr val="0078D4"/>
                  </a:solidFill>
                  <a:latin typeface="Segoe UI Semibold" panose="020B0502040204020203" pitchFamily="34" charset="0"/>
                  <a:cs typeface="Segoe UI Semibold" panose="020B0502040204020203" pitchFamily="34" charset="0"/>
                </a:rPr>
                <a:t>Guía de </a:t>
              </a:r>
              <a:r>
                <a:rPr lang="en-US" b="1" u="sng" err="1">
                  <a:solidFill>
                    <a:srgbClr val="0078D4"/>
                  </a:solidFill>
                  <a:latin typeface="Segoe UI Semibold" panose="020B0502040204020203" pitchFamily="34" charset="0"/>
                  <a:cs typeface="Segoe UI Semibold" panose="020B0502040204020203" pitchFamily="34" charset="0"/>
                </a:rPr>
                <a:t>preparación</a:t>
              </a:r>
              <a:r>
                <a:rPr lang="en-US" b="1" u="sng">
                  <a:solidFill>
                    <a:srgbClr val="0078D4"/>
                  </a:solidFill>
                  <a:latin typeface="Segoe UI Semibold" panose="020B0502040204020203" pitchFamily="34" charset="0"/>
                  <a:cs typeface="Segoe UI Semibold" panose="020B0502040204020203" pitchFamily="34" charset="0"/>
                </a:rPr>
                <a:t> </a:t>
              </a:r>
              <a:r>
                <a:rPr lang="en-US" b="1" u="sng" err="1">
                  <a:solidFill>
                    <a:srgbClr val="0078D4"/>
                  </a:solidFill>
                  <a:latin typeface="Segoe UI Semibold" panose="020B0502040204020203" pitchFamily="34" charset="0"/>
                  <a:cs typeface="Segoe UI Semibold" panose="020B0502040204020203" pitchFamily="34" charset="0"/>
                </a:rPr>
                <a:t>técnica</a:t>
              </a:r>
              <a:endParaRPr kumimoji="0" lang="en-US" sz="1800" b="1" i="0" u="sng"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endParaRPr>
            </a:p>
          </p:txBody>
        </p:sp>
        <p:grpSp>
          <p:nvGrpSpPr>
            <p:cNvPr id="53" name="Group 52">
              <a:extLst>
                <a:ext uri="{FF2B5EF4-FFF2-40B4-BE49-F238E27FC236}">
                  <a16:creationId xmlns:a16="http://schemas.microsoft.com/office/drawing/2014/main" id="{D9CCB1D0-EC95-FD65-93FA-0FD50E987555}"/>
                </a:ext>
              </a:extLst>
            </p:cNvPr>
            <p:cNvGrpSpPr/>
            <p:nvPr/>
          </p:nvGrpSpPr>
          <p:grpSpPr>
            <a:xfrm>
              <a:off x="10255431" y="3983202"/>
              <a:ext cx="460064" cy="460064"/>
              <a:chOff x="9329369" y="1297527"/>
              <a:chExt cx="556677" cy="556677"/>
            </a:xfrm>
          </p:grpSpPr>
          <p:sp>
            <p:nvSpPr>
              <p:cNvPr id="54" name="Oval 53">
                <a:extLst>
                  <a:ext uri="{FF2B5EF4-FFF2-40B4-BE49-F238E27FC236}">
                    <a16:creationId xmlns:a16="http://schemas.microsoft.com/office/drawing/2014/main" id="{43B4964A-E130-BECC-C646-69DD5AD2B541}"/>
                  </a:ext>
                </a:extLst>
              </p:cNvPr>
              <p:cNvSpPr/>
              <p:nvPr/>
            </p:nvSpPr>
            <p:spPr>
              <a:xfrm>
                <a:off x="9329369" y="1297527"/>
                <a:ext cx="556677" cy="556677"/>
              </a:xfrm>
              <a:prstGeom prst="ellipse">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55" name="Picture 54">
                <a:extLst>
                  <a:ext uri="{FF2B5EF4-FFF2-40B4-BE49-F238E27FC236}">
                    <a16:creationId xmlns:a16="http://schemas.microsoft.com/office/drawing/2014/main" id="{2595C110-E5F6-91F4-D4C9-DCAF807CE58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428367" y="1372013"/>
                <a:ext cx="358679" cy="394659"/>
              </a:xfrm>
              <a:prstGeom prst="rect">
                <a:avLst/>
              </a:prstGeom>
            </p:spPr>
          </p:pic>
        </p:grpSp>
        <p:sp>
          <p:nvSpPr>
            <p:cNvPr id="56" name="TextBox 55">
              <a:extLst>
                <a:ext uri="{FF2B5EF4-FFF2-40B4-BE49-F238E27FC236}">
                  <a16:creationId xmlns:a16="http://schemas.microsoft.com/office/drawing/2014/main" id="{2852A58F-39F0-AFAC-B661-8AF633A4D8F6}"/>
                </a:ext>
              </a:extLst>
            </p:cNvPr>
            <p:cNvSpPr txBox="1"/>
            <p:nvPr/>
          </p:nvSpPr>
          <p:spPr>
            <a:xfrm>
              <a:off x="6891820" y="4618393"/>
              <a:ext cx="3965749" cy="646331"/>
            </a:xfrm>
            <a:prstGeom prst="rect">
              <a:avLst/>
            </a:prstGeom>
            <a:noFill/>
          </p:spPr>
          <p:txBody>
            <a:bodyPr wrap="square" rtlCol="0">
              <a:spAutoFit/>
            </a:bodyPr>
            <a:lstStyle/>
            <a:p>
              <a:pPr lvl="0">
                <a:defRPr/>
              </a:pPr>
              <a:r>
                <a:rPr lang="es-MX" sz="1200"/>
                <a:t>Aborde la implementación y optimización técnicas, incluidas la gobernanza, la seguridad, el cumplimiento y la administración</a:t>
              </a:r>
              <a:endParaRPr kumimoji="0" lang="en-US" sz="1200" b="0" i="0" u="none" strike="noStrike" kern="1200" cap="none" spc="0" normalizeH="0" baseline="0" noProof="0">
                <a:ln>
                  <a:noFill/>
                </a:ln>
                <a:effectLst/>
                <a:uLnTx/>
                <a:uFillTx/>
                <a:latin typeface="Segoe UI"/>
                <a:ea typeface="+mn-ea"/>
                <a:cs typeface="+mn-cs"/>
              </a:endParaRPr>
            </a:p>
          </p:txBody>
        </p:sp>
      </p:grpSp>
      <p:sp>
        <p:nvSpPr>
          <p:cNvPr id="8" name="TextBox 7">
            <a:hlinkClick r:id="" action="ppaction://noaction"/>
            <a:extLst>
              <a:ext uri="{FF2B5EF4-FFF2-40B4-BE49-F238E27FC236}">
                <a16:creationId xmlns:a16="http://schemas.microsoft.com/office/drawing/2014/main" id="{2F060FD1-BCB2-8833-2799-85154D6049BA}"/>
              </a:ext>
            </a:extLst>
          </p:cNvPr>
          <p:cNvSpPr txBox="1"/>
          <p:nvPr/>
        </p:nvSpPr>
        <p:spPr>
          <a:xfrm>
            <a:off x="1998430" y="1257114"/>
            <a:ext cx="8880856" cy="369332"/>
          </a:xfrm>
          <a:prstGeom prst="rect">
            <a:avLst/>
          </a:prstGeom>
          <a:noFill/>
        </p:spPr>
        <p:txBody>
          <a:bodyPr wrap="square">
            <a:spAutoFit/>
          </a:bodyPr>
          <a:lstStyle/>
          <a:p>
            <a:pPr lvl="0" algn="ctr" defTabSz="932742">
              <a:spcBef>
                <a:spcPct val="0"/>
              </a:spcBef>
              <a:defRPr/>
            </a:pPr>
            <a:r>
              <a:rPr lang="es-MX" u="sng">
                <a:ln w="3175">
                  <a:noFill/>
                </a:ln>
                <a:solidFill>
                  <a:schemeClr val="accent3"/>
                </a:solidFill>
                <a:latin typeface="Segoe UI Semibold"/>
                <a:cs typeface="Segoe UI Semilight" panose="020B0402040204020203" pitchFamily="34" charset="0"/>
              </a:rPr>
              <a:t>Vaya a la sección de conversación de adopción completa para obtener más detalles</a:t>
            </a:r>
            <a:endParaRPr kumimoji="0" lang="en-US" sz="2000" b="0" i="0" u="sng" strike="noStrike" kern="1200" cap="none" normalizeH="0" baseline="0" noProof="0">
              <a:ln w="3175">
                <a:noFill/>
              </a:ln>
              <a:solidFill>
                <a:schemeClr val="accent3"/>
              </a:solidFill>
              <a:effectLst/>
              <a:uLnTx/>
              <a:uFillTx/>
              <a:latin typeface="Segoe UI Semibold"/>
              <a:cs typeface="Segoe UI Semilight" panose="020B0402040204020203" pitchFamily="34" charset="0"/>
            </a:endParaRPr>
          </a:p>
        </p:txBody>
      </p:sp>
    </p:spTree>
    <p:extLst>
      <p:ext uri="{BB962C8B-B14F-4D97-AF65-F5344CB8AC3E}">
        <p14:creationId xmlns:p14="http://schemas.microsoft.com/office/powerpoint/2010/main" val="2071444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left)">
                                      <p:cBhvr>
                                        <p:cTn id="7" dur="700"/>
                                        <p:tgtEl>
                                          <p:spTgt spid="91"/>
                                        </p:tgtEl>
                                      </p:cBhvr>
                                    </p:animEffect>
                                  </p:childTnLst>
                                </p:cTn>
                              </p:par>
                              <p:par>
                                <p:cTn id="8" presetID="10" presetClass="entr" presetSubtype="0" fill="hold"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42" presetClass="path" presetSubtype="0" decel="50000" fill="hold" nodeType="withEffect">
                                  <p:stCondLst>
                                    <p:cond delay="500"/>
                                  </p:stCondLst>
                                  <p:childTnLst>
                                    <p:animMotion origin="layout" path="M -0.01745 0.00093 L 0.00091 0.00093 " pathEditMode="relative" rAng="0" ptsTypes="AA">
                                      <p:cBhvr>
                                        <p:cTn id="12" dur="500" fill="hold"/>
                                        <p:tgtEl>
                                          <p:spTgt spid="15"/>
                                        </p:tgtEl>
                                        <p:attrNameLst>
                                          <p:attrName>ppt_x</p:attrName>
                                          <p:attrName>ppt_y</p:attrName>
                                        </p:attrNameLst>
                                      </p:cBhvr>
                                      <p:rCtr x="911" y="0"/>
                                    </p:animMotion>
                                  </p:childTnLst>
                                </p:cTn>
                              </p:par>
                              <p:par>
                                <p:cTn id="13" presetID="10" presetClass="entr" presetSubtype="0" fill="hold" nodeType="withEffect">
                                  <p:stCondLst>
                                    <p:cond delay="1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42" presetClass="path" presetSubtype="0" decel="100000" fill="hold" nodeType="withEffect">
                                  <p:stCondLst>
                                    <p:cond delay="1500"/>
                                  </p:stCondLst>
                                  <p:childTnLst>
                                    <p:animMotion origin="layout" path="M 3.54167E-6 3.7037E-6 L 3.54167E-6 0.03541 " pathEditMode="relative" rAng="0" ptsTypes="AA">
                                      <p:cBhvr>
                                        <p:cTn id="17" dur="700" spd="-100000" fill="hold"/>
                                        <p:tgtEl>
                                          <p:spTgt spid="18"/>
                                        </p:tgtEl>
                                        <p:attrNameLst>
                                          <p:attrName>ppt_x</p:attrName>
                                          <p:attrName>ppt_y</p:attrName>
                                        </p:attrNameLst>
                                      </p:cBhvr>
                                      <p:rCtr x="0" y="1759"/>
                                    </p:animMotion>
                                  </p:childTnLst>
                                </p:cTn>
                              </p:par>
                              <p:par>
                                <p:cTn id="18" presetID="10" presetClass="entr" presetSubtype="0" fill="hold" nodeType="withEffect">
                                  <p:stCondLst>
                                    <p:cond delay="150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42" presetClass="path" presetSubtype="0" decel="100000" fill="hold" nodeType="withEffect">
                                  <p:stCondLst>
                                    <p:cond delay="1500"/>
                                  </p:stCondLst>
                                  <p:childTnLst>
                                    <p:animMotion origin="layout" path="M 3.54167E-6 1.85185E-6 L 3.54167E-6 -0.03287 " pathEditMode="relative" rAng="0" ptsTypes="AA">
                                      <p:cBhvr>
                                        <p:cTn id="22" dur="700" spd="-100000" fill="hold"/>
                                        <p:tgtEl>
                                          <p:spTgt spid="20"/>
                                        </p:tgtEl>
                                        <p:attrNameLst>
                                          <p:attrName>ppt_x</p:attrName>
                                          <p:attrName>ppt_y</p:attrName>
                                        </p:attrNameLst>
                                      </p:cBhvr>
                                      <p:rCtr x="0" y="-1644"/>
                                    </p:animMotion>
                                  </p:childTnLst>
                                </p:cTn>
                              </p:par>
                            </p:childTnLst>
                          </p:cTn>
                        </p:par>
                        <p:par>
                          <p:cTn id="23" fill="hold">
                            <p:stCondLst>
                              <p:cond delay="2200"/>
                            </p:stCondLst>
                            <p:childTnLst>
                              <p:par>
                                <p:cTn id="24" presetID="10" presetClass="entr" presetSubtype="0" fill="hold" grpId="0" nodeType="afterEffect">
                                  <p:stCondLst>
                                    <p:cond delay="25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250"/>
                                        <p:tgtEl>
                                          <p:spTgt spid="8"/>
                                        </p:tgtEl>
                                      </p:cBhvr>
                                    </p:animEffect>
                                  </p:childTnLst>
                                </p:cTn>
                              </p:par>
                              <p:par>
                                <p:cTn id="27" presetID="42" presetClass="path" presetSubtype="0" decel="100000" fill="hold" grpId="1" nodeType="withEffect">
                                  <p:stCondLst>
                                    <p:cond delay="250"/>
                                  </p:stCondLst>
                                  <p:childTnLst>
                                    <p:animMotion origin="layout" path="M 2.5E-6 -2.22222E-6 L 2.5E-6 0.03542 " pathEditMode="relative" rAng="0" ptsTypes="AA">
                                      <p:cBhvr>
                                        <p:cTn id="28" dur="1250" spd="-100000" fill="hold"/>
                                        <p:tgtEl>
                                          <p:spTgt spid="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1D171ABA-5603-EC45-5284-F425CBA1A78A}"/>
              </a:ext>
              <a:ext uri="{C183D7F6-B498-43B3-948B-1728B52AA6E4}">
                <adec:decorative xmlns:adec="http://schemas.microsoft.com/office/drawing/2017/decorative" val="1"/>
              </a:ext>
            </a:extLst>
          </p:cNvPr>
          <p:cNvSpPr/>
          <p:nvPr/>
        </p:nvSpPr>
        <p:spPr bwMode="auto">
          <a:xfrm>
            <a:off x="588963" y="2344738"/>
            <a:ext cx="11017250" cy="3924300"/>
          </a:xfrm>
          <a:prstGeom prst="roundRect">
            <a:avLst>
              <a:gd name="adj" fmla="val 3575"/>
            </a:avLst>
          </a:prstGeom>
          <a:solidFill>
            <a:schemeClr val="bg1">
              <a:lumMod val="85000"/>
              <a:lumOff val="15000"/>
              <a:alpha val="62000"/>
            </a:schemeClr>
          </a:solidFill>
          <a:ln w="12700">
            <a:gradFill flip="none" rotWithShape="1">
              <a:gsLst>
                <a:gs pos="48000">
                  <a:schemeClr val="bg1"/>
                </a:gs>
                <a:gs pos="100000">
                  <a:schemeClr val="accent1">
                    <a:lumMod val="30000"/>
                    <a:lumOff val="70000"/>
                    <a:alpha val="16000"/>
                  </a:schemeClr>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 name="Rectangle: Rounded Corners 3">
            <a:extLst>
              <a:ext uri="{FF2B5EF4-FFF2-40B4-BE49-F238E27FC236}">
                <a16:creationId xmlns:a16="http://schemas.microsoft.com/office/drawing/2014/main" id="{E445205D-F4A2-EA19-7C12-B663E8296AB3}"/>
              </a:ext>
            </a:extLst>
          </p:cNvPr>
          <p:cNvSpPr>
            <a:spLocks/>
          </p:cNvSpPr>
          <p:nvPr/>
        </p:nvSpPr>
        <p:spPr bwMode="auto">
          <a:xfrm>
            <a:off x="2731633" y="2733223"/>
            <a:ext cx="8728846" cy="944200"/>
          </a:xfrm>
          <a:prstGeom prst="roundRect">
            <a:avLst/>
          </a:prstGeom>
          <a:solidFill>
            <a:schemeClr val="bg1">
              <a:alpha val="84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sp>
        <p:nvSpPr>
          <p:cNvPr id="3" name="Rectangle: Rounded Corners 2">
            <a:extLst>
              <a:ext uri="{FF2B5EF4-FFF2-40B4-BE49-F238E27FC236}">
                <a16:creationId xmlns:a16="http://schemas.microsoft.com/office/drawing/2014/main" id="{5FFF91E6-0F12-A9F1-7197-8C3E0BE0B2EF}"/>
              </a:ext>
            </a:extLst>
          </p:cNvPr>
          <p:cNvSpPr>
            <a:spLocks/>
          </p:cNvSpPr>
          <p:nvPr/>
        </p:nvSpPr>
        <p:spPr bwMode="auto">
          <a:xfrm>
            <a:off x="3321740" y="3865017"/>
            <a:ext cx="8138739" cy="944200"/>
          </a:xfrm>
          <a:prstGeom prst="roundRect">
            <a:avLst/>
          </a:prstGeom>
          <a:solidFill>
            <a:schemeClr val="bg1">
              <a:alpha val="84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sp>
        <p:nvSpPr>
          <p:cNvPr id="2" name="Title 1">
            <a:extLst>
              <a:ext uri="{FF2B5EF4-FFF2-40B4-BE49-F238E27FC236}">
                <a16:creationId xmlns:a16="http://schemas.microsoft.com/office/drawing/2014/main" id="{8AD0CC20-C381-56B2-208B-E65F782C10B8}"/>
              </a:ext>
            </a:extLst>
          </p:cNvPr>
          <p:cNvSpPr>
            <a:spLocks noGrp="1"/>
          </p:cNvSpPr>
          <p:nvPr>
            <p:ph type="title"/>
          </p:nvPr>
        </p:nvSpPr>
        <p:spPr>
          <a:xfrm>
            <a:off x="588963" y="584200"/>
            <a:ext cx="11017250" cy="615553"/>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s-MX" sz="4000" spc="0">
                <a:gradFill flip="none" rotWithShape="1">
                  <a:gsLst>
                    <a:gs pos="0">
                      <a:srgbClr val="D59ED7"/>
                    </a:gs>
                    <a:gs pos="100000">
                      <a:srgbClr val="8DC8E8"/>
                    </a:gs>
                  </a:gsLst>
                  <a:lin ang="3600000" scaled="0"/>
                  <a:tileRect/>
                </a:gradFill>
              </a:rPr>
              <a:t>Más allá del ahorro de tiempo</a:t>
            </a:r>
            <a:endParaRPr lang="en-US" sz="4000" spc="0">
              <a:gradFill flip="none" rotWithShape="1">
                <a:gsLst>
                  <a:gs pos="0">
                    <a:srgbClr val="D59ED7"/>
                  </a:gs>
                  <a:gs pos="100000">
                    <a:srgbClr val="8DC8E8"/>
                  </a:gs>
                </a:gsLst>
                <a:lin ang="3600000" scaled="0"/>
                <a:tileRect/>
              </a:gradFill>
            </a:endParaRPr>
          </a:p>
        </p:txBody>
      </p:sp>
      <p:sp>
        <p:nvSpPr>
          <p:cNvPr id="18" name="Rectangle 17">
            <a:extLst>
              <a:ext uri="{FF2B5EF4-FFF2-40B4-BE49-F238E27FC236}">
                <a16:creationId xmlns:a16="http://schemas.microsoft.com/office/drawing/2014/main" id="{7A991BF1-2ADF-BD58-7D78-BE0968711E26}"/>
              </a:ext>
              <a:ext uri="{C183D7F6-B498-43B3-948B-1728B52AA6E4}">
                <adec:decorative xmlns:adec="http://schemas.microsoft.com/office/drawing/2017/decorative" val="0"/>
              </a:ext>
            </a:extLst>
          </p:cNvPr>
          <p:cNvSpPr>
            <a:spLocks/>
          </p:cNvSpPr>
          <p:nvPr/>
        </p:nvSpPr>
        <p:spPr bwMode="auto">
          <a:xfrm>
            <a:off x="588963" y="1469864"/>
            <a:ext cx="11017250" cy="5539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ctr">
              <a:spcBef>
                <a:spcPts val="300"/>
              </a:spcBef>
              <a:spcAft>
                <a:spcPts val="200"/>
              </a:spcAft>
              <a:defRPr/>
            </a:pPr>
            <a:r>
              <a:rPr lang="es-MX"/>
              <a:t>Aumente el valor a partir de un uso sólido y ganancias de capacidad individual optimizando los procesos departamentales e impactando en las métricas que son importantes para su organización.</a:t>
            </a:r>
            <a:endParaRPr kumimoji="0" lang="en-US" b="0" i="0" u="none" strike="noStrike" kern="1200" cap="none" spc="0" normalizeH="0" baseline="0" noProof="0">
              <a:ln>
                <a:noFill/>
              </a:ln>
              <a:effectLst/>
              <a:uLnTx/>
              <a:uFillTx/>
              <a:ea typeface="+mn-ea"/>
              <a:cs typeface="+mn-cs"/>
            </a:endParaRPr>
          </a:p>
        </p:txBody>
      </p:sp>
      <p:sp>
        <p:nvSpPr>
          <p:cNvPr id="62" name="Freeform: Shape 61">
            <a:extLst>
              <a:ext uri="{FF2B5EF4-FFF2-40B4-BE49-F238E27FC236}">
                <a16:creationId xmlns:a16="http://schemas.microsoft.com/office/drawing/2014/main" id="{1FB5ED97-993B-A886-7100-A7D85E854921}"/>
              </a:ext>
            </a:extLst>
          </p:cNvPr>
          <p:cNvSpPr/>
          <p:nvPr/>
        </p:nvSpPr>
        <p:spPr>
          <a:xfrm>
            <a:off x="844639" y="2560027"/>
            <a:ext cx="3576379" cy="3496392"/>
          </a:xfrm>
          <a:custGeom>
            <a:avLst/>
            <a:gdLst>
              <a:gd name="connsiteX0" fmla="*/ 1631724 w 3263446"/>
              <a:gd name="connsiteY0" fmla="*/ 0 h 3190456"/>
              <a:gd name="connsiteX1" fmla="*/ 1736196 w 3263446"/>
              <a:gd name="connsiteY1" fmla="*/ 59492 h 3190456"/>
              <a:gd name="connsiteX2" fmla="*/ 1760976 w 3263446"/>
              <a:gd name="connsiteY2" fmla="*/ 109837 h 3190456"/>
              <a:gd name="connsiteX3" fmla="*/ 1763413 w 3263446"/>
              <a:gd name="connsiteY3" fmla="*/ 108594 h 3190456"/>
              <a:gd name="connsiteX4" fmla="*/ 2960089 w 3263446"/>
              <a:gd name="connsiteY4" fmla="*/ 2455421 h 3190456"/>
              <a:gd name="connsiteX5" fmla="*/ 2958569 w 3263446"/>
              <a:gd name="connsiteY5" fmla="*/ 2456196 h 3190456"/>
              <a:gd name="connsiteX6" fmla="*/ 3253343 w 3263446"/>
              <a:gd name="connsiteY6" fmla="*/ 3051800 h 3190456"/>
              <a:gd name="connsiteX7" fmla="*/ 3249136 w 3263446"/>
              <a:gd name="connsiteY7" fmla="*/ 3144978 h 3190456"/>
              <a:gd name="connsiteX8" fmla="*/ 3167818 w 3263446"/>
              <a:gd name="connsiteY8" fmla="*/ 3190456 h 3190456"/>
              <a:gd name="connsiteX9" fmla="*/ 95629 w 3263446"/>
              <a:gd name="connsiteY9" fmla="*/ 3190456 h 3190456"/>
              <a:gd name="connsiteX10" fmla="*/ 14311 w 3263446"/>
              <a:gd name="connsiteY10" fmla="*/ 3144978 h 3190456"/>
              <a:gd name="connsiteX11" fmla="*/ 10103 w 3263446"/>
              <a:gd name="connsiteY11" fmla="*/ 3051800 h 3190456"/>
              <a:gd name="connsiteX12" fmla="*/ 314988 w 3263446"/>
              <a:gd name="connsiteY12" fmla="*/ 2435767 h 3190456"/>
              <a:gd name="connsiteX13" fmla="*/ 314398 w 3263446"/>
              <a:gd name="connsiteY13" fmla="*/ 2435467 h 3190456"/>
              <a:gd name="connsiteX14" fmla="*/ 1500898 w 3263446"/>
              <a:gd name="connsiteY14" fmla="*/ 108595 h 3190456"/>
              <a:gd name="connsiteX15" fmla="*/ 1502644 w 3263446"/>
              <a:gd name="connsiteY15" fmla="*/ 109486 h 3190456"/>
              <a:gd name="connsiteX16" fmla="*/ 1527251 w 3263446"/>
              <a:gd name="connsiteY16" fmla="*/ 59492 h 3190456"/>
              <a:gd name="connsiteX17" fmla="*/ 1631724 w 3263446"/>
              <a:gd name="connsiteY17" fmla="*/ 0 h 3190456"/>
              <a:gd name="connsiteX0" fmla="*/ 1631724 w 3263446"/>
              <a:gd name="connsiteY0" fmla="*/ 0 h 3190456"/>
              <a:gd name="connsiteX1" fmla="*/ 1736196 w 3263446"/>
              <a:gd name="connsiteY1" fmla="*/ 59492 h 3190456"/>
              <a:gd name="connsiteX2" fmla="*/ 1760976 w 3263446"/>
              <a:gd name="connsiteY2" fmla="*/ 109837 h 3190456"/>
              <a:gd name="connsiteX3" fmla="*/ 2960089 w 3263446"/>
              <a:gd name="connsiteY3" fmla="*/ 2455421 h 3190456"/>
              <a:gd name="connsiteX4" fmla="*/ 2958569 w 3263446"/>
              <a:gd name="connsiteY4" fmla="*/ 2456196 h 3190456"/>
              <a:gd name="connsiteX5" fmla="*/ 3253343 w 3263446"/>
              <a:gd name="connsiteY5" fmla="*/ 3051800 h 3190456"/>
              <a:gd name="connsiteX6" fmla="*/ 3249136 w 3263446"/>
              <a:gd name="connsiteY6" fmla="*/ 3144978 h 3190456"/>
              <a:gd name="connsiteX7" fmla="*/ 3167818 w 3263446"/>
              <a:gd name="connsiteY7" fmla="*/ 3190456 h 3190456"/>
              <a:gd name="connsiteX8" fmla="*/ 95629 w 3263446"/>
              <a:gd name="connsiteY8" fmla="*/ 3190456 h 3190456"/>
              <a:gd name="connsiteX9" fmla="*/ 14311 w 3263446"/>
              <a:gd name="connsiteY9" fmla="*/ 3144978 h 3190456"/>
              <a:gd name="connsiteX10" fmla="*/ 10103 w 3263446"/>
              <a:gd name="connsiteY10" fmla="*/ 3051800 h 3190456"/>
              <a:gd name="connsiteX11" fmla="*/ 314988 w 3263446"/>
              <a:gd name="connsiteY11" fmla="*/ 2435767 h 3190456"/>
              <a:gd name="connsiteX12" fmla="*/ 314398 w 3263446"/>
              <a:gd name="connsiteY12" fmla="*/ 2435467 h 3190456"/>
              <a:gd name="connsiteX13" fmla="*/ 1500898 w 3263446"/>
              <a:gd name="connsiteY13" fmla="*/ 108595 h 3190456"/>
              <a:gd name="connsiteX14" fmla="*/ 1502644 w 3263446"/>
              <a:gd name="connsiteY14" fmla="*/ 109486 h 3190456"/>
              <a:gd name="connsiteX15" fmla="*/ 1527251 w 3263446"/>
              <a:gd name="connsiteY15" fmla="*/ 59492 h 3190456"/>
              <a:gd name="connsiteX16" fmla="*/ 1631724 w 3263446"/>
              <a:gd name="connsiteY16" fmla="*/ 0 h 3190456"/>
              <a:gd name="connsiteX0" fmla="*/ 1631724 w 3263446"/>
              <a:gd name="connsiteY0" fmla="*/ 0 h 3190456"/>
              <a:gd name="connsiteX1" fmla="*/ 1736196 w 3263446"/>
              <a:gd name="connsiteY1" fmla="*/ 59492 h 3190456"/>
              <a:gd name="connsiteX2" fmla="*/ 1760976 w 3263446"/>
              <a:gd name="connsiteY2" fmla="*/ 109837 h 3190456"/>
              <a:gd name="connsiteX3" fmla="*/ 2960089 w 3263446"/>
              <a:gd name="connsiteY3" fmla="*/ 2455421 h 3190456"/>
              <a:gd name="connsiteX4" fmla="*/ 2958569 w 3263446"/>
              <a:gd name="connsiteY4" fmla="*/ 2456196 h 3190456"/>
              <a:gd name="connsiteX5" fmla="*/ 3253343 w 3263446"/>
              <a:gd name="connsiteY5" fmla="*/ 3051800 h 3190456"/>
              <a:gd name="connsiteX6" fmla="*/ 3249136 w 3263446"/>
              <a:gd name="connsiteY6" fmla="*/ 3144978 h 3190456"/>
              <a:gd name="connsiteX7" fmla="*/ 3167818 w 3263446"/>
              <a:gd name="connsiteY7" fmla="*/ 3190456 h 3190456"/>
              <a:gd name="connsiteX8" fmla="*/ 95629 w 3263446"/>
              <a:gd name="connsiteY8" fmla="*/ 3190456 h 3190456"/>
              <a:gd name="connsiteX9" fmla="*/ 14311 w 3263446"/>
              <a:gd name="connsiteY9" fmla="*/ 3144978 h 3190456"/>
              <a:gd name="connsiteX10" fmla="*/ 10103 w 3263446"/>
              <a:gd name="connsiteY10" fmla="*/ 3051800 h 3190456"/>
              <a:gd name="connsiteX11" fmla="*/ 314988 w 3263446"/>
              <a:gd name="connsiteY11" fmla="*/ 2435767 h 3190456"/>
              <a:gd name="connsiteX12" fmla="*/ 314398 w 3263446"/>
              <a:gd name="connsiteY12" fmla="*/ 2435467 h 3190456"/>
              <a:gd name="connsiteX13" fmla="*/ 1500898 w 3263446"/>
              <a:gd name="connsiteY13" fmla="*/ 108595 h 3190456"/>
              <a:gd name="connsiteX14" fmla="*/ 1527251 w 3263446"/>
              <a:gd name="connsiteY14" fmla="*/ 59492 h 3190456"/>
              <a:gd name="connsiteX15" fmla="*/ 1631724 w 3263446"/>
              <a:gd name="connsiteY15" fmla="*/ 0 h 3190456"/>
              <a:gd name="connsiteX0" fmla="*/ 1631724 w 3263446"/>
              <a:gd name="connsiteY0" fmla="*/ 0 h 3190456"/>
              <a:gd name="connsiteX1" fmla="*/ 1736196 w 3263446"/>
              <a:gd name="connsiteY1" fmla="*/ 59492 h 3190456"/>
              <a:gd name="connsiteX2" fmla="*/ 1760976 w 3263446"/>
              <a:gd name="connsiteY2" fmla="*/ 109837 h 3190456"/>
              <a:gd name="connsiteX3" fmla="*/ 2960089 w 3263446"/>
              <a:gd name="connsiteY3" fmla="*/ 2455421 h 3190456"/>
              <a:gd name="connsiteX4" fmla="*/ 2958569 w 3263446"/>
              <a:gd name="connsiteY4" fmla="*/ 2456196 h 3190456"/>
              <a:gd name="connsiteX5" fmla="*/ 3253343 w 3263446"/>
              <a:gd name="connsiteY5" fmla="*/ 3051800 h 3190456"/>
              <a:gd name="connsiteX6" fmla="*/ 3249136 w 3263446"/>
              <a:gd name="connsiteY6" fmla="*/ 3144978 h 3190456"/>
              <a:gd name="connsiteX7" fmla="*/ 3167818 w 3263446"/>
              <a:gd name="connsiteY7" fmla="*/ 3190456 h 3190456"/>
              <a:gd name="connsiteX8" fmla="*/ 95629 w 3263446"/>
              <a:gd name="connsiteY8" fmla="*/ 3190456 h 3190456"/>
              <a:gd name="connsiteX9" fmla="*/ 14311 w 3263446"/>
              <a:gd name="connsiteY9" fmla="*/ 3144978 h 3190456"/>
              <a:gd name="connsiteX10" fmla="*/ 10103 w 3263446"/>
              <a:gd name="connsiteY10" fmla="*/ 3051800 h 3190456"/>
              <a:gd name="connsiteX11" fmla="*/ 314988 w 3263446"/>
              <a:gd name="connsiteY11" fmla="*/ 2435767 h 3190456"/>
              <a:gd name="connsiteX12" fmla="*/ 1500898 w 3263446"/>
              <a:gd name="connsiteY12" fmla="*/ 108595 h 3190456"/>
              <a:gd name="connsiteX13" fmla="*/ 1527251 w 3263446"/>
              <a:gd name="connsiteY13" fmla="*/ 59492 h 3190456"/>
              <a:gd name="connsiteX14" fmla="*/ 1631724 w 3263446"/>
              <a:gd name="connsiteY14" fmla="*/ 0 h 3190456"/>
              <a:gd name="connsiteX0" fmla="*/ 1631724 w 3263446"/>
              <a:gd name="connsiteY0" fmla="*/ 0 h 3190456"/>
              <a:gd name="connsiteX1" fmla="*/ 1736196 w 3263446"/>
              <a:gd name="connsiteY1" fmla="*/ 59492 h 3190456"/>
              <a:gd name="connsiteX2" fmla="*/ 1760976 w 3263446"/>
              <a:gd name="connsiteY2" fmla="*/ 109837 h 3190456"/>
              <a:gd name="connsiteX3" fmla="*/ 2960089 w 3263446"/>
              <a:gd name="connsiteY3" fmla="*/ 2455421 h 3190456"/>
              <a:gd name="connsiteX4" fmla="*/ 3253343 w 3263446"/>
              <a:gd name="connsiteY4" fmla="*/ 3051800 h 3190456"/>
              <a:gd name="connsiteX5" fmla="*/ 3249136 w 3263446"/>
              <a:gd name="connsiteY5" fmla="*/ 3144978 h 3190456"/>
              <a:gd name="connsiteX6" fmla="*/ 3167818 w 3263446"/>
              <a:gd name="connsiteY6" fmla="*/ 3190456 h 3190456"/>
              <a:gd name="connsiteX7" fmla="*/ 95629 w 3263446"/>
              <a:gd name="connsiteY7" fmla="*/ 3190456 h 3190456"/>
              <a:gd name="connsiteX8" fmla="*/ 14311 w 3263446"/>
              <a:gd name="connsiteY8" fmla="*/ 3144978 h 3190456"/>
              <a:gd name="connsiteX9" fmla="*/ 10103 w 3263446"/>
              <a:gd name="connsiteY9" fmla="*/ 3051800 h 3190456"/>
              <a:gd name="connsiteX10" fmla="*/ 314988 w 3263446"/>
              <a:gd name="connsiteY10" fmla="*/ 2435767 h 3190456"/>
              <a:gd name="connsiteX11" fmla="*/ 1500898 w 3263446"/>
              <a:gd name="connsiteY11" fmla="*/ 108595 h 3190456"/>
              <a:gd name="connsiteX12" fmla="*/ 1527251 w 3263446"/>
              <a:gd name="connsiteY12" fmla="*/ 59492 h 3190456"/>
              <a:gd name="connsiteX13" fmla="*/ 1631724 w 3263446"/>
              <a:gd name="connsiteY13" fmla="*/ 0 h 3190456"/>
              <a:gd name="connsiteX0" fmla="*/ 1631724 w 3263446"/>
              <a:gd name="connsiteY0" fmla="*/ 0 h 3190456"/>
              <a:gd name="connsiteX1" fmla="*/ 1736196 w 3263446"/>
              <a:gd name="connsiteY1" fmla="*/ 59492 h 3190456"/>
              <a:gd name="connsiteX2" fmla="*/ 1760976 w 3263446"/>
              <a:gd name="connsiteY2" fmla="*/ 109837 h 3190456"/>
              <a:gd name="connsiteX3" fmla="*/ 3253343 w 3263446"/>
              <a:gd name="connsiteY3" fmla="*/ 3051800 h 3190456"/>
              <a:gd name="connsiteX4" fmla="*/ 3249136 w 3263446"/>
              <a:gd name="connsiteY4" fmla="*/ 3144978 h 3190456"/>
              <a:gd name="connsiteX5" fmla="*/ 3167818 w 3263446"/>
              <a:gd name="connsiteY5" fmla="*/ 3190456 h 3190456"/>
              <a:gd name="connsiteX6" fmla="*/ 95629 w 3263446"/>
              <a:gd name="connsiteY6" fmla="*/ 3190456 h 3190456"/>
              <a:gd name="connsiteX7" fmla="*/ 14311 w 3263446"/>
              <a:gd name="connsiteY7" fmla="*/ 3144978 h 3190456"/>
              <a:gd name="connsiteX8" fmla="*/ 10103 w 3263446"/>
              <a:gd name="connsiteY8" fmla="*/ 3051800 h 3190456"/>
              <a:gd name="connsiteX9" fmla="*/ 314988 w 3263446"/>
              <a:gd name="connsiteY9" fmla="*/ 2435767 h 3190456"/>
              <a:gd name="connsiteX10" fmla="*/ 1500898 w 3263446"/>
              <a:gd name="connsiteY10" fmla="*/ 108595 h 3190456"/>
              <a:gd name="connsiteX11" fmla="*/ 1527251 w 3263446"/>
              <a:gd name="connsiteY11" fmla="*/ 59492 h 3190456"/>
              <a:gd name="connsiteX12" fmla="*/ 1631724 w 3263446"/>
              <a:gd name="connsiteY12" fmla="*/ 0 h 3190456"/>
              <a:gd name="connsiteX0" fmla="*/ 1631724 w 3263446"/>
              <a:gd name="connsiteY0" fmla="*/ 0 h 3190456"/>
              <a:gd name="connsiteX1" fmla="*/ 1736196 w 3263446"/>
              <a:gd name="connsiteY1" fmla="*/ 59492 h 3190456"/>
              <a:gd name="connsiteX2" fmla="*/ 1760976 w 3263446"/>
              <a:gd name="connsiteY2" fmla="*/ 109837 h 3190456"/>
              <a:gd name="connsiteX3" fmla="*/ 3253343 w 3263446"/>
              <a:gd name="connsiteY3" fmla="*/ 3051800 h 3190456"/>
              <a:gd name="connsiteX4" fmla="*/ 3249136 w 3263446"/>
              <a:gd name="connsiteY4" fmla="*/ 3144978 h 3190456"/>
              <a:gd name="connsiteX5" fmla="*/ 3167818 w 3263446"/>
              <a:gd name="connsiteY5" fmla="*/ 3190456 h 3190456"/>
              <a:gd name="connsiteX6" fmla="*/ 95629 w 3263446"/>
              <a:gd name="connsiteY6" fmla="*/ 3190456 h 3190456"/>
              <a:gd name="connsiteX7" fmla="*/ 14311 w 3263446"/>
              <a:gd name="connsiteY7" fmla="*/ 3144978 h 3190456"/>
              <a:gd name="connsiteX8" fmla="*/ 10103 w 3263446"/>
              <a:gd name="connsiteY8" fmla="*/ 3051800 h 3190456"/>
              <a:gd name="connsiteX9" fmla="*/ 1500898 w 3263446"/>
              <a:gd name="connsiteY9" fmla="*/ 108595 h 3190456"/>
              <a:gd name="connsiteX10" fmla="*/ 1527251 w 3263446"/>
              <a:gd name="connsiteY10" fmla="*/ 59492 h 3190456"/>
              <a:gd name="connsiteX11" fmla="*/ 1631724 w 3263446"/>
              <a:gd name="connsiteY11" fmla="*/ 0 h 319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3446" h="3190456">
                <a:moveTo>
                  <a:pt x="1631724" y="0"/>
                </a:moveTo>
                <a:cubicBezTo>
                  <a:pt x="1674037" y="0"/>
                  <a:pt x="1716350" y="19831"/>
                  <a:pt x="1736196" y="59492"/>
                </a:cubicBezTo>
                <a:lnTo>
                  <a:pt x="1760976" y="109837"/>
                </a:lnTo>
                <a:lnTo>
                  <a:pt x="3253343" y="3051800"/>
                </a:lnTo>
                <a:cubicBezTo>
                  <a:pt x="3268182" y="3081465"/>
                  <a:pt x="3266588" y="3116737"/>
                  <a:pt x="3249136" y="3144978"/>
                </a:cubicBezTo>
                <a:cubicBezTo>
                  <a:pt x="3231684" y="3173244"/>
                  <a:pt x="3200956" y="3190456"/>
                  <a:pt x="3167818" y="3190456"/>
                </a:cubicBezTo>
                <a:lnTo>
                  <a:pt x="95629" y="3190456"/>
                </a:lnTo>
                <a:cubicBezTo>
                  <a:pt x="62489" y="3190456"/>
                  <a:pt x="31765" y="3173244"/>
                  <a:pt x="14311" y="3144978"/>
                </a:cubicBezTo>
                <a:cubicBezTo>
                  <a:pt x="-3143" y="3116737"/>
                  <a:pt x="-4736" y="3081465"/>
                  <a:pt x="10103" y="3051800"/>
                </a:cubicBezTo>
                <a:lnTo>
                  <a:pt x="1500898" y="108595"/>
                </a:lnTo>
                <a:lnTo>
                  <a:pt x="1527251" y="59492"/>
                </a:lnTo>
                <a:cubicBezTo>
                  <a:pt x="1547098" y="19831"/>
                  <a:pt x="1589411" y="0"/>
                  <a:pt x="1631724" y="0"/>
                </a:cubicBezTo>
                <a:close/>
              </a:path>
            </a:pathLst>
          </a:cu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47" name="Freeform: Shape 46">
            <a:extLst>
              <a:ext uri="{FF2B5EF4-FFF2-40B4-BE49-F238E27FC236}">
                <a16:creationId xmlns:a16="http://schemas.microsoft.com/office/drawing/2014/main" id="{A48325BE-371C-B335-6F9E-87373BBFF37C}"/>
              </a:ext>
            </a:extLst>
          </p:cNvPr>
          <p:cNvSpPr/>
          <p:nvPr/>
        </p:nvSpPr>
        <p:spPr>
          <a:xfrm>
            <a:off x="2138004" y="2760540"/>
            <a:ext cx="936172" cy="944200"/>
          </a:xfrm>
          <a:custGeom>
            <a:avLst/>
            <a:gdLst>
              <a:gd name="connsiteX0" fmla="*/ 1710353 w 1900426"/>
              <a:gd name="connsiteY0" fmla="*/ 1916724 h 1916723"/>
              <a:gd name="connsiteX1" fmla="*/ 1871984 w 1900426"/>
              <a:gd name="connsiteY1" fmla="*/ 1826382 h 1916723"/>
              <a:gd name="connsiteX2" fmla="*/ 1880346 w 1900426"/>
              <a:gd name="connsiteY2" fmla="*/ 1641179 h 1916723"/>
              <a:gd name="connsiteX3" fmla="*/ 1120206 w 1900426"/>
              <a:gd name="connsiteY3" fmla="*/ 96803 h 1916723"/>
              <a:gd name="connsiteX4" fmla="*/ 780221 w 1900426"/>
              <a:gd name="connsiteY4" fmla="*/ 96803 h 1916723"/>
              <a:gd name="connsiteX5" fmla="*/ 20081 w 1900426"/>
              <a:gd name="connsiteY5" fmla="*/ 1641179 h 1916723"/>
              <a:gd name="connsiteX6" fmla="*/ 28443 w 1900426"/>
              <a:gd name="connsiteY6" fmla="*/ 1826382 h 1916723"/>
              <a:gd name="connsiteX7" fmla="*/ 190074 w 1900426"/>
              <a:gd name="connsiteY7" fmla="*/ 1916724 h 191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0426" h="1916723">
                <a:moveTo>
                  <a:pt x="1710353" y="1916724"/>
                </a:moveTo>
                <a:cubicBezTo>
                  <a:pt x="1776219" y="1916724"/>
                  <a:pt x="1837296" y="1882514"/>
                  <a:pt x="1871984" y="1826382"/>
                </a:cubicBezTo>
                <a:cubicBezTo>
                  <a:pt x="1906672" y="1770199"/>
                  <a:pt x="1909839" y="1700142"/>
                  <a:pt x="1880346" y="1641179"/>
                </a:cubicBezTo>
                <a:lnTo>
                  <a:pt x="1120206" y="96803"/>
                </a:lnTo>
                <a:cubicBezTo>
                  <a:pt x="1055620" y="-32268"/>
                  <a:pt x="844807" y="-32268"/>
                  <a:pt x="780221" y="96803"/>
                </a:cubicBezTo>
                <a:lnTo>
                  <a:pt x="20081" y="1641179"/>
                </a:lnTo>
                <a:cubicBezTo>
                  <a:pt x="-9412" y="1700142"/>
                  <a:pt x="-6245" y="1770199"/>
                  <a:pt x="28443" y="1826382"/>
                </a:cubicBezTo>
                <a:cubicBezTo>
                  <a:pt x="63130" y="1882514"/>
                  <a:pt x="124208" y="1916724"/>
                  <a:pt x="190074" y="1916724"/>
                </a:cubicBezTo>
                <a:close/>
              </a:path>
            </a:pathLst>
          </a:custGeom>
          <a:gradFill flip="none" rotWithShape="1">
            <a:gsLst>
              <a:gs pos="0">
                <a:schemeClr val="accent1"/>
              </a:gs>
              <a:gs pos="100000">
                <a:srgbClr val="8661C5"/>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37160" rIns="91440" bIns="45720" numCol="1" spcCol="0" rtlCol="0" fromWordArt="0" anchor="b" anchorCtr="0" forceAA="0" compatLnSpc="1">
            <a:prstTxWarp prst="textNoShape">
              <a:avLst/>
            </a:prstTxWarp>
            <a:noAutofit/>
          </a:bodyPr>
          <a:lstStyle/>
          <a:p>
            <a:pPr algn="ctr" fontAlgn="base">
              <a:spcAft>
                <a:spcPct val="0"/>
              </a:spcAft>
            </a:pPr>
            <a:r>
              <a:rPr lang="en-US" sz="1000">
                <a:solidFill>
                  <a:schemeClr val="bg1"/>
                </a:solidFill>
                <a:latin typeface="+mj-lt"/>
                <a:cs typeface="Segoe UI" panose="020B0502040204020203" pitchFamily="34" charset="0"/>
              </a:rPr>
              <a:t>Valor de la </a:t>
            </a:r>
            <a:r>
              <a:rPr lang="en-US" sz="1000" err="1">
                <a:solidFill>
                  <a:schemeClr val="bg1"/>
                </a:solidFill>
                <a:latin typeface="+mj-lt"/>
                <a:cs typeface="Segoe UI" panose="020B0502040204020203" pitchFamily="34" charset="0"/>
              </a:rPr>
              <a:t>organización</a:t>
            </a:r>
            <a:endParaRPr lang="en-US" sz="1600">
              <a:solidFill>
                <a:schemeClr val="bg1"/>
              </a:solidFill>
              <a:latin typeface="+mj-lt"/>
              <a:cs typeface="Segoe UI" panose="020B0502040204020203" pitchFamily="34" charset="0"/>
            </a:endParaRPr>
          </a:p>
        </p:txBody>
      </p:sp>
      <p:sp>
        <p:nvSpPr>
          <p:cNvPr id="49" name="Freeform: Shape 48">
            <a:extLst>
              <a:ext uri="{FF2B5EF4-FFF2-40B4-BE49-F238E27FC236}">
                <a16:creationId xmlns:a16="http://schemas.microsoft.com/office/drawing/2014/main" id="{DBFCC725-FFC9-C1B5-F282-D13A8DB01F4E}"/>
              </a:ext>
            </a:extLst>
          </p:cNvPr>
          <p:cNvSpPr/>
          <p:nvPr/>
        </p:nvSpPr>
        <p:spPr>
          <a:xfrm>
            <a:off x="1603071" y="3865178"/>
            <a:ext cx="2059514" cy="937941"/>
          </a:xfrm>
          <a:custGeom>
            <a:avLst/>
            <a:gdLst>
              <a:gd name="connsiteX0" fmla="*/ 780214 w 4180809"/>
              <a:gd name="connsiteY0" fmla="*/ 105219 h 1904017"/>
              <a:gd name="connsiteX1" fmla="*/ 20123 w 4180809"/>
              <a:gd name="connsiteY1" fmla="*/ 1628473 h 1904017"/>
              <a:gd name="connsiteX2" fmla="*/ 28438 w 4180809"/>
              <a:gd name="connsiteY2" fmla="*/ 1813676 h 1904017"/>
              <a:gd name="connsiteX3" fmla="*/ 190117 w 4180809"/>
              <a:gd name="connsiteY3" fmla="*/ 1904017 h 1904017"/>
              <a:gd name="connsiteX4" fmla="*/ 3990714 w 4180809"/>
              <a:gd name="connsiteY4" fmla="*/ 1904017 h 1904017"/>
              <a:gd name="connsiteX5" fmla="*/ 4152396 w 4180809"/>
              <a:gd name="connsiteY5" fmla="*/ 1813676 h 1904017"/>
              <a:gd name="connsiteX6" fmla="*/ 4160707 w 4180809"/>
              <a:gd name="connsiteY6" fmla="*/ 1628473 h 1904017"/>
              <a:gd name="connsiteX7" fmla="*/ 3400567 w 4180809"/>
              <a:gd name="connsiteY7" fmla="*/ 105219 h 1904017"/>
              <a:gd name="connsiteX8" fmla="*/ 3230625 w 4180809"/>
              <a:gd name="connsiteY8" fmla="*/ 0 h 1904017"/>
              <a:gd name="connsiteX9" fmla="*/ 950206 w 4180809"/>
              <a:gd name="connsiteY9" fmla="*/ 0 h 1904017"/>
              <a:gd name="connsiteX10" fmla="*/ 780214 w 4180809"/>
              <a:gd name="connsiteY10" fmla="*/ 105219 h 190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0809" h="1904017">
                <a:moveTo>
                  <a:pt x="780214" y="105219"/>
                </a:moveTo>
                <a:lnTo>
                  <a:pt x="20123" y="1628473"/>
                </a:lnTo>
                <a:cubicBezTo>
                  <a:pt x="-9421" y="1687436"/>
                  <a:pt x="-6254" y="1757493"/>
                  <a:pt x="28438" y="1813676"/>
                </a:cubicBezTo>
                <a:cubicBezTo>
                  <a:pt x="63179" y="1869807"/>
                  <a:pt x="124200" y="1904017"/>
                  <a:pt x="190117" y="1904017"/>
                </a:cubicBezTo>
                <a:lnTo>
                  <a:pt x="3990714" y="1904017"/>
                </a:lnTo>
                <a:cubicBezTo>
                  <a:pt x="4056580" y="1904017"/>
                  <a:pt x="4117657" y="1869807"/>
                  <a:pt x="4152396" y="1813676"/>
                </a:cubicBezTo>
                <a:cubicBezTo>
                  <a:pt x="4187084" y="1757493"/>
                  <a:pt x="4190200" y="1687436"/>
                  <a:pt x="4160707" y="1628473"/>
                </a:cubicBezTo>
                <a:lnTo>
                  <a:pt x="3400567" y="105219"/>
                </a:lnTo>
                <a:cubicBezTo>
                  <a:pt x="3368299" y="40709"/>
                  <a:pt x="3302636" y="0"/>
                  <a:pt x="3230625" y="0"/>
                </a:cubicBezTo>
                <a:lnTo>
                  <a:pt x="950206" y="0"/>
                </a:lnTo>
                <a:cubicBezTo>
                  <a:pt x="878246" y="0"/>
                  <a:pt x="812532" y="40709"/>
                  <a:pt x="780214" y="105219"/>
                </a:cubicBezTo>
                <a:close/>
              </a:path>
            </a:pathLst>
          </a:custGeom>
          <a:gradFill flip="none" rotWithShape="1">
            <a:gsLst>
              <a:gs pos="0">
                <a:schemeClr val="accent1"/>
              </a:gs>
              <a:gs pos="100000">
                <a:srgbClr val="8661C5"/>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37160" rIns="91440" bIns="45720" numCol="1" spcCol="0" rtlCol="0" fromWordArt="0" anchor="ctr" anchorCtr="0" forceAA="0" compatLnSpc="1">
            <a:prstTxWarp prst="textNoShape">
              <a:avLst/>
            </a:prstTxWarp>
            <a:noAutofit/>
          </a:bodyPr>
          <a:lstStyle/>
          <a:p>
            <a:pPr algn="ctr" fontAlgn="base">
              <a:spcAft>
                <a:spcPct val="0"/>
              </a:spcAft>
            </a:pPr>
            <a:r>
              <a:rPr lang="en-US" sz="1600">
                <a:solidFill>
                  <a:schemeClr val="bg1"/>
                </a:solidFill>
                <a:latin typeface="+mj-lt"/>
                <a:cs typeface="Segoe UI" panose="020B0502040204020203" pitchFamily="34" charset="0"/>
              </a:rPr>
              <a:t>Valor </a:t>
            </a:r>
            <a:r>
              <a:rPr lang="en-US" sz="1600" err="1">
                <a:solidFill>
                  <a:schemeClr val="bg1"/>
                </a:solidFill>
                <a:latin typeface="+mj-lt"/>
                <a:cs typeface="Segoe UI" panose="020B0502040204020203" pitchFamily="34" charset="0"/>
              </a:rPr>
              <a:t>departamental</a:t>
            </a:r>
            <a:endParaRPr lang="en-US" sz="1600">
              <a:solidFill>
                <a:schemeClr val="bg1"/>
              </a:solidFill>
              <a:latin typeface="+mj-lt"/>
              <a:cs typeface="Segoe UI" panose="020B0502040204020203" pitchFamily="34" charset="0"/>
            </a:endParaRPr>
          </a:p>
        </p:txBody>
      </p:sp>
      <p:sp>
        <p:nvSpPr>
          <p:cNvPr id="57" name="TextBox 56">
            <a:extLst>
              <a:ext uri="{FF2B5EF4-FFF2-40B4-BE49-F238E27FC236}">
                <a16:creationId xmlns:a16="http://schemas.microsoft.com/office/drawing/2014/main" id="{A957C089-6D0D-6C65-C80C-0E8E6CDF923A}"/>
              </a:ext>
            </a:extLst>
          </p:cNvPr>
          <p:cNvSpPr txBox="1"/>
          <p:nvPr/>
        </p:nvSpPr>
        <p:spPr>
          <a:xfrm>
            <a:off x="3238971" y="2882320"/>
            <a:ext cx="1294897" cy="646331"/>
          </a:xfrm>
          <a:prstGeom prst="rect">
            <a:avLst/>
          </a:prstGeom>
          <a:noFill/>
        </p:spPr>
        <p:txBody>
          <a:bodyPr wrap="square" lIns="0" tIns="0" rIns="0" bIns="0" rtlCol="0" anchor="ctr">
            <a:spAutoFit/>
          </a:bodyPr>
          <a:lstStyle/>
          <a:p>
            <a:pPr lvl="0">
              <a:defRPr/>
            </a:pPr>
            <a:r>
              <a:rPr lang="es-MX" sz="1400">
                <a:latin typeface="+mj-lt"/>
              </a:rPr>
              <a:t>Extensibilidad de la línea de negocio</a:t>
            </a:r>
            <a:endParaRPr kumimoji="0" lang="en-US" sz="1400" i="0" u="none" strike="noStrike" kern="1200" cap="none" spc="0" normalizeH="0" baseline="0" noProof="0">
              <a:ln>
                <a:noFill/>
              </a:ln>
              <a:effectLst/>
              <a:uLnTx/>
              <a:uFillTx/>
              <a:latin typeface="+mj-lt"/>
              <a:ea typeface="+mn-ea"/>
              <a:cs typeface="+mn-cs"/>
            </a:endParaRPr>
          </a:p>
        </p:txBody>
      </p:sp>
      <p:sp>
        <p:nvSpPr>
          <p:cNvPr id="58" name="TextBox 57">
            <a:extLst>
              <a:ext uri="{FF2B5EF4-FFF2-40B4-BE49-F238E27FC236}">
                <a16:creationId xmlns:a16="http://schemas.microsoft.com/office/drawing/2014/main" id="{CDDF5884-59EF-9292-8512-4D3541503CB0}"/>
              </a:ext>
            </a:extLst>
          </p:cNvPr>
          <p:cNvSpPr txBox="1"/>
          <p:nvPr/>
        </p:nvSpPr>
        <p:spPr>
          <a:xfrm>
            <a:off x="3800642" y="4149482"/>
            <a:ext cx="1294897" cy="369332"/>
          </a:xfrm>
          <a:prstGeom prst="rect">
            <a:avLst/>
          </a:prstGeom>
          <a:noFill/>
        </p:spPr>
        <p:txBody>
          <a:bodyPr wrap="square" lIns="0" tIns="0" rIns="0" bIns="0" rtlCol="0" anchor="ctr">
            <a:spAutoFit/>
          </a:bodyPr>
          <a:lstStyle/>
          <a:p>
            <a:pPr lvl="0">
              <a:defRPr/>
            </a:pPr>
            <a:r>
              <a:rPr lang="en-US" sz="1200" err="1">
                <a:latin typeface="+mj-lt"/>
              </a:rPr>
              <a:t>Habilidades</a:t>
            </a:r>
            <a:r>
              <a:rPr lang="en-US" sz="1200">
                <a:latin typeface="+mj-lt"/>
              </a:rPr>
              <a:t> </a:t>
            </a:r>
            <a:r>
              <a:rPr lang="en-US" sz="1200" err="1">
                <a:latin typeface="+mj-lt"/>
              </a:rPr>
              <a:t>departamentales</a:t>
            </a:r>
            <a:endParaRPr kumimoji="0" lang="en-US" sz="1400" i="0" u="none" strike="noStrike" kern="1200" cap="none" spc="0" normalizeH="0" baseline="0" noProof="0">
              <a:ln>
                <a:noFill/>
              </a:ln>
              <a:effectLst/>
              <a:uLnTx/>
              <a:uFillTx/>
              <a:latin typeface="+mj-lt"/>
              <a:ea typeface="+mn-ea"/>
              <a:cs typeface="+mn-cs"/>
            </a:endParaRPr>
          </a:p>
        </p:txBody>
      </p:sp>
      <p:sp>
        <p:nvSpPr>
          <p:cNvPr id="60" name="Rectangle 59">
            <a:extLst>
              <a:ext uri="{FF2B5EF4-FFF2-40B4-BE49-F238E27FC236}">
                <a16:creationId xmlns:a16="http://schemas.microsoft.com/office/drawing/2014/main" id="{0E08EFEB-2F52-670B-A571-3BED67902281}"/>
              </a:ext>
              <a:ext uri="{C183D7F6-B498-43B3-948B-1728B52AA6E4}">
                <adec:decorative xmlns:adec="http://schemas.microsoft.com/office/drawing/2017/decorative" val="0"/>
              </a:ext>
            </a:extLst>
          </p:cNvPr>
          <p:cNvSpPr>
            <a:spLocks/>
          </p:cNvSpPr>
          <p:nvPr/>
        </p:nvSpPr>
        <p:spPr bwMode="auto">
          <a:xfrm>
            <a:off x="7969794" y="2788705"/>
            <a:ext cx="3388847" cy="8335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spcBef>
                <a:spcPts val="300"/>
              </a:spcBef>
              <a:spcAft>
                <a:spcPts val="200"/>
              </a:spcAft>
              <a:defRPr/>
            </a:pPr>
            <a:r>
              <a:rPr lang="es-MX" sz="1000"/>
              <a:t>Generar sinergias entre departamentos
Medido como ganancias de ingresos y reducciones de costos (tasa de cierre, tiempo de incorporación, costos de la cadena de suministro, costos de asesoramiento legal externo, costos de desarrollo de TI, etc.)</a:t>
            </a:r>
            <a:endParaRPr kumimoji="0" lang="en-US" sz="1100" b="0" i="0" u="none" strike="noStrike" kern="1200" cap="none" spc="0" normalizeH="0" baseline="0" noProof="0">
              <a:ln>
                <a:noFill/>
              </a:ln>
              <a:effectLst/>
              <a:uLnTx/>
              <a:uFillTx/>
              <a:ea typeface="+mn-ea"/>
              <a:cs typeface="+mn-cs"/>
            </a:endParaRPr>
          </a:p>
        </p:txBody>
      </p:sp>
      <p:sp>
        <p:nvSpPr>
          <p:cNvPr id="61" name="TextBox 60">
            <a:extLst>
              <a:ext uri="{FF2B5EF4-FFF2-40B4-BE49-F238E27FC236}">
                <a16:creationId xmlns:a16="http://schemas.microsoft.com/office/drawing/2014/main" id="{08193F74-2B8A-BE21-A90F-7763B97743B2}"/>
              </a:ext>
            </a:extLst>
          </p:cNvPr>
          <p:cNvSpPr txBox="1">
            <a:spLocks/>
          </p:cNvSpPr>
          <p:nvPr/>
        </p:nvSpPr>
        <p:spPr>
          <a:xfrm>
            <a:off x="5741122" y="2925922"/>
            <a:ext cx="1955078" cy="559127"/>
          </a:xfrm>
          <a:prstGeom prst="rect">
            <a:avLst/>
          </a:prstGeom>
          <a:noFill/>
        </p:spPr>
        <p:txBody>
          <a:bodyPr wrap="square" lIns="0" tIns="0" rIns="0" bIns="0" rtlCol="0" anchor="ctr">
            <a:spAutoFit/>
          </a:bodyPr>
          <a:lstStyle/>
          <a:p>
            <a:pPr>
              <a:spcAft>
                <a:spcPts val="400"/>
              </a:spcAft>
              <a:defRPr/>
            </a:pPr>
            <a:r>
              <a:rPr lang="es-MX" sz="1100" err="1"/>
              <a:t>Coplots</a:t>
            </a:r>
            <a:r>
              <a:rPr lang="es-MX" sz="1100"/>
              <a:t> de negocios
</a:t>
            </a:r>
            <a:r>
              <a:rPr lang="es-MX" sz="1100" err="1"/>
              <a:t>Copilot</a:t>
            </a:r>
            <a:r>
              <a:rPr lang="es-MX" sz="1100"/>
              <a:t> extendido a los flujos de proceso</a:t>
            </a:r>
            <a:endParaRPr lang="en-US" sz="1100"/>
          </a:p>
        </p:txBody>
      </p:sp>
      <p:sp>
        <p:nvSpPr>
          <p:cNvPr id="64" name="Rectangle: Top Corners Rounded 63">
            <a:extLst>
              <a:ext uri="{FF2B5EF4-FFF2-40B4-BE49-F238E27FC236}">
                <a16:creationId xmlns:a16="http://schemas.microsoft.com/office/drawing/2014/main" id="{84A7491D-FEF5-2FCD-886E-8D61E8F0691C}"/>
              </a:ext>
            </a:extLst>
          </p:cNvPr>
          <p:cNvSpPr>
            <a:spLocks noChangeAspect="1"/>
          </p:cNvSpPr>
          <p:nvPr/>
        </p:nvSpPr>
        <p:spPr bwMode="auto">
          <a:xfrm rot="5400000">
            <a:off x="5226364" y="2991815"/>
            <a:ext cx="369372" cy="430887"/>
          </a:xfrm>
          <a:prstGeom prst="round2SameRect">
            <a:avLst>
              <a:gd name="adj1" fmla="val 0"/>
              <a:gd name="adj2" fmla="val 50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65" name="Rectangle: Top Corners Rounded 64">
            <a:extLst>
              <a:ext uri="{FF2B5EF4-FFF2-40B4-BE49-F238E27FC236}">
                <a16:creationId xmlns:a16="http://schemas.microsoft.com/office/drawing/2014/main" id="{3E73D30E-1313-3CE3-DE45-76C3338284FE}"/>
              </a:ext>
            </a:extLst>
          </p:cNvPr>
          <p:cNvSpPr>
            <a:spLocks noChangeAspect="1"/>
          </p:cNvSpPr>
          <p:nvPr/>
        </p:nvSpPr>
        <p:spPr bwMode="auto">
          <a:xfrm rot="5400000">
            <a:off x="5226364" y="4116919"/>
            <a:ext cx="369372" cy="430887"/>
          </a:xfrm>
          <a:prstGeom prst="round2SameRect">
            <a:avLst>
              <a:gd name="adj1" fmla="val 0"/>
              <a:gd name="adj2" fmla="val 50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69" name="Graphic 33">
            <a:extLst>
              <a:ext uri="{FF2B5EF4-FFF2-40B4-BE49-F238E27FC236}">
                <a16:creationId xmlns:a16="http://schemas.microsoft.com/office/drawing/2014/main" id="{D59492CF-8B0A-787C-0492-249419623608}"/>
              </a:ext>
            </a:extLst>
          </p:cNvPr>
          <p:cNvSpPr/>
          <p:nvPr/>
        </p:nvSpPr>
        <p:spPr>
          <a:xfrm>
            <a:off x="5316650" y="3105187"/>
            <a:ext cx="188800" cy="204144"/>
          </a:xfrm>
          <a:custGeom>
            <a:avLst/>
            <a:gdLst>
              <a:gd name="connsiteX0" fmla="*/ 176089 w 352501"/>
              <a:gd name="connsiteY0" fmla="*/ 19 h 381152"/>
              <a:gd name="connsiteX1" fmla="*/ 104451 w 352501"/>
              <a:gd name="connsiteY1" fmla="*/ 71332 h 381152"/>
              <a:gd name="connsiteX2" fmla="*/ 161802 w 352501"/>
              <a:gd name="connsiteY2" fmla="*/ 141561 h 381152"/>
              <a:gd name="connsiteX3" fmla="*/ 161802 w 352501"/>
              <a:gd name="connsiteY3" fmla="*/ 181032 h 381152"/>
              <a:gd name="connsiteX4" fmla="*/ 99889 w 352501"/>
              <a:gd name="connsiteY4" fmla="*/ 181032 h 381152"/>
              <a:gd name="connsiteX5" fmla="*/ 57027 w 352501"/>
              <a:gd name="connsiteY5" fmla="*/ 223895 h 381152"/>
              <a:gd name="connsiteX6" fmla="*/ 57027 w 352501"/>
              <a:gd name="connsiteY6" fmla="*/ 239611 h 381152"/>
              <a:gd name="connsiteX7" fmla="*/ 1500 w 352501"/>
              <a:gd name="connsiteY7" fmla="*/ 324140 h 381152"/>
              <a:gd name="connsiteX8" fmla="*/ 71352 w 352501"/>
              <a:gd name="connsiteY8" fmla="*/ 381152 h 381152"/>
              <a:gd name="connsiteX9" fmla="*/ 143049 w 352501"/>
              <a:gd name="connsiteY9" fmla="*/ 309898 h 381152"/>
              <a:gd name="connsiteX10" fmla="*/ 85602 w 352501"/>
              <a:gd name="connsiteY10" fmla="*/ 239592 h 381152"/>
              <a:gd name="connsiteX11" fmla="*/ 85602 w 352501"/>
              <a:gd name="connsiteY11" fmla="*/ 223876 h 381152"/>
              <a:gd name="connsiteX12" fmla="*/ 99889 w 352501"/>
              <a:gd name="connsiteY12" fmla="*/ 209588 h 381152"/>
              <a:gd name="connsiteX13" fmla="*/ 252289 w 352501"/>
              <a:gd name="connsiteY13" fmla="*/ 209588 h 381152"/>
              <a:gd name="connsiteX14" fmla="*/ 266577 w 352501"/>
              <a:gd name="connsiteY14" fmla="*/ 223876 h 381152"/>
              <a:gd name="connsiteX15" fmla="*/ 266577 w 352501"/>
              <a:gd name="connsiteY15" fmla="*/ 239592 h 381152"/>
              <a:gd name="connsiteX16" fmla="*/ 211050 w 352501"/>
              <a:gd name="connsiteY16" fmla="*/ 324121 h 381152"/>
              <a:gd name="connsiteX17" fmla="*/ 280902 w 352501"/>
              <a:gd name="connsiteY17" fmla="*/ 381133 h 381152"/>
              <a:gd name="connsiteX18" fmla="*/ 352502 w 352501"/>
              <a:gd name="connsiteY18" fmla="*/ 309782 h 381152"/>
              <a:gd name="connsiteX19" fmla="*/ 295152 w 352501"/>
              <a:gd name="connsiteY19" fmla="*/ 239592 h 381152"/>
              <a:gd name="connsiteX20" fmla="*/ 295152 w 352501"/>
              <a:gd name="connsiteY20" fmla="*/ 223876 h 381152"/>
              <a:gd name="connsiteX21" fmla="*/ 252289 w 352501"/>
              <a:gd name="connsiteY21" fmla="*/ 181013 h 381152"/>
              <a:gd name="connsiteX22" fmla="*/ 190377 w 352501"/>
              <a:gd name="connsiteY22" fmla="*/ 181013 h 381152"/>
              <a:gd name="connsiteX23" fmla="*/ 190377 w 352501"/>
              <a:gd name="connsiteY23" fmla="*/ 141542 h 381152"/>
              <a:gd name="connsiteX24" fmla="*/ 245904 w 352501"/>
              <a:gd name="connsiteY24" fmla="*/ 57013 h 381152"/>
              <a:gd name="connsiteX25" fmla="*/ 176089 w 352501"/>
              <a:gd name="connsiteY25" fmla="*/ 0 h 381152"/>
              <a:gd name="connsiteX26" fmla="*/ 133189 w 352501"/>
              <a:gd name="connsiteY26" fmla="*/ 71495 h 381152"/>
              <a:gd name="connsiteX27" fmla="*/ 176089 w 352501"/>
              <a:gd name="connsiteY27" fmla="*/ 28594 h 381152"/>
              <a:gd name="connsiteX28" fmla="*/ 218990 w 352501"/>
              <a:gd name="connsiteY28" fmla="*/ 71495 h 381152"/>
              <a:gd name="connsiteX29" fmla="*/ 176089 w 352501"/>
              <a:gd name="connsiteY29" fmla="*/ 114395 h 381152"/>
              <a:gd name="connsiteX30" fmla="*/ 133189 w 352501"/>
              <a:gd name="connsiteY30" fmla="*/ 71495 h 381152"/>
              <a:gd name="connsiteX31" fmla="*/ 28452 w 352501"/>
              <a:gd name="connsiteY31" fmla="*/ 309658 h 381152"/>
              <a:gd name="connsiteX32" fmla="*/ 71362 w 352501"/>
              <a:gd name="connsiteY32" fmla="*/ 266748 h 381152"/>
              <a:gd name="connsiteX33" fmla="*/ 114272 w 352501"/>
              <a:gd name="connsiteY33" fmla="*/ 309658 h 381152"/>
              <a:gd name="connsiteX34" fmla="*/ 71362 w 352501"/>
              <a:gd name="connsiteY34" fmla="*/ 352568 h 381152"/>
              <a:gd name="connsiteX35" fmla="*/ 28452 w 352501"/>
              <a:gd name="connsiteY35" fmla="*/ 309658 h 381152"/>
              <a:gd name="connsiteX36" fmla="*/ 280902 w 352501"/>
              <a:gd name="connsiteY36" fmla="*/ 266757 h 381152"/>
              <a:gd name="connsiteX37" fmla="*/ 323803 w 352501"/>
              <a:gd name="connsiteY37" fmla="*/ 309658 h 381152"/>
              <a:gd name="connsiteX38" fmla="*/ 280902 w 352501"/>
              <a:gd name="connsiteY38" fmla="*/ 352558 h 381152"/>
              <a:gd name="connsiteX39" fmla="*/ 238002 w 352501"/>
              <a:gd name="connsiteY39" fmla="*/ 309658 h 381152"/>
              <a:gd name="connsiteX40" fmla="*/ 280902 w 352501"/>
              <a:gd name="connsiteY40" fmla="*/ 266757 h 38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2501" h="381152">
                <a:moveTo>
                  <a:pt x="176089" y="19"/>
                </a:moveTo>
                <a:cubicBezTo>
                  <a:pt x="136614" y="-71"/>
                  <a:pt x="104541" y="31857"/>
                  <a:pt x="104451" y="71332"/>
                </a:cubicBezTo>
                <a:cubicBezTo>
                  <a:pt x="104373" y="105423"/>
                  <a:pt x="128383" y="134824"/>
                  <a:pt x="161802" y="141561"/>
                </a:cubicBezTo>
                <a:lnTo>
                  <a:pt x="161802" y="181032"/>
                </a:lnTo>
                <a:lnTo>
                  <a:pt x="99889" y="181032"/>
                </a:lnTo>
                <a:cubicBezTo>
                  <a:pt x="76217" y="181032"/>
                  <a:pt x="57027" y="200223"/>
                  <a:pt x="57027" y="223895"/>
                </a:cubicBezTo>
                <a:lnTo>
                  <a:pt x="57027" y="239611"/>
                </a:lnTo>
                <a:cubicBezTo>
                  <a:pt x="18351" y="247620"/>
                  <a:pt x="-6509" y="285464"/>
                  <a:pt x="1500" y="324140"/>
                </a:cubicBezTo>
                <a:cubicBezTo>
                  <a:pt x="8362" y="357277"/>
                  <a:pt x="37512" y="381069"/>
                  <a:pt x="71352" y="381152"/>
                </a:cubicBezTo>
                <a:cubicBezTo>
                  <a:pt x="110827" y="381274"/>
                  <a:pt x="142927" y="349371"/>
                  <a:pt x="143049" y="309898"/>
                </a:cubicBezTo>
                <a:cubicBezTo>
                  <a:pt x="143154" y="275749"/>
                  <a:pt x="119087" y="246296"/>
                  <a:pt x="85602" y="239592"/>
                </a:cubicBezTo>
                <a:lnTo>
                  <a:pt x="85602" y="223876"/>
                </a:lnTo>
                <a:cubicBezTo>
                  <a:pt x="85602" y="215985"/>
                  <a:pt x="91999" y="209588"/>
                  <a:pt x="99889" y="209588"/>
                </a:cubicBezTo>
                <a:lnTo>
                  <a:pt x="252289" y="209588"/>
                </a:lnTo>
                <a:cubicBezTo>
                  <a:pt x="260180" y="209588"/>
                  <a:pt x="266577" y="215985"/>
                  <a:pt x="266577" y="223876"/>
                </a:cubicBezTo>
                <a:lnTo>
                  <a:pt x="266577" y="239592"/>
                </a:lnTo>
                <a:cubicBezTo>
                  <a:pt x="227901" y="247600"/>
                  <a:pt x="203041" y="285445"/>
                  <a:pt x="211050" y="324121"/>
                </a:cubicBezTo>
                <a:cubicBezTo>
                  <a:pt x="217912" y="357258"/>
                  <a:pt x="247062" y="381050"/>
                  <a:pt x="280902" y="381133"/>
                </a:cubicBezTo>
                <a:cubicBezTo>
                  <a:pt x="320378" y="381202"/>
                  <a:pt x="352433" y="349257"/>
                  <a:pt x="352502" y="309782"/>
                </a:cubicBezTo>
                <a:cubicBezTo>
                  <a:pt x="352561" y="275705"/>
                  <a:pt x="328556" y="246326"/>
                  <a:pt x="295152" y="239592"/>
                </a:cubicBezTo>
                <a:lnTo>
                  <a:pt x="295152" y="223876"/>
                </a:lnTo>
                <a:cubicBezTo>
                  <a:pt x="295152" y="200204"/>
                  <a:pt x="275961" y="181013"/>
                  <a:pt x="252289" y="181013"/>
                </a:cubicBezTo>
                <a:lnTo>
                  <a:pt x="190377" y="181013"/>
                </a:lnTo>
                <a:lnTo>
                  <a:pt x="190377" y="141542"/>
                </a:lnTo>
                <a:cubicBezTo>
                  <a:pt x="229052" y="133533"/>
                  <a:pt x="253912" y="95688"/>
                  <a:pt x="245904" y="57013"/>
                </a:cubicBezTo>
                <a:cubicBezTo>
                  <a:pt x="239046" y="23889"/>
                  <a:pt x="209916" y="101"/>
                  <a:pt x="176089" y="0"/>
                </a:cubicBezTo>
                <a:close/>
                <a:moveTo>
                  <a:pt x="133189" y="71495"/>
                </a:moveTo>
                <a:cubicBezTo>
                  <a:pt x="133189" y="47801"/>
                  <a:pt x="152397" y="28594"/>
                  <a:pt x="176089" y="28594"/>
                </a:cubicBezTo>
                <a:cubicBezTo>
                  <a:pt x="199782" y="28594"/>
                  <a:pt x="218990" y="47801"/>
                  <a:pt x="218990" y="71495"/>
                </a:cubicBezTo>
                <a:cubicBezTo>
                  <a:pt x="218990" y="95188"/>
                  <a:pt x="199782" y="114395"/>
                  <a:pt x="176089" y="114395"/>
                </a:cubicBezTo>
                <a:cubicBezTo>
                  <a:pt x="152397" y="114395"/>
                  <a:pt x="133189" y="95188"/>
                  <a:pt x="133189" y="71495"/>
                </a:cubicBezTo>
                <a:close/>
                <a:moveTo>
                  <a:pt x="28452" y="309658"/>
                </a:moveTo>
                <a:cubicBezTo>
                  <a:pt x="28452" y="285960"/>
                  <a:pt x="47663" y="266748"/>
                  <a:pt x="71362" y="266748"/>
                </a:cubicBezTo>
                <a:cubicBezTo>
                  <a:pt x="95060" y="266748"/>
                  <a:pt x="114272" y="285960"/>
                  <a:pt x="114272" y="309658"/>
                </a:cubicBezTo>
                <a:cubicBezTo>
                  <a:pt x="114272" y="333356"/>
                  <a:pt x="95060" y="352568"/>
                  <a:pt x="71362" y="352568"/>
                </a:cubicBezTo>
                <a:cubicBezTo>
                  <a:pt x="47663" y="352568"/>
                  <a:pt x="28452" y="333356"/>
                  <a:pt x="28452" y="309658"/>
                </a:cubicBezTo>
                <a:close/>
                <a:moveTo>
                  <a:pt x="280902" y="266757"/>
                </a:moveTo>
                <a:cubicBezTo>
                  <a:pt x="304595" y="266757"/>
                  <a:pt x="323803" y="285965"/>
                  <a:pt x="323803" y="309658"/>
                </a:cubicBezTo>
                <a:cubicBezTo>
                  <a:pt x="323803" y="333350"/>
                  <a:pt x="304595" y="352558"/>
                  <a:pt x="280902" y="352558"/>
                </a:cubicBezTo>
                <a:cubicBezTo>
                  <a:pt x="257210" y="352558"/>
                  <a:pt x="238002" y="333350"/>
                  <a:pt x="238002" y="309658"/>
                </a:cubicBezTo>
                <a:cubicBezTo>
                  <a:pt x="238002" y="285965"/>
                  <a:pt x="257210" y="266757"/>
                  <a:pt x="280902" y="266757"/>
                </a:cubicBezTo>
                <a:close/>
              </a:path>
            </a:pathLst>
          </a:custGeom>
          <a:gradFill flip="none" rotWithShape="1">
            <a:gsLst>
              <a:gs pos="0">
                <a:schemeClr val="accent1"/>
              </a:gs>
              <a:gs pos="100000">
                <a:srgbClr val="9F51DE"/>
              </a:gs>
            </a:gsLst>
            <a:lin ang="2700000" scaled="1"/>
            <a:tileRect/>
          </a:gradFill>
          <a:ln w="16669" cap="flat">
            <a:noFill/>
            <a:prstDash val="solid"/>
            <a:miter/>
          </a:ln>
        </p:spPr>
        <p:txBody>
          <a:bodyPr rtlCol="0" anchor="ctr"/>
          <a:lstStyle/>
          <a:p>
            <a:endParaRPr lang="en-GB"/>
          </a:p>
        </p:txBody>
      </p:sp>
      <p:sp>
        <p:nvSpPr>
          <p:cNvPr id="70" name="Graphic 43">
            <a:extLst>
              <a:ext uri="{FF2B5EF4-FFF2-40B4-BE49-F238E27FC236}">
                <a16:creationId xmlns:a16="http://schemas.microsoft.com/office/drawing/2014/main" id="{9BC0F7CE-C0F9-EAF7-082F-AE18BE0FEB94}"/>
              </a:ext>
            </a:extLst>
          </p:cNvPr>
          <p:cNvSpPr/>
          <p:nvPr/>
        </p:nvSpPr>
        <p:spPr>
          <a:xfrm>
            <a:off x="5309018" y="4235431"/>
            <a:ext cx="204064" cy="193862"/>
          </a:xfrm>
          <a:custGeom>
            <a:avLst/>
            <a:gdLst>
              <a:gd name="connsiteX0" fmla="*/ 242964 w 381000"/>
              <a:gd name="connsiteY0" fmla="*/ 133350 h 361950"/>
              <a:gd name="connsiteX1" fmla="*/ 276301 w 381000"/>
              <a:gd name="connsiteY1" fmla="*/ 166688 h 361950"/>
              <a:gd name="connsiteX2" fmla="*/ 276301 w 381000"/>
              <a:gd name="connsiteY2" fmla="*/ 228600 h 361950"/>
              <a:gd name="connsiteX3" fmla="*/ 276225 w 381000"/>
              <a:gd name="connsiteY3" fmla="*/ 228600 h 361950"/>
              <a:gd name="connsiteX4" fmla="*/ 276225 w 381000"/>
              <a:gd name="connsiteY4" fmla="*/ 233363 h 361950"/>
              <a:gd name="connsiteX5" fmla="*/ 261938 w 381000"/>
              <a:gd name="connsiteY5" fmla="*/ 247650 h 361950"/>
              <a:gd name="connsiteX6" fmla="*/ 247650 w 381000"/>
              <a:gd name="connsiteY6" fmla="*/ 233363 h 361950"/>
              <a:gd name="connsiteX7" fmla="*/ 247650 w 381000"/>
              <a:gd name="connsiteY7" fmla="*/ 190500 h 361950"/>
              <a:gd name="connsiteX8" fmla="*/ 247726 w 381000"/>
              <a:gd name="connsiteY8" fmla="*/ 190500 h 361950"/>
              <a:gd name="connsiteX9" fmla="*/ 247726 w 381000"/>
              <a:gd name="connsiteY9" fmla="*/ 166688 h 361950"/>
              <a:gd name="connsiteX10" fmla="*/ 242964 w 381000"/>
              <a:gd name="connsiteY10" fmla="*/ 161925 h 361950"/>
              <a:gd name="connsiteX11" fmla="*/ 138151 w 381000"/>
              <a:gd name="connsiteY11" fmla="*/ 161925 h 361950"/>
              <a:gd name="connsiteX12" fmla="*/ 133388 w 381000"/>
              <a:gd name="connsiteY12" fmla="*/ 166688 h 361950"/>
              <a:gd name="connsiteX13" fmla="*/ 133388 w 381000"/>
              <a:gd name="connsiteY13" fmla="*/ 228600 h 361950"/>
              <a:gd name="connsiteX14" fmla="*/ 133350 w 381000"/>
              <a:gd name="connsiteY14" fmla="*/ 228600 h 361950"/>
              <a:gd name="connsiteX15" fmla="*/ 133350 w 381000"/>
              <a:gd name="connsiteY15" fmla="*/ 233363 h 361950"/>
              <a:gd name="connsiteX16" fmla="*/ 119063 w 381000"/>
              <a:gd name="connsiteY16" fmla="*/ 247650 h 361950"/>
              <a:gd name="connsiteX17" fmla="*/ 104775 w 381000"/>
              <a:gd name="connsiteY17" fmla="*/ 233363 h 361950"/>
              <a:gd name="connsiteX18" fmla="*/ 104775 w 381000"/>
              <a:gd name="connsiteY18" fmla="*/ 190500 h 361950"/>
              <a:gd name="connsiteX19" fmla="*/ 104813 w 381000"/>
              <a:gd name="connsiteY19" fmla="*/ 190500 h 361950"/>
              <a:gd name="connsiteX20" fmla="*/ 104813 w 381000"/>
              <a:gd name="connsiteY20" fmla="*/ 166688 h 361950"/>
              <a:gd name="connsiteX21" fmla="*/ 138151 w 381000"/>
              <a:gd name="connsiteY21" fmla="*/ 133350 h 361950"/>
              <a:gd name="connsiteX22" fmla="*/ 242964 w 381000"/>
              <a:gd name="connsiteY22" fmla="*/ 133350 h 361950"/>
              <a:gd name="connsiteX23" fmla="*/ 352425 w 381000"/>
              <a:gd name="connsiteY23" fmla="*/ 166688 h 361950"/>
              <a:gd name="connsiteX24" fmla="*/ 352425 w 381000"/>
              <a:gd name="connsiteY24" fmla="*/ 233363 h 361950"/>
              <a:gd name="connsiteX25" fmla="*/ 366713 w 381000"/>
              <a:gd name="connsiteY25" fmla="*/ 247650 h 361950"/>
              <a:gd name="connsiteX26" fmla="*/ 381000 w 381000"/>
              <a:gd name="connsiteY26" fmla="*/ 233363 h 361950"/>
              <a:gd name="connsiteX27" fmla="*/ 381000 w 381000"/>
              <a:gd name="connsiteY27" fmla="*/ 166688 h 361950"/>
              <a:gd name="connsiteX28" fmla="*/ 347663 w 381000"/>
              <a:gd name="connsiteY28" fmla="*/ 133350 h 361950"/>
              <a:gd name="connsiteX29" fmla="*/ 283369 w 381000"/>
              <a:gd name="connsiteY29" fmla="*/ 133350 h 361950"/>
              <a:gd name="connsiteX30" fmla="*/ 295142 w 381000"/>
              <a:gd name="connsiteY30" fmla="*/ 161925 h 361950"/>
              <a:gd name="connsiteX31" fmla="*/ 347663 w 381000"/>
              <a:gd name="connsiteY31" fmla="*/ 161925 h 361950"/>
              <a:gd name="connsiteX32" fmla="*/ 352425 w 381000"/>
              <a:gd name="connsiteY32" fmla="*/ 166688 h 361950"/>
              <a:gd name="connsiteX33" fmla="*/ 0 w 381000"/>
              <a:gd name="connsiteY33" fmla="*/ 233363 h 361950"/>
              <a:gd name="connsiteX34" fmla="*/ 14288 w 381000"/>
              <a:gd name="connsiteY34" fmla="*/ 247650 h 361950"/>
              <a:gd name="connsiteX35" fmla="*/ 28575 w 381000"/>
              <a:gd name="connsiteY35" fmla="*/ 233363 h 361950"/>
              <a:gd name="connsiteX36" fmla="*/ 28575 w 381000"/>
              <a:gd name="connsiteY36" fmla="*/ 166688 h 361950"/>
              <a:gd name="connsiteX37" fmla="*/ 33338 w 381000"/>
              <a:gd name="connsiteY37" fmla="*/ 161925 h 361950"/>
              <a:gd name="connsiteX38" fmla="*/ 85973 w 381000"/>
              <a:gd name="connsiteY38" fmla="*/ 161925 h 361950"/>
              <a:gd name="connsiteX39" fmla="*/ 97746 w 381000"/>
              <a:gd name="connsiteY39" fmla="*/ 133350 h 361950"/>
              <a:gd name="connsiteX40" fmla="*/ 33338 w 381000"/>
              <a:gd name="connsiteY40" fmla="*/ 133350 h 361950"/>
              <a:gd name="connsiteX41" fmla="*/ 0 w 381000"/>
              <a:gd name="connsiteY41" fmla="*/ 166688 h 361950"/>
              <a:gd name="connsiteX42" fmla="*/ 0 w 381000"/>
              <a:gd name="connsiteY42" fmla="*/ 233363 h 361950"/>
              <a:gd name="connsiteX43" fmla="*/ 190500 w 381000"/>
              <a:gd name="connsiteY43" fmla="*/ 0 h 361950"/>
              <a:gd name="connsiteX44" fmla="*/ 247650 w 381000"/>
              <a:gd name="connsiteY44" fmla="*/ 57150 h 361950"/>
              <a:gd name="connsiteX45" fmla="*/ 190500 w 381000"/>
              <a:gd name="connsiteY45" fmla="*/ 114300 h 361950"/>
              <a:gd name="connsiteX46" fmla="*/ 133350 w 381000"/>
              <a:gd name="connsiteY46" fmla="*/ 57150 h 361950"/>
              <a:gd name="connsiteX47" fmla="*/ 190500 w 381000"/>
              <a:gd name="connsiteY47" fmla="*/ 0 h 361950"/>
              <a:gd name="connsiteX48" fmla="*/ 190500 w 381000"/>
              <a:gd name="connsiteY48" fmla="*/ 28575 h 361950"/>
              <a:gd name="connsiteX49" fmla="*/ 161925 w 381000"/>
              <a:gd name="connsiteY49" fmla="*/ 57150 h 361950"/>
              <a:gd name="connsiteX50" fmla="*/ 190500 w 381000"/>
              <a:gd name="connsiteY50" fmla="*/ 85725 h 361950"/>
              <a:gd name="connsiteX51" fmla="*/ 219075 w 381000"/>
              <a:gd name="connsiteY51" fmla="*/ 57150 h 361950"/>
              <a:gd name="connsiteX52" fmla="*/ 190500 w 381000"/>
              <a:gd name="connsiteY52" fmla="*/ 28575 h 361950"/>
              <a:gd name="connsiteX53" fmla="*/ 314325 w 381000"/>
              <a:gd name="connsiteY53" fmla="*/ 19050 h 361950"/>
              <a:gd name="connsiteX54" fmla="*/ 361950 w 381000"/>
              <a:gd name="connsiteY54" fmla="*/ 66675 h 361950"/>
              <a:gd name="connsiteX55" fmla="*/ 314325 w 381000"/>
              <a:gd name="connsiteY55" fmla="*/ 114300 h 361950"/>
              <a:gd name="connsiteX56" fmla="*/ 266700 w 381000"/>
              <a:gd name="connsiteY56" fmla="*/ 66675 h 361950"/>
              <a:gd name="connsiteX57" fmla="*/ 314325 w 381000"/>
              <a:gd name="connsiteY57" fmla="*/ 19050 h 361950"/>
              <a:gd name="connsiteX58" fmla="*/ 314325 w 381000"/>
              <a:gd name="connsiteY58" fmla="*/ 47625 h 361950"/>
              <a:gd name="connsiteX59" fmla="*/ 295275 w 381000"/>
              <a:gd name="connsiteY59" fmla="*/ 66675 h 361950"/>
              <a:gd name="connsiteX60" fmla="*/ 314325 w 381000"/>
              <a:gd name="connsiteY60" fmla="*/ 85725 h 361950"/>
              <a:gd name="connsiteX61" fmla="*/ 333375 w 381000"/>
              <a:gd name="connsiteY61" fmla="*/ 66675 h 361950"/>
              <a:gd name="connsiteX62" fmla="*/ 314325 w 381000"/>
              <a:gd name="connsiteY62" fmla="*/ 47625 h 361950"/>
              <a:gd name="connsiteX63" fmla="*/ 66675 w 381000"/>
              <a:gd name="connsiteY63" fmla="*/ 19050 h 361950"/>
              <a:gd name="connsiteX64" fmla="*/ 114300 w 381000"/>
              <a:gd name="connsiteY64" fmla="*/ 66675 h 361950"/>
              <a:gd name="connsiteX65" fmla="*/ 66675 w 381000"/>
              <a:gd name="connsiteY65" fmla="*/ 114300 h 361950"/>
              <a:gd name="connsiteX66" fmla="*/ 19050 w 381000"/>
              <a:gd name="connsiteY66" fmla="*/ 66675 h 361950"/>
              <a:gd name="connsiteX67" fmla="*/ 66675 w 381000"/>
              <a:gd name="connsiteY67" fmla="*/ 19050 h 361950"/>
              <a:gd name="connsiteX68" fmla="*/ 66675 w 381000"/>
              <a:gd name="connsiteY68" fmla="*/ 47625 h 361950"/>
              <a:gd name="connsiteX69" fmla="*/ 47625 w 381000"/>
              <a:gd name="connsiteY69" fmla="*/ 66675 h 361950"/>
              <a:gd name="connsiteX70" fmla="*/ 66675 w 381000"/>
              <a:gd name="connsiteY70" fmla="*/ 85725 h 361950"/>
              <a:gd name="connsiteX71" fmla="*/ 85725 w 381000"/>
              <a:gd name="connsiteY71" fmla="*/ 66675 h 361950"/>
              <a:gd name="connsiteX72" fmla="*/ 66675 w 381000"/>
              <a:gd name="connsiteY72" fmla="*/ 47625 h 361950"/>
              <a:gd name="connsiteX73" fmla="*/ 14288 w 381000"/>
              <a:gd name="connsiteY73" fmla="*/ 266700 h 361950"/>
              <a:gd name="connsiteX74" fmla="*/ 0 w 381000"/>
              <a:gd name="connsiteY74" fmla="*/ 280988 h 361950"/>
              <a:gd name="connsiteX75" fmla="*/ 0 w 381000"/>
              <a:gd name="connsiteY75" fmla="*/ 290513 h 361950"/>
              <a:gd name="connsiteX76" fmla="*/ 71438 w 381000"/>
              <a:gd name="connsiteY76" fmla="*/ 361950 h 361950"/>
              <a:gd name="connsiteX77" fmla="*/ 309563 w 381000"/>
              <a:gd name="connsiteY77" fmla="*/ 361950 h 361950"/>
              <a:gd name="connsiteX78" fmla="*/ 381000 w 381000"/>
              <a:gd name="connsiteY78" fmla="*/ 290513 h 361950"/>
              <a:gd name="connsiteX79" fmla="*/ 381000 w 381000"/>
              <a:gd name="connsiteY79" fmla="*/ 280988 h 361950"/>
              <a:gd name="connsiteX80" fmla="*/ 366713 w 381000"/>
              <a:gd name="connsiteY80" fmla="*/ 266700 h 361950"/>
              <a:gd name="connsiteX81" fmla="*/ 14288 w 381000"/>
              <a:gd name="connsiteY81" fmla="*/ 266700 h 361950"/>
              <a:gd name="connsiteX82" fmla="*/ 71438 w 381000"/>
              <a:gd name="connsiteY82" fmla="*/ 333375 h 361950"/>
              <a:gd name="connsiteX83" fmla="*/ 28842 w 381000"/>
              <a:gd name="connsiteY83" fmla="*/ 295275 h 361950"/>
              <a:gd name="connsiteX84" fmla="*/ 352158 w 381000"/>
              <a:gd name="connsiteY84" fmla="*/ 295275 h 361950"/>
              <a:gd name="connsiteX85" fmla="*/ 309563 w 381000"/>
              <a:gd name="connsiteY85" fmla="*/ 333375 h 361950"/>
              <a:gd name="connsiteX86" fmla="*/ 71438 w 381000"/>
              <a:gd name="connsiteY86" fmla="*/ 333375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81000" h="361950">
                <a:moveTo>
                  <a:pt x="242964" y="133350"/>
                </a:moveTo>
                <a:cubicBezTo>
                  <a:pt x="261366" y="133350"/>
                  <a:pt x="276301" y="148285"/>
                  <a:pt x="276301" y="166688"/>
                </a:cubicBezTo>
                <a:lnTo>
                  <a:pt x="276301" y="228600"/>
                </a:lnTo>
                <a:lnTo>
                  <a:pt x="276225" y="228600"/>
                </a:lnTo>
                <a:lnTo>
                  <a:pt x="276225" y="233363"/>
                </a:lnTo>
                <a:cubicBezTo>
                  <a:pt x="276225" y="241253"/>
                  <a:pt x="269828" y="247650"/>
                  <a:pt x="261938" y="247650"/>
                </a:cubicBezTo>
                <a:cubicBezTo>
                  <a:pt x="254047" y="247650"/>
                  <a:pt x="247650" y="241253"/>
                  <a:pt x="247650" y="233363"/>
                </a:cubicBezTo>
                <a:lnTo>
                  <a:pt x="247650" y="190500"/>
                </a:lnTo>
                <a:lnTo>
                  <a:pt x="247726" y="190500"/>
                </a:lnTo>
                <a:lnTo>
                  <a:pt x="247726" y="166688"/>
                </a:lnTo>
                <a:cubicBezTo>
                  <a:pt x="247726" y="164057"/>
                  <a:pt x="245595" y="161925"/>
                  <a:pt x="242964" y="161925"/>
                </a:cubicBezTo>
                <a:lnTo>
                  <a:pt x="138151" y="161925"/>
                </a:lnTo>
                <a:cubicBezTo>
                  <a:pt x="135520" y="161925"/>
                  <a:pt x="133388" y="164057"/>
                  <a:pt x="133388" y="166688"/>
                </a:cubicBezTo>
                <a:lnTo>
                  <a:pt x="133388" y="228600"/>
                </a:lnTo>
                <a:lnTo>
                  <a:pt x="133350" y="228600"/>
                </a:lnTo>
                <a:lnTo>
                  <a:pt x="133350" y="233363"/>
                </a:lnTo>
                <a:cubicBezTo>
                  <a:pt x="133350" y="241253"/>
                  <a:pt x="126953" y="247650"/>
                  <a:pt x="119063" y="247650"/>
                </a:cubicBezTo>
                <a:cubicBezTo>
                  <a:pt x="111172" y="247650"/>
                  <a:pt x="104775" y="241253"/>
                  <a:pt x="104775" y="233363"/>
                </a:cubicBezTo>
                <a:lnTo>
                  <a:pt x="104775" y="190500"/>
                </a:lnTo>
                <a:lnTo>
                  <a:pt x="104813" y="190500"/>
                </a:lnTo>
                <a:lnTo>
                  <a:pt x="104813" y="166688"/>
                </a:lnTo>
                <a:cubicBezTo>
                  <a:pt x="104813" y="148285"/>
                  <a:pt x="119729" y="133350"/>
                  <a:pt x="138151" y="133350"/>
                </a:cubicBezTo>
                <a:lnTo>
                  <a:pt x="242964" y="133350"/>
                </a:lnTo>
                <a:close/>
                <a:moveTo>
                  <a:pt x="352425" y="166688"/>
                </a:moveTo>
                <a:lnTo>
                  <a:pt x="352425" y="233363"/>
                </a:lnTo>
                <a:cubicBezTo>
                  <a:pt x="352425" y="241253"/>
                  <a:pt x="358822" y="247650"/>
                  <a:pt x="366713" y="247650"/>
                </a:cubicBezTo>
                <a:cubicBezTo>
                  <a:pt x="374603" y="247650"/>
                  <a:pt x="381000" y="241253"/>
                  <a:pt x="381000" y="233363"/>
                </a:cubicBezTo>
                <a:lnTo>
                  <a:pt x="381000" y="166688"/>
                </a:lnTo>
                <a:cubicBezTo>
                  <a:pt x="381000" y="148276"/>
                  <a:pt x="366074" y="133350"/>
                  <a:pt x="347663" y="133350"/>
                </a:cubicBezTo>
                <a:lnTo>
                  <a:pt x="283369" y="133350"/>
                </a:lnTo>
                <a:cubicBezTo>
                  <a:pt x="289903" y="141256"/>
                  <a:pt x="294170" y="151105"/>
                  <a:pt x="295142" y="161925"/>
                </a:cubicBezTo>
                <a:lnTo>
                  <a:pt x="347663" y="161925"/>
                </a:lnTo>
                <a:cubicBezTo>
                  <a:pt x="350293" y="161925"/>
                  <a:pt x="352425" y="164057"/>
                  <a:pt x="352425" y="166688"/>
                </a:cubicBezTo>
                <a:close/>
                <a:moveTo>
                  <a:pt x="0" y="233363"/>
                </a:moveTo>
                <a:cubicBezTo>
                  <a:pt x="0" y="241253"/>
                  <a:pt x="6397" y="247650"/>
                  <a:pt x="14288" y="247650"/>
                </a:cubicBezTo>
                <a:cubicBezTo>
                  <a:pt x="22178" y="247650"/>
                  <a:pt x="28575" y="241253"/>
                  <a:pt x="28575" y="233363"/>
                </a:cubicBezTo>
                <a:lnTo>
                  <a:pt x="28575" y="166688"/>
                </a:lnTo>
                <a:cubicBezTo>
                  <a:pt x="28575" y="164057"/>
                  <a:pt x="30707" y="161925"/>
                  <a:pt x="33338" y="161925"/>
                </a:cubicBezTo>
                <a:lnTo>
                  <a:pt x="85973" y="161925"/>
                </a:lnTo>
                <a:cubicBezTo>
                  <a:pt x="86920" y="151428"/>
                  <a:pt x="91025" y="141467"/>
                  <a:pt x="97746" y="133350"/>
                </a:cubicBezTo>
                <a:lnTo>
                  <a:pt x="33338" y="133350"/>
                </a:lnTo>
                <a:cubicBezTo>
                  <a:pt x="14926" y="133350"/>
                  <a:pt x="0" y="148276"/>
                  <a:pt x="0" y="166688"/>
                </a:cubicBezTo>
                <a:lnTo>
                  <a:pt x="0" y="233363"/>
                </a:lnTo>
                <a:close/>
                <a:moveTo>
                  <a:pt x="190500" y="0"/>
                </a:moveTo>
                <a:cubicBezTo>
                  <a:pt x="222064" y="0"/>
                  <a:pt x="247650" y="25587"/>
                  <a:pt x="247650" y="57150"/>
                </a:cubicBezTo>
                <a:cubicBezTo>
                  <a:pt x="247650" y="88713"/>
                  <a:pt x="222064" y="114300"/>
                  <a:pt x="190500" y="114300"/>
                </a:cubicBezTo>
                <a:cubicBezTo>
                  <a:pt x="158936" y="114300"/>
                  <a:pt x="133350" y="88713"/>
                  <a:pt x="133350" y="57150"/>
                </a:cubicBezTo>
                <a:cubicBezTo>
                  <a:pt x="133350" y="25587"/>
                  <a:pt x="158936" y="0"/>
                  <a:pt x="190500" y="0"/>
                </a:cubicBezTo>
                <a:close/>
                <a:moveTo>
                  <a:pt x="190500" y="28575"/>
                </a:moveTo>
                <a:cubicBezTo>
                  <a:pt x="174719" y="28575"/>
                  <a:pt x="161925" y="41368"/>
                  <a:pt x="161925" y="57150"/>
                </a:cubicBezTo>
                <a:cubicBezTo>
                  <a:pt x="161925" y="72932"/>
                  <a:pt x="174719" y="85725"/>
                  <a:pt x="190500" y="85725"/>
                </a:cubicBezTo>
                <a:cubicBezTo>
                  <a:pt x="206281" y="85725"/>
                  <a:pt x="219075" y="72932"/>
                  <a:pt x="219075" y="57150"/>
                </a:cubicBezTo>
                <a:cubicBezTo>
                  <a:pt x="219075" y="41368"/>
                  <a:pt x="206281" y="28575"/>
                  <a:pt x="190500" y="28575"/>
                </a:cubicBezTo>
                <a:close/>
                <a:moveTo>
                  <a:pt x="314325" y="19050"/>
                </a:moveTo>
                <a:cubicBezTo>
                  <a:pt x="340627" y="19050"/>
                  <a:pt x="361950" y="40372"/>
                  <a:pt x="361950" y="66675"/>
                </a:cubicBezTo>
                <a:cubicBezTo>
                  <a:pt x="361950" y="92978"/>
                  <a:pt x="340627" y="114300"/>
                  <a:pt x="314325" y="114300"/>
                </a:cubicBezTo>
                <a:cubicBezTo>
                  <a:pt x="288023" y="114300"/>
                  <a:pt x="266700" y="92978"/>
                  <a:pt x="266700" y="66675"/>
                </a:cubicBezTo>
                <a:cubicBezTo>
                  <a:pt x="266700" y="40372"/>
                  <a:pt x="288023" y="19050"/>
                  <a:pt x="314325" y="19050"/>
                </a:cubicBezTo>
                <a:close/>
                <a:moveTo>
                  <a:pt x="314325" y="47625"/>
                </a:moveTo>
                <a:cubicBezTo>
                  <a:pt x="303804" y="47625"/>
                  <a:pt x="295275" y="56154"/>
                  <a:pt x="295275" y="66675"/>
                </a:cubicBezTo>
                <a:cubicBezTo>
                  <a:pt x="295275" y="77196"/>
                  <a:pt x="303804" y="85725"/>
                  <a:pt x="314325" y="85725"/>
                </a:cubicBezTo>
                <a:cubicBezTo>
                  <a:pt x="324846" y="85725"/>
                  <a:pt x="333375" y="77196"/>
                  <a:pt x="333375" y="66675"/>
                </a:cubicBezTo>
                <a:cubicBezTo>
                  <a:pt x="333375" y="56154"/>
                  <a:pt x="324846" y="47625"/>
                  <a:pt x="314325" y="47625"/>
                </a:cubicBezTo>
                <a:close/>
                <a:moveTo>
                  <a:pt x="66675" y="19050"/>
                </a:moveTo>
                <a:cubicBezTo>
                  <a:pt x="92978" y="19050"/>
                  <a:pt x="114300" y="40372"/>
                  <a:pt x="114300" y="66675"/>
                </a:cubicBezTo>
                <a:cubicBezTo>
                  <a:pt x="114300" y="92978"/>
                  <a:pt x="92978" y="114300"/>
                  <a:pt x="66675" y="114300"/>
                </a:cubicBezTo>
                <a:cubicBezTo>
                  <a:pt x="40372" y="114300"/>
                  <a:pt x="19050" y="92978"/>
                  <a:pt x="19050" y="66675"/>
                </a:cubicBezTo>
                <a:cubicBezTo>
                  <a:pt x="19050" y="40372"/>
                  <a:pt x="40372" y="19050"/>
                  <a:pt x="66675" y="19050"/>
                </a:cubicBezTo>
                <a:close/>
                <a:moveTo>
                  <a:pt x="66675" y="47625"/>
                </a:moveTo>
                <a:cubicBezTo>
                  <a:pt x="56154" y="47625"/>
                  <a:pt x="47625" y="56154"/>
                  <a:pt x="47625" y="66675"/>
                </a:cubicBezTo>
                <a:cubicBezTo>
                  <a:pt x="47625" y="77196"/>
                  <a:pt x="56154" y="85725"/>
                  <a:pt x="66675" y="85725"/>
                </a:cubicBezTo>
                <a:cubicBezTo>
                  <a:pt x="77196" y="85725"/>
                  <a:pt x="85725" y="77196"/>
                  <a:pt x="85725" y="66675"/>
                </a:cubicBezTo>
                <a:cubicBezTo>
                  <a:pt x="85725" y="56154"/>
                  <a:pt x="77196" y="47625"/>
                  <a:pt x="66675" y="47625"/>
                </a:cubicBezTo>
                <a:close/>
                <a:moveTo>
                  <a:pt x="14288" y="266700"/>
                </a:moveTo>
                <a:cubicBezTo>
                  <a:pt x="6397" y="266700"/>
                  <a:pt x="0" y="273097"/>
                  <a:pt x="0" y="280988"/>
                </a:cubicBezTo>
                <a:lnTo>
                  <a:pt x="0" y="290513"/>
                </a:lnTo>
                <a:cubicBezTo>
                  <a:pt x="0" y="329967"/>
                  <a:pt x="31984" y="361950"/>
                  <a:pt x="71438" y="361950"/>
                </a:cubicBezTo>
                <a:lnTo>
                  <a:pt x="309563" y="361950"/>
                </a:lnTo>
                <a:cubicBezTo>
                  <a:pt x="349017" y="361950"/>
                  <a:pt x="381000" y="329967"/>
                  <a:pt x="381000" y="290513"/>
                </a:cubicBezTo>
                <a:lnTo>
                  <a:pt x="381000" y="280988"/>
                </a:lnTo>
                <a:cubicBezTo>
                  <a:pt x="381000" y="273097"/>
                  <a:pt x="374603" y="266700"/>
                  <a:pt x="366713" y="266700"/>
                </a:cubicBezTo>
                <a:lnTo>
                  <a:pt x="14288" y="266700"/>
                </a:lnTo>
                <a:close/>
                <a:moveTo>
                  <a:pt x="71438" y="333375"/>
                </a:moveTo>
                <a:cubicBezTo>
                  <a:pt x="49609" y="333375"/>
                  <a:pt x="31267" y="316969"/>
                  <a:pt x="28842" y="295275"/>
                </a:cubicBezTo>
                <a:lnTo>
                  <a:pt x="352158" y="295275"/>
                </a:lnTo>
                <a:cubicBezTo>
                  <a:pt x="349733" y="316969"/>
                  <a:pt x="331392" y="333375"/>
                  <a:pt x="309563" y="333375"/>
                </a:cubicBezTo>
                <a:lnTo>
                  <a:pt x="71438" y="333375"/>
                </a:lnTo>
                <a:close/>
              </a:path>
            </a:pathLst>
          </a:custGeom>
          <a:gradFill flip="none" rotWithShape="1">
            <a:gsLst>
              <a:gs pos="0">
                <a:schemeClr val="accent1"/>
              </a:gs>
              <a:gs pos="100000">
                <a:srgbClr val="9F51DE"/>
              </a:gs>
            </a:gsLst>
            <a:lin ang="2700000" scaled="1"/>
            <a:tileRect/>
          </a:gradFill>
          <a:ln w="1666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43" name="Freeform: Shape 42">
            <a:extLst>
              <a:ext uri="{FF2B5EF4-FFF2-40B4-BE49-F238E27FC236}">
                <a16:creationId xmlns:a16="http://schemas.microsoft.com/office/drawing/2014/main" id="{46D9BEBE-D1EE-AF59-1E71-DC542CBA101A}"/>
              </a:ext>
            </a:extLst>
          </p:cNvPr>
          <p:cNvSpPr/>
          <p:nvPr/>
        </p:nvSpPr>
        <p:spPr bwMode="auto">
          <a:xfrm>
            <a:off x="2792674" y="2736945"/>
            <a:ext cx="8667806" cy="944200"/>
          </a:xfrm>
          <a:custGeom>
            <a:avLst/>
            <a:gdLst>
              <a:gd name="connsiteX0" fmla="*/ 157370 w 9086795"/>
              <a:gd name="connsiteY0" fmla="*/ 0 h 1287991"/>
              <a:gd name="connsiteX1" fmla="*/ 2833426 w 9086795"/>
              <a:gd name="connsiteY1" fmla="*/ 0 h 1287991"/>
              <a:gd name="connsiteX2" fmla="*/ 2990796 w 9086795"/>
              <a:gd name="connsiteY2" fmla="*/ 157370 h 1287991"/>
              <a:gd name="connsiteX3" fmla="*/ 2990796 w 9086795"/>
              <a:gd name="connsiteY3" fmla="*/ 786830 h 1287991"/>
              <a:gd name="connsiteX4" fmla="*/ 2990796 w 9086795"/>
              <a:gd name="connsiteY4" fmla="*/ 786832 h 1287991"/>
              <a:gd name="connsiteX5" fmla="*/ 3003162 w 9086795"/>
              <a:gd name="connsiteY5" fmla="*/ 848086 h 1287991"/>
              <a:gd name="connsiteX6" fmla="*/ 3148165 w 9086795"/>
              <a:gd name="connsiteY6" fmla="*/ 944200 h 1287991"/>
              <a:gd name="connsiteX7" fmla="*/ 8667806 w 9086795"/>
              <a:gd name="connsiteY7" fmla="*/ 944200 h 1287991"/>
              <a:gd name="connsiteX8" fmla="*/ 8825176 w 9086795"/>
              <a:gd name="connsiteY8" fmla="*/ 786830 h 1287991"/>
              <a:gd name="connsiteX9" fmla="*/ 8825176 w 9086795"/>
              <a:gd name="connsiteY9" fmla="*/ 343791 h 1287991"/>
              <a:gd name="connsiteX10" fmla="*/ 8929425 w 9086795"/>
              <a:gd name="connsiteY10" fmla="*/ 343791 h 1287991"/>
              <a:gd name="connsiteX11" fmla="*/ 9086795 w 9086795"/>
              <a:gd name="connsiteY11" fmla="*/ 501161 h 1287991"/>
              <a:gd name="connsiteX12" fmla="*/ 9086795 w 9086795"/>
              <a:gd name="connsiteY12" fmla="*/ 1130621 h 1287991"/>
              <a:gd name="connsiteX13" fmla="*/ 8929425 w 9086795"/>
              <a:gd name="connsiteY13" fmla="*/ 1287991 h 1287991"/>
              <a:gd name="connsiteX14" fmla="*/ 2886547 w 9086795"/>
              <a:gd name="connsiteY14" fmla="*/ 1287991 h 1287991"/>
              <a:gd name="connsiteX15" fmla="*/ 2729177 w 9086795"/>
              <a:gd name="connsiteY15" fmla="*/ 1130621 h 1287991"/>
              <a:gd name="connsiteX16" fmla="*/ 2729177 w 9086795"/>
              <a:gd name="connsiteY16" fmla="*/ 944200 h 1287991"/>
              <a:gd name="connsiteX17" fmla="*/ 157370 w 9086795"/>
              <a:gd name="connsiteY17" fmla="*/ 944200 h 1287991"/>
              <a:gd name="connsiteX18" fmla="*/ 0 w 9086795"/>
              <a:gd name="connsiteY18" fmla="*/ 786830 h 1287991"/>
              <a:gd name="connsiteX19" fmla="*/ 0 w 9086795"/>
              <a:gd name="connsiteY19" fmla="*/ 157370 h 1287991"/>
              <a:gd name="connsiteX20" fmla="*/ 157370 w 9086795"/>
              <a:gd name="connsiteY20" fmla="*/ 0 h 1287991"/>
              <a:gd name="connsiteX0" fmla="*/ 2729177 w 9086795"/>
              <a:gd name="connsiteY0" fmla="*/ 944200 h 1287991"/>
              <a:gd name="connsiteX1" fmla="*/ 157370 w 9086795"/>
              <a:gd name="connsiteY1" fmla="*/ 944200 h 1287991"/>
              <a:gd name="connsiteX2" fmla="*/ 0 w 9086795"/>
              <a:gd name="connsiteY2" fmla="*/ 786830 h 1287991"/>
              <a:gd name="connsiteX3" fmla="*/ 0 w 9086795"/>
              <a:gd name="connsiteY3" fmla="*/ 157370 h 1287991"/>
              <a:gd name="connsiteX4" fmla="*/ 157370 w 9086795"/>
              <a:gd name="connsiteY4" fmla="*/ 0 h 1287991"/>
              <a:gd name="connsiteX5" fmla="*/ 2833426 w 9086795"/>
              <a:gd name="connsiteY5" fmla="*/ 0 h 1287991"/>
              <a:gd name="connsiteX6" fmla="*/ 2990796 w 9086795"/>
              <a:gd name="connsiteY6" fmla="*/ 157370 h 1287991"/>
              <a:gd name="connsiteX7" fmla="*/ 2990796 w 9086795"/>
              <a:gd name="connsiteY7" fmla="*/ 786830 h 1287991"/>
              <a:gd name="connsiteX8" fmla="*/ 2990796 w 9086795"/>
              <a:gd name="connsiteY8" fmla="*/ 786832 h 1287991"/>
              <a:gd name="connsiteX9" fmla="*/ 3003162 w 9086795"/>
              <a:gd name="connsiteY9" fmla="*/ 848086 h 1287991"/>
              <a:gd name="connsiteX10" fmla="*/ 3148165 w 9086795"/>
              <a:gd name="connsiteY10" fmla="*/ 944200 h 1287991"/>
              <a:gd name="connsiteX11" fmla="*/ 8667806 w 9086795"/>
              <a:gd name="connsiteY11" fmla="*/ 944200 h 1287991"/>
              <a:gd name="connsiteX12" fmla="*/ 8825176 w 9086795"/>
              <a:gd name="connsiteY12" fmla="*/ 786830 h 1287991"/>
              <a:gd name="connsiteX13" fmla="*/ 8825176 w 9086795"/>
              <a:gd name="connsiteY13" fmla="*/ 343791 h 1287991"/>
              <a:gd name="connsiteX14" fmla="*/ 8929425 w 9086795"/>
              <a:gd name="connsiteY14" fmla="*/ 343791 h 1287991"/>
              <a:gd name="connsiteX15" fmla="*/ 9086795 w 9086795"/>
              <a:gd name="connsiteY15" fmla="*/ 501161 h 1287991"/>
              <a:gd name="connsiteX16" fmla="*/ 9086795 w 9086795"/>
              <a:gd name="connsiteY16" fmla="*/ 1130621 h 1287991"/>
              <a:gd name="connsiteX17" fmla="*/ 8929425 w 9086795"/>
              <a:gd name="connsiteY17" fmla="*/ 1287991 h 1287991"/>
              <a:gd name="connsiteX18" fmla="*/ 2886547 w 9086795"/>
              <a:gd name="connsiteY18" fmla="*/ 1287991 h 1287991"/>
              <a:gd name="connsiteX19" fmla="*/ 2729177 w 9086795"/>
              <a:gd name="connsiteY19" fmla="*/ 1130621 h 1287991"/>
              <a:gd name="connsiteX20" fmla="*/ 2820617 w 9086795"/>
              <a:gd name="connsiteY20" fmla="*/ 1035640 h 1287991"/>
              <a:gd name="connsiteX0" fmla="*/ 2729177 w 9086795"/>
              <a:gd name="connsiteY0" fmla="*/ 944200 h 1287991"/>
              <a:gd name="connsiteX1" fmla="*/ 157370 w 9086795"/>
              <a:gd name="connsiteY1" fmla="*/ 944200 h 1287991"/>
              <a:gd name="connsiteX2" fmla="*/ 0 w 9086795"/>
              <a:gd name="connsiteY2" fmla="*/ 786830 h 1287991"/>
              <a:gd name="connsiteX3" fmla="*/ 0 w 9086795"/>
              <a:gd name="connsiteY3" fmla="*/ 157370 h 1287991"/>
              <a:gd name="connsiteX4" fmla="*/ 157370 w 9086795"/>
              <a:gd name="connsiteY4" fmla="*/ 0 h 1287991"/>
              <a:gd name="connsiteX5" fmla="*/ 2833426 w 9086795"/>
              <a:gd name="connsiteY5" fmla="*/ 0 h 1287991"/>
              <a:gd name="connsiteX6" fmla="*/ 2990796 w 9086795"/>
              <a:gd name="connsiteY6" fmla="*/ 157370 h 1287991"/>
              <a:gd name="connsiteX7" fmla="*/ 2990796 w 9086795"/>
              <a:gd name="connsiteY7" fmla="*/ 786830 h 1287991"/>
              <a:gd name="connsiteX8" fmla="*/ 2990796 w 9086795"/>
              <a:gd name="connsiteY8" fmla="*/ 786832 h 1287991"/>
              <a:gd name="connsiteX9" fmla="*/ 3003162 w 9086795"/>
              <a:gd name="connsiteY9" fmla="*/ 848086 h 1287991"/>
              <a:gd name="connsiteX10" fmla="*/ 3148165 w 9086795"/>
              <a:gd name="connsiteY10" fmla="*/ 944200 h 1287991"/>
              <a:gd name="connsiteX11" fmla="*/ 8667806 w 9086795"/>
              <a:gd name="connsiteY11" fmla="*/ 944200 h 1287991"/>
              <a:gd name="connsiteX12" fmla="*/ 8825176 w 9086795"/>
              <a:gd name="connsiteY12" fmla="*/ 786830 h 1287991"/>
              <a:gd name="connsiteX13" fmla="*/ 8825176 w 9086795"/>
              <a:gd name="connsiteY13" fmla="*/ 343791 h 1287991"/>
              <a:gd name="connsiteX14" fmla="*/ 8929425 w 9086795"/>
              <a:gd name="connsiteY14" fmla="*/ 343791 h 1287991"/>
              <a:gd name="connsiteX15" fmla="*/ 9086795 w 9086795"/>
              <a:gd name="connsiteY15" fmla="*/ 501161 h 1287991"/>
              <a:gd name="connsiteX16" fmla="*/ 9086795 w 9086795"/>
              <a:gd name="connsiteY16" fmla="*/ 1130621 h 1287991"/>
              <a:gd name="connsiteX17" fmla="*/ 8929425 w 9086795"/>
              <a:gd name="connsiteY17" fmla="*/ 1287991 h 1287991"/>
              <a:gd name="connsiteX18" fmla="*/ 2886547 w 9086795"/>
              <a:gd name="connsiteY18" fmla="*/ 1287991 h 1287991"/>
              <a:gd name="connsiteX19" fmla="*/ 2729177 w 9086795"/>
              <a:gd name="connsiteY19" fmla="*/ 1130621 h 1287991"/>
              <a:gd name="connsiteX0" fmla="*/ 2729177 w 9086795"/>
              <a:gd name="connsiteY0" fmla="*/ 944200 h 1287991"/>
              <a:gd name="connsiteX1" fmla="*/ 157370 w 9086795"/>
              <a:gd name="connsiteY1" fmla="*/ 944200 h 1287991"/>
              <a:gd name="connsiteX2" fmla="*/ 0 w 9086795"/>
              <a:gd name="connsiteY2" fmla="*/ 786830 h 1287991"/>
              <a:gd name="connsiteX3" fmla="*/ 0 w 9086795"/>
              <a:gd name="connsiteY3" fmla="*/ 157370 h 1287991"/>
              <a:gd name="connsiteX4" fmla="*/ 157370 w 9086795"/>
              <a:gd name="connsiteY4" fmla="*/ 0 h 1287991"/>
              <a:gd name="connsiteX5" fmla="*/ 2833426 w 9086795"/>
              <a:gd name="connsiteY5" fmla="*/ 0 h 1287991"/>
              <a:gd name="connsiteX6" fmla="*/ 2990796 w 9086795"/>
              <a:gd name="connsiteY6" fmla="*/ 157370 h 1287991"/>
              <a:gd name="connsiteX7" fmla="*/ 2990796 w 9086795"/>
              <a:gd name="connsiteY7" fmla="*/ 786830 h 1287991"/>
              <a:gd name="connsiteX8" fmla="*/ 2990796 w 9086795"/>
              <a:gd name="connsiteY8" fmla="*/ 786832 h 1287991"/>
              <a:gd name="connsiteX9" fmla="*/ 3003162 w 9086795"/>
              <a:gd name="connsiteY9" fmla="*/ 848086 h 1287991"/>
              <a:gd name="connsiteX10" fmla="*/ 3148165 w 9086795"/>
              <a:gd name="connsiteY10" fmla="*/ 944200 h 1287991"/>
              <a:gd name="connsiteX11" fmla="*/ 8667806 w 9086795"/>
              <a:gd name="connsiteY11" fmla="*/ 944200 h 1287991"/>
              <a:gd name="connsiteX12" fmla="*/ 8825176 w 9086795"/>
              <a:gd name="connsiteY12" fmla="*/ 786830 h 1287991"/>
              <a:gd name="connsiteX13" fmla="*/ 8825176 w 9086795"/>
              <a:gd name="connsiteY13" fmla="*/ 343791 h 1287991"/>
              <a:gd name="connsiteX14" fmla="*/ 8929425 w 9086795"/>
              <a:gd name="connsiteY14" fmla="*/ 343791 h 1287991"/>
              <a:gd name="connsiteX15" fmla="*/ 9086795 w 9086795"/>
              <a:gd name="connsiteY15" fmla="*/ 501161 h 1287991"/>
              <a:gd name="connsiteX16" fmla="*/ 9086795 w 9086795"/>
              <a:gd name="connsiteY16" fmla="*/ 1130621 h 1287991"/>
              <a:gd name="connsiteX17" fmla="*/ 8929425 w 9086795"/>
              <a:gd name="connsiteY17" fmla="*/ 1287991 h 1287991"/>
              <a:gd name="connsiteX18" fmla="*/ 2886547 w 9086795"/>
              <a:gd name="connsiteY18" fmla="*/ 1287991 h 1287991"/>
              <a:gd name="connsiteX0" fmla="*/ 157370 w 9086795"/>
              <a:gd name="connsiteY0" fmla="*/ 944200 h 1287991"/>
              <a:gd name="connsiteX1" fmla="*/ 0 w 9086795"/>
              <a:gd name="connsiteY1" fmla="*/ 786830 h 1287991"/>
              <a:gd name="connsiteX2" fmla="*/ 0 w 9086795"/>
              <a:gd name="connsiteY2" fmla="*/ 157370 h 1287991"/>
              <a:gd name="connsiteX3" fmla="*/ 157370 w 9086795"/>
              <a:gd name="connsiteY3" fmla="*/ 0 h 1287991"/>
              <a:gd name="connsiteX4" fmla="*/ 2833426 w 9086795"/>
              <a:gd name="connsiteY4" fmla="*/ 0 h 1287991"/>
              <a:gd name="connsiteX5" fmla="*/ 2990796 w 9086795"/>
              <a:gd name="connsiteY5" fmla="*/ 157370 h 1287991"/>
              <a:gd name="connsiteX6" fmla="*/ 2990796 w 9086795"/>
              <a:gd name="connsiteY6" fmla="*/ 786830 h 1287991"/>
              <a:gd name="connsiteX7" fmla="*/ 2990796 w 9086795"/>
              <a:gd name="connsiteY7" fmla="*/ 786832 h 1287991"/>
              <a:gd name="connsiteX8" fmla="*/ 3003162 w 9086795"/>
              <a:gd name="connsiteY8" fmla="*/ 848086 h 1287991"/>
              <a:gd name="connsiteX9" fmla="*/ 3148165 w 9086795"/>
              <a:gd name="connsiteY9" fmla="*/ 944200 h 1287991"/>
              <a:gd name="connsiteX10" fmla="*/ 8667806 w 9086795"/>
              <a:gd name="connsiteY10" fmla="*/ 944200 h 1287991"/>
              <a:gd name="connsiteX11" fmla="*/ 8825176 w 9086795"/>
              <a:gd name="connsiteY11" fmla="*/ 786830 h 1287991"/>
              <a:gd name="connsiteX12" fmla="*/ 8825176 w 9086795"/>
              <a:gd name="connsiteY12" fmla="*/ 343791 h 1287991"/>
              <a:gd name="connsiteX13" fmla="*/ 8929425 w 9086795"/>
              <a:gd name="connsiteY13" fmla="*/ 343791 h 1287991"/>
              <a:gd name="connsiteX14" fmla="*/ 9086795 w 9086795"/>
              <a:gd name="connsiteY14" fmla="*/ 501161 h 1287991"/>
              <a:gd name="connsiteX15" fmla="*/ 9086795 w 9086795"/>
              <a:gd name="connsiteY15" fmla="*/ 1130621 h 1287991"/>
              <a:gd name="connsiteX16" fmla="*/ 8929425 w 9086795"/>
              <a:gd name="connsiteY16" fmla="*/ 1287991 h 1287991"/>
              <a:gd name="connsiteX17" fmla="*/ 2886547 w 9086795"/>
              <a:gd name="connsiteY17" fmla="*/ 1287991 h 1287991"/>
              <a:gd name="connsiteX0" fmla="*/ 157370 w 9086795"/>
              <a:gd name="connsiteY0" fmla="*/ 944200 h 1287991"/>
              <a:gd name="connsiteX1" fmla="*/ 0 w 9086795"/>
              <a:gd name="connsiteY1" fmla="*/ 786830 h 1287991"/>
              <a:gd name="connsiteX2" fmla="*/ 0 w 9086795"/>
              <a:gd name="connsiteY2" fmla="*/ 157370 h 1287991"/>
              <a:gd name="connsiteX3" fmla="*/ 157370 w 9086795"/>
              <a:gd name="connsiteY3" fmla="*/ 0 h 1287991"/>
              <a:gd name="connsiteX4" fmla="*/ 2833426 w 9086795"/>
              <a:gd name="connsiteY4" fmla="*/ 0 h 1287991"/>
              <a:gd name="connsiteX5" fmla="*/ 2990796 w 9086795"/>
              <a:gd name="connsiteY5" fmla="*/ 157370 h 1287991"/>
              <a:gd name="connsiteX6" fmla="*/ 2990796 w 9086795"/>
              <a:gd name="connsiteY6" fmla="*/ 786830 h 1287991"/>
              <a:gd name="connsiteX7" fmla="*/ 2990796 w 9086795"/>
              <a:gd name="connsiteY7" fmla="*/ 786832 h 1287991"/>
              <a:gd name="connsiteX8" fmla="*/ 3003162 w 9086795"/>
              <a:gd name="connsiteY8" fmla="*/ 848086 h 1287991"/>
              <a:gd name="connsiteX9" fmla="*/ 3148165 w 9086795"/>
              <a:gd name="connsiteY9" fmla="*/ 944200 h 1287991"/>
              <a:gd name="connsiteX10" fmla="*/ 8667806 w 9086795"/>
              <a:gd name="connsiteY10" fmla="*/ 944200 h 1287991"/>
              <a:gd name="connsiteX11" fmla="*/ 8825176 w 9086795"/>
              <a:gd name="connsiteY11" fmla="*/ 786830 h 1287991"/>
              <a:gd name="connsiteX12" fmla="*/ 8825176 w 9086795"/>
              <a:gd name="connsiteY12" fmla="*/ 343791 h 1287991"/>
              <a:gd name="connsiteX13" fmla="*/ 8929425 w 9086795"/>
              <a:gd name="connsiteY13" fmla="*/ 343791 h 1287991"/>
              <a:gd name="connsiteX14" fmla="*/ 9086795 w 9086795"/>
              <a:gd name="connsiteY14" fmla="*/ 501161 h 1287991"/>
              <a:gd name="connsiteX15" fmla="*/ 9086795 w 9086795"/>
              <a:gd name="connsiteY15" fmla="*/ 1130621 h 1287991"/>
              <a:gd name="connsiteX16" fmla="*/ 8929425 w 9086795"/>
              <a:gd name="connsiteY16" fmla="*/ 1287991 h 1287991"/>
              <a:gd name="connsiteX0" fmla="*/ 157370 w 9086795"/>
              <a:gd name="connsiteY0" fmla="*/ 944200 h 1130621"/>
              <a:gd name="connsiteX1" fmla="*/ 0 w 9086795"/>
              <a:gd name="connsiteY1" fmla="*/ 786830 h 1130621"/>
              <a:gd name="connsiteX2" fmla="*/ 0 w 9086795"/>
              <a:gd name="connsiteY2" fmla="*/ 157370 h 1130621"/>
              <a:gd name="connsiteX3" fmla="*/ 157370 w 9086795"/>
              <a:gd name="connsiteY3" fmla="*/ 0 h 1130621"/>
              <a:gd name="connsiteX4" fmla="*/ 2833426 w 9086795"/>
              <a:gd name="connsiteY4" fmla="*/ 0 h 1130621"/>
              <a:gd name="connsiteX5" fmla="*/ 2990796 w 9086795"/>
              <a:gd name="connsiteY5" fmla="*/ 157370 h 1130621"/>
              <a:gd name="connsiteX6" fmla="*/ 2990796 w 9086795"/>
              <a:gd name="connsiteY6" fmla="*/ 786830 h 1130621"/>
              <a:gd name="connsiteX7" fmla="*/ 2990796 w 9086795"/>
              <a:gd name="connsiteY7" fmla="*/ 786832 h 1130621"/>
              <a:gd name="connsiteX8" fmla="*/ 3003162 w 9086795"/>
              <a:gd name="connsiteY8" fmla="*/ 848086 h 1130621"/>
              <a:gd name="connsiteX9" fmla="*/ 3148165 w 9086795"/>
              <a:gd name="connsiteY9" fmla="*/ 944200 h 1130621"/>
              <a:gd name="connsiteX10" fmla="*/ 8667806 w 9086795"/>
              <a:gd name="connsiteY10" fmla="*/ 944200 h 1130621"/>
              <a:gd name="connsiteX11" fmla="*/ 8825176 w 9086795"/>
              <a:gd name="connsiteY11" fmla="*/ 786830 h 1130621"/>
              <a:gd name="connsiteX12" fmla="*/ 8825176 w 9086795"/>
              <a:gd name="connsiteY12" fmla="*/ 343791 h 1130621"/>
              <a:gd name="connsiteX13" fmla="*/ 8929425 w 9086795"/>
              <a:gd name="connsiteY13" fmla="*/ 343791 h 1130621"/>
              <a:gd name="connsiteX14" fmla="*/ 9086795 w 9086795"/>
              <a:gd name="connsiteY14" fmla="*/ 501161 h 1130621"/>
              <a:gd name="connsiteX15" fmla="*/ 9086795 w 9086795"/>
              <a:gd name="connsiteY15" fmla="*/ 1130621 h 1130621"/>
              <a:gd name="connsiteX0" fmla="*/ 157370 w 9086795"/>
              <a:gd name="connsiteY0" fmla="*/ 944200 h 944200"/>
              <a:gd name="connsiteX1" fmla="*/ 0 w 9086795"/>
              <a:gd name="connsiteY1" fmla="*/ 786830 h 944200"/>
              <a:gd name="connsiteX2" fmla="*/ 0 w 9086795"/>
              <a:gd name="connsiteY2" fmla="*/ 157370 h 944200"/>
              <a:gd name="connsiteX3" fmla="*/ 157370 w 9086795"/>
              <a:gd name="connsiteY3" fmla="*/ 0 h 944200"/>
              <a:gd name="connsiteX4" fmla="*/ 2833426 w 9086795"/>
              <a:gd name="connsiteY4" fmla="*/ 0 h 944200"/>
              <a:gd name="connsiteX5" fmla="*/ 2990796 w 9086795"/>
              <a:gd name="connsiteY5" fmla="*/ 157370 h 944200"/>
              <a:gd name="connsiteX6" fmla="*/ 2990796 w 9086795"/>
              <a:gd name="connsiteY6" fmla="*/ 786830 h 944200"/>
              <a:gd name="connsiteX7" fmla="*/ 2990796 w 9086795"/>
              <a:gd name="connsiteY7" fmla="*/ 786832 h 944200"/>
              <a:gd name="connsiteX8" fmla="*/ 3003162 w 9086795"/>
              <a:gd name="connsiteY8" fmla="*/ 848086 h 944200"/>
              <a:gd name="connsiteX9" fmla="*/ 3148165 w 9086795"/>
              <a:gd name="connsiteY9" fmla="*/ 944200 h 944200"/>
              <a:gd name="connsiteX10" fmla="*/ 8667806 w 9086795"/>
              <a:gd name="connsiteY10" fmla="*/ 944200 h 944200"/>
              <a:gd name="connsiteX11" fmla="*/ 8825176 w 9086795"/>
              <a:gd name="connsiteY11" fmla="*/ 786830 h 944200"/>
              <a:gd name="connsiteX12" fmla="*/ 8825176 w 9086795"/>
              <a:gd name="connsiteY12" fmla="*/ 343791 h 944200"/>
              <a:gd name="connsiteX13" fmla="*/ 8929425 w 9086795"/>
              <a:gd name="connsiteY13" fmla="*/ 343791 h 944200"/>
              <a:gd name="connsiteX14" fmla="*/ 9086795 w 9086795"/>
              <a:gd name="connsiteY14" fmla="*/ 501161 h 944200"/>
              <a:gd name="connsiteX0" fmla="*/ 157370 w 8929425"/>
              <a:gd name="connsiteY0" fmla="*/ 944200 h 944200"/>
              <a:gd name="connsiteX1" fmla="*/ 0 w 8929425"/>
              <a:gd name="connsiteY1" fmla="*/ 786830 h 944200"/>
              <a:gd name="connsiteX2" fmla="*/ 0 w 8929425"/>
              <a:gd name="connsiteY2" fmla="*/ 157370 h 944200"/>
              <a:gd name="connsiteX3" fmla="*/ 157370 w 8929425"/>
              <a:gd name="connsiteY3" fmla="*/ 0 h 944200"/>
              <a:gd name="connsiteX4" fmla="*/ 2833426 w 8929425"/>
              <a:gd name="connsiteY4" fmla="*/ 0 h 944200"/>
              <a:gd name="connsiteX5" fmla="*/ 2990796 w 8929425"/>
              <a:gd name="connsiteY5" fmla="*/ 157370 h 944200"/>
              <a:gd name="connsiteX6" fmla="*/ 2990796 w 8929425"/>
              <a:gd name="connsiteY6" fmla="*/ 786830 h 944200"/>
              <a:gd name="connsiteX7" fmla="*/ 2990796 w 8929425"/>
              <a:gd name="connsiteY7" fmla="*/ 786832 h 944200"/>
              <a:gd name="connsiteX8" fmla="*/ 3003162 w 8929425"/>
              <a:gd name="connsiteY8" fmla="*/ 848086 h 944200"/>
              <a:gd name="connsiteX9" fmla="*/ 3148165 w 8929425"/>
              <a:gd name="connsiteY9" fmla="*/ 944200 h 944200"/>
              <a:gd name="connsiteX10" fmla="*/ 8667806 w 8929425"/>
              <a:gd name="connsiteY10" fmla="*/ 944200 h 944200"/>
              <a:gd name="connsiteX11" fmla="*/ 8825176 w 8929425"/>
              <a:gd name="connsiteY11" fmla="*/ 786830 h 944200"/>
              <a:gd name="connsiteX12" fmla="*/ 8825176 w 8929425"/>
              <a:gd name="connsiteY12" fmla="*/ 343791 h 944200"/>
              <a:gd name="connsiteX13" fmla="*/ 8929425 w 8929425"/>
              <a:gd name="connsiteY13" fmla="*/ 343791 h 944200"/>
              <a:gd name="connsiteX0" fmla="*/ 157370 w 8825176"/>
              <a:gd name="connsiteY0" fmla="*/ 944200 h 944200"/>
              <a:gd name="connsiteX1" fmla="*/ 0 w 8825176"/>
              <a:gd name="connsiteY1" fmla="*/ 786830 h 944200"/>
              <a:gd name="connsiteX2" fmla="*/ 0 w 8825176"/>
              <a:gd name="connsiteY2" fmla="*/ 157370 h 944200"/>
              <a:gd name="connsiteX3" fmla="*/ 157370 w 8825176"/>
              <a:gd name="connsiteY3" fmla="*/ 0 h 944200"/>
              <a:gd name="connsiteX4" fmla="*/ 2833426 w 8825176"/>
              <a:gd name="connsiteY4" fmla="*/ 0 h 944200"/>
              <a:gd name="connsiteX5" fmla="*/ 2990796 w 8825176"/>
              <a:gd name="connsiteY5" fmla="*/ 157370 h 944200"/>
              <a:gd name="connsiteX6" fmla="*/ 2990796 w 8825176"/>
              <a:gd name="connsiteY6" fmla="*/ 786830 h 944200"/>
              <a:gd name="connsiteX7" fmla="*/ 2990796 w 8825176"/>
              <a:gd name="connsiteY7" fmla="*/ 786832 h 944200"/>
              <a:gd name="connsiteX8" fmla="*/ 3003162 w 8825176"/>
              <a:gd name="connsiteY8" fmla="*/ 848086 h 944200"/>
              <a:gd name="connsiteX9" fmla="*/ 3148165 w 8825176"/>
              <a:gd name="connsiteY9" fmla="*/ 944200 h 944200"/>
              <a:gd name="connsiteX10" fmla="*/ 8667806 w 8825176"/>
              <a:gd name="connsiteY10" fmla="*/ 944200 h 944200"/>
              <a:gd name="connsiteX11" fmla="*/ 8825176 w 8825176"/>
              <a:gd name="connsiteY11" fmla="*/ 786830 h 944200"/>
              <a:gd name="connsiteX12" fmla="*/ 8825176 w 8825176"/>
              <a:gd name="connsiteY12" fmla="*/ 343791 h 944200"/>
              <a:gd name="connsiteX0" fmla="*/ 0 w 8825176"/>
              <a:gd name="connsiteY0" fmla="*/ 786830 h 944200"/>
              <a:gd name="connsiteX1" fmla="*/ 0 w 8825176"/>
              <a:gd name="connsiteY1" fmla="*/ 157370 h 944200"/>
              <a:gd name="connsiteX2" fmla="*/ 157370 w 8825176"/>
              <a:gd name="connsiteY2" fmla="*/ 0 h 944200"/>
              <a:gd name="connsiteX3" fmla="*/ 2833426 w 8825176"/>
              <a:gd name="connsiteY3" fmla="*/ 0 h 944200"/>
              <a:gd name="connsiteX4" fmla="*/ 2990796 w 8825176"/>
              <a:gd name="connsiteY4" fmla="*/ 157370 h 944200"/>
              <a:gd name="connsiteX5" fmla="*/ 2990796 w 8825176"/>
              <a:gd name="connsiteY5" fmla="*/ 786830 h 944200"/>
              <a:gd name="connsiteX6" fmla="*/ 2990796 w 8825176"/>
              <a:gd name="connsiteY6" fmla="*/ 786832 h 944200"/>
              <a:gd name="connsiteX7" fmla="*/ 3003162 w 8825176"/>
              <a:gd name="connsiteY7" fmla="*/ 848086 h 944200"/>
              <a:gd name="connsiteX8" fmla="*/ 3148165 w 8825176"/>
              <a:gd name="connsiteY8" fmla="*/ 944200 h 944200"/>
              <a:gd name="connsiteX9" fmla="*/ 8667806 w 8825176"/>
              <a:gd name="connsiteY9" fmla="*/ 944200 h 944200"/>
              <a:gd name="connsiteX10" fmla="*/ 8825176 w 8825176"/>
              <a:gd name="connsiteY10" fmla="*/ 786830 h 944200"/>
              <a:gd name="connsiteX11" fmla="*/ 8825176 w 8825176"/>
              <a:gd name="connsiteY11" fmla="*/ 343791 h 944200"/>
              <a:gd name="connsiteX0" fmla="*/ 0 w 8825176"/>
              <a:gd name="connsiteY0" fmla="*/ 157370 h 944200"/>
              <a:gd name="connsiteX1" fmla="*/ 157370 w 8825176"/>
              <a:gd name="connsiteY1" fmla="*/ 0 h 944200"/>
              <a:gd name="connsiteX2" fmla="*/ 2833426 w 8825176"/>
              <a:gd name="connsiteY2" fmla="*/ 0 h 944200"/>
              <a:gd name="connsiteX3" fmla="*/ 2990796 w 8825176"/>
              <a:gd name="connsiteY3" fmla="*/ 157370 h 944200"/>
              <a:gd name="connsiteX4" fmla="*/ 2990796 w 8825176"/>
              <a:gd name="connsiteY4" fmla="*/ 786830 h 944200"/>
              <a:gd name="connsiteX5" fmla="*/ 2990796 w 8825176"/>
              <a:gd name="connsiteY5" fmla="*/ 786832 h 944200"/>
              <a:gd name="connsiteX6" fmla="*/ 3003162 w 8825176"/>
              <a:gd name="connsiteY6" fmla="*/ 848086 h 944200"/>
              <a:gd name="connsiteX7" fmla="*/ 3148165 w 8825176"/>
              <a:gd name="connsiteY7" fmla="*/ 944200 h 944200"/>
              <a:gd name="connsiteX8" fmla="*/ 8667806 w 8825176"/>
              <a:gd name="connsiteY8" fmla="*/ 944200 h 944200"/>
              <a:gd name="connsiteX9" fmla="*/ 8825176 w 8825176"/>
              <a:gd name="connsiteY9" fmla="*/ 786830 h 944200"/>
              <a:gd name="connsiteX10" fmla="*/ 8825176 w 8825176"/>
              <a:gd name="connsiteY10" fmla="*/ 343791 h 944200"/>
              <a:gd name="connsiteX0" fmla="*/ 0 w 8667806"/>
              <a:gd name="connsiteY0" fmla="*/ 0 h 944200"/>
              <a:gd name="connsiteX1" fmla="*/ 2676056 w 8667806"/>
              <a:gd name="connsiteY1" fmla="*/ 0 h 944200"/>
              <a:gd name="connsiteX2" fmla="*/ 2833426 w 8667806"/>
              <a:gd name="connsiteY2" fmla="*/ 157370 h 944200"/>
              <a:gd name="connsiteX3" fmla="*/ 2833426 w 8667806"/>
              <a:gd name="connsiteY3" fmla="*/ 786830 h 944200"/>
              <a:gd name="connsiteX4" fmla="*/ 2833426 w 8667806"/>
              <a:gd name="connsiteY4" fmla="*/ 786832 h 944200"/>
              <a:gd name="connsiteX5" fmla="*/ 2845792 w 8667806"/>
              <a:gd name="connsiteY5" fmla="*/ 848086 h 944200"/>
              <a:gd name="connsiteX6" fmla="*/ 2990795 w 8667806"/>
              <a:gd name="connsiteY6" fmla="*/ 944200 h 944200"/>
              <a:gd name="connsiteX7" fmla="*/ 8510436 w 8667806"/>
              <a:gd name="connsiteY7" fmla="*/ 944200 h 944200"/>
              <a:gd name="connsiteX8" fmla="*/ 8667806 w 8667806"/>
              <a:gd name="connsiteY8" fmla="*/ 786830 h 944200"/>
              <a:gd name="connsiteX9" fmla="*/ 8667806 w 8667806"/>
              <a:gd name="connsiteY9" fmla="*/ 343791 h 94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7806" h="944200">
                <a:moveTo>
                  <a:pt x="0" y="0"/>
                </a:moveTo>
                <a:lnTo>
                  <a:pt x="2676056" y="0"/>
                </a:lnTo>
                <a:cubicBezTo>
                  <a:pt x="2762969" y="0"/>
                  <a:pt x="2833426" y="70457"/>
                  <a:pt x="2833426" y="157370"/>
                </a:cubicBezTo>
                <a:lnTo>
                  <a:pt x="2833426" y="786830"/>
                </a:lnTo>
                <a:lnTo>
                  <a:pt x="2833426" y="786832"/>
                </a:lnTo>
                <a:lnTo>
                  <a:pt x="2845792" y="848086"/>
                </a:lnTo>
                <a:cubicBezTo>
                  <a:pt x="2869682" y="904568"/>
                  <a:pt x="2925611" y="944200"/>
                  <a:pt x="2990795" y="944200"/>
                </a:cubicBezTo>
                <a:lnTo>
                  <a:pt x="8510436" y="944200"/>
                </a:lnTo>
                <a:cubicBezTo>
                  <a:pt x="8597349" y="944200"/>
                  <a:pt x="8667806" y="873743"/>
                  <a:pt x="8667806" y="786830"/>
                </a:cubicBezTo>
                <a:lnTo>
                  <a:pt x="8667806" y="343791"/>
                </a:lnTo>
              </a:path>
            </a:pathLst>
          </a:custGeom>
          <a:ln w="6350" cap="rnd">
            <a:gradFill>
              <a:gsLst>
                <a:gs pos="0">
                  <a:schemeClr val="accent1"/>
                </a:gs>
                <a:gs pos="100000">
                  <a:schemeClr val="accent5"/>
                </a:gs>
              </a:gsLst>
              <a:lin ang="5400000" scaled="1"/>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sp>
        <p:nvSpPr>
          <p:cNvPr id="44" name="Rectangle: Rounded Corners 43">
            <a:extLst>
              <a:ext uri="{FF2B5EF4-FFF2-40B4-BE49-F238E27FC236}">
                <a16:creationId xmlns:a16="http://schemas.microsoft.com/office/drawing/2014/main" id="{23290A96-2B40-4235-4666-9608B0D79BD4}"/>
              </a:ext>
            </a:extLst>
          </p:cNvPr>
          <p:cNvSpPr/>
          <p:nvPr/>
        </p:nvSpPr>
        <p:spPr bwMode="auto">
          <a:xfrm rot="16200000">
            <a:off x="11121199" y="3182626"/>
            <a:ext cx="678562" cy="45719"/>
          </a:xfrm>
          <a:prstGeom prst="roundRect">
            <a:avLst>
              <a:gd name="adj" fmla="val 50000"/>
            </a:avLst>
          </a:prstGeom>
          <a:gradFill flip="none" rotWithShape="1">
            <a:gsLst>
              <a:gs pos="0">
                <a:schemeClr val="accent1"/>
              </a:gs>
              <a:gs pos="100000">
                <a:srgbClr val="8661C5"/>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2" name="Freeform: Shape 51">
            <a:extLst>
              <a:ext uri="{FF2B5EF4-FFF2-40B4-BE49-F238E27FC236}">
                <a16:creationId xmlns:a16="http://schemas.microsoft.com/office/drawing/2014/main" id="{AC7B9087-DBA0-94F8-E49A-275E6E1D5D19}"/>
              </a:ext>
            </a:extLst>
          </p:cNvPr>
          <p:cNvSpPr/>
          <p:nvPr/>
        </p:nvSpPr>
        <p:spPr bwMode="auto">
          <a:xfrm>
            <a:off x="3364174" y="3862049"/>
            <a:ext cx="8096306" cy="944200"/>
          </a:xfrm>
          <a:custGeom>
            <a:avLst/>
            <a:gdLst>
              <a:gd name="connsiteX0" fmla="*/ 157370 w 9086795"/>
              <a:gd name="connsiteY0" fmla="*/ 0 h 1287991"/>
              <a:gd name="connsiteX1" fmla="*/ 2833426 w 9086795"/>
              <a:gd name="connsiteY1" fmla="*/ 0 h 1287991"/>
              <a:gd name="connsiteX2" fmla="*/ 2990796 w 9086795"/>
              <a:gd name="connsiteY2" fmla="*/ 157370 h 1287991"/>
              <a:gd name="connsiteX3" fmla="*/ 2990796 w 9086795"/>
              <a:gd name="connsiteY3" fmla="*/ 786830 h 1287991"/>
              <a:gd name="connsiteX4" fmla="*/ 2990796 w 9086795"/>
              <a:gd name="connsiteY4" fmla="*/ 786832 h 1287991"/>
              <a:gd name="connsiteX5" fmla="*/ 3003162 w 9086795"/>
              <a:gd name="connsiteY5" fmla="*/ 848086 h 1287991"/>
              <a:gd name="connsiteX6" fmla="*/ 3148165 w 9086795"/>
              <a:gd name="connsiteY6" fmla="*/ 944200 h 1287991"/>
              <a:gd name="connsiteX7" fmla="*/ 8667806 w 9086795"/>
              <a:gd name="connsiteY7" fmla="*/ 944200 h 1287991"/>
              <a:gd name="connsiteX8" fmla="*/ 8825176 w 9086795"/>
              <a:gd name="connsiteY8" fmla="*/ 786830 h 1287991"/>
              <a:gd name="connsiteX9" fmla="*/ 8825176 w 9086795"/>
              <a:gd name="connsiteY9" fmla="*/ 343791 h 1287991"/>
              <a:gd name="connsiteX10" fmla="*/ 8929425 w 9086795"/>
              <a:gd name="connsiteY10" fmla="*/ 343791 h 1287991"/>
              <a:gd name="connsiteX11" fmla="*/ 9086795 w 9086795"/>
              <a:gd name="connsiteY11" fmla="*/ 501161 h 1287991"/>
              <a:gd name="connsiteX12" fmla="*/ 9086795 w 9086795"/>
              <a:gd name="connsiteY12" fmla="*/ 1130621 h 1287991"/>
              <a:gd name="connsiteX13" fmla="*/ 8929425 w 9086795"/>
              <a:gd name="connsiteY13" fmla="*/ 1287991 h 1287991"/>
              <a:gd name="connsiteX14" fmla="*/ 2886547 w 9086795"/>
              <a:gd name="connsiteY14" fmla="*/ 1287991 h 1287991"/>
              <a:gd name="connsiteX15" fmla="*/ 2729177 w 9086795"/>
              <a:gd name="connsiteY15" fmla="*/ 1130621 h 1287991"/>
              <a:gd name="connsiteX16" fmla="*/ 2729177 w 9086795"/>
              <a:gd name="connsiteY16" fmla="*/ 944200 h 1287991"/>
              <a:gd name="connsiteX17" fmla="*/ 157370 w 9086795"/>
              <a:gd name="connsiteY17" fmla="*/ 944200 h 1287991"/>
              <a:gd name="connsiteX18" fmla="*/ 0 w 9086795"/>
              <a:gd name="connsiteY18" fmla="*/ 786830 h 1287991"/>
              <a:gd name="connsiteX19" fmla="*/ 0 w 9086795"/>
              <a:gd name="connsiteY19" fmla="*/ 157370 h 1287991"/>
              <a:gd name="connsiteX20" fmla="*/ 157370 w 9086795"/>
              <a:gd name="connsiteY20" fmla="*/ 0 h 1287991"/>
              <a:gd name="connsiteX0" fmla="*/ 2729177 w 9086795"/>
              <a:gd name="connsiteY0" fmla="*/ 944200 h 1287991"/>
              <a:gd name="connsiteX1" fmla="*/ 157370 w 9086795"/>
              <a:gd name="connsiteY1" fmla="*/ 944200 h 1287991"/>
              <a:gd name="connsiteX2" fmla="*/ 0 w 9086795"/>
              <a:gd name="connsiteY2" fmla="*/ 786830 h 1287991"/>
              <a:gd name="connsiteX3" fmla="*/ 0 w 9086795"/>
              <a:gd name="connsiteY3" fmla="*/ 157370 h 1287991"/>
              <a:gd name="connsiteX4" fmla="*/ 157370 w 9086795"/>
              <a:gd name="connsiteY4" fmla="*/ 0 h 1287991"/>
              <a:gd name="connsiteX5" fmla="*/ 2833426 w 9086795"/>
              <a:gd name="connsiteY5" fmla="*/ 0 h 1287991"/>
              <a:gd name="connsiteX6" fmla="*/ 2990796 w 9086795"/>
              <a:gd name="connsiteY6" fmla="*/ 157370 h 1287991"/>
              <a:gd name="connsiteX7" fmla="*/ 2990796 w 9086795"/>
              <a:gd name="connsiteY7" fmla="*/ 786830 h 1287991"/>
              <a:gd name="connsiteX8" fmla="*/ 2990796 w 9086795"/>
              <a:gd name="connsiteY8" fmla="*/ 786832 h 1287991"/>
              <a:gd name="connsiteX9" fmla="*/ 3003162 w 9086795"/>
              <a:gd name="connsiteY9" fmla="*/ 848086 h 1287991"/>
              <a:gd name="connsiteX10" fmla="*/ 3148165 w 9086795"/>
              <a:gd name="connsiteY10" fmla="*/ 944200 h 1287991"/>
              <a:gd name="connsiteX11" fmla="*/ 8667806 w 9086795"/>
              <a:gd name="connsiteY11" fmla="*/ 944200 h 1287991"/>
              <a:gd name="connsiteX12" fmla="*/ 8825176 w 9086795"/>
              <a:gd name="connsiteY12" fmla="*/ 786830 h 1287991"/>
              <a:gd name="connsiteX13" fmla="*/ 8825176 w 9086795"/>
              <a:gd name="connsiteY13" fmla="*/ 343791 h 1287991"/>
              <a:gd name="connsiteX14" fmla="*/ 8929425 w 9086795"/>
              <a:gd name="connsiteY14" fmla="*/ 343791 h 1287991"/>
              <a:gd name="connsiteX15" fmla="*/ 9086795 w 9086795"/>
              <a:gd name="connsiteY15" fmla="*/ 501161 h 1287991"/>
              <a:gd name="connsiteX16" fmla="*/ 9086795 w 9086795"/>
              <a:gd name="connsiteY16" fmla="*/ 1130621 h 1287991"/>
              <a:gd name="connsiteX17" fmla="*/ 8929425 w 9086795"/>
              <a:gd name="connsiteY17" fmla="*/ 1287991 h 1287991"/>
              <a:gd name="connsiteX18" fmla="*/ 2886547 w 9086795"/>
              <a:gd name="connsiteY18" fmla="*/ 1287991 h 1287991"/>
              <a:gd name="connsiteX19" fmla="*/ 2729177 w 9086795"/>
              <a:gd name="connsiteY19" fmla="*/ 1130621 h 1287991"/>
              <a:gd name="connsiteX20" fmla="*/ 2820617 w 9086795"/>
              <a:gd name="connsiteY20" fmla="*/ 1035640 h 1287991"/>
              <a:gd name="connsiteX0" fmla="*/ 2729177 w 9086795"/>
              <a:gd name="connsiteY0" fmla="*/ 944200 h 1287991"/>
              <a:gd name="connsiteX1" fmla="*/ 157370 w 9086795"/>
              <a:gd name="connsiteY1" fmla="*/ 944200 h 1287991"/>
              <a:gd name="connsiteX2" fmla="*/ 0 w 9086795"/>
              <a:gd name="connsiteY2" fmla="*/ 786830 h 1287991"/>
              <a:gd name="connsiteX3" fmla="*/ 0 w 9086795"/>
              <a:gd name="connsiteY3" fmla="*/ 157370 h 1287991"/>
              <a:gd name="connsiteX4" fmla="*/ 157370 w 9086795"/>
              <a:gd name="connsiteY4" fmla="*/ 0 h 1287991"/>
              <a:gd name="connsiteX5" fmla="*/ 2833426 w 9086795"/>
              <a:gd name="connsiteY5" fmla="*/ 0 h 1287991"/>
              <a:gd name="connsiteX6" fmla="*/ 2990796 w 9086795"/>
              <a:gd name="connsiteY6" fmla="*/ 157370 h 1287991"/>
              <a:gd name="connsiteX7" fmla="*/ 2990796 w 9086795"/>
              <a:gd name="connsiteY7" fmla="*/ 786830 h 1287991"/>
              <a:gd name="connsiteX8" fmla="*/ 2990796 w 9086795"/>
              <a:gd name="connsiteY8" fmla="*/ 786832 h 1287991"/>
              <a:gd name="connsiteX9" fmla="*/ 3003162 w 9086795"/>
              <a:gd name="connsiteY9" fmla="*/ 848086 h 1287991"/>
              <a:gd name="connsiteX10" fmla="*/ 3148165 w 9086795"/>
              <a:gd name="connsiteY10" fmla="*/ 944200 h 1287991"/>
              <a:gd name="connsiteX11" fmla="*/ 8667806 w 9086795"/>
              <a:gd name="connsiteY11" fmla="*/ 944200 h 1287991"/>
              <a:gd name="connsiteX12" fmla="*/ 8825176 w 9086795"/>
              <a:gd name="connsiteY12" fmla="*/ 786830 h 1287991"/>
              <a:gd name="connsiteX13" fmla="*/ 8825176 w 9086795"/>
              <a:gd name="connsiteY13" fmla="*/ 343791 h 1287991"/>
              <a:gd name="connsiteX14" fmla="*/ 8929425 w 9086795"/>
              <a:gd name="connsiteY14" fmla="*/ 343791 h 1287991"/>
              <a:gd name="connsiteX15" fmla="*/ 9086795 w 9086795"/>
              <a:gd name="connsiteY15" fmla="*/ 501161 h 1287991"/>
              <a:gd name="connsiteX16" fmla="*/ 9086795 w 9086795"/>
              <a:gd name="connsiteY16" fmla="*/ 1130621 h 1287991"/>
              <a:gd name="connsiteX17" fmla="*/ 8929425 w 9086795"/>
              <a:gd name="connsiteY17" fmla="*/ 1287991 h 1287991"/>
              <a:gd name="connsiteX18" fmla="*/ 2886547 w 9086795"/>
              <a:gd name="connsiteY18" fmla="*/ 1287991 h 1287991"/>
              <a:gd name="connsiteX19" fmla="*/ 2729177 w 9086795"/>
              <a:gd name="connsiteY19" fmla="*/ 1130621 h 1287991"/>
              <a:gd name="connsiteX0" fmla="*/ 2729177 w 9086795"/>
              <a:gd name="connsiteY0" fmla="*/ 944200 h 1287991"/>
              <a:gd name="connsiteX1" fmla="*/ 157370 w 9086795"/>
              <a:gd name="connsiteY1" fmla="*/ 944200 h 1287991"/>
              <a:gd name="connsiteX2" fmla="*/ 0 w 9086795"/>
              <a:gd name="connsiteY2" fmla="*/ 786830 h 1287991"/>
              <a:gd name="connsiteX3" fmla="*/ 0 w 9086795"/>
              <a:gd name="connsiteY3" fmla="*/ 157370 h 1287991"/>
              <a:gd name="connsiteX4" fmla="*/ 157370 w 9086795"/>
              <a:gd name="connsiteY4" fmla="*/ 0 h 1287991"/>
              <a:gd name="connsiteX5" fmla="*/ 2833426 w 9086795"/>
              <a:gd name="connsiteY5" fmla="*/ 0 h 1287991"/>
              <a:gd name="connsiteX6" fmla="*/ 2990796 w 9086795"/>
              <a:gd name="connsiteY6" fmla="*/ 157370 h 1287991"/>
              <a:gd name="connsiteX7" fmla="*/ 2990796 w 9086795"/>
              <a:gd name="connsiteY7" fmla="*/ 786830 h 1287991"/>
              <a:gd name="connsiteX8" fmla="*/ 2990796 w 9086795"/>
              <a:gd name="connsiteY8" fmla="*/ 786832 h 1287991"/>
              <a:gd name="connsiteX9" fmla="*/ 3003162 w 9086795"/>
              <a:gd name="connsiteY9" fmla="*/ 848086 h 1287991"/>
              <a:gd name="connsiteX10" fmla="*/ 3148165 w 9086795"/>
              <a:gd name="connsiteY10" fmla="*/ 944200 h 1287991"/>
              <a:gd name="connsiteX11" fmla="*/ 8667806 w 9086795"/>
              <a:gd name="connsiteY11" fmla="*/ 944200 h 1287991"/>
              <a:gd name="connsiteX12" fmla="*/ 8825176 w 9086795"/>
              <a:gd name="connsiteY12" fmla="*/ 786830 h 1287991"/>
              <a:gd name="connsiteX13" fmla="*/ 8825176 w 9086795"/>
              <a:gd name="connsiteY13" fmla="*/ 343791 h 1287991"/>
              <a:gd name="connsiteX14" fmla="*/ 8929425 w 9086795"/>
              <a:gd name="connsiteY14" fmla="*/ 343791 h 1287991"/>
              <a:gd name="connsiteX15" fmla="*/ 9086795 w 9086795"/>
              <a:gd name="connsiteY15" fmla="*/ 501161 h 1287991"/>
              <a:gd name="connsiteX16" fmla="*/ 9086795 w 9086795"/>
              <a:gd name="connsiteY16" fmla="*/ 1130621 h 1287991"/>
              <a:gd name="connsiteX17" fmla="*/ 8929425 w 9086795"/>
              <a:gd name="connsiteY17" fmla="*/ 1287991 h 1287991"/>
              <a:gd name="connsiteX18" fmla="*/ 2886547 w 9086795"/>
              <a:gd name="connsiteY18" fmla="*/ 1287991 h 1287991"/>
              <a:gd name="connsiteX0" fmla="*/ 157370 w 9086795"/>
              <a:gd name="connsiteY0" fmla="*/ 944200 h 1287991"/>
              <a:gd name="connsiteX1" fmla="*/ 0 w 9086795"/>
              <a:gd name="connsiteY1" fmla="*/ 786830 h 1287991"/>
              <a:gd name="connsiteX2" fmla="*/ 0 w 9086795"/>
              <a:gd name="connsiteY2" fmla="*/ 157370 h 1287991"/>
              <a:gd name="connsiteX3" fmla="*/ 157370 w 9086795"/>
              <a:gd name="connsiteY3" fmla="*/ 0 h 1287991"/>
              <a:gd name="connsiteX4" fmla="*/ 2833426 w 9086795"/>
              <a:gd name="connsiteY4" fmla="*/ 0 h 1287991"/>
              <a:gd name="connsiteX5" fmla="*/ 2990796 w 9086795"/>
              <a:gd name="connsiteY5" fmla="*/ 157370 h 1287991"/>
              <a:gd name="connsiteX6" fmla="*/ 2990796 w 9086795"/>
              <a:gd name="connsiteY6" fmla="*/ 786830 h 1287991"/>
              <a:gd name="connsiteX7" fmla="*/ 2990796 w 9086795"/>
              <a:gd name="connsiteY7" fmla="*/ 786832 h 1287991"/>
              <a:gd name="connsiteX8" fmla="*/ 3003162 w 9086795"/>
              <a:gd name="connsiteY8" fmla="*/ 848086 h 1287991"/>
              <a:gd name="connsiteX9" fmla="*/ 3148165 w 9086795"/>
              <a:gd name="connsiteY9" fmla="*/ 944200 h 1287991"/>
              <a:gd name="connsiteX10" fmla="*/ 8667806 w 9086795"/>
              <a:gd name="connsiteY10" fmla="*/ 944200 h 1287991"/>
              <a:gd name="connsiteX11" fmla="*/ 8825176 w 9086795"/>
              <a:gd name="connsiteY11" fmla="*/ 786830 h 1287991"/>
              <a:gd name="connsiteX12" fmla="*/ 8825176 w 9086795"/>
              <a:gd name="connsiteY12" fmla="*/ 343791 h 1287991"/>
              <a:gd name="connsiteX13" fmla="*/ 8929425 w 9086795"/>
              <a:gd name="connsiteY13" fmla="*/ 343791 h 1287991"/>
              <a:gd name="connsiteX14" fmla="*/ 9086795 w 9086795"/>
              <a:gd name="connsiteY14" fmla="*/ 501161 h 1287991"/>
              <a:gd name="connsiteX15" fmla="*/ 9086795 w 9086795"/>
              <a:gd name="connsiteY15" fmla="*/ 1130621 h 1287991"/>
              <a:gd name="connsiteX16" fmla="*/ 8929425 w 9086795"/>
              <a:gd name="connsiteY16" fmla="*/ 1287991 h 1287991"/>
              <a:gd name="connsiteX17" fmla="*/ 2886547 w 9086795"/>
              <a:gd name="connsiteY17" fmla="*/ 1287991 h 1287991"/>
              <a:gd name="connsiteX0" fmla="*/ 157370 w 9086795"/>
              <a:gd name="connsiteY0" fmla="*/ 944200 h 1287991"/>
              <a:gd name="connsiteX1" fmla="*/ 0 w 9086795"/>
              <a:gd name="connsiteY1" fmla="*/ 786830 h 1287991"/>
              <a:gd name="connsiteX2" fmla="*/ 0 w 9086795"/>
              <a:gd name="connsiteY2" fmla="*/ 157370 h 1287991"/>
              <a:gd name="connsiteX3" fmla="*/ 157370 w 9086795"/>
              <a:gd name="connsiteY3" fmla="*/ 0 h 1287991"/>
              <a:gd name="connsiteX4" fmla="*/ 2833426 w 9086795"/>
              <a:gd name="connsiteY4" fmla="*/ 0 h 1287991"/>
              <a:gd name="connsiteX5" fmla="*/ 2990796 w 9086795"/>
              <a:gd name="connsiteY5" fmla="*/ 157370 h 1287991"/>
              <a:gd name="connsiteX6" fmla="*/ 2990796 w 9086795"/>
              <a:gd name="connsiteY6" fmla="*/ 786830 h 1287991"/>
              <a:gd name="connsiteX7" fmla="*/ 2990796 w 9086795"/>
              <a:gd name="connsiteY7" fmla="*/ 786832 h 1287991"/>
              <a:gd name="connsiteX8" fmla="*/ 3003162 w 9086795"/>
              <a:gd name="connsiteY8" fmla="*/ 848086 h 1287991"/>
              <a:gd name="connsiteX9" fmla="*/ 3148165 w 9086795"/>
              <a:gd name="connsiteY9" fmla="*/ 944200 h 1287991"/>
              <a:gd name="connsiteX10" fmla="*/ 8667806 w 9086795"/>
              <a:gd name="connsiteY10" fmla="*/ 944200 h 1287991"/>
              <a:gd name="connsiteX11" fmla="*/ 8825176 w 9086795"/>
              <a:gd name="connsiteY11" fmla="*/ 786830 h 1287991"/>
              <a:gd name="connsiteX12" fmla="*/ 8825176 w 9086795"/>
              <a:gd name="connsiteY12" fmla="*/ 343791 h 1287991"/>
              <a:gd name="connsiteX13" fmla="*/ 8929425 w 9086795"/>
              <a:gd name="connsiteY13" fmla="*/ 343791 h 1287991"/>
              <a:gd name="connsiteX14" fmla="*/ 9086795 w 9086795"/>
              <a:gd name="connsiteY14" fmla="*/ 501161 h 1287991"/>
              <a:gd name="connsiteX15" fmla="*/ 9086795 w 9086795"/>
              <a:gd name="connsiteY15" fmla="*/ 1130621 h 1287991"/>
              <a:gd name="connsiteX16" fmla="*/ 8929425 w 9086795"/>
              <a:gd name="connsiteY16" fmla="*/ 1287991 h 1287991"/>
              <a:gd name="connsiteX0" fmla="*/ 157370 w 9086795"/>
              <a:gd name="connsiteY0" fmla="*/ 944200 h 1130621"/>
              <a:gd name="connsiteX1" fmla="*/ 0 w 9086795"/>
              <a:gd name="connsiteY1" fmla="*/ 786830 h 1130621"/>
              <a:gd name="connsiteX2" fmla="*/ 0 w 9086795"/>
              <a:gd name="connsiteY2" fmla="*/ 157370 h 1130621"/>
              <a:gd name="connsiteX3" fmla="*/ 157370 w 9086795"/>
              <a:gd name="connsiteY3" fmla="*/ 0 h 1130621"/>
              <a:gd name="connsiteX4" fmla="*/ 2833426 w 9086795"/>
              <a:gd name="connsiteY4" fmla="*/ 0 h 1130621"/>
              <a:gd name="connsiteX5" fmla="*/ 2990796 w 9086795"/>
              <a:gd name="connsiteY5" fmla="*/ 157370 h 1130621"/>
              <a:gd name="connsiteX6" fmla="*/ 2990796 w 9086795"/>
              <a:gd name="connsiteY6" fmla="*/ 786830 h 1130621"/>
              <a:gd name="connsiteX7" fmla="*/ 2990796 w 9086795"/>
              <a:gd name="connsiteY7" fmla="*/ 786832 h 1130621"/>
              <a:gd name="connsiteX8" fmla="*/ 3003162 w 9086795"/>
              <a:gd name="connsiteY8" fmla="*/ 848086 h 1130621"/>
              <a:gd name="connsiteX9" fmla="*/ 3148165 w 9086795"/>
              <a:gd name="connsiteY9" fmla="*/ 944200 h 1130621"/>
              <a:gd name="connsiteX10" fmla="*/ 8667806 w 9086795"/>
              <a:gd name="connsiteY10" fmla="*/ 944200 h 1130621"/>
              <a:gd name="connsiteX11" fmla="*/ 8825176 w 9086795"/>
              <a:gd name="connsiteY11" fmla="*/ 786830 h 1130621"/>
              <a:gd name="connsiteX12" fmla="*/ 8825176 w 9086795"/>
              <a:gd name="connsiteY12" fmla="*/ 343791 h 1130621"/>
              <a:gd name="connsiteX13" fmla="*/ 8929425 w 9086795"/>
              <a:gd name="connsiteY13" fmla="*/ 343791 h 1130621"/>
              <a:gd name="connsiteX14" fmla="*/ 9086795 w 9086795"/>
              <a:gd name="connsiteY14" fmla="*/ 501161 h 1130621"/>
              <a:gd name="connsiteX15" fmla="*/ 9086795 w 9086795"/>
              <a:gd name="connsiteY15" fmla="*/ 1130621 h 1130621"/>
              <a:gd name="connsiteX0" fmla="*/ 157370 w 9086795"/>
              <a:gd name="connsiteY0" fmla="*/ 944200 h 944200"/>
              <a:gd name="connsiteX1" fmla="*/ 0 w 9086795"/>
              <a:gd name="connsiteY1" fmla="*/ 786830 h 944200"/>
              <a:gd name="connsiteX2" fmla="*/ 0 w 9086795"/>
              <a:gd name="connsiteY2" fmla="*/ 157370 h 944200"/>
              <a:gd name="connsiteX3" fmla="*/ 157370 w 9086795"/>
              <a:gd name="connsiteY3" fmla="*/ 0 h 944200"/>
              <a:gd name="connsiteX4" fmla="*/ 2833426 w 9086795"/>
              <a:gd name="connsiteY4" fmla="*/ 0 h 944200"/>
              <a:gd name="connsiteX5" fmla="*/ 2990796 w 9086795"/>
              <a:gd name="connsiteY5" fmla="*/ 157370 h 944200"/>
              <a:gd name="connsiteX6" fmla="*/ 2990796 w 9086795"/>
              <a:gd name="connsiteY6" fmla="*/ 786830 h 944200"/>
              <a:gd name="connsiteX7" fmla="*/ 2990796 w 9086795"/>
              <a:gd name="connsiteY7" fmla="*/ 786832 h 944200"/>
              <a:gd name="connsiteX8" fmla="*/ 3003162 w 9086795"/>
              <a:gd name="connsiteY8" fmla="*/ 848086 h 944200"/>
              <a:gd name="connsiteX9" fmla="*/ 3148165 w 9086795"/>
              <a:gd name="connsiteY9" fmla="*/ 944200 h 944200"/>
              <a:gd name="connsiteX10" fmla="*/ 8667806 w 9086795"/>
              <a:gd name="connsiteY10" fmla="*/ 944200 h 944200"/>
              <a:gd name="connsiteX11" fmla="*/ 8825176 w 9086795"/>
              <a:gd name="connsiteY11" fmla="*/ 786830 h 944200"/>
              <a:gd name="connsiteX12" fmla="*/ 8825176 w 9086795"/>
              <a:gd name="connsiteY12" fmla="*/ 343791 h 944200"/>
              <a:gd name="connsiteX13" fmla="*/ 8929425 w 9086795"/>
              <a:gd name="connsiteY13" fmla="*/ 343791 h 944200"/>
              <a:gd name="connsiteX14" fmla="*/ 9086795 w 9086795"/>
              <a:gd name="connsiteY14" fmla="*/ 501161 h 944200"/>
              <a:gd name="connsiteX0" fmla="*/ 157370 w 8929425"/>
              <a:gd name="connsiteY0" fmla="*/ 944200 h 944200"/>
              <a:gd name="connsiteX1" fmla="*/ 0 w 8929425"/>
              <a:gd name="connsiteY1" fmla="*/ 786830 h 944200"/>
              <a:gd name="connsiteX2" fmla="*/ 0 w 8929425"/>
              <a:gd name="connsiteY2" fmla="*/ 157370 h 944200"/>
              <a:gd name="connsiteX3" fmla="*/ 157370 w 8929425"/>
              <a:gd name="connsiteY3" fmla="*/ 0 h 944200"/>
              <a:gd name="connsiteX4" fmla="*/ 2833426 w 8929425"/>
              <a:gd name="connsiteY4" fmla="*/ 0 h 944200"/>
              <a:gd name="connsiteX5" fmla="*/ 2990796 w 8929425"/>
              <a:gd name="connsiteY5" fmla="*/ 157370 h 944200"/>
              <a:gd name="connsiteX6" fmla="*/ 2990796 w 8929425"/>
              <a:gd name="connsiteY6" fmla="*/ 786830 h 944200"/>
              <a:gd name="connsiteX7" fmla="*/ 2990796 w 8929425"/>
              <a:gd name="connsiteY7" fmla="*/ 786832 h 944200"/>
              <a:gd name="connsiteX8" fmla="*/ 3003162 w 8929425"/>
              <a:gd name="connsiteY8" fmla="*/ 848086 h 944200"/>
              <a:gd name="connsiteX9" fmla="*/ 3148165 w 8929425"/>
              <a:gd name="connsiteY9" fmla="*/ 944200 h 944200"/>
              <a:gd name="connsiteX10" fmla="*/ 8667806 w 8929425"/>
              <a:gd name="connsiteY10" fmla="*/ 944200 h 944200"/>
              <a:gd name="connsiteX11" fmla="*/ 8825176 w 8929425"/>
              <a:gd name="connsiteY11" fmla="*/ 786830 h 944200"/>
              <a:gd name="connsiteX12" fmla="*/ 8825176 w 8929425"/>
              <a:gd name="connsiteY12" fmla="*/ 343791 h 944200"/>
              <a:gd name="connsiteX13" fmla="*/ 8929425 w 8929425"/>
              <a:gd name="connsiteY13" fmla="*/ 343791 h 944200"/>
              <a:gd name="connsiteX0" fmla="*/ 157370 w 8825176"/>
              <a:gd name="connsiteY0" fmla="*/ 944200 h 944200"/>
              <a:gd name="connsiteX1" fmla="*/ 0 w 8825176"/>
              <a:gd name="connsiteY1" fmla="*/ 786830 h 944200"/>
              <a:gd name="connsiteX2" fmla="*/ 0 w 8825176"/>
              <a:gd name="connsiteY2" fmla="*/ 157370 h 944200"/>
              <a:gd name="connsiteX3" fmla="*/ 157370 w 8825176"/>
              <a:gd name="connsiteY3" fmla="*/ 0 h 944200"/>
              <a:gd name="connsiteX4" fmla="*/ 2833426 w 8825176"/>
              <a:gd name="connsiteY4" fmla="*/ 0 h 944200"/>
              <a:gd name="connsiteX5" fmla="*/ 2990796 w 8825176"/>
              <a:gd name="connsiteY5" fmla="*/ 157370 h 944200"/>
              <a:gd name="connsiteX6" fmla="*/ 2990796 w 8825176"/>
              <a:gd name="connsiteY6" fmla="*/ 786830 h 944200"/>
              <a:gd name="connsiteX7" fmla="*/ 2990796 w 8825176"/>
              <a:gd name="connsiteY7" fmla="*/ 786832 h 944200"/>
              <a:gd name="connsiteX8" fmla="*/ 3003162 w 8825176"/>
              <a:gd name="connsiteY8" fmla="*/ 848086 h 944200"/>
              <a:gd name="connsiteX9" fmla="*/ 3148165 w 8825176"/>
              <a:gd name="connsiteY9" fmla="*/ 944200 h 944200"/>
              <a:gd name="connsiteX10" fmla="*/ 8667806 w 8825176"/>
              <a:gd name="connsiteY10" fmla="*/ 944200 h 944200"/>
              <a:gd name="connsiteX11" fmla="*/ 8825176 w 8825176"/>
              <a:gd name="connsiteY11" fmla="*/ 786830 h 944200"/>
              <a:gd name="connsiteX12" fmla="*/ 8825176 w 8825176"/>
              <a:gd name="connsiteY12" fmla="*/ 343791 h 944200"/>
              <a:gd name="connsiteX0" fmla="*/ 0 w 8825176"/>
              <a:gd name="connsiteY0" fmla="*/ 786830 h 944200"/>
              <a:gd name="connsiteX1" fmla="*/ 0 w 8825176"/>
              <a:gd name="connsiteY1" fmla="*/ 157370 h 944200"/>
              <a:gd name="connsiteX2" fmla="*/ 157370 w 8825176"/>
              <a:gd name="connsiteY2" fmla="*/ 0 h 944200"/>
              <a:gd name="connsiteX3" fmla="*/ 2833426 w 8825176"/>
              <a:gd name="connsiteY3" fmla="*/ 0 h 944200"/>
              <a:gd name="connsiteX4" fmla="*/ 2990796 w 8825176"/>
              <a:gd name="connsiteY4" fmla="*/ 157370 h 944200"/>
              <a:gd name="connsiteX5" fmla="*/ 2990796 w 8825176"/>
              <a:gd name="connsiteY5" fmla="*/ 786830 h 944200"/>
              <a:gd name="connsiteX6" fmla="*/ 2990796 w 8825176"/>
              <a:gd name="connsiteY6" fmla="*/ 786832 h 944200"/>
              <a:gd name="connsiteX7" fmla="*/ 3003162 w 8825176"/>
              <a:gd name="connsiteY7" fmla="*/ 848086 h 944200"/>
              <a:gd name="connsiteX8" fmla="*/ 3148165 w 8825176"/>
              <a:gd name="connsiteY8" fmla="*/ 944200 h 944200"/>
              <a:gd name="connsiteX9" fmla="*/ 8667806 w 8825176"/>
              <a:gd name="connsiteY9" fmla="*/ 944200 h 944200"/>
              <a:gd name="connsiteX10" fmla="*/ 8825176 w 8825176"/>
              <a:gd name="connsiteY10" fmla="*/ 786830 h 944200"/>
              <a:gd name="connsiteX11" fmla="*/ 8825176 w 8825176"/>
              <a:gd name="connsiteY11" fmla="*/ 343791 h 944200"/>
              <a:gd name="connsiteX0" fmla="*/ 0 w 8825176"/>
              <a:gd name="connsiteY0" fmla="*/ 157370 h 944200"/>
              <a:gd name="connsiteX1" fmla="*/ 157370 w 8825176"/>
              <a:gd name="connsiteY1" fmla="*/ 0 h 944200"/>
              <a:gd name="connsiteX2" fmla="*/ 2833426 w 8825176"/>
              <a:gd name="connsiteY2" fmla="*/ 0 h 944200"/>
              <a:gd name="connsiteX3" fmla="*/ 2990796 w 8825176"/>
              <a:gd name="connsiteY3" fmla="*/ 157370 h 944200"/>
              <a:gd name="connsiteX4" fmla="*/ 2990796 w 8825176"/>
              <a:gd name="connsiteY4" fmla="*/ 786830 h 944200"/>
              <a:gd name="connsiteX5" fmla="*/ 2990796 w 8825176"/>
              <a:gd name="connsiteY5" fmla="*/ 786832 h 944200"/>
              <a:gd name="connsiteX6" fmla="*/ 3003162 w 8825176"/>
              <a:gd name="connsiteY6" fmla="*/ 848086 h 944200"/>
              <a:gd name="connsiteX7" fmla="*/ 3148165 w 8825176"/>
              <a:gd name="connsiteY7" fmla="*/ 944200 h 944200"/>
              <a:gd name="connsiteX8" fmla="*/ 8667806 w 8825176"/>
              <a:gd name="connsiteY8" fmla="*/ 944200 h 944200"/>
              <a:gd name="connsiteX9" fmla="*/ 8825176 w 8825176"/>
              <a:gd name="connsiteY9" fmla="*/ 786830 h 944200"/>
              <a:gd name="connsiteX10" fmla="*/ 8825176 w 8825176"/>
              <a:gd name="connsiteY10" fmla="*/ 343791 h 944200"/>
              <a:gd name="connsiteX0" fmla="*/ 0 w 8667806"/>
              <a:gd name="connsiteY0" fmla="*/ 0 h 944200"/>
              <a:gd name="connsiteX1" fmla="*/ 2676056 w 8667806"/>
              <a:gd name="connsiteY1" fmla="*/ 0 h 944200"/>
              <a:gd name="connsiteX2" fmla="*/ 2833426 w 8667806"/>
              <a:gd name="connsiteY2" fmla="*/ 157370 h 944200"/>
              <a:gd name="connsiteX3" fmla="*/ 2833426 w 8667806"/>
              <a:gd name="connsiteY3" fmla="*/ 786830 h 944200"/>
              <a:gd name="connsiteX4" fmla="*/ 2833426 w 8667806"/>
              <a:gd name="connsiteY4" fmla="*/ 786832 h 944200"/>
              <a:gd name="connsiteX5" fmla="*/ 2845792 w 8667806"/>
              <a:gd name="connsiteY5" fmla="*/ 848086 h 944200"/>
              <a:gd name="connsiteX6" fmla="*/ 2990795 w 8667806"/>
              <a:gd name="connsiteY6" fmla="*/ 944200 h 944200"/>
              <a:gd name="connsiteX7" fmla="*/ 8510436 w 8667806"/>
              <a:gd name="connsiteY7" fmla="*/ 944200 h 944200"/>
              <a:gd name="connsiteX8" fmla="*/ 8667806 w 8667806"/>
              <a:gd name="connsiteY8" fmla="*/ 786830 h 944200"/>
              <a:gd name="connsiteX9" fmla="*/ 8667806 w 8667806"/>
              <a:gd name="connsiteY9" fmla="*/ 343791 h 944200"/>
              <a:gd name="connsiteX0" fmla="*/ 0 w 8096306"/>
              <a:gd name="connsiteY0" fmla="*/ 0 h 944200"/>
              <a:gd name="connsiteX1" fmla="*/ 2104556 w 8096306"/>
              <a:gd name="connsiteY1" fmla="*/ 0 h 944200"/>
              <a:gd name="connsiteX2" fmla="*/ 2261926 w 8096306"/>
              <a:gd name="connsiteY2" fmla="*/ 157370 h 944200"/>
              <a:gd name="connsiteX3" fmla="*/ 2261926 w 8096306"/>
              <a:gd name="connsiteY3" fmla="*/ 786830 h 944200"/>
              <a:gd name="connsiteX4" fmla="*/ 2261926 w 8096306"/>
              <a:gd name="connsiteY4" fmla="*/ 786832 h 944200"/>
              <a:gd name="connsiteX5" fmla="*/ 2274292 w 8096306"/>
              <a:gd name="connsiteY5" fmla="*/ 848086 h 944200"/>
              <a:gd name="connsiteX6" fmla="*/ 2419295 w 8096306"/>
              <a:gd name="connsiteY6" fmla="*/ 944200 h 944200"/>
              <a:gd name="connsiteX7" fmla="*/ 7938936 w 8096306"/>
              <a:gd name="connsiteY7" fmla="*/ 944200 h 944200"/>
              <a:gd name="connsiteX8" fmla="*/ 8096306 w 8096306"/>
              <a:gd name="connsiteY8" fmla="*/ 786830 h 944200"/>
              <a:gd name="connsiteX9" fmla="*/ 8096306 w 8096306"/>
              <a:gd name="connsiteY9" fmla="*/ 343791 h 94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306" h="944200">
                <a:moveTo>
                  <a:pt x="0" y="0"/>
                </a:moveTo>
                <a:lnTo>
                  <a:pt x="2104556" y="0"/>
                </a:lnTo>
                <a:cubicBezTo>
                  <a:pt x="2191469" y="0"/>
                  <a:pt x="2261926" y="70457"/>
                  <a:pt x="2261926" y="157370"/>
                </a:cubicBezTo>
                <a:lnTo>
                  <a:pt x="2261926" y="786830"/>
                </a:lnTo>
                <a:lnTo>
                  <a:pt x="2261926" y="786832"/>
                </a:lnTo>
                <a:lnTo>
                  <a:pt x="2274292" y="848086"/>
                </a:lnTo>
                <a:cubicBezTo>
                  <a:pt x="2298182" y="904568"/>
                  <a:pt x="2354111" y="944200"/>
                  <a:pt x="2419295" y="944200"/>
                </a:cubicBezTo>
                <a:lnTo>
                  <a:pt x="7938936" y="944200"/>
                </a:lnTo>
                <a:cubicBezTo>
                  <a:pt x="8025849" y="944200"/>
                  <a:pt x="8096306" y="873743"/>
                  <a:pt x="8096306" y="786830"/>
                </a:cubicBezTo>
                <a:lnTo>
                  <a:pt x="8096306" y="343791"/>
                </a:lnTo>
              </a:path>
            </a:pathLst>
          </a:custGeom>
          <a:ln w="6350" cap="rnd">
            <a:gradFill>
              <a:gsLst>
                <a:gs pos="0">
                  <a:schemeClr val="accent1"/>
                </a:gs>
                <a:gs pos="100000">
                  <a:schemeClr val="accent5"/>
                </a:gs>
              </a:gsLst>
              <a:lin ang="5400000" scaled="1"/>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sp>
        <p:nvSpPr>
          <p:cNvPr id="53" name="Rectangle: Rounded Corners 52">
            <a:extLst>
              <a:ext uri="{FF2B5EF4-FFF2-40B4-BE49-F238E27FC236}">
                <a16:creationId xmlns:a16="http://schemas.microsoft.com/office/drawing/2014/main" id="{B8172EF8-AFFD-51C6-C343-6434B635C2E3}"/>
              </a:ext>
            </a:extLst>
          </p:cNvPr>
          <p:cNvSpPr/>
          <p:nvPr/>
        </p:nvSpPr>
        <p:spPr bwMode="auto">
          <a:xfrm rot="16200000">
            <a:off x="11121199" y="4307730"/>
            <a:ext cx="678562" cy="45719"/>
          </a:xfrm>
          <a:prstGeom prst="roundRect">
            <a:avLst>
              <a:gd name="adj" fmla="val 50000"/>
            </a:avLst>
          </a:prstGeom>
          <a:gradFill flip="none" rotWithShape="1">
            <a:gsLst>
              <a:gs pos="0">
                <a:schemeClr val="accent1"/>
              </a:gs>
              <a:gs pos="100000">
                <a:srgbClr val="8661C5"/>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2" name="Rectangle 71">
            <a:extLst>
              <a:ext uri="{FF2B5EF4-FFF2-40B4-BE49-F238E27FC236}">
                <a16:creationId xmlns:a16="http://schemas.microsoft.com/office/drawing/2014/main" id="{3B64371F-3301-A1FF-E003-72A555043C79}"/>
              </a:ext>
              <a:ext uri="{C183D7F6-B498-43B3-948B-1728B52AA6E4}">
                <adec:decorative xmlns:adec="http://schemas.microsoft.com/office/drawing/2017/decorative" val="0"/>
              </a:ext>
            </a:extLst>
          </p:cNvPr>
          <p:cNvSpPr>
            <a:spLocks/>
          </p:cNvSpPr>
          <p:nvPr/>
        </p:nvSpPr>
        <p:spPr bwMode="auto">
          <a:xfrm>
            <a:off x="7969794" y="3909674"/>
            <a:ext cx="3388847" cy="84895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spcBef>
                <a:spcPts val="300"/>
              </a:spcBef>
              <a:spcAft>
                <a:spcPts val="200"/>
              </a:spcAft>
              <a:defRPr/>
            </a:pPr>
            <a:r>
              <a:rPr lang="es-MX" sz="1000"/>
              <a:t>Amplíe el uso a los procesos basados en roles
Medido como KPI (por ejemplo, clientes potenciales buscados para Ventas, candidatos entrevistados para Recursos Humanos, etc.) También puede tener objetivos sobre el uso activo diario (DAU</a:t>
            </a:r>
            <a:r>
              <a:rPr lang="en-US" sz="1100"/>
              <a:t>)</a:t>
            </a:r>
          </a:p>
        </p:txBody>
      </p:sp>
      <p:sp>
        <p:nvSpPr>
          <p:cNvPr id="73" name="TextBox 72">
            <a:extLst>
              <a:ext uri="{FF2B5EF4-FFF2-40B4-BE49-F238E27FC236}">
                <a16:creationId xmlns:a16="http://schemas.microsoft.com/office/drawing/2014/main" id="{6726425D-45C2-32B6-346F-AEE0738FE8E6}"/>
              </a:ext>
            </a:extLst>
          </p:cNvPr>
          <p:cNvSpPr txBox="1">
            <a:spLocks/>
          </p:cNvSpPr>
          <p:nvPr/>
        </p:nvSpPr>
        <p:spPr>
          <a:xfrm>
            <a:off x="5741122" y="4052021"/>
            <a:ext cx="1955078" cy="564257"/>
          </a:xfrm>
          <a:prstGeom prst="rect">
            <a:avLst/>
          </a:prstGeom>
          <a:noFill/>
        </p:spPr>
        <p:txBody>
          <a:bodyPr wrap="square" lIns="0" tIns="0" rIns="0" bIns="0" rtlCol="0" anchor="ctr">
            <a:spAutoFit/>
          </a:bodyPr>
          <a:lstStyle/>
          <a:p>
            <a:pPr>
              <a:spcAft>
                <a:spcPts val="400"/>
              </a:spcAft>
              <a:defRPr/>
            </a:pPr>
            <a:r>
              <a:rPr lang="es-MX" sz="1000"/>
              <a:t>Mensajes específicos de la función
Indicaciones </a:t>
            </a:r>
            <a:r>
              <a:rPr lang="es-MX" sz="1000" err="1"/>
              <a:t>multiturno</a:t>
            </a:r>
            <a:r>
              <a:rPr lang="es-MX" sz="1000"/>
              <a:t>
Estudio </a:t>
            </a:r>
            <a:r>
              <a:rPr lang="es-MX" sz="1000" err="1"/>
              <a:t>Copilot</a:t>
            </a:r>
            <a:endParaRPr lang="en-US" sz="1100"/>
          </a:p>
        </p:txBody>
      </p:sp>
      <p:cxnSp>
        <p:nvCxnSpPr>
          <p:cNvPr id="76" name="Straight Connector 75">
            <a:extLst>
              <a:ext uri="{FF2B5EF4-FFF2-40B4-BE49-F238E27FC236}">
                <a16:creationId xmlns:a16="http://schemas.microsoft.com/office/drawing/2014/main" id="{DC00797E-7D50-D052-26F5-A73938C9B76A}"/>
              </a:ext>
            </a:extLst>
          </p:cNvPr>
          <p:cNvCxnSpPr>
            <a:cxnSpLocks/>
          </p:cNvCxnSpPr>
          <p:nvPr/>
        </p:nvCxnSpPr>
        <p:spPr>
          <a:xfrm>
            <a:off x="7832997" y="2917258"/>
            <a:ext cx="0" cy="576455"/>
          </a:xfrm>
          <a:prstGeom prst="line">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D402F1A-0150-8B8F-C7FE-DE37111B25EC}"/>
              </a:ext>
            </a:extLst>
          </p:cNvPr>
          <p:cNvCxnSpPr>
            <a:cxnSpLocks/>
          </p:cNvCxnSpPr>
          <p:nvPr/>
        </p:nvCxnSpPr>
        <p:spPr>
          <a:xfrm>
            <a:off x="7832997" y="4045921"/>
            <a:ext cx="0" cy="576455"/>
          </a:xfrm>
          <a:prstGeom prst="line">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sp>
        <p:nvSpPr>
          <p:cNvPr id="82" name="Rectangle: Rounded Corners 81">
            <a:extLst>
              <a:ext uri="{FF2B5EF4-FFF2-40B4-BE49-F238E27FC236}">
                <a16:creationId xmlns:a16="http://schemas.microsoft.com/office/drawing/2014/main" id="{CA0B909B-4E68-02F8-8A85-51A65FB6A157}"/>
              </a:ext>
            </a:extLst>
          </p:cNvPr>
          <p:cNvSpPr>
            <a:spLocks/>
          </p:cNvSpPr>
          <p:nvPr/>
        </p:nvSpPr>
        <p:spPr bwMode="auto">
          <a:xfrm>
            <a:off x="3490332" y="4990723"/>
            <a:ext cx="7970147" cy="944200"/>
          </a:xfrm>
          <a:prstGeom prst="roundRect">
            <a:avLst/>
          </a:prstGeom>
          <a:solidFill>
            <a:schemeClr val="bg1">
              <a:alpha val="84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sp>
        <p:nvSpPr>
          <p:cNvPr id="51" name="Freeform: Shape 50">
            <a:extLst>
              <a:ext uri="{FF2B5EF4-FFF2-40B4-BE49-F238E27FC236}">
                <a16:creationId xmlns:a16="http://schemas.microsoft.com/office/drawing/2014/main" id="{D9D1B3DD-6A51-CEB0-5EC5-9AAC0BBCA72C}"/>
              </a:ext>
            </a:extLst>
          </p:cNvPr>
          <p:cNvSpPr/>
          <p:nvPr/>
        </p:nvSpPr>
        <p:spPr>
          <a:xfrm>
            <a:off x="1035165" y="4990713"/>
            <a:ext cx="3195326" cy="944219"/>
          </a:xfrm>
          <a:custGeom>
            <a:avLst/>
            <a:gdLst>
              <a:gd name="connsiteX0" fmla="*/ 28446 w 6486503"/>
              <a:gd name="connsiteY0" fmla="*/ 1826369 h 1916761"/>
              <a:gd name="connsiteX1" fmla="*/ 190074 w 6486503"/>
              <a:gd name="connsiteY1" fmla="*/ 1916762 h 1916761"/>
              <a:gd name="connsiteX2" fmla="*/ 6296430 w 6486503"/>
              <a:gd name="connsiteY2" fmla="*/ 1916762 h 1916761"/>
              <a:gd name="connsiteX3" fmla="*/ 6458061 w 6486503"/>
              <a:gd name="connsiteY3" fmla="*/ 1826369 h 1916761"/>
              <a:gd name="connsiteX4" fmla="*/ 6466422 w 6486503"/>
              <a:gd name="connsiteY4" fmla="*/ 1641167 h 1916761"/>
              <a:gd name="connsiteX5" fmla="*/ 5706283 w 6486503"/>
              <a:gd name="connsiteY5" fmla="*/ 105270 h 1916761"/>
              <a:gd name="connsiteX6" fmla="*/ 5536290 w 6486503"/>
              <a:gd name="connsiteY6" fmla="*/ 0 h 1916761"/>
              <a:gd name="connsiteX7" fmla="*/ 950214 w 6486503"/>
              <a:gd name="connsiteY7" fmla="*/ 0 h 1916761"/>
              <a:gd name="connsiteX8" fmla="*/ 780221 w 6486503"/>
              <a:gd name="connsiteY8" fmla="*/ 105270 h 1916761"/>
              <a:gd name="connsiteX9" fmla="*/ 20082 w 6486503"/>
              <a:gd name="connsiteY9" fmla="*/ 1641167 h 1916761"/>
              <a:gd name="connsiteX10" fmla="*/ 28446 w 6486503"/>
              <a:gd name="connsiteY10" fmla="*/ 1826369 h 191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86503" h="1916761">
                <a:moveTo>
                  <a:pt x="28446" y="1826369"/>
                </a:moveTo>
                <a:cubicBezTo>
                  <a:pt x="63137" y="1882552"/>
                  <a:pt x="124206" y="1916762"/>
                  <a:pt x="190074" y="1916762"/>
                </a:cubicBezTo>
                <a:lnTo>
                  <a:pt x="6296430" y="1916762"/>
                </a:lnTo>
                <a:cubicBezTo>
                  <a:pt x="6362296" y="1916762"/>
                  <a:pt x="6423373" y="1882552"/>
                  <a:pt x="6458061" y="1826369"/>
                </a:cubicBezTo>
                <a:cubicBezTo>
                  <a:pt x="6492748" y="1770237"/>
                  <a:pt x="6495916" y="1700130"/>
                  <a:pt x="6466422" y="1641167"/>
                </a:cubicBezTo>
                <a:lnTo>
                  <a:pt x="5706283" y="105270"/>
                </a:lnTo>
                <a:cubicBezTo>
                  <a:pt x="5674015" y="40709"/>
                  <a:pt x="5608300" y="0"/>
                  <a:pt x="5536290" y="0"/>
                </a:cubicBezTo>
                <a:lnTo>
                  <a:pt x="950214" y="0"/>
                </a:lnTo>
                <a:cubicBezTo>
                  <a:pt x="878208" y="0"/>
                  <a:pt x="812488" y="40709"/>
                  <a:pt x="780221" y="105270"/>
                </a:cubicBezTo>
                <a:lnTo>
                  <a:pt x="20082" y="1641167"/>
                </a:lnTo>
                <a:cubicBezTo>
                  <a:pt x="-9413" y="1700130"/>
                  <a:pt x="-6246" y="1770237"/>
                  <a:pt x="28446" y="1826369"/>
                </a:cubicBezTo>
                <a:close/>
              </a:path>
            </a:pathLst>
          </a:custGeom>
          <a:gradFill flip="none" rotWithShape="1">
            <a:gsLst>
              <a:gs pos="0">
                <a:schemeClr val="accent1"/>
              </a:gs>
              <a:gs pos="100000">
                <a:srgbClr val="8661C5"/>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37160" rIns="91440" bIns="45720" numCol="1" spcCol="0" rtlCol="0" fromWordArt="0" anchor="ctr" anchorCtr="0" forceAA="0" compatLnSpc="1">
            <a:prstTxWarp prst="textNoShape">
              <a:avLst/>
            </a:prstTxWarp>
            <a:noAutofit/>
          </a:bodyPr>
          <a:lstStyle/>
          <a:p>
            <a:pPr algn="ctr" fontAlgn="base">
              <a:spcAft>
                <a:spcPct val="0"/>
              </a:spcAft>
            </a:pPr>
            <a:r>
              <a:rPr lang="en-US" sz="1600">
                <a:solidFill>
                  <a:schemeClr val="bg1"/>
                </a:solidFill>
                <a:latin typeface="+mj-lt"/>
                <a:cs typeface="Segoe UI" panose="020B0502040204020203" pitchFamily="34" charset="0"/>
              </a:rPr>
              <a:t>Valor individual</a:t>
            </a:r>
          </a:p>
        </p:txBody>
      </p:sp>
      <p:sp>
        <p:nvSpPr>
          <p:cNvPr id="59" name="TextBox 58">
            <a:extLst>
              <a:ext uri="{FF2B5EF4-FFF2-40B4-BE49-F238E27FC236}">
                <a16:creationId xmlns:a16="http://schemas.microsoft.com/office/drawing/2014/main" id="{58AB439A-38BB-E207-EBDB-8A0B153B3A2B}"/>
              </a:ext>
            </a:extLst>
          </p:cNvPr>
          <p:cNvSpPr txBox="1"/>
          <p:nvPr/>
        </p:nvSpPr>
        <p:spPr>
          <a:xfrm>
            <a:off x="4368548" y="5308933"/>
            <a:ext cx="681326" cy="307777"/>
          </a:xfrm>
          <a:prstGeom prst="rect">
            <a:avLst/>
          </a:prstGeom>
          <a:noFill/>
        </p:spPr>
        <p:txBody>
          <a:bodyPr wrap="square" lIns="0" tIns="0" rIns="0" bIns="0" rtlCol="0" anchor="ctr">
            <a:spAutoFit/>
          </a:bodyPr>
          <a:lstStyle/>
          <a:p>
            <a:pPr lvl="0">
              <a:defRPr/>
            </a:pPr>
            <a:r>
              <a:rPr lang="en-US" sz="1000" err="1">
                <a:latin typeface="+mj-lt"/>
              </a:rPr>
              <a:t>Genérico</a:t>
            </a:r>
            <a:br>
              <a:rPr lang="en-US" sz="1000">
                <a:latin typeface="+mj-lt"/>
              </a:rPr>
            </a:br>
            <a:r>
              <a:rPr lang="en-US" sz="1000" err="1">
                <a:latin typeface="+mj-lt"/>
              </a:rPr>
              <a:t>Habilidades</a:t>
            </a:r>
            <a:endParaRPr kumimoji="0" lang="en-US" sz="1400" i="0" u="none" strike="noStrike" kern="1200" cap="none" spc="0" normalizeH="0" baseline="0" noProof="0">
              <a:ln>
                <a:noFill/>
              </a:ln>
              <a:effectLst/>
              <a:uLnTx/>
              <a:uFillTx/>
              <a:latin typeface="+mj-lt"/>
              <a:ea typeface="+mn-ea"/>
              <a:cs typeface="+mn-cs"/>
            </a:endParaRPr>
          </a:p>
        </p:txBody>
      </p:sp>
      <p:sp>
        <p:nvSpPr>
          <p:cNvPr id="66" name="Rectangle: Top Corners Rounded 65">
            <a:extLst>
              <a:ext uri="{FF2B5EF4-FFF2-40B4-BE49-F238E27FC236}">
                <a16:creationId xmlns:a16="http://schemas.microsoft.com/office/drawing/2014/main" id="{69709826-9685-B949-7899-20E089ADCCC4}"/>
              </a:ext>
            </a:extLst>
          </p:cNvPr>
          <p:cNvSpPr>
            <a:spLocks noChangeAspect="1"/>
          </p:cNvSpPr>
          <p:nvPr/>
        </p:nvSpPr>
        <p:spPr bwMode="auto">
          <a:xfrm rot="5400000">
            <a:off x="5226364" y="5245593"/>
            <a:ext cx="369372" cy="430887"/>
          </a:xfrm>
          <a:prstGeom prst="round2SameRect">
            <a:avLst>
              <a:gd name="adj1" fmla="val 0"/>
              <a:gd name="adj2" fmla="val 50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71" name="Graphic 62">
            <a:extLst>
              <a:ext uri="{FF2B5EF4-FFF2-40B4-BE49-F238E27FC236}">
                <a16:creationId xmlns:a16="http://schemas.microsoft.com/office/drawing/2014/main" id="{3A013F0B-DE72-E930-0A05-EED03B0AF454}"/>
              </a:ext>
            </a:extLst>
          </p:cNvPr>
          <p:cNvSpPr/>
          <p:nvPr/>
        </p:nvSpPr>
        <p:spPr>
          <a:xfrm>
            <a:off x="5303917" y="5359005"/>
            <a:ext cx="214266" cy="204064"/>
          </a:xfrm>
          <a:custGeom>
            <a:avLst/>
            <a:gdLst>
              <a:gd name="connsiteX0" fmla="*/ 304781 w 400050"/>
              <a:gd name="connsiteY0" fmla="*/ 0 h 381000"/>
              <a:gd name="connsiteX1" fmla="*/ 316306 w 400050"/>
              <a:gd name="connsiteY1" fmla="*/ 5829 h 381000"/>
              <a:gd name="connsiteX2" fmla="*/ 317354 w 400050"/>
              <a:gd name="connsiteY2" fmla="*/ 7487 h 381000"/>
              <a:gd name="connsiteX3" fmla="*/ 379514 w 400050"/>
              <a:gd name="connsiteY3" fmla="*/ 122320 h 381000"/>
              <a:gd name="connsiteX4" fmla="*/ 380238 w 400050"/>
              <a:gd name="connsiteY4" fmla="*/ 124092 h 381000"/>
              <a:gd name="connsiteX5" fmla="*/ 380467 w 400050"/>
              <a:gd name="connsiteY5" fmla="*/ 124854 h 381000"/>
              <a:gd name="connsiteX6" fmla="*/ 380848 w 400050"/>
              <a:gd name="connsiteY6" fmla="*/ 126797 h 381000"/>
              <a:gd name="connsiteX7" fmla="*/ 380962 w 400050"/>
              <a:gd name="connsiteY7" fmla="*/ 128588 h 381000"/>
              <a:gd name="connsiteX8" fmla="*/ 380448 w 400050"/>
              <a:gd name="connsiteY8" fmla="*/ 132398 h 381000"/>
              <a:gd name="connsiteX9" fmla="*/ 379552 w 400050"/>
              <a:gd name="connsiteY9" fmla="*/ 134779 h 381000"/>
              <a:gd name="connsiteX10" fmla="*/ 378828 w 400050"/>
              <a:gd name="connsiteY10" fmla="*/ 136093 h 381000"/>
              <a:gd name="connsiteX11" fmla="*/ 378066 w 400050"/>
              <a:gd name="connsiteY11" fmla="*/ 137198 h 381000"/>
              <a:gd name="connsiteX12" fmla="*/ 377400 w 400050"/>
              <a:gd name="connsiteY12" fmla="*/ 138036 h 381000"/>
              <a:gd name="connsiteX13" fmla="*/ 377762 w 400050"/>
              <a:gd name="connsiteY13" fmla="*/ 137560 h 381000"/>
              <a:gd name="connsiteX14" fmla="*/ 363188 w 400050"/>
              <a:gd name="connsiteY14" fmla="*/ 154095 h 381000"/>
              <a:gd name="connsiteX15" fmla="*/ 304800 w 400050"/>
              <a:gd name="connsiteY15" fmla="*/ 123825 h 381000"/>
              <a:gd name="connsiteX16" fmla="*/ 256223 w 400050"/>
              <a:gd name="connsiteY16" fmla="*/ 142875 h 381000"/>
              <a:gd name="connsiteX17" fmla="*/ 133312 w 400050"/>
              <a:gd name="connsiteY17" fmla="*/ 142875 h 381000"/>
              <a:gd name="connsiteX18" fmla="*/ 190462 w 400050"/>
              <a:gd name="connsiteY18" fmla="*/ 289312 h 381000"/>
              <a:gd name="connsiteX19" fmla="*/ 191091 w 400050"/>
              <a:gd name="connsiteY19" fmla="*/ 287750 h 381000"/>
              <a:gd name="connsiteX20" fmla="*/ 190500 w 400050"/>
              <a:gd name="connsiteY20" fmla="*/ 295275 h 381000"/>
              <a:gd name="connsiteX21" fmla="*/ 190500 w 400050"/>
              <a:gd name="connsiteY21" fmla="*/ 304800 h 381000"/>
              <a:gd name="connsiteX22" fmla="*/ 198596 w 400050"/>
              <a:gd name="connsiteY22" fmla="*/ 340462 h 381000"/>
              <a:gd name="connsiteX23" fmla="*/ 196196 w 400050"/>
              <a:gd name="connsiteY23" fmla="*/ 341757 h 381000"/>
              <a:gd name="connsiteX24" fmla="*/ 194329 w 400050"/>
              <a:gd name="connsiteY24" fmla="*/ 342386 h 381000"/>
              <a:gd name="connsiteX25" fmla="*/ 192843 w 400050"/>
              <a:gd name="connsiteY25" fmla="*/ 342710 h 381000"/>
              <a:gd name="connsiteX26" fmla="*/ 190500 w 400050"/>
              <a:gd name="connsiteY26" fmla="*/ 342900 h 381000"/>
              <a:gd name="connsiteX27" fmla="*/ 188595 w 400050"/>
              <a:gd name="connsiteY27" fmla="*/ 342786 h 381000"/>
              <a:gd name="connsiteX28" fmla="*/ 186347 w 400050"/>
              <a:gd name="connsiteY28" fmla="*/ 342290 h 381000"/>
              <a:gd name="connsiteX29" fmla="*/ 183032 w 400050"/>
              <a:gd name="connsiteY29" fmla="*/ 340843 h 381000"/>
              <a:gd name="connsiteX30" fmla="*/ 182861 w 400050"/>
              <a:gd name="connsiteY30" fmla="*/ 340709 h 381000"/>
              <a:gd name="connsiteX31" fmla="*/ 180384 w 400050"/>
              <a:gd name="connsiteY31" fmla="*/ 338728 h 381000"/>
              <a:gd name="connsiteX32" fmla="*/ 3410 w 400050"/>
              <a:gd name="connsiteY32" fmla="*/ 137827 h 381000"/>
              <a:gd name="connsiteX33" fmla="*/ 2915 w 400050"/>
              <a:gd name="connsiteY33" fmla="*/ 137217 h 381000"/>
              <a:gd name="connsiteX34" fmla="*/ 2153 w 400050"/>
              <a:gd name="connsiteY34" fmla="*/ 136093 h 381000"/>
              <a:gd name="connsiteX35" fmla="*/ 133 w 400050"/>
              <a:gd name="connsiteY35" fmla="*/ 130359 h 381000"/>
              <a:gd name="connsiteX36" fmla="*/ 0 w 400050"/>
              <a:gd name="connsiteY36" fmla="*/ 128588 h 381000"/>
              <a:gd name="connsiteX37" fmla="*/ 57 w 400050"/>
              <a:gd name="connsiteY37" fmla="*/ 127330 h 381000"/>
              <a:gd name="connsiteX38" fmla="*/ 305 w 400050"/>
              <a:gd name="connsiteY38" fmla="*/ 125635 h 381000"/>
              <a:gd name="connsiteX39" fmla="*/ 762 w 400050"/>
              <a:gd name="connsiteY39" fmla="*/ 123996 h 381000"/>
              <a:gd name="connsiteX40" fmla="*/ 1181 w 400050"/>
              <a:gd name="connsiteY40" fmla="*/ 122873 h 381000"/>
              <a:gd name="connsiteX41" fmla="*/ 1714 w 400050"/>
              <a:gd name="connsiteY41" fmla="*/ 121787 h 381000"/>
              <a:gd name="connsiteX42" fmla="*/ 63627 w 400050"/>
              <a:gd name="connsiteY42" fmla="*/ 7487 h 381000"/>
              <a:gd name="connsiteX43" fmla="*/ 74238 w 400050"/>
              <a:gd name="connsiteY43" fmla="*/ 133 h 381000"/>
              <a:gd name="connsiteX44" fmla="*/ 76181 w 400050"/>
              <a:gd name="connsiteY44" fmla="*/ 0 h 381000"/>
              <a:gd name="connsiteX45" fmla="*/ 304781 w 400050"/>
              <a:gd name="connsiteY45" fmla="*/ 0 h 381000"/>
              <a:gd name="connsiteX46" fmla="*/ 102660 w 400050"/>
              <a:gd name="connsiteY46" fmla="*/ 142875 h 381000"/>
              <a:gd name="connsiteX47" fmla="*/ 45891 w 400050"/>
              <a:gd name="connsiteY47" fmla="*/ 142875 h 381000"/>
              <a:gd name="connsiteX48" fmla="*/ 147828 w 400050"/>
              <a:gd name="connsiteY48" fmla="*/ 258585 h 381000"/>
              <a:gd name="connsiteX49" fmla="*/ 102660 w 400050"/>
              <a:gd name="connsiteY49" fmla="*/ 142875 h 381000"/>
              <a:gd name="connsiteX50" fmla="*/ 132798 w 400050"/>
              <a:gd name="connsiteY50" fmla="*/ 28575 h 381000"/>
              <a:gd name="connsiteX51" fmla="*/ 84677 w 400050"/>
              <a:gd name="connsiteY51" fmla="*/ 28575 h 381000"/>
              <a:gd name="connsiteX52" fmla="*/ 38233 w 400050"/>
              <a:gd name="connsiteY52" fmla="*/ 114300 h 381000"/>
              <a:gd name="connsiteX53" fmla="*/ 105366 w 400050"/>
              <a:gd name="connsiteY53" fmla="*/ 114300 h 381000"/>
              <a:gd name="connsiteX54" fmla="*/ 132798 w 400050"/>
              <a:gd name="connsiteY54" fmla="*/ 28575 h 381000"/>
              <a:gd name="connsiteX55" fmla="*/ 218142 w 400050"/>
              <a:gd name="connsiteY55" fmla="*/ 28575 h 381000"/>
              <a:gd name="connsiteX56" fmla="*/ 162801 w 400050"/>
              <a:gd name="connsiteY56" fmla="*/ 28575 h 381000"/>
              <a:gd name="connsiteX57" fmla="*/ 135350 w 400050"/>
              <a:gd name="connsiteY57" fmla="*/ 114300 h 381000"/>
              <a:gd name="connsiteX58" fmla="*/ 245555 w 400050"/>
              <a:gd name="connsiteY58" fmla="*/ 114300 h 381000"/>
              <a:gd name="connsiteX59" fmla="*/ 218123 w 400050"/>
              <a:gd name="connsiteY59" fmla="*/ 28575 h 381000"/>
              <a:gd name="connsiteX60" fmla="*/ 296247 w 400050"/>
              <a:gd name="connsiteY60" fmla="*/ 28575 h 381000"/>
              <a:gd name="connsiteX61" fmla="*/ 248145 w 400050"/>
              <a:gd name="connsiteY61" fmla="*/ 28575 h 381000"/>
              <a:gd name="connsiteX62" fmla="*/ 275577 w 400050"/>
              <a:gd name="connsiteY62" fmla="*/ 114300 h 381000"/>
              <a:gd name="connsiteX63" fmla="*/ 342671 w 400050"/>
              <a:gd name="connsiteY63" fmla="*/ 114300 h 381000"/>
              <a:gd name="connsiteX64" fmla="*/ 296266 w 400050"/>
              <a:gd name="connsiteY64" fmla="*/ 28575 h 381000"/>
              <a:gd name="connsiteX65" fmla="*/ 342900 w 400050"/>
              <a:gd name="connsiteY65" fmla="*/ 159315 h 381000"/>
              <a:gd name="connsiteX66" fmla="*/ 357188 w 400050"/>
              <a:gd name="connsiteY66" fmla="*/ 195263 h 381000"/>
              <a:gd name="connsiteX67" fmla="*/ 304810 w 400050"/>
              <a:gd name="connsiteY67" fmla="*/ 247660 h 381000"/>
              <a:gd name="connsiteX68" fmla="*/ 252413 w 400050"/>
              <a:gd name="connsiteY68" fmla="*/ 195280 h 381000"/>
              <a:gd name="connsiteX69" fmla="*/ 304790 w 400050"/>
              <a:gd name="connsiteY69" fmla="*/ 142885 h 381000"/>
              <a:gd name="connsiteX70" fmla="*/ 342900 w 400050"/>
              <a:gd name="connsiteY70" fmla="*/ 159315 h 381000"/>
              <a:gd name="connsiteX71" fmla="*/ 236449 w 400050"/>
              <a:gd name="connsiteY71" fmla="*/ 171450 h 381000"/>
              <a:gd name="connsiteX72" fmla="*/ 237420 w 400050"/>
              <a:gd name="connsiteY72" fmla="*/ 171450 h 381000"/>
              <a:gd name="connsiteX73" fmla="*/ 233363 w 400050"/>
              <a:gd name="connsiteY73" fmla="*/ 195263 h 381000"/>
              <a:gd name="connsiteX74" fmla="*/ 243516 w 400050"/>
              <a:gd name="connsiteY74" fmla="*/ 231991 h 381000"/>
              <a:gd name="connsiteX75" fmla="*/ 237420 w 400050"/>
              <a:gd name="connsiteY75" fmla="*/ 247650 h 381000"/>
              <a:gd name="connsiteX76" fmla="*/ 198406 w 400050"/>
              <a:gd name="connsiteY76" fmla="*/ 268986 h 381000"/>
              <a:gd name="connsiteX77" fmla="*/ 236449 w 400050"/>
              <a:gd name="connsiteY77" fmla="*/ 171450 h 381000"/>
              <a:gd name="connsiteX78" fmla="*/ 209550 w 400050"/>
              <a:gd name="connsiteY78" fmla="*/ 295275 h 381000"/>
              <a:gd name="connsiteX79" fmla="*/ 238125 w 400050"/>
              <a:gd name="connsiteY79" fmla="*/ 266700 h 381000"/>
              <a:gd name="connsiteX80" fmla="*/ 371475 w 400050"/>
              <a:gd name="connsiteY80" fmla="*/ 266700 h 381000"/>
              <a:gd name="connsiteX81" fmla="*/ 400050 w 400050"/>
              <a:gd name="connsiteY81" fmla="*/ 295275 h 381000"/>
              <a:gd name="connsiteX82" fmla="*/ 400050 w 400050"/>
              <a:gd name="connsiteY82" fmla="*/ 304800 h 381000"/>
              <a:gd name="connsiteX83" fmla="*/ 304800 w 400050"/>
              <a:gd name="connsiteY83" fmla="*/ 381000 h 381000"/>
              <a:gd name="connsiteX84" fmla="*/ 212884 w 400050"/>
              <a:gd name="connsiteY84" fmla="*/ 324803 h 381000"/>
              <a:gd name="connsiteX85" fmla="*/ 209550 w 400050"/>
              <a:gd name="connsiteY85" fmla="*/ 304800 h 381000"/>
              <a:gd name="connsiteX86" fmla="*/ 209550 w 400050"/>
              <a:gd name="connsiteY86" fmla="*/ 2952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00050" h="381000">
                <a:moveTo>
                  <a:pt x="304781" y="0"/>
                </a:moveTo>
                <a:cubicBezTo>
                  <a:pt x="309332" y="-3"/>
                  <a:pt x="313613" y="2162"/>
                  <a:pt x="316306" y="5829"/>
                </a:cubicBezTo>
                <a:lnTo>
                  <a:pt x="317354" y="7487"/>
                </a:lnTo>
                <a:lnTo>
                  <a:pt x="379514" y="122320"/>
                </a:lnTo>
                <a:lnTo>
                  <a:pt x="380238" y="124092"/>
                </a:lnTo>
                <a:lnTo>
                  <a:pt x="380467" y="124854"/>
                </a:lnTo>
                <a:lnTo>
                  <a:pt x="380848" y="126797"/>
                </a:lnTo>
                <a:lnTo>
                  <a:pt x="380962" y="128588"/>
                </a:lnTo>
                <a:cubicBezTo>
                  <a:pt x="380964" y="129875"/>
                  <a:pt x="380790" y="131156"/>
                  <a:pt x="380448" y="132398"/>
                </a:cubicBezTo>
                <a:lnTo>
                  <a:pt x="379552" y="134779"/>
                </a:lnTo>
                <a:lnTo>
                  <a:pt x="378828" y="136093"/>
                </a:lnTo>
                <a:cubicBezTo>
                  <a:pt x="378590" y="136472"/>
                  <a:pt x="378337" y="136842"/>
                  <a:pt x="378066" y="137198"/>
                </a:cubicBezTo>
                <a:cubicBezTo>
                  <a:pt x="377855" y="137486"/>
                  <a:pt x="377632" y="137766"/>
                  <a:pt x="377400" y="138036"/>
                </a:cubicBezTo>
                <a:lnTo>
                  <a:pt x="377762" y="137560"/>
                </a:lnTo>
                <a:lnTo>
                  <a:pt x="363188" y="154095"/>
                </a:lnTo>
                <a:cubicBezTo>
                  <a:pt x="349815" y="135101"/>
                  <a:pt x="328030" y="123807"/>
                  <a:pt x="304800" y="123825"/>
                </a:cubicBezTo>
                <a:cubicBezTo>
                  <a:pt x="286036" y="123825"/>
                  <a:pt x="268986" y="131064"/>
                  <a:pt x="256223" y="142875"/>
                </a:cubicBezTo>
                <a:lnTo>
                  <a:pt x="133312" y="142875"/>
                </a:lnTo>
                <a:lnTo>
                  <a:pt x="190462" y="289312"/>
                </a:lnTo>
                <a:lnTo>
                  <a:pt x="191091" y="287750"/>
                </a:lnTo>
                <a:cubicBezTo>
                  <a:pt x="190710" y="290189"/>
                  <a:pt x="190500" y="292703"/>
                  <a:pt x="190500" y="295275"/>
                </a:cubicBezTo>
                <a:lnTo>
                  <a:pt x="190500" y="304800"/>
                </a:lnTo>
                <a:cubicBezTo>
                  <a:pt x="190500" y="317202"/>
                  <a:pt x="193319" y="329298"/>
                  <a:pt x="198596" y="340462"/>
                </a:cubicBezTo>
                <a:cubicBezTo>
                  <a:pt x="197840" y="340972"/>
                  <a:pt x="197036" y="341405"/>
                  <a:pt x="196196" y="341757"/>
                </a:cubicBezTo>
                <a:lnTo>
                  <a:pt x="194329" y="342386"/>
                </a:lnTo>
                <a:lnTo>
                  <a:pt x="192843" y="342710"/>
                </a:lnTo>
                <a:lnTo>
                  <a:pt x="190500" y="342900"/>
                </a:lnTo>
                <a:lnTo>
                  <a:pt x="188595" y="342786"/>
                </a:lnTo>
                <a:lnTo>
                  <a:pt x="186347" y="342290"/>
                </a:lnTo>
                <a:cubicBezTo>
                  <a:pt x="185183" y="341957"/>
                  <a:pt x="184069" y="341469"/>
                  <a:pt x="183032" y="340843"/>
                </a:cubicBezTo>
                <a:lnTo>
                  <a:pt x="182861" y="340709"/>
                </a:lnTo>
                <a:cubicBezTo>
                  <a:pt x="181956" y="340153"/>
                  <a:pt x="181126" y="339488"/>
                  <a:pt x="180384" y="338728"/>
                </a:cubicBezTo>
                <a:lnTo>
                  <a:pt x="3410" y="137827"/>
                </a:lnTo>
                <a:lnTo>
                  <a:pt x="2915" y="137217"/>
                </a:lnTo>
                <a:lnTo>
                  <a:pt x="2153" y="136093"/>
                </a:lnTo>
                <a:cubicBezTo>
                  <a:pt x="1073" y="134350"/>
                  <a:pt x="384" y="132394"/>
                  <a:pt x="133" y="130359"/>
                </a:cubicBezTo>
                <a:lnTo>
                  <a:pt x="0" y="128588"/>
                </a:lnTo>
                <a:lnTo>
                  <a:pt x="57" y="127330"/>
                </a:lnTo>
                <a:lnTo>
                  <a:pt x="305" y="125635"/>
                </a:lnTo>
                <a:cubicBezTo>
                  <a:pt x="423" y="125080"/>
                  <a:pt x="576" y="124533"/>
                  <a:pt x="762" y="123996"/>
                </a:cubicBezTo>
                <a:lnTo>
                  <a:pt x="1181" y="122873"/>
                </a:lnTo>
                <a:lnTo>
                  <a:pt x="1714" y="121787"/>
                </a:lnTo>
                <a:lnTo>
                  <a:pt x="63627" y="7487"/>
                </a:lnTo>
                <a:cubicBezTo>
                  <a:pt x="65792" y="3486"/>
                  <a:pt x="69732" y="756"/>
                  <a:pt x="74238" y="133"/>
                </a:cubicBezTo>
                <a:lnTo>
                  <a:pt x="76181" y="0"/>
                </a:lnTo>
                <a:lnTo>
                  <a:pt x="304781" y="0"/>
                </a:lnTo>
                <a:close/>
                <a:moveTo>
                  <a:pt x="102660" y="142875"/>
                </a:moveTo>
                <a:lnTo>
                  <a:pt x="45891" y="142875"/>
                </a:lnTo>
                <a:lnTo>
                  <a:pt x="147828" y="258585"/>
                </a:lnTo>
                <a:lnTo>
                  <a:pt x="102660" y="142875"/>
                </a:lnTo>
                <a:close/>
                <a:moveTo>
                  <a:pt x="132798" y="28575"/>
                </a:moveTo>
                <a:lnTo>
                  <a:pt x="84677" y="28575"/>
                </a:lnTo>
                <a:lnTo>
                  <a:pt x="38233" y="114300"/>
                </a:lnTo>
                <a:lnTo>
                  <a:pt x="105366" y="114300"/>
                </a:lnTo>
                <a:lnTo>
                  <a:pt x="132798" y="28575"/>
                </a:lnTo>
                <a:close/>
                <a:moveTo>
                  <a:pt x="218142" y="28575"/>
                </a:moveTo>
                <a:lnTo>
                  <a:pt x="162801" y="28575"/>
                </a:lnTo>
                <a:lnTo>
                  <a:pt x="135350" y="114300"/>
                </a:lnTo>
                <a:lnTo>
                  <a:pt x="245555" y="114300"/>
                </a:lnTo>
                <a:lnTo>
                  <a:pt x="218123" y="28575"/>
                </a:lnTo>
                <a:close/>
                <a:moveTo>
                  <a:pt x="296247" y="28575"/>
                </a:moveTo>
                <a:lnTo>
                  <a:pt x="248145" y="28575"/>
                </a:lnTo>
                <a:lnTo>
                  <a:pt x="275577" y="114300"/>
                </a:lnTo>
                <a:lnTo>
                  <a:pt x="342671" y="114300"/>
                </a:lnTo>
                <a:lnTo>
                  <a:pt x="296266" y="28575"/>
                </a:lnTo>
                <a:close/>
                <a:moveTo>
                  <a:pt x="342900" y="159315"/>
                </a:moveTo>
                <a:cubicBezTo>
                  <a:pt x="352095" y="169023"/>
                  <a:pt x="357210" y="181891"/>
                  <a:pt x="357188" y="195263"/>
                </a:cubicBezTo>
                <a:cubicBezTo>
                  <a:pt x="357193" y="224196"/>
                  <a:pt x="333741" y="247654"/>
                  <a:pt x="304810" y="247660"/>
                </a:cubicBezTo>
                <a:cubicBezTo>
                  <a:pt x="275876" y="247663"/>
                  <a:pt x="252418" y="224213"/>
                  <a:pt x="252413" y="195280"/>
                </a:cubicBezTo>
                <a:cubicBezTo>
                  <a:pt x="252407" y="166347"/>
                  <a:pt x="275859" y="142888"/>
                  <a:pt x="304790" y="142885"/>
                </a:cubicBezTo>
                <a:cubicBezTo>
                  <a:pt x="319215" y="142881"/>
                  <a:pt x="333000" y="148826"/>
                  <a:pt x="342900" y="159315"/>
                </a:cubicBezTo>
                <a:close/>
                <a:moveTo>
                  <a:pt x="236449" y="171450"/>
                </a:moveTo>
                <a:lnTo>
                  <a:pt x="237420" y="171450"/>
                </a:lnTo>
                <a:cubicBezTo>
                  <a:pt x="234723" y="179099"/>
                  <a:pt x="233351" y="187153"/>
                  <a:pt x="233363" y="195263"/>
                </a:cubicBezTo>
                <a:cubicBezTo>
                  <a:pt x="233363" y="208693"/>
                  <a:pt x="237077" y="221266"/>
                  <a:pt x="243516" y="231991"/>
                </a:cubicBezTo>
                <a:lnTo>
                  <a:pt x="237420" y="247650"/>
                </a:lnTo>
                <a:cubicBezTo>
                  <a:pt x="221689" y="247875"/>
                  <a:pt x="207083" y="255862"/>
                  <a:pt x="198406" y="268986"/>
                </a:cubicBezTo>
                <a:lnTo>
                  <a:pt x="236449" y="171450"/>
                </a:lnTo>
                <a:close/>
                <a:moveTo>
                  <a:pt x="209550" y="295275"/>
                </a:moveTo>
                <a:cubicBezTo>
                  <a:pt x="209550" y="279494"/>
                  <a:pt x="222344" y="266700"/>
                  <a:pt x="238125" y="266700"/>
                </a:cubicBezTo>
                <a:lnTo>
                  <a:pt x="371475" y="266700"/>
                </a:lnTo>
                <a:cubicBezTo>
                  <a:pt x="387256" y="266700"/>
                  <a:pt x="400050" y="279494"/>
                  <a:pt x="400050" y="295275"/>
                </a:cubicBezTo>
                <a:lnTo>
                  <a:pt x="400050" y="304800"/>
                </a:lnTo>
                <a:cubicBezTo>
                  <a:pt x="400050" y="342348"/>
                  <a:pt x="364617" y="381000"/>
                  <a:pt x="304800" y="381000"/>
                </a:cubicBezTo>
                <a:cubicBezTo>
                  <a:pt x="255651" y="381000"/>
                  <a:pt x="222999" y="354940"/>
                  <a:pt x="212884" y="324803"/>
                </a:cubicBezTo>
                <a:cubicBezTo>
                  <a:pt x="210699" y="318360"/>
                  <a:pt x="209573" y="311605"/>
                  <a:pt x="209550" y="304800"/>
                </a:cubicBezTo>
                <a:lnTo>
                  <a:pt x="209550" y="295275"/>
                </a:lnTo>
                <a:close/>
              </a:path>
            </a:pathLst>
          </a:custGeom>
          <a:gradFill flip="none" rotWithShape="1">
            <a:gsLst>
              <a:gs pos="0">
                <a:schemeClr val="accent1"/>
              </a:gs>
              <a:gs pos="100000">
                <a:srgbClr val="9F51DE"/>
              </a:gs>
            </a:gsLst>
            <a:lin ang="2700000" scaled="1"/>
            <a:tileRect/>
          </a:gradFill>
          <a:ln w="1666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55" name="Freeform: Shape 54">
            <a:extLst>
              <a:ext uri="{FF2B5EF4-FFF2-40B4-BE49-F238E27FC236}">
                <a16:creationId xmlns:a16="http://schemas.microsoft.com/office/drawing/2014/main" id="{5FFAB9D1-D4A4-A937-3271-E1C3B9CAD2F2}"/>
              </a:ext>
            </a:extLst>
          </p:cNvPr>
          <p:cNvSpPr>
            <a:spLocks/>
          </p:cNvSpPr>
          <p:nvPr/>
        </p:nvSpPr>
        <p:spPr bwMode="auto">
          <a:xfrm>
            <a:off x="3945199" y="4990723"/>
            <a:ext cx="7515281" cy="944200"/>
          </a:xfrm>
          <a:custGeom>
            <a:avLst/>
            <a:gdLst>
              <a:gd name="connsiteX0" fmla="*/ 157370 w 9086795"/>
              <a:gd name="connsiteY0" fmla="*/ 0 h 1287991"/>
              <a:gd name="connsiteX1" fmla="*/ 2833426 w 9086795"/>
              <a:gd name="connsiteY1" fmla="*/ 0 h 1287991"/>
              <a:gd name="connsiteX2" fmla="*/ 2990796 w 9086795"/>
              <a:gd name="connsiteY2" fmla="*/ 157370 h 1287991"/>
              <a:gd name="connsiteX3" fmla="*/ 2990796 w 9086795"/>
              <a:gd name="connsiteY3" fmla="*/ 786830 h 1287991"/>
              <a:gd name="connsiteX4" fmla="*/ 2990796 w 9086795"/>
              <a:gd name="connsiteY4" fmla="*/ 786832 h 1287991"/>
              <a:gd name="connsiteX5" fmla="*/ 3003162 w 9086795"/>
              <a:gd name="connsiteY5" fmla="*/ 848086 h 1287991"/>
              <a:gd name="connsiteX6" fmla="*/ 3148165 w 9086795"/>
              <a:gd name="connsiteY6" fmla="*/ 944200 h 1287991"/>
              <a:gd name="connsiteX7" fmla="*/ 8667806 w 9086795"/>
              <a:gd name="connsiteY7" fmla="*/ 944200 h 1287991"/>
              <a:gd name="connsiteX8" fmla="*/ 8825176 w 9086795"/>
              <a:gd name="connsiteY8" fmla="*/ 786830 h 1287991"/>
              <a:gd name="connsiteX9" fmla="*/ 8825176 w 9086795"/>
              <a:gd name="connsiteY9" fmla="*/ 343791 h 1287991"/>
              <a:gd name="connsiteX10" fmla="*/ 8929425 w 9086795"/>
              <a:gd name="connsiteY10" fmla="*/ 343791 h 1287991"/>
              <a:gd name="connsiteX11" fmla="*/ 9086795 w 9086795"/>
              <a:gd name="connsiteY11" fmla="*/ 501161 h 1287991"/>
              <a:gd name="connsiteX12" fmla="*/ 9086795 w 9086795"/>
              <a:gd name="connsiteY12" fmla="*/ 1130621 h 1287991"/>
              <a:gd name="connsiteX13" fmla="*/ 8929425 w 9086795"/>
              <a:gd name="connsiteY13" fmla="*/ 1287991 h 1287991"/>
              <a:gd name="connsiteX14" fmla="*/ 2886547 w 9086795"/>
              <a:gd name="connsiteY14" fmla="*/ 1287991 h 1287991"/>
              <a:gd name="connsiteX15" fmla="*/ 2729177 w 9086795"/>
              <a:gd name="connsiteY15" fmla="*/ 1130621 h 1287991"/>
              <a:gd name="connsiteX16" fmla="*/ 2729177 w 9086795"/>
              <a:gd name="connsiteY16" fmla="*/ 944200 h 1287991"/>
              <a:gd name="connsiteX17" fmla="*/ 157370 w 9086795"/>
              <a:gd name="connsiteY17" fmla="*/ 944200 h 1287991"/>
              <a:gd name="connsiteX18" fmla="*/ 0 w 9086795"/>
              <a:gd name="connsiteY18" fmla="*/ 786830 h 1287991"/>
              <a:gd name="connsiteX19" fmla="*/ 0 w 9086795"/>
              <a:gd name="connsiteY19" fmla="*/ 157370 h 1287991"/>
              <a:gd name="connsiteX20" fmla="*/ 157370 w 9086795"/>
              <a:gd name="connsiteY20" fmla="*/ 0 h 1287991"/>
              <a:gd name="connsiteX0" fmla="*/ 2729177 w 9086795"/>
              <a:gd name="connsiteY0" fmla="*/ 944200 h 1287991"/>
              <a:gd name="connsiteX1" fmla="*/ 157370 w 9086795"/>
              <a:gd name="connsiteY1" fmla="*/ 944200 h 1287991"/>
              <a:gd name="connsiteX2" fmla="*/ 0 w 9086795"/>
              <a:gd name="connsiteY2" fmla="*/ 786830 h 1287991"/>
              <a:gd name="connsiteX3" fmla="*/ 0 w 9086795"/>
              <a:gd name="connsiteY3" fmla="*/ 157370 h 1287991"/>
              <a:gd name="connsiteX4" fmla="*/ 157370 w 9086795"/>
              <a:gd name="connsiteY4" fmla="*/ 0 h 1287991"/>
              <a:gd name="connsiteX5" fmla="*/ 2833426 w 9086795"/>
              <a:gd name="connsiteY5" fmla="*/ 0 h 1287991"/>
              <a:gd name="connsiteX6" fmla="*/ 2990796 w 9086795"/>
              <a:gd name="connsiteY6" fmla="*/ 157370 h 1287991"/>
              <a:gd name="connsiteX7" fmla="*/ 2990796 w 9086795"/>
              <a:gd name="connsiteY7" fmla="*/ 786830 h 1287991"/>
              <a:gd name="connsiteX8" fmla="*/ 2990796 w 9086795"/>
              <a:gd name="connsiteY8" fmla="*/ 786832 h 1287991"/>
              <a:gd name="connsiteX9" fmla="*/ 3003162 w 9086795"/>
              <a:gd name="connsiteY9" fmla="*/ 848086 h 1287991"/>
              <a:gd name="connsiteX10" fmla="*/ 3148165 w 9086795"/>
              <a:gd name="connsiteY10" fmla="*/ 944200 h 1287991"/>
              <a:gd name="connsiteX11" fmla="*/ 8667806 w 9086795"/>
              <a:gd name="connsiteY11" fmla="*/ 944200 h 1287991"/>
              <a:gd name="connsiteX12" fmla="*/ 8825176 w 9086795"/>
              <a:gd name="connsiteY12" fmla="*/ 786830 h 1287991"/>
              <a:gd name="connsiteX13" fmla="*/ 8825176 w 9086795"/>
              <a:gd name="connsiteY13" fmla="*/ 343791 h 1287991"/>
              <a:gd name="connsiteX14" fmla="*/ 8929425 w 9086795"/>
              <a:gd name="connsiteY14" fmla="*/ 343791 h 1287991"/>
              <a:gd name="connsiteX15" fmla="*/ 9086795 w 9086795"/>
              <a:gd name="connsiteY15" fmla="*/ 501161 h 1287991"/>
              <a:gd name="connsiteX16" fmla="*/ 9086795 w 9086795"/>
              <a:gd name="connsiteY16" fmla="*/ 1130621 h 1287991"/>
              <a:gd name="connsiteX17" fmla="*/ 8929425 w 9086795"/>
              <a:gd name="connsiteY17" fmla="*/ 1287991 h 1287991"/>
              <a:gd name="connsiteX18" fmla="*/ 2886547 w 9086795"/>
              <a:gd name="connsiteY18" fmla="*/ 1287991 h 1287991"/>
              <a:gd name="connsiteX19" fmla="*/ 2729177 w 9086795"/>
              <a:gd name="connsiteY19" fmla="*/ 1130621 h 1287991"/>
              <a:gd name="connsiteX20" fmla="*/ 2820617 w 9086795"/>
              <a:gd name="connsiteY20" fmla="*/ 1035640 h 1287991"/>
              <a:gd name="connsiteX0" fmla="*/ 2729177 w 9086795"/>
              <a:gd name="connsiteY0" fmla="*/ 944200 h 1287991"/>
              <a:gd name="connsiteX1" fmla="*/ 157370 w 9086795"/>
              <a:gd name="connsiteY1" fmla="*/ 944200 h 1287991"/>
              <a:gd name="connsiteX2" fmla="*/ 0 w 9086795"/>
              <a:gd name="connsiteY2" fmla="*/ 786830 h 1287991"/>
              <a:gd name="connsiteX3" fmla="*/ 0 w 9086795"/>
              <a:gd name="connsiteY3" fmla="*/ 157370 h 1287991"/>
              <a:gd name="connsiteX4" fmla="*/ 157370 w 9086795"/>
              <a:gd name="connsiteY4" fmla="*/ 0 h 1287991"/>
              <a:gd name="connsiteX5" fmla="*/ 2833426 w 9086795"/>
              <a:gd name="connsiteY5" fmla="*/ 0 h 1287991"/>
              <a:gd name="connsiteX6" fmla="*/ 2990796 w 9086795"/>
              <a:gd name="connsiteY6" fmla="*/ 157370 h 1287991"/>
              <a:gd name="connsiteX7" fmla="*/ 2990796 w 9086795"/>
              <a:gd name="connsiteY7" fmla="*/ 786830 h 1287991"/>
              <a:gd name="connsiteX8" fmla="*/ 2990796 w 9086795"/>
              <a:gd name="connsiteY8" fmla="*/ 786832 h 1287991"/>
              <a:gd name="connsiteX9" fmla="*/ 3003162 w 9086795"/>
              <a:gd name="connsiteY9" fmla="*/ 848086 h 1287991"/>
              <a:gd name="connsiteX10" fmla="*/ 3148165 w 9086795"/>
              <a:gd name="connsiteY10" fmla="*/ 944200 h 1287991"/>
              <a:gd name="connsiteX11" fmla="*/ 8667806 w 9086795"/>
              <a:gd name="connsiteY11" fmla="*/ 944200 h 1287991"/>
              <a:gd name="connsiteX12" fmla="*/ 8825176 w 9086795"/>
              <a:gd name="connsiteY12" fmla="*/ 786830 h 1287991"/>
              <a:gd name="connsiteX13" fmla="*/ 8825176 w 9086795"/>
              <a:gd name="connsiteY13" fmla="*/ 343791 h 1287991"/>
              <a:gd name="connsiteX14" fmla="*/ 8929425 w 9086795"/>
              <a:gd name="connsiteY14" fmla="*/ 343791 h 1287991"/>
              <a:gd name="connsiteX15" fmla="*/ 9086795 w 9086795"/>
              <a:gd name="connsiteY15" fmla="*/ 501161 h 1287991"/>
              <a:gd name="connsiteX16" fmla="*/ 9086795 w 9086795"/>
              <a:gd name="connsiteY16" fmla="*/ 1130621 h 1287991"/>
              <a:gd name="connsiteX17" fmla="*/ 8929425 w 9086795"/>
              <a:gd name="connsiteY17" fmla="*/ 1287991 h 1287991"/>
              <a:gd name="connsiteX18" fmla="*/ 2886547 w 9086795"/>
              <a:gd name="connsiteY18" fmla="*/ 1287991 h 1287991"/>
              <a:gd name="connsiteX19" fmla="*/ 2729177 w 9086795"/>
              <a:gd name="connsiteY19" fmla="*/ 1130621 h 1287991"/>
              <a:gd name="connsiteX0" fmla="*/ 2729177 w 9086795"/>
              <a:gd name="connsiteY0" fmla="*/ 944200 h 1287991"/>
              <a:gd name="connsiteX1" fmla="*/ 157370 w 9086795"/>
              <a:gd name="connsiteY1" fmla="*/ 944200 h 1287991"/>
              <a:gd name="connsiteX2" fmla="*/ 0 w 9086795"/>
              <a:gd name="connsiteY2" fmla="*/ 786830 h 1287991"/>
              <a:gd name="connsiteX3" fmla="*/ 0 w 9086795"/>
              <a:gd name="connsiteY3" fmla="*/ 157370 h 1287991"/>
              <a:gd name="connsiteX4" fmla="*/ 157370 w 9086795"/>
              <a:gd name="connsiteY4" fmla="*/ 0 h 1287991"/>
              <a:gd name="connsiteX5" fmla="*/ 2833426 w 9086795"/>
              <a:gd name="connsiteY5" fmla="*/ 0 h 1287991"/>
              <a:gd name="connsiteX6" fmla="*/ 2990796 w 9086795"/>
              <a:gd name="connsiteY6" fmla="*/ 157370 h 1287991"/>
              <a:gd name="connsiteX7" fmla="*/ 2990796 w 9086795"/>
              <a:gd name="connsiteY7" fmla="*/ 786830 h 1287991"/>
              <a:gd name="connsiteX8" fmla="*/ 2990796 w 9086795"/>
              <a:gd name="connsiteY8" fmla="*/ 786832 h 1287991"/>
              <a:gd name="connsiteX9" fmla="*/ 3003162 w 9086795"/>
              <a:gd name="connsiteY9" fmla="*/ 848086 h 1287991"/>
              <a:gd name="connsiteX10" fmla="*/ 3148165 w 9086795"/>
              <a:gd name="connsiteY10" fmla="*/ 944200 h 1287991"/>
              <a:gd name="connsiteX11" fmla="*/ 8667806 w 9086795"/>
              <a:gd name="connsiteY11" fmla="*/ 944200 h 1287991"/>
              <a:gd name="connsiteX12" fmla="*/ 8825176 w 9086795"/>
              <a:gd name="connsiteY12" fmla="*/ 786830 h 1287991"/>
              <a:gd name="connsiteX13" fmla="*/ 8825176 w 9086795"/>
              <a:gd name="connsiteY13" fmla="*/ 343791 h 1287991"/>
              <a:gd name="connsiteX14" fmla="*/ 8929425 w 9086795"/>
              <a:gd name="connsiteY14" fmla="*/ 343791 h 1287991"/>
              <a:gd name="connsiteX15" fmla="*/ 9086795 w 9086795"/>
              <a:gd name="connsiteY15" fmla="*/ 501161 h 1287991"/>
              <a:gd name="connsiteX16" fmla="*/ 9086795 w 9086795"/>
              <a:gd name="connsiteY16" fmla="*/ 1130621 h 1287991"/>
              <a:gd name="connsiteX17" fmla="*/ 8929425 w 9086795"/>
              <a:gd name="connsiteY17" fmla="*/ 1287991 h 1287991"/>
              <a:gd name="connsiteX18" fmla="*/ 2886547 w 9086795"/>
              <a:gd name="connsiteY18" fmla="*/ 1287991 h 1287991"/>
              <a:gd name="connsiteX0" fmla="*/ 157370 w 9086795"/>
              <a:gd name="connsiteY0" fmla="*/ 944200 h 1287991"/>
              <a:gd name="connsiteX1" fmla="*/ 0 w 9086795"/>
              <a:gd name="connsiteY1" fmla="*/ 786830 h 1287991"/>
              <a:gd name="connsiteX2" fmla="*/ 0 w 9086795"/>
              <a:gd name="connsiteY2" fmla="*/ 157370 h 1287991"/>
              <a:gd name="connsiteX3" fmla="*/ 157370 w 9086795"/>
              <a:gd name="connsiteY3" fmla="*/ 0 h 1287991"/>
              <a:gd name="connsiteX4" fmla="*/ 2833426 w 9086795"/>
              <a:gd name="connsiteY4" fmla="*/ 0 h 1287991"/>
              <a:gd name="connsiteX5" fmla="*/ 2990796 w 9086795"/>
              <a:gd name="connsiteY5" fmla="*/ 157370 h 1287991"/>
              <a:gd name="connsiteX6" fmla="*/ 2990796 w 9086795"/>
              <a:gd name="connsiteY6" fmla="*/ 786830 h 1287991"/>
              <a:gd name="connsiteX7" fmla="*/ 2990796 w 9086795"/>
              <a:gd name="connsiteY7" fmla="*/ 786832 h 1287991"/>
              <a:gd name="connsiteX8" fmla="*/ 3003162 w 9086795"/>
              <a:gd name="connsiteY8" fmla="*/ 848086 h 1287991"/>
              <a:gd name="connsiteX9" fmla="*/ 3148165 w 9086795"/>
              <a:gd name="connsiteY9" fmla="*/ 944200 h 1287991"/>
              <a:gd name="connsiteX10" fmla="*/ 8667806 w 9086795"/>
              <a:gd name="connsiteY10" fmla="*/ 944200 h 1287991"/>
              <a:gd name="connsiteX11" fmla="*/ 8825176 w 9086795"/>
              <a:gd name="connsiteY11" fmla="*/ 786830 h 1287991"/>
              <a:gd name="connsiteX12" fmla="*/ 8825176 w 9086795"/>
              <a:gd name="connsiteY12" fmla="*/ 343791 h 1287991"/>
              <a:gd name="connsiteX13" fmla="*/ 8929425 w 9086795"/>
              <a:gd name="connsiteY13" fmla="*/ 343791 h 1287991"/>
              <a:gd name="connsiteX14" fmla="*/ 9086795 w 9086795"/>
              <a:gd name="connsiteY14" fmla="*/ 501161 h 1287991"/>
              <a:gd name="connsiteX15" fmla="*/ 9086795 w 9086795"/>
              <a:gd name="connsiteY15" fmla="*/ 1130621 h 1287991"/>
              <a:gd name="connsiteX16" fmla="*/ 8929425 w 9086795"/>
              <a:gd name="connsiteY16" fmla="*/ 1287991 h 1287991"/>
              <a:gd name="connsiteX17" fmla="*/ 2886547 w 9086795"/>
              <a:gd name="connsiteY17" fmla="*/ 1287991 h 1287991"/>
              <a:gd name="connsiteX0" fmla="*/ 157370 w 9086795"/>
              <a:gd name="connsiteY0" fmla="*/ 944200 h 1287991"/>
              <a:gd name="connsiteX1" fmla="*/ 0 w 9086795"/>
              <a:gd name="connsiteY1" fmla="*/ 786830 h 1287991"/>
              <a:gd name="connsiteX2" fmla="*/ 0 w 9086795"/>
              <a:gd name="connsiteY2" fmla="*/ 157370 h 1287991"/>
              <a:gd name="connsiteX3" fmla="*/ 157370 w 9086795"/>
              <a:gd name="connsiteY3" fmla="*/ 0 h 1287991"/>
              <a:gd name="connsiteX4" fmla="*/ 2833426 w 9086795"/>
              <a:gd name="connsiteY4" fmla="*/ 0 h 1287991"/>
              <a:gd name="connsiteX5" fmla="*/ 2990796 w 9086795"/>
              <a:gd name="connsiteY5" fmla="*/ 157370 h 1287991"/>
              <a:gd name="connsiteX6" fmla="*/ 2990796 w 9086795"/>
              <a:gd name="connsiteY6" fmla="*/ 786830 h 1287991"/>
              <a:gd name="connsiteX7" fmla="*/ 2990796 w 9086795"/>
              <a:gd name="connsiteY7" fmla="*/ 786832 h 1287991"/>
              <a:gd name="connsiteX8" fmla="*/ 3003162 w 9086795"/>
              <a:gd name="connsiteY8" fmla="*/ 848086 h 1287991"/>
              <a:gd name="connsiteX9" fmla="*/ 3148165 w 9086795"/>
              <a:gd name="connsiteY9" fmla="*/ 944200 h 1287991"/>
              <a:gd name="connsiteX10" fmla="*/ 8667806 w 9086795"/>
              <a:gd name="connsiteY10" fmla="*/ 944200 h 1287991"/>
              <a:gd name="connsiteX11" fmla="*/ 8825176 w 9086795"/>
              <a:gd name="connsiteY11" fmla="*/ 786830 h 1287991"/>
              <a:gd name="connsiteX12" fmla="*/ 8825176 w 9086795"/>
              <a:gd name="connsiteY12" fmla="*/ 343791 h 1287991"/>
              <a:gd name="connsiteX13" fmla="*/ 8929425 w 9086795"/>
              <a:gd name="connsiteY13" fmla="*/ 343791 h 1287991"/>
              <a:gd name="connsiteX14" fmla="*/ 9086795 w 9086795"/>
              <a:gd name="connsiteY14" fmla="*/ 501161 h 1287991"/>
              <a:gd name="connsiteX15" fmla="*/ 9086795 w 9086795"/>
              <a:gd name="connsiteY15" fmla="*/ 1130621 h 1287991"/>
              <a:gd name="connsiteX16" fmla="*/ 8929425 w 9086795"/>
              <a:gd name="connsiteY16" fmla="*/ 1287991 h 1287991"/>
              <a:gd name="connsiteX0" fmla="*/ 157370 w 9086795"/>
              <a:gd name="connsiteY0" fmla="*/ 944200 h 1130621"/>
              <a:gd name="connsiteX1" fmla="*/ 0 w 9086795"/>
              <a:gd name="connsiteY1" fmla="*/ 786830 h 1130621"/>
              <a:gd name="connsiteX2" fmla="*/ 0 w 9086795"/>
              <a:gd name="connsiteY2" fmla="*/ 157370 h 1130621"/>
              <a:gd name="connsiteX3" fmla="*/ 157370 w 9086795"/>
              <a:gd name="connsiteY3" fmla="*/ 0 h 1130621"/>
              <a:gd name="connsiteX4" fmla="*/ 2833426 w 9086795"/>
              <a:gd name="connsiteY4" fmla="*/ 0 h 1130621"/>
              <a:gd name="connsiteX5" fmla="*/ 2990796 w 9086795"/>
              <a:gd name="connsiteY5" fmla="*/ 157370 h 1130621"/>
              <a:gd name="connsiteX6" fmla="*/ 2990796 w 9086795"/>
              <a:gd name="connsiteY6" fmla="*/ 786830 h 1130621"/>
              <a:gd name="connsiteX7" fmla="*/ 2990796 w 9086795"/>
              <a:gd name="connsiteY7" fmla="*/ 786832 h 1130621"/>
              <a:gd name="connsiteX8" fmla="*/ 3003162 w 9086795"/>
              <a:gd name="connsiteY8" fmla="*/ 848086 h 1130621"/>
              <a:gd name="connsiteX9" fmla="*/ 3148165 w 9086795"/>
              <a:gd name="connsiteY9" fmla="*/ 944200 h 1130621"/>
              <a:gd name="connsiteX10" fmla="*/ 8667806 w 9086795"/>
              <a:gd name="connsiteY10" fmla="*/ 944200 h 1130621"/>
              <a:gd name="connsiteX11" fmla="*/ 8825176 w 9086795"/>
              <a:gd name="connsiteY11" fmla="*/ 786830 h 1130621"/>
              <a:gd name="connsiteX12" fmla="*/ 8825176 w 9086795"/>
              <a:gd name="connsiteY12" fmla="*/ 343791 h 1130621"/>
              <a:gd name="connsiteX13" fmla="*/ 8929425 w 9086795"/>
              <a:gd name="connsiteY13" fmla="*/ 343791 h 1130621"/>
              <a:gd name="connsiteX14" fmla="*/ 9086795 w 9086795"/>
              <a:gd name="connsiteY14" fmla="*/ 501161 h 1130621"/>
              <a:gd name="connsiteX15" fmla="*/ 9086795 w 9086795"/>
              <a:gd name="connsiteY15" fmla="*/ 1130621 h 1130621"/>
              <a:gd name="connsiteX0" fmla="*/ 157370 w 9086795"/>
              <a:gd name="connsiteY0" fmla="*/ 944200 h 944200"/>
              <a:gd name="connsiteX1" fmla="*/ 0 w 9086795"/>
              <a:gd name="connsiteY1" fmla="*/ 786830 h 944200"/>
              <a:gd name="connsiteX2" fmla="*/ 0 w 9086795"/>
              <a:gd name="connsiteY2" fmla="*/ 157370 h 944200"/>
              <a:gd name="connsiteX3" fmla="*/ 157370 w 9086795"/>
              <a:gd name="connsiteY3" fmla="*/ 0 h 944200"/>
              <a:gd name="connsiteX4" fmla="*/ 2833426 w 9086795"/>
              <a:gd name="connsiteY4" fmla="*/ 0 h 944200"/>
              <a:gd name="connsiteX5" fmla="*/ 2990796 w 9086795"/>
              <a:gd name="connsiteY5" fmla="*/ 157370 h 944200"/>
              <a:gd name="connsiteX6" fmla="*/ 2990796 w 9086795"/>
              <a:gd name="connsiteY6" fmla="*/ 786830 h 944200"/>
              <a:gd name="connsiteX7" fmla="*/ 2990796 w 9086795"/>
              <a:gd name="connsiteY7" fmla="*/ 786832 h 944200"/>
              <a:gd name="connsiteX8" fmla="*/ 3003162 w 9086795"/>
              <a:gd name="connsiteY8" fmla="*/ 848086 h 944200"/>
              <a:gd name="connsiteX9" fmla="*/ 3148165 w 9086795"/>
              <a:gd name="connsiteY9" fmla="*/ 944200 h 944200"/>
              <a:gd name="connsiteX10" fmla="*/ 8667806 w 9086795"/>
              <a:gd name="connsiteY10" fmla="*/ 944200 h 944200"/>
              <a:gd name="connsiteX11" fmla="*/ 8825176 w 9086795"/>
              <a:gd name="connsiteY11" fmla="*/ 786830 h 944200"/>
              <a:gd name="connsiteX12" fmla="*/ 8825176 w 9086795"/>
              <a:gd name="connsiteY12" fmla="*/ 343791 h 944200"/>
              <a:gd name="connsiteX13" fmla="*/ 8929425 w 9086795"/>
              <a:gd name="connsiteY13" fmla="*/ 343791 h 944200"/>
              <a:gd name="connsiteX14" fmla="*/ 9086795 w 9086795"/>
              <a:gd name="connsiteY14" fmla="*/ 501161 h 944200"/>
              <a:gd name="connsiteX0" fmla="*/ 157370 w 8929425"/>
              <a:gd name="connsiteY0" fmla="*/ 944200 h 944200"/>
              <a:gd name="connsiteX1" fmla="*/ 0 w 8929425"/>
              <a:gd name="connsiteY1" fmla="*/ 786830 h 944200"/>
              <a:gd name="connsiteX2" fmla="*/ 0 w 8929425"/>
              <a:gd name="connsiteY2" fmla="*/ 157370 h 944200"/>
              <a:gd name="connsiteX3" fmla="*/ 157370 w 8929425"/>
              <a:gd name="connsiteY3" fmla="*/ 0 h 944200"/>
              <a:gd name="connsiteX4" fmla="*/ 2833426 w 8929425"/>
              <a:gd name="connsiteY4" fmla="*/ 0 h 944200"/>
              <a:gd name="connsiteX5" fmla="*/ 2990796 w 8929425"/>
              <a:gd name="connsiteY5" fmla="*/ 157370 h 944200"/>
              <a:gd name="connsiteX6" fmla="*/ 2990796 w 8929425"/>
              <a:gd name="connsiteY6" fmla="*/ 786830 h 944200"/>
              <a:gd name="connsiteX7" fmla="*/ 2990796 w 8929425"/>
              <a:gd name="connsiteY7" fmla="*/ 786832 h 944200"/>
              <a:gd name="connsiteX8" fmla="*/ 3003162 w 8929425"/>
              <a:gd name="connsiteY8" fmla="*/ 848086 h 944200"/>
              <a:gd name="connsiteX9" fmla="*/ 3148165 w 8929425"/>
              <a:gd name="connsiteY9" fmla="*/ 944200 h 944200"/>
              <a:gd name="connsiteX10" fmla="*/ 8667806 w 8929425"/>
              <a:gd name="connsiteY10" fmla="*/ 944200 h 944200"/>
              <a:gd name="connsiteX11" fmla="*/ 8825176 w 8929425"/>
              <a:gd name="connsiteY11" fmla="*/ 786830 h 944200"/>
              <a:gd name="connsiteX12" fmla="*/ 8825176 w 8929425"/>
              <a:gd name="connsiteY12" fmla="*/ 343791 h 944200"/>
              <a:gd name="connsiteX13" fmla="*/ 8929425 w 8929425"/>
              <a:gd name="connsiteY13" fmla="*/ 343791 h 944200"/>
              <a:gd name="connsiteX0" fmla="*/ 157370 w 8825176"/>
              <a:gd name="connsiteY0" fmla="*/ 944200 h 944200"/>
              <a:gd name="connsiteX1" fmla="*/ 0 w 8825176"/>
              <a:gd name="connsiteY1" fmla="*/ 786830 h 944200"/>
              <a:gd name="connsiteX2" fmla="*/ 0 w 8825176"/>
              <a:gd name="connsiteY2" fmla="*/ 157370 h 944200"/>
              <a:gd name="connsiteX3" fmla="*/ 157370 w 8825176"/>
              <a:gd name="connsiteY3" fmla="*/ 0 h 944200"/>
              <a:gd name="connsiteX4" fmla="*/ 2833426 w 8825176"/>
              <a:gd name="connsiteY4" fmla="*/ 0 h 944200"/>
              <a:gd name="connsiteX5" fmla="*/ 2990796 w 8825176"/>
              <a:gd name="connsiteY5" fmla="*/ 157370 h 944200"/>
              <a:gd name="connsiteX6" fmla="*/ 2990796 w 8825176"/>
              <a:gd name="connsiteY6" fmla="*/ 786830 h 944200"/>
              <a:gd name="connsiteX7" fmla="*/ 2990796 w 8825176"/>
              <a:gd name="connsiteY7" fmla="*/ 786832 h 944200"/>
              <a:gd name="connsiteX8" fmla="*/ 3003162 w 8825176"/>
              <a:gd name="connsiteY8" fmla="*/ 848086 h 944200"/>
              <a:gd name="connsiteX9" fmla="*/ 3148165 w 8825176"/>
              <a:gd name="connsiteY9" fmla="*/ 944200 h 944200"/>
              <a:gd name="connsiteX10" fmla="*/ 8667806 w 8825176"/>
              <a:gd name="connsiteY10" fmla="*/ 944200 h 944200"/>
              <a:gd name="connsiteX11" fmla="*/ 8825176 w 8825176"/>
              <a:gd name="connsiteY11" fmla="*/ 786830 h 944200"/>
              <a:gd name="connsiteX12" fmla="*/ 8825176 w 8825176"/>
              <a:gd name="connsiteY12" fmla="*/ 343791 h 944200"/>
              <a:gd name="connsiteX0" fmla="*/ 0 w 8825176"/>
              <a:gd name="connsiteY0" fmla="*/ 786830 h 944200"/>
              <a:gd name="connsiteX1" fmla="*/ 0 w 8825176"/>
              <a:gd name="connsiteY1" fmla="*/ 157370 h 944200"/>
              <a:gd name="connsiteX2" fmla="*/ 157370 w 8825176"/>
              <a:gd name="connsiteY2" fmla="*/ 0 h 944200"/>
              <a:gd name="connsiteX3" fmla="*/ 2833426 w 8825176"/>
              <a:gd name="connsiteY3" fmla="*/ 0 h 944200"/>
              <a:gd name="connsiteX4" fmla="*/ 2990796 w 8825176"/>
              <a:gd name="connsiteY4" fmla="*/ 157370 h 944200"/>
              <a:gd name="connsiteX5" fmla="*/ 2990796 w 8825176"/>
              <a:gd name="connsiteY5" fmla="*/ 786830 h 944200"/>
              <a:gd name="connsiteX6" fmla="*/ 2990796 w 8825176"/>
              <a:gd name="connsiteY6" fmla="*/ 786832 h 944200"/>
              <a:gd name="connsiteX7" fmla="*/ 3003162 w 8825176"/>
              <a:gd name="connsiteY7" fmla="*/ 848086 h 944200"/>
              <a:gd name="connsiteX8" fmla="*/ 3148165 w 8825176"/>
              <a:gd name="connsiteY8" fmla="*/ 944200 h 944200"/>
              <a:gd name="connsiteX9" fmla="*/ 8667806 w 8825176"/>
              <a:gd name="connsiteY9" fmla="*/ 944200 h 944200"/>
              <a:gd name="connsiteX10" fmla="*/ 8825176 w 8825176"/>
              <a:gd name="connsiteY10" fmla="*/ 786830 h 944200"/>
              <a:gd name="connsiteX11" fmla="*/ 8825176 w 8825176"/>
              <a:gd name="connsiteY11" fmla="*/ 343791 h 944200"/>
              <a:gd name="connsiteX0" fmla="*/ 0 w 8825176"/>
              <a:gd name="connsiteY0" fmla="*/ 157370 h 944200"/>
              <a:gd name="connsiteX1" fmla="*/ 157370 w 8825176"/>
              <a:gd name="connsiteY1" fmla="*/ 0 h 944200"/>
              <a:gd name="connsiteX2" fmla="*/ 2833426 w 8825176"/>
              <a:gd name="connsiteY2" fmla="*/ 0 h 944200"/>
              <a:gd name="connsiteX3" fmla="*/ 2990796 w 8825176"/>
              <a:gd name="connsiteY3" fmla="*/ 157370 h 944200"/>
              <a:gd name="connsiteX4" fmla="*/ 2990796 w 8825176"/>
              <a:gd name="connsiteY4" fmla="*/ 786830 h 944200"/>
              <a:gd name="connsiteX5" fmla="*/ 2990796 w 8825176"/>
              <a:gd name="connsiteY5" fmla="*/ 786832 h 944200"/>
              <a:gd name="connsiteX6" fmla="*/ 3003162 w 8825176"/>
              <a:gd name="connsiteY6" fmla="*/ 848086 h 944200"/>
              <a:gd name="connsiteX7" fmla="*/ 3148165 w 8825176"/>
              <a:gd name="connsiteY7" fmla="*/ 944200 h 944200"/>
              <a:gd name="connsiteX8" fmla="*/ 8667806 w 8825176"/>
              <a:gd name="connsiteY8" fmla="*/ 944200 h 944200"/>
              <a:gd name="connsiteX9" fmla="*/ 8825176 w 8825176"/>
              <a:gd name="connsiteY9" fmla="*/ 786830 h 944200"/>
              <a:gd name="connsiteX10" fmla="*/ 8825176 w 8825176"/>
              <a:gd name="connsiteY10" fmla="*/ 343791 h 944200"/>
              <a:gd name="connsiteX0" fmla="*/ 0 w 8667806"/>
              <a:gd name="connsiteY0" fmla="*/ 0 h 944200"/>
              <a:gd name="connsiteX1" fmla="*/ 2676056 w 8667806"/>
              <a:gd name="connsiteY1" fmla="*/ 0 h 944200"/>
              <a:gd name="connsiteX2" fmla="*/ 2833426 w 8667806"/>
              <a:gd name="connsiteY2" fmla="*/ 157370 h 944200"/>
              <a:gd name="connsiteX3" fmla="*/ 2833426 w 8667806"/>
              <a:gd name="connsiteY3" fmla="*/ 786830 h 944200"/>
              <a:gd name="connsiteX4" fmla="*/ 2833426 w 8667806"/>
              <a:gd name="connsiteY4" fmla="*/ 786832 h 944200"/>
              <a:gd name="connsiteX5" fmla="*/ 2845792 w 8667806"/>
              <a:gd name="connsiteY5" fmla="*/ 848086 h 944200"/>
              <a:gd name="connsiteX6" fmla="*/ 2990795 w 8667806"/>
              <a:gd name="connsiteY6" fmla="*/ 944200 h 944200"/>
              <a:gd name="connsiteX7" fmla="*/ 8510436 w 8667806"/>
              <a:gd name="connsiteY7" fmla="*/ 944200 h 944200"/>
              <a:gd name="connsiteX8" fmla="*/ 8667806 w 8667806"/>
              <a:gd name="connsiteY8" fmla="*/ 786830 h 944200"/>
              <a:gd name="connsiteX9" fmla="*/ 8667806 w 8667806"/>
              <a:gd name="connsiteY9" fmla="*/ 343791 h 944200"/>
              <a:gd name="connsiteX0" fmla="*/ 0 w 7515281"/>
              <a:gd name="connsiteY0" fmla="*/ 0 h 944200"/>
              <a:gd name="connsiteX1" fmla="*/ 1523531 w 7515281"/>
              <a:gd name="connsiteY1" fmla="*/ 0 h 944200"/>
              <a:gd name="connsiteX2" fmla="*/ 1680901 w 7515281"/>
              <a:gd name="connsiteY2" fmla="*/ 157370 h 944200"/>
              <a:gd name="connsiteX3" fmla="*/ 1680901 w 7515281"/>
              <a:gd name="connsiteY3" fmla="*/ 786830 h 944200"/>
              <a:gd name="connsiteX4" fmla="*/ 1680901 w 7515281"/>
              <a:gd name="connsiteY4" fmla="*/ 786832 h 944200"/>
              <a:gd name="connsiteX5" fmla="*/ 1693267 w 7515281"/>
              <a:gd name="connsiteY5" fmla="*/ 848086 h 944200"/>
              <a:gd name="connsiteX6" fmla="*/ 1838270 w 7515281"/>
              <a:gd name="connsiteY6" fmla="*/ 944200 h 944200"/>
              <a:gd name="connsiteX7" fmla="*/ 7357911 w 7515281"/>
              <a:gd name="connsiteY7" fmla="*/ 944200 h 944200"/>
              <a:gd name="connsiteX8" fmla="*/ 7515281 w 7515281"/>
              <a:gd name="connsiteY8" fmla="*/ 786830 h 944200"/>
              <a:gd name="connsiteX9" fmla="*/ 7515281 w 7515281"/>
              <a:gd name="connsiteY9" fmla="*/ 343791 h 94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15281" h="944200">
                <a:moveTo>
                  <a:pt x="0" y="0"/>
                </a:moveTo>
                <a:lnTo>
                  <a:pt x="1523531" y="0"/>
                </a:lnTo>
                <a:cubicBezTo>
                  <a:pt x="1610444" y="0"/>
                  <a:pt x="1680901" y="70457"/>
                  <a:pt x="1680901" y="157370"/>
                </a:cubicBezTo>
                <a:lnTo>
                  <a:pt x="1680901" y="786830"/>
                </a:lnTo>
                <a:lnTo>
                  <a:pt x="1680901" y="786832"/>
                </a:lnTo>
                <a:lnTo>
                  <a:pt x="1693267" y="848086"/>
                </a:lnTo>
                <a:cubicBezTo>
                  <a:pt x="1717157" y="904568"/>
                  <a:pt x="1773086" y="944200"/>
                  <a:pt x="1838270" y="944200"/>
                </a:cubicBezTo>
                <a:lnTo>
                  <a:pt x="7357911" y="944200"/>
                </a:lnTo>
                <a:cubicBezTo>
                  <a:pt x="7444824" y="944200"/>
                  <a:pt x="7515281" y="873743"/>
                  <a:pt x="7515281" y="786830"/>
                </a:cubicBezTo>
                <a:lnTo>
                  <a:pt x="7515281" y="343791"/>
                </a:lnTo>
              </a:path>
            </a:pathLst>
          </a:custGeom>
          <a:ln w="6350" cap="rnd">
            <a:gradFill>
              <a:gsLst>
                <a:gs pos="0">
                  <a:schemeClr val="accent1"/>
                </a:gs>
                <a:gs pos="100000">
                  <a:schemeClr val="accent5"/>
                </a:gs>
              </a:gsLst>
              <a:lin ang="5400000" scaled="1"/>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sp>
        <p:nvSpPr>
          <p:cNvPr id="56" name="Rectangle: Rounded Corners 55">
            <a:extLst>
              <a:ext uri="{FF2B5EF4-FFF2-40B4-BE49-F238E27FC236}">
                <a16:creationId xmlns:a16="http://schemas.microsoft.com/office/drawing/2014/main" id="{7E5D0966-B80B-174D-6DF6-7D120C26FD67}"/>
              </a:ext>
            </a:extLst>
          </p:cNvPr>
          <p:cNvSpPr/>
          <p:nvPr/>
        </p:nvSpPr>
        <p:spPr bwMode="auto">
          <a:xfrm rot="16200000">
            <a:off x="11121199" y="5436404"/>
            <a:ext cx="678562" cy="45719"/>
          </a:xfrm>
          <a:prstGeom prst="roundRect">
            <a:avLst>
              <a:gd name="adj" fmla="val 50000"/>
            </a:avLst>
          </a:prstGeom>
          <a:gradFill flip="none" rotWithShape="1">
            <a:gsLst>
              <a:gs pos="0">
                <a:schemeClr val="accent1"/>
              </a:gs>
              <a:gs pos="100000">
                <a:srgbClr val="8661C5"/>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4" name="Rectangle 73">
            <a:extLst>
              <a:ext uri="{FF2B5EF4-FFF2-40B4-BE49-F238E27FC236}">
                <a16:creationId xmlns:a16="http://schemas.microsoft.com/office/drawing/2014/main" id="{5521D49E-1D51-386A-39D3-EB7680D8B507}"/>
              </a:ext>
              <a:ext uri="{C183D7F6-B498-43B3-948B-1728B52AA6E4}">
                <adec:decorative xmlns:adec="http://schemas.microsoft.com/office/drawing/2017/decorative" val="0"/>
              </a:ext>
            </a:extLst>
          </p:cNvPr>
          <p:cNvSpPr>
            <a:spLocks/>
          </p:cNvSpPr>
          <p:nvPr/>
        </p:nvSpPr>
        <p:spPr bwMode="auto">
          <a:xfrm>
            <a:off x="7969794" y="5107597"/>
            <a:ext cx="3388847" cy="71045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spcBef>
                <a:spcPts val="300"/>
              </a:spcBef>
              <a:spcAft>
                <a:spcPts val="200"/>
              </a:spcAft>
              <a:defRPr/>
            </a:pPr>
            <a:r>
              <a:rPr lang="es-MX" sz="1050"/>
              <a:t>Inspira victorias rápidas para alcanzar el punto de inflexión de valor
Medido como el uso y el ahorro de tiempo con objetivos para mejorar la eficacia laboral y la capacidad de trabajo.</a:t>
            </a:r>
            <a:endParaRPr lang="en-US" sz="1100"/>
          </a:p>
        </p:txBody>
      </p:sp>
      <p:sp>
        <p:nvSpPr>
          <p:cNvPr id="75" name="TextBox 74">
            <a:extLst>
              <a:ext uri="{FF2B5EF4-FFF2-40B4-BE49-F238E27FC236}">
                <a16:creationId xmlns:a16="http://schemas.microsoft.com/office/drawing/2014/main" id="{B823D6C8-99C8-6A8C-6ECC-1CE040FCF309}"/>
              </a:ext>
            </a:extLst>
          </p:cNvPr>
          <p:cNvSpPr txBox="1">
            <a:spLocks/>
          </p:cNvSpPr>
          <p:nvPr/>
        </p:nvSpPr>
        <p:spPr>
          <a:xfrm>
            <a:off x="5741122" y="5065277"/>
            <a:ext cx="1955078" cy="795089"/>
          </a:xfrm>
          <a:prstGeom prst="rect">
            <a:avLst/>
          </a:prstGeom>
          <a:noFill/>
        </p:spPr>
        <p:txBody>
          <a:bodyPr wrap="square" lIns="0" tIns="0" rIns="0" bIns="0" rtlCol="0" anchor="ctr">
            <a:spAutoFit/>
          </a:bodyPr>
          <a:lstStyle/>
          <a:p>
            <a:pPr marR="0" lvl="0" indent="0" fontAlgn="auto">
              <a:lnSpc>
                <a:spcPct val="100000"/>
              </a:lnSpc>
              <a:spcBef>
                <a:spcPts val="0"/>
              </a:spcBef>
              <a:spcAft>
                <a:spcPts val="400"/>
              </a:spcAft>
              <a:buClrTx/>
              <a:buSzTx/>
              <a:buFontTx/>
              <a:buNone/>
              <a:tabLst/>
              <a:defRPr/>
            </a:pPr>
            <a:r>
              <a:rPr lang="es-MX" sz="900"/>
              <a:t>Funciones y superficies del </a:t>
            </a:r>
            <a:r>
              <a:rPr lang="es-MX" sz="900" err="1"/>
              <a:t>copilot</a:t>
            </a:r>
            <a:r>
              <a:rPr lang="es-MX" sz="900"/>
              <a:t>
Indicaciones básicas (Resumen de la reunión,
Resumir un correo electrónico, etc.) Laboratorio de </a:t>
            </a:r>
            <a:r>
              <a:rPr lang="es-MX" sz="900" err="1"/>
              <a:t>copilot</a:t>
            </a:r>
            <a:endParaRPr lang="en-US" sz="1100"/>
          </a:p>
        </p:txBody>
      </p:sp>
      <p:cxnSp>
        <p:nvCxnSpPr>
          <p:cNvPr id="79" name="Straight Connector 78">
            <a:extLst>
              <a:ext uri="{FF2B5EF4-FFF2-40B4-BE49-F238E27FC236}">
                <a16:creationId xmlns:a16="http://schemas.microsoft.com/office/drawing/2014/main" id="{F575983C-8B54-13B1-A866-3701AC0D95F9}"/>
              </a:ext>
            </a:extLst>
          </p:cNvPr>
          <p:cNvCxnSpPr>
            <a:cxnSpLocks/>
          </p:cNvCxnSpPr>
          <p:nvPr/>
        </p:nvCxnSpPr>
        <p:spPr>
          <a:xfrm>
            <a:off x="7832997" y="5174595"/>
            <a:ext cx="0" cy="576455"/>
          </a:xfrm>
          <a:prstGeom prst="line">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sp>
        <p:nvSpPr>
          <p:cNvPr id="5" name="Arrow: Down 4">
            <a:extLst>
              <a:ext uri="{FF2B5EF4-FFF2-40B4-BE49-F238E27FC236}">
                <a16:creationId xmlns:a16="http://schemas.microsoft.com/office/drawing/2014/main" id="{DB0EEC07-3C36-F56D-159F-29A964BF3B37}"/>
              </a:ext>
            </a:extLst>
          </p:cNvPr>
          <p:cNvSpPr/>
          <p:nvPr/>
        </p:nvSpPr>
        <p:spPr bwMode="auto">
          <a:xfrm rot="10800000">
            <a:off x="928550" y="3493713"/>
            <a:ext cx="484632" cy="1516954"/>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403296382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AA3C2-9A2C-E4EB-1E90-A5EED14013A0}"/>
              </a:ext>
            </a:extLst>
          </p:cNvPr>
          <p:cNvSpPr>
            <a:spLocks noGrp="1"/>
          </p:cNvSpPr>
          <p:nvPr>
            <p:ph type="title"/>
          </p:nvPr>
        </p:nvSpPr>
        <p:spPr>
          <a:xfrm>
            <a:off x="588263" y="618330"/>
            <a:ext cx="11018520" cy="553998"/>
          </a:xfrm>
        </p:spPr>
        <p:txBody>
          <a:bodyPr>
            <a:normAutofit/>
          </a:bodyPr>
          <a:lstStyle/>
          <a:p>
            <a:pPr algn="ctr"/>
            <a:r>
              <a:rPr lang="es-MX"/>
              <a:t>Lo que han demostrado las investigaciones externas</a:t>
            </a:r>
            <a:endParaRPr lang="en-US"/>
          </a:p>
        </p:txBody>
      </p:sp>
      <p:sp>
        <p:nvSpPr>
          <p:cNvPr id="10" name="TextBox 9">
            <a:extLst>
              <a:ext uri="{FF2B5EF4-FFF2-40B4-BE49-F238E27FC236}">
                <a16:creationId xmlns:a16="http://schemas.microsoft.com/office/drawing/2014/main" id="{28D4DA4B-A046-5312-24DC-9AAE54DF60C8}"/>
              </a:ext>
            </a:extLst>
          </p:cNvPr>
          <p:cNvSpPr txBox="1"/>
          <p:nvPr/>
        </p:nvSpPr>
        <p:spPr>
          <a:xfrm>
            <a:off x="1220682" y="3497394"/>
            <a:ext cx="2954099" cy="492443"/>
          </a:xfrm>
          <a:prstGeom prst="rect">
            <a:avLst/>
          </a:prstGeom>
          <a:noFill/>
        </p:spPr>
        <p:txBody>
          <a:bodyPr wrap="square" lIns="0" tIns="0" rIns="0" bIns="0" rtlCol="0" anchor="t">
            <a:spAutoFit/>
          </a:bodyPr>
          <a:lstStyle/>
          <a:p>
            <a:pPr lvl="0" algn="ctr" defTabSz="652943" fontAlgn="base">
              <a:spcBef>
                <a:spcPct val="0"/>
              </a:spcBef>
              <a:spcAft>
                <a:spcPct val="0"/>
              </a:spcAft>
              <a:defRPr/>
            </a:pPr>
            <a:r>
              <a:rPr lang="es-MX" sz="1600" kern="0">
                <a:latin typeface="Segoe Sans Display" pitchFamily="2" charset="0"/>
                <a:cs typeface="Segoe Sans Display" pitchFamily="2" charset="0"/>
              </a:rPr>
              <a:t>Aumento de los ingresos de los negocios existentes y nuevos*</a:t>
            </a:r>
            <a:endParaRPr kumimoji="0" lang="en-US" sz="1600" b="0" i="0" u="none" strike="noStrike" kern="0" cap="none" spc="0" normalizeH="0" baseline="0" noProof="0">
              <a:ln>
                <a:noFill/>
              </a:ln>
              <a:effectLst/>
              <a:uLnTx/>
              <a:uFillTx/>
              <a:latin typeface="Segoe Sans Display" pitchFamily="2" charset="0"/>
              <a:ea typeface="+mn-ea"/>
              <a:cs typeface="Segoe Sans Display" pitchFamily="2" charset="0"/>
            </a:endParaRPr>
          </a:p>
        </p:txBody>
      </p:sp>
      <p:sp>
        <p:nvSpPr>
          <p:cNvPr id="12" name="TextBox 11">
            <a:extLst>
              <a:ext uri="{FF2B5EF4-FFF2-40B4-BE49-F238E27FC236}">
                <a16:creationId xmlns:a16="http://schemas.microsoft.com/office/drawing/2014/main" id="{14D6DB7D-793F-D360-0370-C090F3B14FBC}"/>
              </a:ext>
            </a:extLst>
          </p:cNvPr>
          <p:cNvSpPr txBox="1"/>
          <p:nvPr/>
        </p:nvSpPr>
        <p:spPr>
          <a:xfrm>
            <a:off x="4834496" y="3497394"/>
            <a:ext cx="2876055" cy="492443"/>
          </a:xfrm>
          <a:prstGeom prst="rect">
            <a:avLst/>
          </a:prstGeom>
          <a:noFill/>
        </p:spPr>
        <p:txBody>
          <a:bodyPr wrap="square" lIns="0" tIns="0" rIns="0" bIns="0" rtlCol="0" anchor="t">
            <a:spAutoFit/>
          </a:bodyPr>
          <a:lstStyle/>
          <a:p>
            <a:pPr lvl="0" algn="ctr" defTabSz="652943" fontAlgn="base">
              <a:spcBef>
                <a:spcPct val="0"/>
              </a:spcBef>
              <a:spcAft>
                <a:spcPct val="0"/>
              </a:spcAft>
              <a:defRPr/>
            </a:pPr>
            <a:r>
              <a:rPr lang="es-MX" sz="1600" kern="0">
                <a:latin typeface="Segoe Sans Display" pitchFamily="2" charset="0"/>
                <a:cs typeface="Segoe Sans Display" pitchFamily="2" charset="0"/>
              </a:rPr>
              <a:t>Reducción de los gastos operativos totales*</a:t>
            </a:r>
            <a:endParaRPr kumimoji="0" lang="en-US" sz="1600" b="0" i="0" u="none" strike="noStrike" kern="0" cap="none" spc="0" normalizeH="0" baseline="0" noProof="0">
              <a:ln>
                <a:noFill/>
              </a:ln>
              <a:effectLst/>
              <a:uLnTx/>
              <a:uFillTx/>
              <a:latin typeface="Segoe Sans Display" pitchFamily="2" charset="0"/>
              <a:ea typeface="+mn-ea"/>
              <a:cs typeface="Segoe Sans Display" pitchFamily="2" charset="0"/>
            </a:endParaRPr>
          </a:p>
        </p:txBody>
      </p:sp>
      <p:sp>
        <p:nvSpPr>
          <p:cNvPr id="13" name="TextBox 12">
            <a:extLst>
              <a:ext uri="{FF2B5EF4-FFF2-40B4-BE49-F238E27FC236}">
                <a16:creationId xmlns:a16="http://schemas.microsoft.com/office/drawing/2014/main" id="{EBE65DE1-5C5A-1A98-7BC8-434E466816B5}"/>
              </a:ext>
            </a:extLst>
          </p:cNvPr>
          <p:cNvSpPr txBox="1"/>
          <p:nvPr/>
        </p:nvSpPr>
        <p:spPr>
          <a:xfrm>
            <a:off x="8298182" y="3516887"/>
            <a:ext cx="3464576" cy="338554"/>
          </a:xfrm>
          <a:prstGeom prst="rect">
            <a:avLst/>
          </a:prstGeom>
          <a:noFill/>
        </p:spPr>
        <p:txBody>
          <a:bodyPr wrap="square" lIns="0" tIns="0" rIns="0" bIns="0" rtlCol="0" anchor="t">
            <a:spAutoFit/>
          </a:bodyPr>
          <a:lstStyle/>
          <a:p>
            <a:pPr lvl="0" algn="ctr" defTabSz="652943" fontAlgn="base">
              <a:spcBef>
                <a:spcPct val="0"/>
              </a:spcBef>
              <a:spcAft>
                <a:spcPct val="0"/>
              </a:spcAft>
              <a:defRPr/>
            </a:pPr>
            <a:r>
              <a:rPr lang="es-MX" sz="1100" kern="0">
                <a:latin typeface="Segoe Sans Display" pitchFamily="2" charset="0"/>
                <a:cs typeface="Segoe Sans Display" pitchFamily="2" charset="0"/>
              </a:rPr>
              <a:t>de las empresas encuestadas citan el bienestar de los empleados como uno de los principales resultados*</a:t>
            </a:r>
            <a:endParaRPr kumimoji="0" lang="en-US" sz="1600" b="0" i="0" u="none" strike="noStrike" kern="0" cap="none" spc="0" normalizeH="0" baseline="0" noProof="0">
              <a:ln>
                <a:noFill/>
              </a:ln>
              <a:effectLst/>
              <a:uLnTx/>
              <a:uFillTx/>
              <a:latin typeface="Segoe Sans Display" pitchFamily="2" charset="0"/>
              <a:ea typeface="+mn-ea"/>
              <a:cs typeface="Segoe Sans Display" pitchFamily="2" charset="0"/>
            </a:endParaRPr>
          </a:p>
        </p:txBody>
      </p:sp>
      <p:cxnSp>
        <p:nvCxnSpPr>
          <p:cNvPr id="14" name="Straight Connector 13">
            <a:extLst>
              <a:ext uri="{FF2B5EF4-FFF2-40B4-BE49-F238E27FC236}">
                <a16:creationId xmlns:a16="http://schemas.microsoft.com/office/drawing/2014/main" id="{4DFCC013-D188-3FB5-E0DE-3C77DD2C5D96}"/>
              </a:ext>
              <a:ext uri="{C183D7F6-B498-43B3-948B-1728B52AA6E4}">
                <adec:decorative xmlns:adec="http://schemas.microsoft.com/office/drawing/2017/decorative" val="1"/>
              </a:ext>
            </a:extLst>
          </p:cNvPr>
          <p:cNvCxnSpPr/>
          <p:nvPr/>
        </p:nvCxnSpPr>
        <p:spPr>
          <a:xfrm>
            <a:off x="4257961" y="2159798"/>
            <a:ext cx="0" cy="2962645"/>
          </a:xfrm>
          <a:prstGeom prst="line">
            <a:avLst/>
          </a:prstGeom>
          <a:ln w="190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4FFC32D-5AE8-4BB6-B113-A96B3D4BB398}"/>
              </a:ext>
              <a:ext uri="{C183D7F6-B498-43B3-948B-1728B52AA6E4}">
                <adec:decorative xmlns:adec="http://schemas.microsoft.com/office/drawing/2017/decorative" val="1"/>
              </a:ext>
            </a:extLst>
          </p:cNvPr>
          <p:cNvCxnSpPr/>
          <p:nvPr/>
        </p:nvCxnSpPr>
        <p:spPr>
          <a:xfrm>
            <a:off x="7843553" y="2159798"/>
            <a:ext cx="0" cy="2962645"/>
          </a:xfrm>
          <a:prstGeom prst="line">
            <a:avLst/>
          </a:prstGeom>
          <a:ln w="190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73892A7-DDBF-AA6C-C8BB-9D16EDEA7CC3}"/>
              </a:ext>
            </a:extLst>
          </p:cNvPr>
          <p:cNvSpPr txBox="1"/>
          <p:nvPr/>
        </p:nvSpPr>
        <p:spPr>
          <a:xfrm>
            <a:off x="1137502" y="1997142"/>
            <a:ext cx="3213486" cy="1477328"/>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10" normalizeH="0" baseline="0" noProof="0">
                <a:ln w="3175">
                  <a:noFill/>
                </a:ln>
                <a:solidFill>
                  <a:srgbClr val="FFC5AE"/>
                </a:solidFill>
                <a:effectLst>
                  <a:innerShdw blurRad="88900" dist="63500" dir="13500000">
                    <a:prstClr val="black">
                      <a:alpha val="25000"/>
                    </a:prstClr>
                  </a:innerShdw>
                </a:effectLst>
                <a:uLnTx/>
                <a:uFillTx/>
                <a:latin typeface="Segoe Sans Display Semibold" pitchFamily="2" charset="0"/>
                <a:ea typeface="+mn-ea"/>
                <a:cs typeface="Segoe Sans Display Semibold" pitchFamily="2" charset="0"/>
              </a:rPr>
              <a:t>1-4</a:t>
            </a:r>
            <a:r>
              <a:rPr kumimoji="0" lang="en-US" sz="9600" b="1" i="0" u="none" strike="noStrike" kern="1200" cap="none" spc="-10" normalizeH="0" baseline="30000" noProof="0">
                <a:ln w="3175">
                  <a:noFill/>
                </a:ln>
                <a:solidFill>
                  <a:srgbClr val="FFC5AE"/>
                </a:solidFill>
                <a:effectLst>
                  <a:innerShdw blurRad="88900" dist="63500" dir="13500000">
                    <a:prstClr val="black">
                      <a:alpha val="25000"/>
                    </a:prstClr>
                  </a:innerShdw>
                </a:effectLst>
                <a:uLnTx/>
                <a:uFillTx/>
                <a:latin typeface="Segoe Sans Display Semibold" pitchFamily="2" charset="0"/>
                <a:ea typeface="+mn-ea"/>
                <a:cs typeface="Segoe Sans Display Semibold" pitchFamily="2" charset="0"/>
              </a:rPr>
              <a:t>%</a:t>
            </a:r>
          </a:p>
        </p:txBody>
      </p:sp>
      <p:sp>
        <p:nvSpPr>
          <p:cNvPr id="17" name="TextBox 16">
            <a:extLst>
              <a:ext uri="{FF2B5EF4-FFF2-40B4-BE49-F238E27FC236}">
                <a16:creationId xmlns:a16="http://schemas.microsoft.com/office/drawing/2014/main" id="{5EC155CF-3CA9-87BC-A20A-193B8AD0A09B}"/>
              </a:ext>
            </a:extLst>
          </p:cNvPr>
          <p:cNvSpPr txBox="1"/>
          <p:nvPr/>
        </p:nvSpPr>
        <p:spPr>
          <a:xfrm>
            <a:off x="4701494" y="2095643"/>
            <a:ext cx="3213486" cy="1477328"/>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10" normalizeH="0" baseline="0" noProof="0">
                <a:ln w="3175">
                  <a:noFill/>
                </a:ln>
                <a:solidFill>
                  <a:srgbClr val="A2C0B8"/>
                </a:solidFill>
                <a:effectLst>
                  <a:innerShdw blurRad="88900" dist="63500" dir="13500000">
                    <a:prstClr val="black">
                      <a:alpha val="25000"/>
                    </a:prstClr>
                  </a:innerShdw>
                </a:effectLst>
                <a:uLnTx/>
                <a:uFillTx/>
                <a:latin typeface="Segoe Sans Display Semibold" pitchFamily="2" charset="0"/>
                <a:ea typeface="+mn-ea"/>
                <a:cs typeface="Segoe Sans Display Semibold" pitchFamily="2" charset="0"/>
              </a:rPr>
              <a:t>0.7</a:t>
            </a:r>
            <a:r>
              <a:rPr kumimoji="0" lang="en-US" sz="9600" b="1" i="0" u="none" strike="noStrike" kern="1200" cap="none" spc="-10" normalizeH="0" baseline="30000" noProof="0">
                <a:ln w="3175">
                  <a:noFill/>
                </a:ln>
                <a:solidFill>
                  <a:srgbClr val="A2C0B8"/>
                </a:solidFill>
                <a:effectLst>
                  <a:innerShdw blurRad="88900" dist="63500" dir="13500000">
                    <a:prstClr val="black">
                      <a:alpha val="25000"/>
                    </a:prstClr>
                  </a:innerShdw>
                </a:effectLst>
                <a:uLnTx/>
                <a:uFillTx/>
                <a:latin typeface="Segoe Sans Display Semibold" pitchFamily="2" charset="0"/>
                <a:ea typeface="+mn-ea"/>
                <a:cs typeface="Segoe Sans Display Semibold" pitchFamily="2" charset="0"/>
              </a:rPr>
              <a:t>%</a:t>
            </a:r>
          </a:p>
        </p:txBody>
      </p:sp>
      <p:sp>
        <p:nvSpPr>
          <p:cNvPr id="18" name="TextBox 17">
            <a:extLst>
              <a:ext uri="{FF2B5EF4-FFF2-40B4-BE49-F238E27FC236}">
                <a16:creationId xmlns:a16="http://schemas.microsoft.com/office/drawing/2014/main" id="{FF916B02-B78D-0933-7651-544D2D3525CC}"/>
              </a:ext>
            </a:extLst>
          </p:cNvPr>
          <p:cNvSpPr txBox="1"/>
          <p:nvPr/>
        </p:nvSpPr>
        <p:spPr>
          <a:xfrm>
            <a:off x="8453742" y="2020066"/>
            <a:ext cx="3394454" cy="1477328"/>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10" normalizeH="0" baseline="0" noProof="0">
                <a:ln w="3175">
                  <a:noFill/>
                </a:ln>
                <a:solidFill>
                  <a:srgbClr val="B687B8"/>
                </a:solidFill>
                <a:effectLst>
                  <a:innerShdw blurRad="88900" dist="63500" dir="13500000">
                    <a:prstClr val="black">
                      <a:alpha val="25000"/>
                    </a:prstClr>
                  </a:innerShdw>
                </a:effectLst>
                <a:uLnTx/>
                <a:uFillTx/>
                <a:latin typeface="Segoe Sans Display Semibold" pitchFamily="2" charset="0"/>
                <a:ea typeface="+mn-ea"/>
                <a:cs typeface="Segoe Sans Display Semibold" pitchFamily="2" charset="0"/>
              </a:rPr>
              <a:t>51.9</a:t>
            </a:r>
            <a:r>
              <a:rPr kumimoji="0" lang="en-US" sz="9600" b="1" i="0" u="none" strike="noStrike" kern="1200" cap="none" spc="-10" normalizeH="0" baseline="30000" noProof="0">
                <a:ln w="3175">
                  <a:noFill/>
                </a:ln>
                <a:solidFill>
                  <a:srgbClr val="B687B8"/>
                </a:solidFill>
                <a:effectLst>
                  <a:innerShdw blurRad="88900" dist="63500" dir="13500000">
                    <a:prstClr val="black">
                      <a:alpha val="25000"/>
                    </a:prstClr>
                  </a:innerShdw>
                </a:effectLst>
                <a:uLnTx/>
                <a:uFillTx/>
                <a:latin typeface="Segoe Sans Display Semibold" pitchFamily="2" charset="0"/>
                <a:ea typeface="+mn-ea"/>
                <a:cs typeface="Segoe Sans Display Semibold" pitchFamily="2" charset="0"/>
              </a:rPr>
              <a:t>%</a:t>
            </a:r>
          </a:p>
        </p:txBody>
      </p:sp>
      <p:sp>
        <p:nvSpPr>
          <p:cNvPr id="6" name="TextBox 5">
            <a:extLst>
              <a:ext uri="{FF2B5EF4-FFF2-40B4-BE49-F238E27FC236}">
                <a16:creationId xmlns:a16="http://schemas.microsoft.com/office/drawing/2014/main" id="{AAF2CD25-B41D-141A-5B6D-842D207E5A97}"/>
              </a:ext>
            </a:extLst>
          </p:cNvPr>
          <p:cNvSpPr txBox="1"/>
          <p:nvPr/>
        </p:nvSpPr>
        <p:spPr>
          <a:xfrm>
            <a:off x="588263" y="6045758"/>
            <a:ext cx="7710306" cy="215444"/>
          </a:xfrm>
          <a:prstGeom prst="rect">
            <a:avLst/>
          </a:prstGeom>
        </p:spPr>
        <p:txBody>
          <a:bodyPr wrap="square" lIns="0" tIns="0" rIns="0" bIns="0" rtlCol="0" anchor="b">
            <a:spAutoFit/>
          </a:bodyPr>
          <a:lstStyle/>
          <a:p>
            <a:pPr lvl="0">
              <a:tabLst>
                <a:tab pos="455613" algn="l"/>
                <a:tab pos="4570413" algn="l"/>
              </a:tabLst>
              <a:defRPr/>
            </a:pPr>
            <a:r>
              <a:rPr kumimoji="0" lang="en-US" sz="700" b="0" i="0" u="none" strike="noStrike" kern="1200" cap="none" spc="0" normalizeH="0" baseline="30000" noProof="0">
                <a:ln>
                  <a:noFill/>
                </a:ln>
                <a:effectLst/>
                <a:uLnTx/>
                <a:uFillTx/>
                <a:latin typeface="Segoe Sans Small Thin" pitchFamily="2" charset="0"/>
                <a:ea typeface="+mn-ea"/>
                <a:cs typeface="Segoe Sans Small Thin" pitchFamily="2" charset="0"/>
              </a:rPr>
              <a:t>*</a:t>
            </a:r>
            <a:r>
              <a:rPr lang="en-US" sz="700" err="1">
                <a:latin typeface="Segoe Sans Small Thin" pitchFamily="2" charset="0"/>
                <a:cs typeface="Segoe Sans Small Thin" pitchFamily="2" charset="0"/>
              </a:rPr>
              <a:t>Consultoría</a:t>
            </a:r>
            <a:r>
              <a:rPr lang="en-US" sz="700">
                <a:latin typeface="Segoe Sans Small Thin" pitchFamily="2" charset="0"/>
                <a:cs typeface="Segoe Sans Small Thin" pitchFamily="2" charset="0"/>
              </a:rPr>
              <a:t> Forrester</a:t>
            </a:r>
            <a:r>
              <a:rPr kumimoji="0" lang="en-US" sz="700" b="0" i="0" u="none" strike="noStrike" kern="1200" cap="none" spc="0" normalizeH="0" baseline="0" noProof="0">
                <a:ln>
                  <a:noFill/>
                </a:ln>
                <a:effectLst/>
                <a:uLnTx/>
                <a:uFillTx/>
                <a:latin typeface="Segoe Sans Small Thin" pitchFamily="2" charset="0"/>
                <a:ea typeface="+mn-ea"/>
                <a:cs typeface="Segoe Sans Small Thin" pitchFamily="2" charset="0"/>
              </a:rPr>
              <a:t>, </a:t>
            </a:r>
            <a:r>
              <a:rPr lang="es-MX" sz="700">
                <a:latin typeface="Segoe Sans Small Thin" pitchFamily="2" charset="0"/>
                <a:cs typeface="Segoe Sans Small Thin" pitchFamily="2" charset="0"/>
                <a:hlinkClick r:id="rId3">
                  <a:extLst>
                    <a:ext uri="{A12FA001-AC4F-418D-AE19-62706E023703}">
                      <ahyp:hlinkClr xmlns:ahyp="http://schemas.microsoft.com/office/drawing/2018/hyperlinkcolor" val="tx"/>
                    </a:ext>
                  </a:extLst>
                </a:hlinkClick>
              </a:rPr>
              <a:t>Nueva tecnología: el impacto™ económico total proyectado de Microsoft </a:t>
            </a:r>
            <a:r>
              <a:rPr lang="es-MX" sz="700" err="1">
                <a:latin typeface="Segoe Sans Small Thin" pitchFamily="2" charset="0"/>
                <a:cs typeface="Segoe Sans Small Thin" pitchFamily="2" charset="0"/>
                <a:hlinkClick r:id="rId3">
                  <a:extLst>
                    <a:ext uri="{A12FA001-AC4F-418D-AE19-62706E023703}">
                      <ahyp:hlinkClr xmlns:ahyp="http://schemas.microsoft.com/office/drawing/2018/hyperlinkcolor" val="tx"/>
                    </a:ext>
                  </a:extLst>
                </a:hlinkClick>
              </a:rPr>
              <a:t>Copilot</a:t>
            </a:r>
            <a:r>
              <a:rPr lang="es-MX" sz="700">
                <a:latin typeface="Segoe Sans Small Thin" pitchFamily="2" charset="0"/>
                <a:cs typeface="Segoe Sans Small Thin" pitchFamily="2" charset="0"/>
                <a:hlinkClick r:id="rId3">
                  <a:extLst>
                    <a:ext uri="{A12FA001-AC4F-418D-AE19-62706E023703}">
                      <ahyp:hlinkClr xmlns:ahyp="http://schemas.microsoft.com/office/drawing/2018/hyperlinkcolor" val="tx"/>
                    </a:ext>
                  </a:extLst>
                </a:hlinkClick>
              </a:rPr>
              <a:t> para Microsoft 365</a:t>
            </a:r>
            <a:r>
              <a:rPr kumimoji="0" lang="en-US" sz="700" b="0" i="0" u="none" strike="noStrike" kern="1200" cap="none" spc="0" normalizeH="0" baseline="0" noProof="0">
                <a:ln>
                  <a:noFill/>
                </a:ln>
                <a:effectLst/>
                <a:uLnTx/>
                <a:uFillTx/>
                <a:latin typeface="Segoe Sans Small Thin" pitchFamily="2" charset="0"/>
                <a:ea typeface="+mn-ea"/>
                <a:cs typeface="Segoe Sans Small Thin" pitchFamily="2" charset="0"/>
              </a:rPr>
              <a:t>, </a:t>
            </a:r>
            <a:r>
              <a:rPr lang="en-US" sz="700" err="1">
                <a:latin typeface="Segoe Sans Small Thin" pitchFamily="2" charset="0"/>
                <a:cs typeface="Segoe Sans Small Thin" pitchFamily="2" charset="0"/>
              </a:rPr>
              <a:t>encargado</a:t>
            </a:r>
            <a:r>
              <a:rPr lang="en-US" sz="700">
                <a:latin typeface="Segoe Sans Small Thin" pitchFamily="2" charset="0"/>
                <a:cs typeface="Segoe Sans Small Thin" pitchFamily="2" charset="0"/>
              </a:rPr>
              <a:t> </a:t>
            </a:r>
            <a:r>
              <a:rPr lang="en-US" sz="700" err="1">
                <a:latin typeface="Segoe Sans Small Thin" pitchFamily="2" charset="0"/>
                <a:cs typeface="Segoe Sans Small Thin" pitchFamily="2" charset="0"/>
              </a:rPr>
              <a:t>por</a:t>
            </a:r>
            <a:r>
              <a:rPr lang="en-US" sz="700">
                <a:latin typeface="Segoe Sans Small Thin" pitchFamily="2" charset="0"/>
                <a:cs typeface="Segoe Sans Small Thin" pitchFamily="2" charset="0"/>
              </a:rPr>
              <a:t> Microsoft, </a:t>
            </a:r>
            <a:r>
              <a:rPr lang="en-US" sz="700" err="1">
                <a:latin typeface="Segoe Sans Small Thin" pitchFamily="2" charset="0"/>
                <a:cs typeface="Segoe Sans Small Thin" pitchFamily="2" charset="0"/>
              </a:rPr>
              <a:t>abril</a:t>
            </a:r>
            <a:r>
              <a:rPr lang="en-US" sz="700">
                <a:latin typeface="Segoe Sans Small Thin" pitchFamily="2" charset="0"/>
                <a:cs typeface="Segoe Sans Small Thin" pitchFamily="2" charset="0"/>
              </a:rPr>
              <a:t> de 2024.</a:t>
            </a:r>
          </a:p>
          <a:p>
            <a:pPr lvl="0">
              <a:tabLst>
                <a:tab pos="455613" algn="l"/>
                <a:tab pos="4570413" algn="l"/>
              </a:tabLst>
              <a:defRPr/>
            </a:pPr>
            <a:r>
              <a:rPr lang="es-MX" sz="700">
                <a:latin typeface="Segoe Sans Small Thin" pitchFamily="2" charset="0"/>
                <a:cs typeface="Segoe Sans Small Thin" pitchFamily="2" charset="0"/>
              </a:rPr>
              <a:t>Los resultados se basan en una organización compuesta por 8 organizaciones según lo establecido en el estudio vinculado.</a:t>
            </a:r>
            <a:endParaRPr kumimoji="0" lang="en-US" sz="700" b="0" i="0" u="none" strike="noStrike" kern="1200" cap="none" spc="0" normalizeH="0" baseline="0" noProof="0">
              <a:ln>
                <a:noFill/>
              </a:ln>
              <a:effectLst/>
              <a:uLnTx/>
              <a:uFillTx/>
              <a:latin typeface="Segoe Sans Small Thin" pitchFamily="2" charset="0"/>
              <a:ea typeface="+mn-ea"/>
              <a:cs typeface="Segoe Sans Small Thin" pitchFamily="2" charset="0"/>
            </a:endParaRPr>
          </a:p>
        </p:txBody>
      </p:sp>
      <p:sp>
        <p:nvSpPr>
          <p:cNvPr id="11" name="Rounded Rectangle 10">
            <a:extLst>
              <a:ext uri="{FF2B5EF4-FFF2-40B4-BE49-F238E27FC236}">
                <a16:creationId xmlns:a16="http://schemas.microsoft.com/office/drawing/2014/main" id="{990AE8DC-0C98-F4B5-AD9D-648E3C5D0978}"/>
              </a:ext>
            </a:extLst>
          </p:cNvPr>
          <p:cNvSpPr/>
          <p:nvPr/>
        </p:nvSpPr>
        <p:spPr bwMode="auto">
          <a:xfrm>
            <a:off x="1337049" y="4189339"/>
            <a:ext cx="2768617" cy="738664"/>
          </a:xfrm>
          <a:prstGeom prst="roundRect">
            <a:avLst/>
          </a:prstGeom>
          <a:gradFill flip="none" rotWithShape="0">
            <a:gsLst>
              <a:gs pos="0">
                <a:srgbClr val="FFB3BB"/>
              </a:gs>
              <a:gs pos="70000">
                <a:srgbClr val="FFE399"/>
              </a:gs>
            </a:gsLst>
            <a:path path="circle">
              <a:fillToRect l="100000" t="100000"/>
            </a:path>
            <a:tileRect r="-100000" b="-100000"/>
          </a:gradFill>
          <a:ln w="26988" cap="flat">
            <a:noFill/>
            <a:prstDash val="solid"/>
            <a:miter/>
          </a:ln>
          <a:effectLst>
            <a:innerShdw blurRad="114300" dist="63500" dir="13500000">
              <a:prstClr val="black">
                <a:alpha val="2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lang="en-US" sz="2600" b="1" err="1">
                <a:solidFill>
                  <a:srgbClr val="2A446F"/>
                </a:solidFill>
                <a:latin typeface="Segoe Sans Display Semibold" pitchFamily="2" charset="0"/>
                <a:cs typeface="Segoe Sans Display Semibold" pitchFamily="2" charset="0"/>
              </a:rPr>
              <a:t>Aumentar</a:t>
            </a:r>
            <a:r>
              <a:rPr lang="en-US" sz="2600" b="1">
                <a:solidFill>
                  <a:srgbClr val="2A446F"/>
                </a:solidFill>
                <a:latin typeface="Segoe Sans Display Semibold" pitchFamily="2" charset="0"/>
                <a:cs typeface="Segoe Sans Display Semibold" pitchFamily="2" charset="0"/>
              </a:rPr>
              <a:t> </a:t>
            </a:r>
            <a:r>
              <a:rPr lang="en-US" sz="2600" b="1" err="1">
                <a:solidFill>
                  <a:srgbClr val="2A446F"/>
                </a:solidFill>
                <a:latin typeface="Segoe Sans Display Semibold" pitchFamily="2" charset="0"/>
                <a:cs typeface="Segoe Sans Display Semibold" pitchFamily="2" charset="0"/>
              </a:rPr>
              <a:t>los</a:t>
            </a:r>
            <a:r>
              <a:rPr lang="en-US" sz="2600" b="1">
                <a:solidFill>
                  <a:srgbClr val="2A446F"/>
                </a:solidFill>
                <a:latin typeface="Segoe Sans Display Semibold" pitchFamily="2" charset="0"/>
                <a:cs typeface="Segoe Sans Display Semibold" pitchFamily="2" charset="0"/>
              </a:rPr>
              <a:t> </a:t>
            </a:r>
            <a:r>
              <a:rPr lang="en-US" sz="2600" b="1" err="1">
                <a:solidFill>
                  <a:srgbClr val="2A446F"/>
                </a:solidFill>
                <a:latin typeface="Segoe Sans Display Semibold" pitchFamily="2" charset="0"/>
                <a:cs typeface="Segoe Sans Display Semibold" pitchFamily="2" charset="0"/>
              </a:rPr>
              <a:t>ingresos</a:t>
            </a:r>
            <a:endParaRPr kumimoji="0" lang="en-US" sz="2600" b="1" i="0" u="none" strike="noStrike" kern="1200" cap="none" spc="0" normalizeH="0" baseline="0" noProof="0">
              <a:ln>
                <a:noFill/>
              </a:ln>
              <a:solidFill>
                <a:srgbClr val="2A446F"/>
              </a:solidFill>
              <a:effectLst/>
              <a:uLnTx/>
              <a:uFillTx/>
              <a:latin typeface="Segoe Sans Display Semibold" pitchFamily="2" charset="0"/>
              <a:ea typeface="+mn-ea"/>
              <a:cs typeface="Segoe Sans Display Semibold" pitchFamily="2" charset="0"/>
            </a:endParaRPr>
          </a:p>
        </p:txBody>
      </p:sp>
      <p:sp>
        <p:nvSpPr>
          <p:cNvPr id="19" name="Rounded Rectangle 18">
            <a:extLst>
              <a:ext uri="{FF2B5EF4-FFF2-40B4-BE49-F238E27FC236}">
                <a16:creationId xmlns:a16="http://schemas.microsoft.com/office/drawing/2014/main" id="{1606D765-4ADE-218A-5802-E46ABB19C3EC}"/>
              </a:ext>
            </a:extLst>
          </p:cNvPr>
          <p:cNvSpPr/>
          <p:nvPr/>
        </p:nvSpPr>
        <p:spPr bwMode="auto">
          <a:xfrm>
            <a:off x="4992180" y="4147659"/>
            <a:ext cx="2468171" cy="780344"/>
          </a:xfrm>
          <a:prstGeom prst="roundRect">
            <a:avLst/>
          </a:prstGeom>
          <a:gradFill flip="none" rotWithShape="0">
            <a:gsLst>
              <a:gs pos="0">
                <a:srgbClr val="D4EC8E"/>
              </a:gs>
              <a:gs pos="70000">
                <a:srgbClr val="B9DCD2"/>
              </a:gs>
            </a:gsLst>
            <a:path path="circle">
              <a:fillToRect l="100000" t="100000"/>
            </a:path>
            <a:tileRect r="-100000" b="-100000"/>
          </a:gradFill>
          <a:ln w="26988" cap="flat">
            <a:noFill/>
            <a:prstDash val="solid"/>
            <a:miter/>
          </a:ln>
          <a:effectLst>
            <a:innerShdw blurRad="114300" dist="63500" dir="13500000">
              <a:prstClr val="black">
                <a:alpha val="2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lang="en-US" sz="2600" b="1" err="1">
                <a:solidFill>
                  <a:srgbClr val="2A446F"/>
                </a:solidFill>
                <a:latin typeface="Segoe Sans Display Semibold" pitchFamily="2" charset="0"/>
                <a:cs typeface="Segoe Sans Display Semibold" pitchFamily="2" charset="0"/>
              </a:rPr>
              <a:t>Optimice</a:t>
            </a:r>
            <a:r>
              <a:rPr lang="en-US" sz="2600" b="1">
                <a:solidFill>
                  <a:srgbClr val="2A446F"/>
                </a:solidFill>
                <a:latin typeface="Segoe Sans Display Semibold" pitchFamily="2" charset="0"/>
                <a:cs typeface="Segoe Sans Display Semibold" pitchFamily="2" charset="0"/>
              </a:rPr>
              <a:t> </a:t>
            </a:r>
            <a:r>
              <a:rPr lang="en-US" sz="2600" b="1" err="1">
                <a:solidFill>
                  <a:srgbClr val="2A446F"/>
                </a:solidFill>
                <a:latin typeface="Segoe Sans Display Semibold" pitchFamily="2" charset="0"/>
                <a:cs typeface="Segoe Sans Display Semibold" pitchFamily="2" charset="0"/>
              </a:rPr>
              <a:t>los</a:t>
            </a:r>
            <a:r>
              <a:rPr lang="en-US" sz="2600" b="1">
                <a:solidFill>
                  <a:srgbClr val="2A446F"/>
                </a:solidFill>
                <a:latin typeface="Segoe Sans Display Semibold" pitchFamily="2" charset="0"/>
                <a:cs typeface="Segoe Sans Display Semibold" pitchFamily="2" charset="0"/>
              </a:rPr>
              <a:t> </a:t>
            </a:r>
            <a:r>
              <a:rPr lang="en-US" sz="2600" b="1" err="1">
                <a:solidFill>
                  <a:srgbClr val="2A446F"/>
                </a:solidFill>
                <a:latin typeface="Segoe Sans Display Semibold" pitchFamily="2" charset="0"/>
                <a:cs typeface="Segoe Sans Display Semibold" pitchFamily="2" charset="0"/>
              </a:rPr>
              <a:t>costos</a:t>
            </a:r>
            <a:endParaRPr kumimoji="0" lang="en-US" sz="2600" b="1" i="0" u="none" strike="noStrike" kern="1200" cap="none" spc="0" normalizeH="0" baseline="0" noProof="0">
              <a:ln>
                <a:noFill/>
              </a:ln>
              <a:solidFill>
                <a:srgbClr val="2A446F"/>
              </a:solidFill>
              <a:effectLst/>
              <a:uLnTx/>
              <a:uFillTx/>
              <a:latin typeface="Segoe Sans Display Semibold" pitchFamily="2" charset="0"/>
              <a:ea typeface="+mn-ea"/>
              <a:cs typeface="Segoe Sans Display Semibold" pitchFamily="2" charset="0"/>
            </a:endParaRPr>
          </a:p>
        </p:txBody>
      </p:sp>
      <p:sp>
        <p:nvSpPr>
          <p:cNvPr id="20" name="Rounded Rectangle 19">
            <a:extLst>
              <a:ext uri="{FF2B5EF4-FFF2-40B4-BE49-F238E27FC236}">
                <a16:creationId xmlns:a16="http://schemas.microsoft.com/office/drawing/2014/main" id="{76D8927C-6B15-BADD-4C22-F97483B305F9}"/>
              </a:ext>
            </a:extLst>
          </p:cNvPr>
          <p:cNvSpPr/>
          <p:nvPr/>
        </p:nvSpPr>
        <p:spPr bwMode="auto">
          <a:xfrm>
            <a:off x="8577772" y="4105980"/>
            <a:ext cx="3146395" cy="822023"/>
          </a:xfrm>
          <a:prstGeom prst="roundRect">
            <a:avLst/>
          </a:prstGeom>
          <a:gradFill flip="none" rotWithShape="0">
            <a:gsLst>
              <a:gs pos="0">
                <a:srgbClr val="FFA38B"/>
              </a:gs>
              <a:gs pos="70000">
                <a:srgbClr val="D59ED7"/>
              </a:gs>
            </a:gsLst>
            <a:path path="circle">
              <a:fillToRect l="100000" t="100000"/>
            </a:path>
            <a:tileRect r="-100000" b="-100000"/>
          </a:gradFill>
          <a:ln w="26988" cap="flat">
            <a:noFill/>
            <a:prstDash val="solid"/>
            <a:miter/>
          </a:ln>
          <a:effectLst>
            <a:innerShdw blurRad="114300" dist="63500" dir="13500000">
              <a:prstClr val="black">
                <a:alpha val="2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lang="en-US" sz="2600" b="1" err="1">
                <a:solidFill>
                  <a:srgbClr val="2A446F"/>
                </a:solidFill>
                <a:latin typeface="Segoe Sans Display Semibold" pitchFamily="2" charset="0"/>
                <a:cs typeface="Segoe Sans Display Semibold" pitchFamily="2" charset="0"/>
              </a:rPr>
              <a:t>Experiencia</a:t>
            </a:r>
            <a:r>
              <a:rPr lang="en-US" sz="2600" b="1">
                <a:solidFill>
                  <a:srgbClr val="2A446F"/>
                </a:solidFill>
                <a:latin typeface="Segoe Sans Display Semibold" pitchFamily="2" charset="0"/>
                <a:cs typeface="Segoe Sans Display Semibold" pitchFamily="2" charset="0"/>
              </a:rPr>
              <a:t> del </a:t>
            </a:r>
            <a:r>
              <a:rPr lang="en-US" sz="2600" b="1" err="1">
                <a:solidFill>
                  <a:srgbClr val="2A446F"/>
                </a:solidFill>
                <a:latin typeface="Segoe Sans Display Semibold" pitchFamily="2" charset="0"/>
                <a:cs typeface="Segoe Sans Display Semibold" pitchFamily="2" charset="0"/>
              </a:rPr>
              <a:t>empleado</a:t>
            </a:r>
            <a:endParaRPr kumimoji="0" lang="en-US" sz="2600" b="1" i="0" u="none" strike="noStrike" kern="1200" cap="none" spc="0" normalizeH="0" baseline="0" noProof="0">
              <a:ln>
                <a:noFill/>
              </a:ln>
              <a:solidFill>
                <a:srgbClr val="2A446F"/>
              </a:solidFill>
              <a:effectLst/>
              <a:uLnTx/>
              <a:uFillTx/>
              <a:latin typeface="Segoe Sans Display Semibold" pitchFamily="2" charset="0"/>
              <a:ea typeface="+mn-ea"/>
              <a:cs typeface="Segoe Sans Display Semibold" pitchFamily="2" charset="0"/>
            </a:endParaRPr>
          </a:p>
        </p:txBody>
      </p:sp>
    </p:spTree>
    <p:extLst>
      <p:ext uri="{BB962C8B-B14F-4D97-AF65-F5344CB8AC3E}">
        <p14:creationId xmlns:p14="http://schemas.microsoft.com/office/powerpoint/2010/main" val="2955122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p:stCondLst>
                                    <p:cond delay="0"/>
                                  </p:stCondLst>
                                  <p:childTnLst>
                                    <p:animMotion origin="layout" path="M -3.95833E-6 -3.33333E-6 L -3.95833E-6 0.03542 " pathEditMode="relative" rAng="0" ptsTypes="AA">
                                      <p:cBhvr>
                                        <p:cTn id="9" dur="700" spd="-100000" fill="hold"/>
                                        <p:tgtEl>
                                          <p:spTgt spid="1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decel="100000" fill="hold" grpId="1" nodeType="withEffect">
                                  <p:stCondLst>
                                    <p:cond delay="0"/>
                                  </p:stCondLst>
                                  <p:childTnLst>
                                    <p:animMotion origin="layout" path="M -3.125E-6 -3.33333E-6 L -3.125E-6 0.03542 " pathEditMode="relative" rAng="0" ptsTypes="AA">
                                      <p:cBhvr>
                                        <p:cTn id="14" dur="700" spd="-100000" fill="hold"/>
                                        <p:tgtEl>
                                          <p:spTgt spid="12"/>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42" presetClass="path" presetSubtype="0" decel="100000" fill="hold" grpId="1" nodeType="withEffect">
                                  <p:stCondLst>
                                    <p:cond delay="0"/>
                                  </p:stCondLst>
                                  <p:childTnLst>
                                    <p:animMotion origin="layout" path="M 3.75E-6 -1.11111E-6 L 3.75E-6 0.03542 " pathEditMode="relative" rAng="0" ptsTypes="AA">
                                      <p:cBhvr>
                                        <p:cTn id="19" dur="700" spd="-100000" fill="hold"/>
                                        <p:tgtEl>
                                          <p:spTgt spid="13"/>
                                        </p:tgtEl>
                                        <p:attrNameLst>
                                          <p:attrName>ppt_x</p:attrName>
                                          <p:attrName>ppt_y</p:attrName>
                                        </p:attrNameLst>
                                      </p:cBhvr>
                                      <p:rCtr x="0" y="1759"/>
                                    </p:animMotion>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42" presetClass="path" presetSubtype="0" decel="100000" fill="hold" nodeType="withEffect">
                                  <p:stCondLst>
                                    <p:cond delay="0"/>
                                  </p:stCondLst>
                                  <p:childTnLst>
                                    <p:animMotion origin="layout" path="M 1.66667E-6 -2.22222E-6 L 1.66667E-6 0.03542 " pathEditMode="relative" rAng="0" ptsTypes="AA">
                                      <p:cBhvr>
                                        <p:cTn id="24" dur="700" spd="-100000" fill="hold"/>
                                        <p:tgtEl>
                                          <p:spTgt spid="14"/>
                                        </p:tgtEl>
                                        <p:attrNameLst>
                                          <p:attrName>ppt_x</p:attrName>
                                          <p:attrName>ppt_y</p:attrName>
                                        </p:attrNameLst>
                                      </p:cBhvr>
                                      <p:rCtr x="0" y="1782"/>
                                    </p:animMotion>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42" presetClass="path" presetSubtype="0" decel="100000" fill="hold" nodeType="withEffect">
                                  <p:stCondLst>
                                    <p:cond delay="0"/>
                                  </p:stCondLst>
                                  <p:childTnLst>
                                    <p:animMotion origin="layout" path="M 1.66667E-6 -2.22222E-6 L 1.66667E-6 0.03542 " pathEditMode="relative" rAng="0" ptsTypes="AA">
                                      <p:cBhvr>
                                        <p:cTn id="29" dur="700" spd="-100000" fill="hold"/>
                                        <p:tgtEl>
                                          <p:spTgt spid="15"/>
                                        </p:tgtEl>
                                        <p:attrNameLst>
                                          <p:attrName>ppt_x</p:attrName>
                                          <p:attrName>ppt_y</p:attrName>
                                        </p:attrNameLst>
                                      </p:cBhvr>
                                      <p:rCtr x="0" y="1782"/>
                                    </p:animMotion>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42" presetClass="path" presetSubtype="0" decel="100000" fill="hold" grpId="1" nodeType="withEffect">
                                  <p:stCondLst>
                                    <p:cond delay="0"/>
                                  </p:stCondLst>
                                  <p:childTnLst>
                                    <p:animMotion origin="layout" path="M -2.08333E-7 -2.59259E-6 L -2.08333E-7 0.03542 " pathEditMode="relative" rAng="0" ptsTypes="AA">
                                      <p:cBhvr>
                                        <p:cTn id="34" dur="700" spd="-100000" fill="hold"/>
                                        <p:tgtEl>
                                          <p:spTgt spid="16"/>
                                        </p:tgtEl>
                                        <p:attrNameLst>
                                          <p:attrName>ppt_x</p:attrName>
                                          <p:attrName>ppt_y</p:attrName>
                                        </p:attrNameLst>
                                      </p:cBhvr>
                                      <p:rCtr x="0" y="1759"/>
                                    </p:animMotion>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42" presetClass="path" presetSubtype="0" decel="100000" fill="hold" grpId="1" nodeType="withEffect">
                                  <p:stCondLst>
                                    <p:cond delay="0"/>
                                  </p:stCondLst>
                                  <p:childTnLst>
                                    <p:animMotion origin="layout" path="M 2.08333E-6 -4.44444E-6 L 2.08333E-6 0.03542 " pathEditMode="relative" rAng="0" ptsTypes="AA">
                                      <p:cBhvr>
                                        <p:cTn id="39" dur="700" spd="-100000" fill="hold"/>
                                        <p:tgtEl>
                                          <p:spTgt spid="17"/>
                                        </p:tgtEl>
                                        <p:attrNameLst>
                                          <p:attrName>ppt_x</p:attrName>
                                          <p:attrName>ppt_y</p:attrName>
                                        </p:attrNameLst>
                                      </p:cBhvr>
                                      <p:rCtr x="0" y="1759"/>
                                    </p:animMotion>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42" presetClass="path" presetSubtype="0" decel="100000" fill="hold" grpId="1" nodeType="withEffect">
                                  <p:stCondLst>
                                    <p:cond delay="0"/>
                                  </p:stCondLst>
                                  <p:childTnLst>
                                    <p:animMotion origin="layout" path="M -2.08333E-6 -3.33333E-6 L -2.08333E-6 0.03542 " pathEditMode="relative" rAng="0" ptsTypes="AA">
                                      <p:cBhvr>
                                        <p:cTn id="44" dur="700" spd="-100000" fill="hold"/>
                                        <p:tgtEl>
                                          <p:spTgt spid="18"/>
                                        </p:tgtEl>
                                        <p:attrNameLst>
                                          <p:attrName>ppt_x</p:attrName>
                                          <p:attrName>ppt_y</p:attrName>
                                        </p:attrNameLst>
                                      </p:cBhvr>
                                      <p:rCtr x="0" y="1759"/>
                                    </p:animMotion>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42" presetClass="path" presetSubtype="0" decel="100000" fill="hold" grpId="1" nodeType="withEffect">
                                  <p:stCondLst>
                                    <p:cond delay="0"/>
                                  </p:stCondLst>
                                  <p:childTnLst>
                                    <p:animMotion origin="layout" path="M -3.125E-6 1.85185E-6 L -3.125E-6 0.03541 " pathEditMode="relative" rAng="0" ptsTypes="AA">
                                      <p:cBhvr>
                                        <p:cTn id="49" dur="700" spd="-100000" fill="hold"/>
                                        <p:tgtEl>
                                          <p:spTgt spid="6"/>
                                        </p:tgtEl>
                                        <p:attrNameLst>
                                          <p:attrName>ppt_x</p:attrName>
                                          <p:attrName>ppt_y</p:attrName>
                                        </p:attrNameLst>
                                      </p:cBhvr>
                                      <p:rCtr x="0" y="1759"/>
                                    </p:animMotion>
                                  </p:childTnLst>
                                </p:cTn>
                              </p:par>
                              <p:par>
                                <p:cTn id="50" presetID="10"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42" presetClass="path" presetSubtype="0" decel="100000" fill="hold" grpId="1" nodeType="withEffect">
                                  <p:stCondLst>
                                    <p:cond delay="0"/>
                                  </p:stCondLst>
                                  <p:childTnLst>
                                    <p:animMotion origin="layout" path="M 2.91667E-6 -3.33333E-6 L 2.91667E-6 0.03542 " pathEditMode="relative" rAng="0" ptsTypes="AA">
                                      <p:cBhvr>
                                        <p:cTn id="54" dur="700" spd="-100000" fill="hold"/>
                                        <p:tgtEl>
                                          <p:spTgt spid="11"/>
                                        </p:tgtEl>
                                        <p:attrNameLst>
                                          <p:attrName>ppt_x</p:attrName>
                                          <p:attrName>ppt_y</p:attrName>
                                        </p:attrNameLst>
                                      </p:cBhvr>
                                      <p:rCtr x="0" y="1759"/>
                                    </p:animMotion>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42" presetClass="path" presetSubtype="0" decel="100000" fill="hold" grpId="1" nodeType="withEffect">
                                  <p:stCondLst>
                                    <p:cond delay="0"/>
                                  </p:stCondLst>
                                  <p:childTnLst>
                                    <p:animMotion origin="layout" path="M 2.91667E-6 -4.07407E-6 L 2.91667E-6 0.03542 " pathEditMode="relative" rAng="0" ptsTypes="AA">
                                      <p:cBhvr>
                                        <p:cTn id="59" dur="700" spd="-100000" fill="hold"/>
                                        <p:tgtEl>
                                          <p:spTgt spid="19"/>
                                        </p:tgtEl>
                                        <p:attrNameLst>
                                          <p:attrName>ppt_x</p:attrName>
                                          <p:attrName>ppt_y</p:attrName>
                                        </p:attrNameLst>
                                      </p:cBhvr>
                                      <p:rCtr x="0" y="1759"/>
                                    </p:animMotion>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42" presetClass="path" presetSubtype="0" decel="100000" fill="hold" grpId="1" nodeType="withEffect">
                                  <p:stCondLst>
                                    <p:cond delay="0"/>
                                  </p:stCondLst>
                                  <p:childTnLst>
                                    <p:animMotion origin="layout" path="M -2.08333E-6 -4.81481E-6 L -2.08333E-6 0.03542 " pathEditMode="relative" rAng="0" ptsTypes="AA">
                                      <p:cBhvr>
                                        <p:cTn id="64" dur="700" spd="-100000" fill="hold"/>
                                        <p:tgtEl>
                                          <p:spTgt spid="2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13" grpId="0"/>
      <p:bldP spid="13" grpId="1"/>
      <p:bldP spid="16" grpId="0"/>
      <p:bldP spid="16" grpId="1"/>
      <p:bldP spid="17" grpId="0"/>
      <p:bldP spid="17" grpId="1"/>
      <p:bldP spid="18" grpId="0"/>
      <p:bldP spid="18" grpId="1"/>
      <p:bldP spid="6" grpId="0"/>
      <p:bldP spid="6" grpId="1"/>
      <p:bldP spid="11" grpId="0" animBg="1"/>
      <p:bldP spid="11" grpId="1" animBg="1"/>
      <p:bldP spid="19" grpId="0" animBg="1"/>
      <p:bldP spid="19" grpId="1" animBg="1"/>
      <p:bldP spid="20" grpId="0" animBg="1"/>
      <p:bldP spid="2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D7E65-0B12-E75A-49D3-5BBC77FC528D}"/>
              </a:ext>
            </a:extLst>
          </p:cNvPr>
          <p:cNvSpPr>
            <a:spLocks noGrp="1"/>
          </p:cNvSpPr>
          <p:nvPr>
            <p:ph type="title"/>
          </p:nvPr>
        </p:nvSpPr>
        <p:spPr>
          <a:xfrm>
            <a:off x="588263" y="463064"/>
            <a:ext cx="11018520" cy="553998"/>
          </a:xfrm>
        </p:spPr>
        <p:txBody>
          <a:bodyPr/>
          <a:lstStyle/>
          <a:p>
            <a:pPr algn="ctr"/>
            <a:r>
              <a:rPr lang="en-US" err="1"/>
              <a:t>Aumentar</a:t>
            </a:r>
            <a:r>
              <a:rPr lang="en-US"/>
              <a:t> </a:t>
            </a:r>
            <a:r>
              <a:rPr lang="en-US" err="1"/>
              <a:t>los</a:t>
            </a:r>
            <a:r>
              <a:rPr lang="en-US"/>
              <a:t> </a:t>
            </a:r>
            <a:r>
              <a:rPr lang="en-US" err="1"/>
              <a:t>ingresos</a:t>
            </a:r>
            <a:endParaRPr lang="en-US" sz="2400"/>
          </a:p>
        </p:txBody>
      </p:sp>
      <p:sp>
        <p:nvSpPr>
          <p:cNvPr id="9" name="!!1">
            <a:extLst>
              <a:ext uri="{FF2B5EF4-FFF2-40B4-BE49-F238E27FC236}">
                <a16:creationId xmlns:a16="http://schemas.microsoft.com/office/drawing/2014/main" id="{4883D7CA-FD81-A04D-B6EE-DB0D5B8503BD}"/>
              </a:ext>
            </a:extLst>
          </p:cNvPr>
          <p:cNvSpPr/>
          <p:nvPr/>
        </p:nvSpPr>
        <p:spPr>
          <a:xfrm>
            <a:off x="1374092" y="2173072"/>
            <a:ext cx="2544418" cy="553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defTabSz="932742">
              <a:spcBef>
                <a:spcPct val="0"/>
              </a:spcBef>
              <a:defRPr/>
            </a:pPr>
            <a:r>
              <a:rPr lang="es-MX" spc="-10">
                <a:ln w="3175">
                  <a:noFill/>
                </a:ln>
                <a:solidFill>
                  <a:schemeClr val="tx1"/>
                </a:solidFill>
                <a:latin typeface="Segoe Sans Display" pitchFamily="2" charset="0"/>
                <a:cs typeface="Segoe Sans Display" pitchFamily="2" charset="0"/>
              </a:rPr>
              <a:t>Reasignar el tiempo a tareas de mayor valor</a:t>
            </a:r>
            <a:endParaRPr kumimoji="0" lang="en-US" sz="1800" b="0" i="0" u="none" strike="noStrike" kern="1200" cap="none" spc="-10" normalizeH="0" baseline="0" noProof="0">
              <a:ln w="3175">
                <a:noFill/>
              </a:ln>
              <a:solidFill>
                <a:schemeClr val="tx1"/>
              </a:solidFill>
              <a:effectLst/>
              <a:uLnTx/>
              <a:uFillTx/>
              <a:latin typeface="Segoe Sans Display" pitchFamily="2" charset="0"/>
              <a:ea typeface="+mn-ea"/>
              <a:cs typeface="Segoe Sans Display" pitchFamily="2" charset="0"/>
            </a:endParaRPr>
          </a:p>
        </p:txBody>
      </p:sp>
      <p:sp>
        <p:nvSpPr>
          <p:cNvPr id="31" name="!!2">
            <a:extLst>
              <a:ext uri="{FF2B5EF4-FFF2-40B4-BE49-F238E27FC236}">
                <a16:creationId xmlns:a16="http://schemas.microsoft.com/office/drawing/2014/main" id="{ED94B1D1-8710-0671-B9BE-5D5F203E935D}"/>
              </a:ext>
            </a:extLst>
          </p:cNvPr>
          <p:cNvSpPr/>
          <p:nvPr/>
        </p:nvSpPr>
        <p:spPr>
          <a:xfrm>
            <a:off x="4999892" y="2203850"/>
            <a:ext cx="2192214" cy="4924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defTabSz="932742">
              <a:spcBef>
                <a:spcPct val="0"/>
              </a:spcBef>
              <a:defRPr/>
            </a:pPr>
            <a:r>
              <a:rPr lang="es-MX" sz="1600" spc="-10">
                <a:ln w="3175">
                  <a:noFill/>
                </a:ln>
                <a:solidFill>
                  <a:schemeClr val="tx1"/>
                </a:solidFill>
                <a:latin typeface="Segoe Sans Display" pitchFamily="2" charset="0"/>
                <a:cs typeface="Segoe Sans Display" pitchFamily="2" charset="0"/>
              </a:rPr>
              <a:t>Complete las tareas de mayor valor más rápido</a:t>
            </a:r>
            <a:endParaRPr kumimoji="0" lang="en-US" sz="1800" b="0" i="0" u="none" strike="noStrike" kern="1200" cap="none" spc="-10" normalizeH="0" baseline="0" noProof="0">
              <a:ln w="3175">
                <a:noFill/>
              </a:ln>
              <a:solidFill>
                <a:schemeClr val="tx1"/>
              </a:solidFill>
              <a:effectLst/>
              <a:uLnTx/>
              <a:uFillTx/>
              <a:latin typeface="Segoe Sans Display" pitchFamily="2" charset="0"/>
              <a:ea typeface="+mn-ea"/>
              <a:cs typeface="Segoe Sans Display" pitchFamily="2" charset="0"/>
            </a:endParaRPr>
          </a:p>
        </p:txBody>
      </p:sp>
      <p:sp>
        <p:nvSpPr>
          <p:cNvPr id="32" name="!!3">
            <a:extLst>
              <a:ext uri="{FF2B5EF4-FFF2-40B4-BE49-F238E27FC236}">
                <a16:creationId xmlns:a16="http://schemas.microsoft.com/office/drawing/2014/main" id="{78797566-41D2-9F2D-4530-405C0E846C25}"/>
              </a:ext>
            </a:extLst>
          </p:cNvPr>
          <p:cNvSpPr/>
          <p:nvPr/>
        </p:nvSpPr>
        <p:spPr>
          <a:xfrm>
            <a:off x="8588861" y="2173072"/>
            <a:ext cx="1913676" cy="553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defTabSz="932742">
              <a:spcBef>
                <a:spcPct val="0"/>
              </a:spcBef>
              <a:defRPr/>
            </a:pPr>
            <a:r>
              <a:rPr lang="es-MX" spc="-10">
                <a:ln w="3175">
                  <a:noFill/>
                </a:ln>
                <a:solidFill>
                  <a:schemeClr val="tx1"/>
                </a:solidFill>
                <a:latin typeface="Segoe Sans Display" pitchFamily="2" charset="0"/>
                <a:cs typeface="Segoe Sans Display" pitchFamily="2" charset="0"/>
              </a:rPr>
              <a:t>Completa más de las mismas tareas</a:t>
            </a:r>
            <a:endParaRPr kumimoji="0" lang="en-US" sz="1800" b="0" i="0" u="none" strike="noStrike" kern="1200" cap="none" spc="-10" normalizeH="0" baseline="0" noProof="0">
              <a:ln w="3175">
                <a:noFill/>
              </a:ln>
              <a:solidFill>
                <a:schemeClr val="tx1"/>
              </a:solidFill>
              <a:effectLst/>
              <a:uLnTx/>
              <a:uFillTx/>
              <a:latin typeface="Segoe Sans Display" pitchFamily="2" charset="0"/>
              <a:ea typeface="+mn-ea"/>
              <a:cs typeface="Segoe Sans Display" pitchFamily="2" charset="0"/>
            </a:endParaRPr>
          </a:p>
        </p:txBody>
      </p:sp>
      <p:sp>
        <p:nvSpPr>
          <p:cNvPr id="19" name="Rectangle 18">
            <a:extLst>
              <a:ext uri="{FF2B5EF4-FFF2-40B4-BE49-F238E27FC236}">
                <a16:creationId xmlns:a16="http://schemas.microsoft.com/office/drawing/2014/main" id="{26E09464-E9E0-7EB9-DA34-2A2D2ED94CDD}"/>
              </a:ext>
              <a:ext uri="{C183D7F6-B498-43B3-948B-1728B52AA6E4}">
                <adec:decorative xmlns:adec="http://schemas.microsoft.com/office/drawing/2017/decorative" val="1"/>
              </a:ext>
            </a:extLst>
          </p:cNvPr>
          <p:cNvSpPr/>
          <p:nvPr/>
        </p:nvSpPr>
        <p:spPr bwMode="auto">
          <a:xfrm>
            <a:off x="0" y="2978390"/>
            <a:ext cx="11601495" cy="300585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pic>
        <p:nvPicPr>
          <p:cNvPr id="22" name="Picture 10" descr="Mobile device and stopwatch with data stream in purple and blue color">
            <a:extLst>
              <a:ext uri="{FF2B5EF4-FFF2-40B4-BE49-F238E27FC236}">
                <a16:creationId xmlns:a16="http://schemas.microsoft.com/office/drawing/2014/main" id="{59F01BAF-11AC-651C-0FEA-1F15BD5DF5EC}"/>
              </a:ext>
            </a:extLst>
          </p:cNvPr>
          <p:cNvPicPr>
            <a:picLocks noChangeAspect="1"/>
          </p:cNvPicPr>
          <p:nvPr/>
        </p:nvPicPr>
        <p:blipFill>
          <a:blip r:embed="rId3"/>
          <a:stretch>
            <a:fillRect/>
          </a:stretch>
        </p:blipFill>
        <p:spPr>
          <a:xfrm>
            <a:off x="5825155" y="1607239"/>
            <a:ext cx="541692" cy="541692"/>
          </a:xfrm>
          <a:prstGeom prst="rect">
            <a:avLst/>
          </a:prstGeom>
        </p:spPr>
      </p:pic>
      <p:pic>
        <p:nvPicPr>
          <p:cNvPr id="23" name="Picture 14" descr="Monitor with sync symbol and mobile device in purple and magenta color">
            <a:extLst>
              <a:ext uri="{FF2B5EF4-FFF2-40B4-BE49-F238E27FC236}">
                <a16:creationId xmlns:a16="http://schemas.microsoft.com/office/drawing/2014/main" id="{43339FFA-10F2-400A-F7D7-F11941155F7F}"/>
              </a:ext>
            </a:extLst>
          </p:cNvPr>
          <p:cNvPicPr>
            <a:picLocks noChangeAspect="1"/>
          </p:cNvPicPr>
          <p:nvPr/>
        </p:nvPicPr>
        <p:blipFill>
          <a:blip r:embed="rId4"/>
          <a:stretch>
            <a:fillRect/>
          </a:stretch>
        </p:blipFill>
        <p:spPr>
          <a:xfrm>
            <a:off x="9274854" y="1607239"/>
            <a:ext cx="541692" cy="541692"/>
          </a:xfrm>
          <a:prstGeom prst="rect">
            <a:avLst/>
          </a:prstGeom>
        </p:spPr>
      </p:pic>
      <p:pic>
        <p:nvPicPr>
          <p:cNvPr id="24" name="Picture 15" descr="Laptop with bar chart and light bulb in purple and yellow color">
            <a:extLst>
              <a:ext uri="{FF2B5EF4-FFF2-40B4-BE49-F238E27FC236}">
                <a16:creationId xmlns:a16="http://schemas.microsoft.com/office/drawing/2014/main" id="{F674F40C-9421-2D1E-6F91-68976A907D76}"/>
              </a:ext>
            </a:extLst>
          </p:cNvPr>
          <p:cNvPicPr>
            <a:picLocks noChangeAspect="1"/>
          </p:cNvPicPr>
          <p:nvPr/>
        </p:nvPicPr>
        <p:blipFill>
          <a:blip r:embed="rId5"/>
          <a:stretch>
            <a:fillRect/>
          </a:stretch>
        </p:blipFill>
        <p:spPr>
          <a:xfrm>
            <a:off x="2375456" y="1607239"/>
            <a:ext cx="541692" cy="541692"/>
          </a:xfrm>
          <a:prstGeom prst="rect">
            <a:avLst/>
          </a:prstGeom>
        </p:spPr>
      </p:pic>
      <p:sp>
        <p:nvSpPr>
          <p:cNvPr id="25" name="Triangle 24" descr="Arrow up">
            <a:extLst>
              <a:ext uri="{FF2B5EF4-FFF2-40B4-BE49-F238E27FC236}">
                <a16:creationId xmlns:a16="http://schemas.microsoft.com/office/drawing/2014/main" id="{3BB0BAC8-D398-A211-E798-FBAFBD9E7B60}"/>
              </a:ext>
            </a:extLst>
          </p:cNvPr>
          <p:cNvSpPr/>
          <p:nvPr/>
        </p:nvSpPr>
        <p:spPr bwMode="auto">
          <a:xfrm>
            <a:off x="2519680" y="2845023"/>
            <a:ext cx="397468" cy="133368"/>
          </a:xfrm>
          <a:prstGeom prst="triangl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cxnSp>
        <p:nvCxnSpPr>
          <p:cNvPr id="27" name="!!LineL">
            <a:extLst>
              <a:ext uri="{FF2B5EF4-FFF2-40B4-BE49-F238E27FC236}">
                <a16:creationId xmlns:a16="http://schemas.microsoft.com/office/drawing/2014/main" id="{17A62D2D-C35C-6E4C-DF56-6480666E0F52}"/>
              </a:ext>
              <a:ext uri="{C183D7F6-B498-43B3-948B-1728B52AA6E4}">
                <adec:decorative xmlns:adec="http://schemas.microsoft.com/office/drawing/2017/decorative" val="1"/>
              </a:ext>
            </a:extLst>
          </p:cNvPr>
          <p:cNvCxnSpPr>
            <a:cxnSpLocks/>
          </p:cNvCxnSpPr>
          <p:nvPr/>
        </p:nvCxnSpPr>
        <p:spPr>
          <a:xfrm>
            <a:off x="4265133" y="1719186"/>
            <a:ext cx="0" cy="1025972"/>
          </a:xfrm>
          <a:prstGeom prst="line">
            <a:avLst/>
          </a:prstGeom>
          <a:ln w="19050">
            <a:solidFill>
              <a:srgbClr val="E8E6D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LineR">
            <a:extLst>
              <a:ext uri="{FF2B5EF4-FFF2-40B4-BE49-F238E27FC236}">
                <a16:creationId xmlns:a16="http://schemas.microsoft.com/office/drawing/2014/main" id="{CFE261E9-0185-85AA-45F3-FD1402C0A634}"/>
              </a:ext>
              <a:ext uri="{C183D7F6-B498-43B3-948B-1728B52AA6E4}">
                <adec:decorative xmlns:adec="http://schemas.microsoft.com/office/drawing/2017/decorative" val="1"/>
              </a:ext>
            </a:extLst>
          </p:cNvPr>
          <p:cNvCxnSpPr>
            <a:cxnSpLocks/>
          </p:cNvCxnSpPr>
          <p:nvPr/>
        </p:nvCxnSpPr>
        <p:spPr>
          <a:xfrm>
            <a:off x="7926865" y="1719186"/>
            <a:ext cx="0" cy="1025972"/>
          </a:xfrm>
          <a:prstGeom prst="line">
            <a:avLst/>
          </a:prstGeom>
          <a:ln w="19050">
            <a:solidFill>
              <a:srgbClr val="E8E6D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6641E2F-3D77-90C1-4235-60D850976369}"/>
              </a:ext>
            </a:extLst>
          </p:cNvPr>
          <p:cNvSpPr txBox="1"/>
          <p:nvPr/>
        </p:nvSpPr>
        <p:spPr>
          <a:xfrm>
            <a:off x="588263" y="3429000"/>
            <a:ext cx="7023028" cy="1538883"/>
          </a:xfrm>
          <a:prstGeom prst="rect">
            <a:avLst/>
          </a:prstGeom>
          <a:noFill/>
        </p:spPr>
        <p:txBody>
          <a:bodyPr wrap="square" lIns="0" tIns="0" rIns="0" bIns="0" rtlCol="0" anchor="t">
            <a:spAutoFit/>
          </a:bodyPr>
          <a:lstStyle/>
          <a:p>
            <a:pPr lvl="0" defTabSz="914367">
              <a:defRPr/>
            </a:pPr>
            <a:r>
              <a:rPr lang="en-US" sz="2800" spc="-10" err="1">
                <a:ln w="3175">
                  <a:noFill/>
                </a:ln>
                <a:gradFill>
                  <a:gsLst>
                    <a:gs pos="0">
                      <a:srgbClr val="FFB3BB"/>
                    </a:gs>
                    <a:gs pos="49000">
                      <a:srgbClr val="FFE399"/>
                    </a:gs>
                  </a:gsLst>
                  <a:lin ang="13500000" scaled="1"/>
                </a:gradFill>
                <a:latin typeface="Segoe Sans Display" pitchFamily="2" charset="0"/>
                <a:cs typeface="Segoe Sans Display" pitchFamily="2" charset="0"/>
              </a:rPr>
              <a:t>Efectividad</a:t>
            </a:r>
            <a:r>
              <a:rPr lang="en-US" sz="2800" spc="-10">
                <a:ln w="3175">
                  <a:noFill/>
                </a:ln>
                <a:gradFill>
                  <a:gsLst>
                    <a:gs pos="0">
                      <a:srgbClr val="FFB3BB"/>
                    </a:gs>
                    <a:gs pos="49000">
                      <a:srgbClr val="FFE399"/>
                    </a:gs>
                  </a:gsLst>
                  <a:lin ang="13500000" scaled="1"/>
                </a:gradFill>
                <a:latin typeface="Segoe Sans Display" pitchFamily="2" charset="0"/>
                <a:cs typeface="Segoe Sans Display" pitchFamily="2" charset="0"/>
              </a:rPr>
              <a:t> </a:t>
            </a:r>
            <a:r>
              <a:rPr lang="en-US" sz="2800" spc="-10" err="1">
                <a:ln w="3175">
                  <a:noFill/>
                </a:ln>
                <a:gradFill>
                  <a:gsLst>
                    <a:gs pos="0">
                      <a:srgbClr val="FFB3BB"/>
                    </a:gs>
                    <a:gs pos="49000">
                      <a:srgbClr val="FFE399"/>
                    </a:gs>
                  </a:gsLst>
                  <a:lin ang="13500000" scaled="1"/>
                </a:gradFill>
                <a:latin typeface="Segoe Sans Display" pitchFamily="2" charset="0"/>
                <a:cs typeface="Segoe Sans Display" pitchFamily="2" charset="0"/>
              </a:rPr>
              <a:t>en</a:t>
            </a:r>
            <a:r>
              <a:rPr lang="en-US" sz="2800" spc="-10">
                <a:ln w="3175">
                  <a:noFill/>
                </a:ln>
                <a:gradFill>
                  <a:gsLst>
                    <a:gs pos="0">
                      <a:srgbClr val="FFB3BB"/>
                    </a:gs>
                    <a:gs pos="49000">
                      <a:srgbClr val="FFE399"/>
                    </a:gs>
                  </a:gsLst>
                  <a:lin ang="13500000" scaled="1"/>
                </a:gradFill>
                <a:latin typeface="Segoe Sans Display" pitchFamily="2" charset="0"/>
                <a:cs typeface="Segoe Sans Display" pitchFamily="2" charset="0"/>
              </a:rPr>
              <a:t> las </a:t>
            </a:r>
            <a:r>
              <a:rPr lang="en-US" sz="2800" spc="-10" err="1">
                <a:ln w="3175">
                  <a:noFill/>
                </a:ln>
                <a:gradFill>
                  <a:gsLst>
                    <a:gs pos="0">
                      <a:srgbClr val="FFB3BB"/>
                    </a:gs>
                    <a:gs pos="49000">
                      <a:srgbClr val="FFE399"/>
                    </a:gs>
                  </a:gsLst>
                  <a:lin ang="13500000" scaled="1"/>
                </a:gradFill>
                <a:latin typeface="Segoe Sans Display" pitchFamily="2" charset="0"/>
                <a:cs typeface="Segoe Sans Display" pitchFamily="2" charset="0"/>
              </a:rPr>
              <a:t>ventas</a:t>
            </a:r>
            <a:endParaRPr lang="en-US" sz="2800" spc="-10">
              <a:ln w="3175">
                <a:noFill/>
              </a:ln>
              <a:gradFill>
                <a:gsLst>
                  <a:gs pos="0">
                    <a:srgbClr val="FFB3BB"/>
                  </a:gs>
                  <a:gs pos="49000">
                    <a:srgbClr val="FFE399"/>
                  </a:gs>
                </a:gsLst>
                <a:lin ang="13500000" scaled="1"/>
              </a:gradFill>
              <a:latin typeface="Segoe Sans Display" pitchFamily="2" charset="0"/>
              <a:cs typeface="Segoe Sans Display" pitchFamily="2" charset="0"/>
            </a:endParaRPr>
          </a:p>
          <a:p>
            <a:pPr lvl="0" defTabSz="914367">
              <a:defRPr/>
            </a:pPr>
            <a:r>
              <a:rPr lang="es-MX" kern="0">
                <a:solidFill>
                  <a:srgbClr val="FFF8F3"/>
                </a:solidFill>
                <a:latin typeface="Segoe Sans Display" pitchFamily="2" charset="0"/>
                <a:cs typeface="Segoe Sans Display" pitchFamily="2" charset="0"/>
              </a:rPr>
              <a:t>Los profesionales de ventas pueden reducir el tiempo creando propuestas, respondiendo a correos electrónicos y preparando materiales de ventas para dedicar más tiempo a desarrollar las relaciones con los clientes</a:t>
            </a:r>
            <a:r>
              <a:rPr kumimoji="0" lang="en-US" sz="1800" b="0" i="0" u="none" strike="noStrike" kern="0" cap="none" spc="0" normalizeH="0" baseline="0" noProof="0">
                <a:ln>
                  <a:noFill/>
                </a:ln>
                <a:solidFill>
                  <a:srgbClr val="FFF8F3"/>
                </a:solidFill>
                <a:effectLst/>
                <a:uLnTx/>
                <a:uFillTx/>
                <a:latin typeface="Segoe Sans Display" pitchFamily="2" charset="0"/>
                <a:ea typeface="+mn-ea"/>
                <a:cs typeface="Segoe Sans Display" pitchFamily="2" charset="0"/>
              </a:rPr>
              <a:t>. </a:t>
            </a:r>
          </a:p>
        </p:txBody>
      </p:sp>
      <p:pic>
        <p:nvPicPr>
          <p:cNvPr id="3" name="Picture 2" descr="A group of women sitting at a table with a computer&#10;&#10;Description automatically generated">
            <a:extLst>
              <a:ext uri="{FF2B5EF4-FFF2-40B4-BE49-F238E27FC236}">
                <a16:creationId xmlns:a16="http://schemas.microsoft.com/office/drawing/2014/main" id="{3F85E073-8667-36E8-96A3-70BA805566E0}"/>
              </a:ext>
            </a:extLst>
          </p:cNvPr>
          <p:cNvPicPr>
            <a:picLocks noChangeAspect="1"/>
          </p:cNvPicPr>
          <p:nvPr/>
        </p:nvPicPr>
        <p:blipFill rotWithShape="1">
          <a:blip r:embed="rId6">
            <a:extLst>
              <a:ext uri="{28A0092B-C50C-407E-A947-70E740481C1C}">
                <a14:useLocalDpi xmlns:a14="http://schemas.microsoft.com/office/drawing/2010/main" val="0"/>
              </a:ext>
            </a:extLst>
          </a:blip>
          <a:srcRect r="-194"/>
          <a:stretch/>
        </p:blipFill>
        <p:spPr>
          <a:xfrm>
            <a:off x="8273490" y="3302000"/>
            <a:ext cx="3918510" cy="3576171"/>
          </a:xfrm>
          <a:prstGeom prst="rect">
            <a:avLst/>
          </a:prstGeom>
        </p:spPr>
      </p:pic>
    </p:spTree>
    <p:extLst>
      <p:ext uri="{BB962C8B-B14F-4D97-AF65-F5344CB8AC3E}">
        <p14:creationId xmlns:p14="http://schemas.microsoft.com/office/powerpoint/2010/main" val="7013736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8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42" presetClass="path" presetSubtype="0" decel="100000" fill="hold" grpId="1" nodeType="withEffect">
                                  <p:stCondLst>
                                    <p:cond delay="0"/>
                                  </p:stCondLst>
                                  <p:childTnLst>
                                    <p:animMotion origin="layout" path="M 3.125E-6 -1.11111E-6 L 3.125E-6 0.03542 " pathEditMode="relative" rAng="0" ptsTypes="AA">
                                      <p:cBhvr>
                                        <p:cTn id="13" dur="700" spd="-100000" fill="hold"/>
                                        <p:tgtEl>
                                          <p:spTgt spid="30"/>
                                        </p:tgtEl>
                                        <p:attrNameLst>
                                          <p:attrName>ppt_x</p:attrName>
                                          <p:attrName>ppt_y</p:attrName>
                                        </p:attrNameLst>
                                      </p:cBhvr>
                                      <p:rCtr x="0" y="1759"/>
                                    </p:animMotion>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42" presetClass="path" presetSubtype="0" decel="100000" fill="hold" grpId="1" nodeType="withEffect">
                                  <p:stCondLst>
                                    <p:cond delay="0"/>
                                  </p:stCondLst>
                                  <p:childTnLst>
                                    <p:animMotion origin="layout" path="M 3.33333E-6 2.96296E-6 L 3.33333E-6 0.03541 " pathEditMode="relative" rAng="0" ptsTypes="AA">
                                      <p:cBhvr>
                                        <p:cTn id="18" dur="700" spd="-100000" fill="hold"/>
                                        <p:tgtEl>
                                          <p:spTgt spid="25"/>
                                        </p:tgtEl>
                                        <p:attrNameLst>
                                          <p:attrName>ppt_x</p:attrName>
                                          <p:attrName>ppt_y</p:attrName>
                                        </p:attrNameLst>
                                      </p:cBhvr>
                                      <p:rCtr x="0" y="1759"/>
                                    </p:animMotion>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42" presetClass="path" presetSubtype="0" decel="100000" fill="hold" grpId="1" nodeType="withEffect">
                                  <p:stCondLst>
                                    <p:cond delay="0"/>
                                  </p:stCondLst>
                                  <p:childTnLst>
                                    <p:animMotion origin="layout" path="M 1.66667E-6 -2.22222E-6 L 1.66667E-6 0.03542 " pathEditMode="relative" rAng="0" ptsTypes="AA">
                                      <p:cBhvr>
                                        <p:cTn id="23" dur="700" spd="-100000" fill="hold"/>
                                        <p:tgtEl>
                                          <p:spTgt spid="19"/>
                                        </p:tgtEl>
                                        <p:attrNameLst>
                                          <p:attrName>ppt_x</p:attrName>
                                          <p:attrName>ppt_y</p:attrName>
                                        </p:attrNameLst>
                                      </p:cBhvr>
                                      <p:rCtr x="0" y="1782"/>
                                    </p:animMotion>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42" presetClass="path" presetSubtype="0" decel="100000" fill="hold" nodeType="withEffect">
                                  <p:stCondLst>
                                    <p:cond delay="0"/>
                                  </p:stCondLst>
                                  <p:childTnLst>
                                    <p:animMotion origin="layout" path="M 1.66667E-6 -2.22222E-6 L 1.66667E-6 0.03542 " pathEditMode="relative" rAng="0" ptsTypes="AA">
                                      <p:cBhvr>
                                        <p:cTn id="28" dur="700" spd="-100000" fill="hold"/>
                                        <p:tgtEl>
                                          <p:spTgt spid="3"/>
                                        </p:tgtEl>
                                        <p:attrNameLst>
                                          <p:attrName>ppt_x</p:attrName>
                                          <p:attrName>ppt_y</p:attrName>
                                        </p:attrNameLst>
                                      </p:cBhvr>
                                      <p:rCtr x="0" y="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19" grpId="1" animBg="1"/>
      <p:bldP spid="25" grpId="0" animBg="1"/>
      <p:bldP spid="25" grpId="1" animBg="1"/>
      <p:bldP spid="30" grpId="0"/>
      <p:bldP spid="3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036B3-B158-E9A0-9743-2AA8EF8BE689}"/>
              </a:ext>
            </a:extLst>
          </p:cNvPr>
          <p:cNvSpPr>
            <a:spLocks noGrp="1"/>
          </p:cNvSpPr>
          <p:nvPr>
            <p:ph type="title"/>
          </p:nvPr>
        </p:nvSpPr>
        <p:spPr>
          <a:xfrm>
            <a:off x="1921961" y="457200"/>
            <a:ext cx="8351124" cy="861774"/>
          </a:xfrm>
        </p:spPr>
        <p:txBody>
          <a:bodyPr/>
          <a:lstStyle/>
          <a:p>
            <a:pPr algn="ctr"/>
            <a:r>
              <a:rPr lang="es-MX" sz="2800" err="1"/>
              <a:t>Copilot</a:t>
            </a:r>
            <a:r>
              <a:rPr lang="es-MX" sz="2800"/>
              <a:t> acelera el ciclo de ventas y aumenta el tamaño de los acuerdos para aumentar los ingresos</a:t>
            </a:r>
            <a:endParaRPr lang="en-US"/>
          </a:p>
        </p:txBody>
      </p:sp>
      <p:sp>
        <p:nvSpPr>
          <p:cNvPr id="7" name="Rectangle 6">
            <a:extLst>
              <a:ext uri="{FF2B5EF4-FFF2-40B4-BE49-F238E27FC236}">
                <a16:creationId xmlns:a16="http://schemas.microsoft.com/office/drawing/2014/main" id="{2F651825-DADD-2C93-17BC-85C3F17BE374}"/>
              </a:ext>
              <a:ext uri="{C183D7F6-B498-43B3-948B-1728B52AA6E4}">
                <adec:decorative xmlns:adec="http://schemas.microsoft.com/office/drawing/2017/decorative" val="1"/>
              </a:ext>
            </a:extLst>
          </p:cNvPr>
          <p:cNvSpPr/>
          <p:nvPr/>
        </p:nvSpPr>
        <p:spPr bwMode="auto">
          <a:xfrm>
            <a:off x="1" y="2483224"/>
            <a:ext cx="12192000" cy="3312366"/>
          </a:xfrm>
          <a:prstGeom prst="rect">
            <a:avLst/>
          </a:prstGeom>
          <a:gradFill>
            <a:gsLst>
              <a:gs pos="0">
                <a:srgbClr val="FFB3BB"/>
              </a:gs>
              <a:gs pos="51000">
                <a:srgbClr val="FFE399"/>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grpSp>
        <p:nvGrpSpPr>
          <p:cNvPr id="8" name="Group 7">
            <a:extLst>
              <a:ext uri="{FF2B5EF4-FFF2-40B4-BE49-F238E27FC236}">
                <a16:creationId xmlns:a16="http://schemas.microsoft.com/office/drawing/2014/main" id="{5F51AB7D-9140-E18C-15C3-99C2721C1C41}"/>
              </a:ext>
              <a:ext uri="{C183D7F6-B498-43B3-948B-1728B52AA6E4}">
                <adec:decorative xmlns:adec="http://schemas.microsoft.com/office/drawing/2017/decorative" val="1"/>
              </a:ext>
            </a:extLst>
          </p:cNvPr>
          <p:cNvGrpSpPr/>
          <p:nvPr/>
        </p:nvGrpSpPr>
        <p:grpSpPr>
          <a:xfrm>
            <a:off x="0" y="1970004"/>
            <a:ext cx="11609388" cy="4299034"/>
            <a:chOff x="0" y="1970004"/>
            <a:chExt cx="11609388" cy="4299034"/>
          </a:xfrm>
        </p:grpSpPr>
        <p:sp>
          <p:nvSpPr>
            <p:cNvPr id="9" name="Rectangle 8">
              <a:extLst>
                <a:ext uri="{FF2B5EF4-FFF2-40B4-BE49-F238E27FC236}">
                  <a16:creationId xmlns:a16="http://schemas.microsoft.com/office/drawing/2014/main" id="{7E06287C-D901-CAAF-DF07-174F4CE6B0A7}"/>
                </a:ext>
              </a:extLst>
            </p:cNvPr>
            <p:cNvSpPr/>
            <p:nvPr/>
          </p:nvSpPr>
          <p:spPr bwMode="auto">
            <a:xfrm>
              <a:off x="2" y="1970004"/>
              <a:ext cx="11609386" cy="4299034"/>
            </a:xfrm>
            <a:prstGeom prst="rect">
              <a:avLst/>
            </a:pr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10" name="TextBox 9">
              <a:extLst>
                <a:ext uri="{FF2B5EF4-FFF2-40B4-BE49-F238E27FC236}">
                  <a16:creationId xmlns:a16="http://schemas.microsoft.com/office/drawing/2014/main" id="{413E6BF8-3911-239B-12C5-46E004D8DA0A}"/>
                </a:ext>
              </a:extLst>
            </p:cNvPr>
            <p:cNvSpPr txBox="1"/>
            <p:nvPr/>
          </p:nvSpPr>
          <p:spPr>
            <a:xfrm>
              <a:off x="582612" y="2275984"/>
              <a:ext cx="1627399" cy="276999"/>
            </a:xfrm>
            <a:prstGeom prst="roundRect">
              <a:avLst>
                <a:gd name="adj" fmla="val 0"/>
              </a:avLst>
            </a:prstGeom>
            <a:noFill/>
            <a:ln w="26988" cap="flat">
              <a:noFill/>
              <a:prstDash val="solid"/>
              <a:miter/>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spAutoFit/>
            </a:bodyPr>
            <a:lstStyle>
              <a:defPPr>
                <a:defRPr lang="en-US"/>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srgbClr val="2A446F"/>
                  </a:solidFill>
                  <a:effectLst/>
                  <a:uLnTx/>
                  <a:uFillTx/>
                  <a:latin typeface="Segoe Sans Display Semibold" pitchFamily="2" charset="0"/>
                  <a:cs typeface="Segoe Sans Display Semibold"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lgn="l">
                <a:defRPr/>
              </a:pPr>
              <a:r>
                <a:rPr lang="en-US" sz="1200" b="0" spc="100">
                  <a:solidFill>
                    <a:srgbClr val="FFF8F3"/>
                  </a:solidFill>
                  <a:latin typeface="Segoe Sans Display"/>
                </a:rPr>
                <a:t>EMBUDO DE VENTAS</a:t>
              </a:r>
              <a:endParaRPr kumimoji="0" lang="en-US" sz="1400" b="0" i="0" u="none" strike="noStrike" kern="1200" cap="none" spc="100" normalizeH="0" baseline="0" noProof="0">
                <a:ln>
                  <a:noFill/>
                </a:ln>
                <a:solidFill>
                  <a:srgbClr val="FFF8F3"/>
                </a:solidFill>
                <a:effectLst/>
                <a:uLnTx/>
                <a:uFillTx/>
                <a:latin typeface="Segoe Sans Display"/>
                <a:ea typeface="+mn-ea"/>
                <a:cs typeface="Segoe Sans Display Semibold" pitchFamily="2" charset="0"/>
              </a:endParaRPr>
            </a:p>
          </p:txBody>
        </p:sp>
        <p:grpSp>
          <p:nvGrpSpPr>
            <p:cNvPr id="18" name="Group 17">
              <a:extLst>
                <a:ext uri="{FF2B5EF4-FFF2-40B4-BE49-F238E27FC236}">
                  <a16:creationId xmlns:a16="http://schemas.microsoft.com/office/drawing/2014/main" id="{EB3F326E-5B5D-0E90-ACA2-23699CCFB29D}"/>
                </a:ext>
              </a:extLst>
            </p:cNvPr>
            <p:cNvGrpSpPr/>
            <p:nvPr/>
          </p:nvGrpSpPr>
          <p:grpSpPr>
            <a:xfrm>
              <a:off x="410" y="2751091"/>
              <a:ext cx="3598784" cy="677758"/>
              <a:chOff x="410" y="2751091"/>
              <a:chExt cx="3598784" cy="677758"/>
            </a:xfrm>
          </p:grpSpPr>
          <p:sp>
            <p:nvSpPr>
              <p:cNvPr id="74" name="Rectangle 73">
                <a:extLst>
                  <a:ext uri="{FF2B5EF4-FFF2-40B4-BE49-F238E27FC236}">
                    <a16:creationId xmlns:a16="http://schemas.microsoft.com/office/drawing/2014/main" id="{402B81E4-CD1A-027E-2327-F3B0AC7A4F7E}"/>
                  </a:ext>
                </a:extLst>
              </p:cNvPr>
              <p:cNvSpPr/>
              <p:nvPr/>
            </p:nvSpPr>
            <p:spPr bwMode="auto">
              <a:xfrm>
                <a:off x="410" y="2751091"/>
                <a:ext cx="3434553" cy="67775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76000" tIns="146304" rIns="182880" bIns="146304" numCol="1" spcCol="0" rtlCol="0" fromWordArt="0" anchor="ctr" anchorCtr="0" forceAA="0" compatLnSpc="1">
                <a:prstTxWarp prst="textNoShape">
                  <a:avLst/>
                </a:prstTxWarp>
                <a:noAutofit/>
              </a:bodyPr>
              <a:lstStyle/>
              <a:p>
                <a:pPr lvl="0" defTabSz="932472" fontAlgn="base">
                  <a:spcBef>
                    <a:spcPct val="0"/>
                  </a:spcBef>
                  <a:spcAft>
                    <a:spcPct val="0"/>
                  </a:spcAft>
                  <a:defRPr/>
                </a:pPr>
                <a:r>
                  <a:rPr lang="en-US" sz="1400">
                    <a:solidFill>
                      <a:srgbClr val="2A446F"/>
                    </a:solidFill>
                    <a:latin typeface="Segoe Sans Display"/>
                    <a:ea typeface="Segoe UI" pitchFamily="34" charset="0"/>
                    <a:cs typeface="Segoe UI" pitchFamily="34" charset="0"/>
                  </a:rPr>
                  <a:t>Leads </a:t>
                </a:r>
                <a:r>
                  <a:rPr lang="en-US" sz="1400" err="1">
                    <a:solidFill>
                      <a:srgbClr val="2A446F"/>
                    </a:solidFill>
                    <a:latin typeface="Segoe Sans Display"/>
                    <a:ea typeface="Segoe UI" pitchFamily="34" charset="0"/>
                    <a:cs typeface="Segoe UI" pitchFamily="34" charset="0"/>
                  </a:rPr>
                  <a:t>generados</a:t>
                </a:r>
                <a:endParaRPr kumimoji="0" lang="en-US" sz="1400" b="0" i="0" u="none" strike="noStrike" kern="1200" cap="none" spc="0" normalizeH="0" baseline="0" noProof="0">
                  <a:ln>
                    <a:noFill/>
                  </a:ln>
                  <a:solidFill>
                    <a:srgbClr val="2A446F"/>
                  </a:solidFill>
                  <a:effectLst/>
                  <a:uLnTx/>
                  <a:uFillTx/>
                  <a:latin typeface="Segoe Sans Display"/>
                  <a:ea typeface="Segoe UI" pitchFamily="34" charset="0"/>
                  <a:cs typeface="Segoe UI" pitchFamily="34" charset="0"/>
                </a:endParaRPr>
              </a:p>
            </p:txBody>
          </p:sp>
          <p:sp>
            <p:nvSpPr>
              <p:cNvPr id="75" name="Rectangle 74">
                <a:extLst>
                  <a:ext uri="{FF2B5EF4-FFF2-40B4-BE49-F238E27FC236}">
                    <a16:creationId xmlns:a16="http://schemas.microsoft.com/office/drawing/2014/main" id="{2F25AADB-18B7-A3BF-8981-7CA21E65BAEC}"/>
                  </a:ext>
                </a:extLst>
              </p:cNvPr>
              <p:cNvSpPr/>
              <p:nvPr/>
            </p:nvSpPr>
            <p:spPr bwMode="auto">
              <a:xfrm>
                <a:off x="3431112" y="2751091"/>
                <a:ext cx="168082" cy="676800"/>
              </a:xfrm>
              <a:prstGeom prst="rect">
                <a:avLst/>
              </a:prstGeom>
              <a:gradFill>
                <a:gsLst>
                  <a:gs pos="0">
                    <a:srgbClr val="FFB3BB"/>
                  </a:gs>
                  <a:gs pos="51000">
                    <a:srgbClr val="FFE399"/>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6FB43903-3339-B956-1254-14D35570768C}"/>
                </a:ext>
              </a:extLst>
            </p:cNvPr>
            <p:cNvGrpSpPr/>
            <p:nvPr/>
          </p:nvGrpSpPr>
          <p:grpSpPr>
            <a:xfrm>
              <a:off x="409" y="3550040"/>
              <a:ext cx="3140543" cy="677758"/>
              <a:chOff x="409" y="3550040"/>
              <a:chExt cx="3140543" cy="677758"/>
            </a:xfrm>
          </p:grpSpPr>
          <p:sp>
            <p:nvSpPr>
              <p:cNvPr id="72" name="Rectangle 71">
                <a:extLst>
                  <a:ext uri="{FF2B5EF4-FFF2-40B4-BE49-F238E27FC236}">
                    <a16:creationId xmlns:a16="http://schemas.microsoft.com/office/drawing/2014/main" id="{C34DFB0A-6F42-A807-A3FB-3E91ABA55DEA}"/>
                  </a:ext>
                </a:extLst>
              </p:cNvPr>
              <p:cNvSpPr/>
              <p:nvPr/>
            </p:nvSpPr>
            <p:spPr bwMode="auto">
              <a:xfrm>
                <a:off x="409" y="3550040"/>
                <a:ext cx="2909768" cy="67775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76000" tIns="146304" rIns="182880" bIns="146304" numCol="1" spcCol="0" rtlCol="0" fromWordArt="0" anchor="ctr" anchorCtr="0" forceAA="0" compatLnSpc="1">
                <a:prstTxWarp prst="textNoShape">
                  <a:avLst/>
                </a:prstTxWarp>
                <a:noAutofit/>
              </a:bodyPr>
              <a:lstStyle/>
              <a:p>
                <a:pPr lvl="0" defTabSz="932472" fontAlgn="base">
                  <a:spcBef>
                    <a:spcPct val="0"/>
                  </a:spcBef>
                  <a:spcAft>
                    <a:spcPct val="0"/>
                  </a:spcAft>
                  <a:defRPr/>
                </a:pPr>
                <a:r>
                  <a:rPr lang="en-US" sz="1400" err="1">
                    <a:solidFill>
                      <a:srgbClr val="2A446F"/>
                    </a:solidFill>
                    <a:latin typeface="Segoe Sans Display"/>
                    <a:ea typeface="Segoe UI" pitchFamily="34" charset="0"/>
                    <a:cs typeface="Segoe UI" pitchFamily="34" charset="0"/>
                  </a:rPr>
                  <a:t>Oportunidades</a:t>
                </a:r>
                <a:r>
                  <a:rPr lang="en-US" sz="1400">
                    <a:solidFill>
                      <a:srgbClr val="2A446F"/>
                    </a:solidFill>
                    <a:latin typeface="Segoe Sans Display"/>
                    <a:ea typeface="Segoe UI" pitchFamily="34" charset="0"/>
                    <a:cs typeface="Segoe UI" pitchFamily="34" charset="0"/>
                  </a:rPr>
                  <a:t> </a:t>
                </a:r>
                <a:r>
                  <a:rPr lang="en-US" sz="1400" err="1">
                    <a:solidFill>
                      <a:srgbClr val="2A446F"/>
                    </a:solidFill>
                    <a:latin typeface="Segoe Sans Display"/>
                    <a:ea typeface="Segoe UI" pitchFamily="34" charset="0"/>
                    <a:cs typeface="Segoe UI" pitchFamily="34" charset="0"/>
                  </a:rPr>
                  <a:t>creadas</a:t>
                </a:r>
                <a:endParaRPr kumimoji="0" lang="en-US" sz="1400" b="0" i="0" u="none" strike="noStrike" kern="1200" cap="none" spc="0" normalizeH="0" baseline="0" noProof="0">
                  <a:ln>
                    <a:noFill/>
                  </a:ln>
                  <a:solidFill>
                    <a:srgbClr val="2A446F"/>
                  </a:solidFill>
                  <a:effectLst/>
                  <a:uLnTx/>
                  <a:uFillTx/>
                  <a:latin typeface="Segoe Sans Display"/>
                  <a:ea typeface="Segoe UI" pitchFamily="34" charset="0"/>
                  <a:cs typeface="Segoe UI" pitchFamily="34" charset="0"/>
                </a:endParaRPr>
              </a:p>
            </p:txBody>
          </p:sp>
          <p:sp>
            <p:nvSpPr>
              <p:cNvPr id="73" name="Rectangle 72">
                <a:extLst>
                  <a:ext uri="{FF2B5EF4-FFF2-40B4-BE49-F238E27FC236}">
                    <a16:creationId xmlns:a16="http://schemas.microsoft.com/office/drawing/2014/main" id="{233B4B5A-A5C7-D72B-6518-5C1BF6C159B6}"/>
                  </a:ext>
                </a:extLst>
              </p:cNvPr>
              <p:cNvSpPr/>
              <p:nvPr/>
            </p:nvSpPr>
            <p:spPr bwMode="auto">
              <a:xfrm>
                <a:off x="2910177" y="3550679"/>
                <a:ext cx="230775" cy="676800"/>
              </a:xfrm>
              <a:prstGeom prst="rect">
                <a:avLst/>
              </a:prstGeom>
              <a:gradFill>
                <a:gsLst>
                  <a:gs pos="0">
                    <a:srgbClr val="FFB3BB"/>
                  </a:gs>
                  <a:gs pos="51000">
                    <a:srgbClr val="FFE399"/>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grpSp>
        <p:grpSp>
          <p:nvGrpSpPr>
            <p:cNvPr id="27" name="Group 26">
              <a:extLst>
                <a:ext uri="{FF2B5EF4-FFF2-40B4-BE49-F238E27FC236}">
                  <a16:creationId xmlns:a16="http://schemas.microsoft.com/office/drawing/2014/main" id="{D853C450-B9CB-911A-2CBD-D49E6C7438AA}"/>
                </a:ext>
              </a:extLst>
            </p:cNvPr>
            <p:cNvGrpSpPr/>
            <p:nvPr/>
          </p:nvGrpSpPr>
          <p:grpSpPr>
            <a:xfrm>
              <a:off x="410" y="4348989"/>
              <a:ext cx="2610118" cy="677758"/>
              <a:chOff x="410" y="4348989"/>
              <a:chExt cx="2610118" cy="677758"/>
            </a:xfrm>
          </p:grpSpPr>
          <p:sp>
            <p:nvSpPr>
              <p:cNvPr id="70" name="Rectangle 69">
                <a:extLst>
                  <a:ext uri="{FF2B5EF4-FFF2-40B4-BE49-F238E27FC236}">
                    <a16:creationId xmlns:a16="http://schemas.microsoft.com/office/drawing/2014/main" id="{840BC804-912E-07E8-7834-3AD18F9B2EE3}"/>
                  </a:ext>
                </a:extLst>
              </p:cNvPr>
              <p:cNvSpPr/>
              <p:nvPr/>
            </p:nvSpPr>
            <p:spPr bwMode="auto">
              <a:xfrm>
                <a:off x="410" y="4348989"/>
                <a:ext cx="2484726" cy="67775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76000" tIns="146304" rIns="182880" bIns="146304" numCol="1" spcCol="0" rtlCol="0" fromWordArt="0" anchor="ctr" anchorCtr="0" forceAA="0" compatLnSpc="1">
                <a:prstTxWarp prst="textNoShape">
                  <a:avLst/>
                </a:prstTxWarp>
                <a:noAutofit/>
              </a:bodyPr>
              <a:lstStyle/>
              <a:p>
                <a:pPr lvl="0" defTabSz="932472" fontAlgn="base">
                  <a:spcBef>
                    <a:spcPct val="0"/>
                  </a:spcBef>
                  <a:spcAft>
                    <a:spcPct val="0"/>
                  </a:spcAft>
                  <a:defRPr/>
                </a:pPr>
                <a:r>
                  <a:rPr lang="en-US" sz="1200" err="1">
                    <a:solidFill>
                      <a:srgbClr val="2A446F"/>
                    </a:solidFill>
                    <a:latin typeface="Segoe Sans Display"/>
                    <a:ea typeface="Segoe UI" pitchFamily="34" charset="0"/>
                    <a:cs typeface="Segoe UI" pitchFamily="34" charset="0"/>
                  </a:rPr>
                  <a:t>Oportunidades</a:t>
                </a:r>
                <a:r>
                  <a:rPr lang="en-US" sz="1200">
                    <a:solidFill>
                      <a:srgbClr val="2A446F"/>
                    </a:solidFill>
                    <a:latin typeface="Segoe Sans Display"/>
                    <a:ea typeface="Segoe UI" pitchFamily="34" charset="0"/>
                    <a:cs typeface="Segoe UI" pitchFamily="34" charset="0"/>
                  </a:rPr>
                  <a:t> </a:t>
                </a:r>
                <a:r>
                  <a:rPr lang="en-US" sz="1200" err="1">
                    <a:solidFill>
                      <a:srgbClr val="2A446F"/>
                    </a:solidFill>
                    <a:latin typeface="Segoe Sans Display"/>
                    <a:ea typeface="Segoe UI" pitchFamily="34" charset="0"/>
                    <a:cs typeface="Segoe UI" pitchFamily="34" charset="0"/>
                  </a:rPr>
                  <a:t>ganadas</a:t>
                </a:r>
                <a:endParaRPr kumimoji="0" lang="en-US" sz="1400" b="0" i="0" u="none" strike="noStrike" kern="1200" cap="none" spc="0" normalizeH="0" baseline="0" noProof="0">
                  <a:ln>
                    <a:noFill/>
                  </a:ln>
                  <a:solidFill>
                    <a:srgbClr val="2A446F"/>
                  </a:solidFill>
                  <a:effectLst/>
                  <a:uLnTx/>
                  <a:uFillTx/>
                  <a:latin typeface="Segoe Sans Display"/>
                  <a:ea typeface="Segoe UI" pitchFamily="34" charset="0"/>
                  <a:cs typeface="Segoe UI" pitchFamily="34" charset="0"/>
                </a:endParaRPr>
              </a:p>
            </p:txBody>
          </p:sp>
          <p:sp>
            <p:nvSpPr>
              <p:cNvPr id="71" name="Rectangle 70">
                <a:extLst>
                  <a:ext uri="{FF2B5EF4-FFF2-40B4-BE49-F238E27FC236}">
                    <a16:creationId xmlns:a16="http://schemas.microsoft.com/office/drawing/2014/main" id="{42DDEE56-1C5B-327F-81E5-A797DB306243}"/>
                  </a:ext>
                </a:extLst>
              </p:cNvPr>
              <p:cNvSpPr/>
              <p:nvPr/>
            </p:nvSpPr>
            <p:spPr bwMode="auto">
              <a:xfrm>
                <a:off x="2485139" y="4349309"/>
                <a:ext cx="125389" cy="676800"/>
              </a:xfrm>
              <a:prstGeom prst="rect">
                <a:avLst/>
              </a:prstGeom>
              <a:gradFill>
                <a:gsLst>
                  <a:gs pos="0">
                    <a:srgbClr val="FFB3BB"/>
                  </a:gs>
                  <a:gs pos="51000">
                    <a:srgbClr val="FFE399"/>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grpSp>
        <p:grpSp>
          <p:nvGrpSpPr>
            <p:cNvPr id="28" name="Group 27">
              <a:extLst>
                <a:ext uri="{FF2B5EF4-FFF2-40B4-BE49-F238E27FC236}">
                  <a16:creationId xmlns:a16="http://schemas.microsoft.com/office/drawing/2014/main" id="{6CD17211-78F9-0EF1-1712-2F8B7301832A}"/>
                </a:ext>
              </a:extLst>
            </p:cNvPr>
            <p:cNvGrpSpPr/>
            <p:nvPr/>
          </p:nvGrpSpPr>
          <p:grpSpPr>
            <a:xfrm>
              <a:off x="0" y="5147939"/>
              <a:ext cx="2427473" cy="677758"/>
              <a:chOff x="0" y="5147939"/>
              <a:chExt cx="2427473" cy="677758"/>
            </a:xfrm>
          </p:grpSpPr>
          <p:sp>
            <p:nvSpPr>
              <p:cNvPr id="67" name="Rectangle 66">
                <a:extLst>
                  <a:ext uri="{FF2B5EF4-FFF2-40B4-BE49-F238E27FC236}">
                    <a16:creationId xmlns:a16="http://schemas.microsoft.com/office/drawing/2014/main" id="{7A3B75A3-4AEA-127A-405E-58E9DF2FE5C4}"/>
                  </a:ext>
                </a:extLst>
              </p:cNvPr>
              <p:cNvSpPr/>
              <p:nvPr/>
            </p:nvSpPr>
            <p:spPr bwMode="auto">
              <a:xfrm>
                <a:off x="0" y="5147939"/>
                <a:ext cx="1836751" cy="67775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76000" tIns="146304" rIns="182880" bIns="146304" numCol="1" spcCol="0" rtlCol="0" fromWordArt="0" anchor="ctr" anchorCtr="0" forceAA="0" compatLnSpc="1">
                <a:prstTxWarp prst="textNoShape">
                  <a:avLst/>
                </a:prstTxWarp>
                <a:noAutofit/>
              </a:bodyPr>
              <a:lstStyle/>
              <a:p>
                <a:pPr lvl="0" defTabSz="932472" fontAlgn="base">
                  <a:spcBef>
                    <a:spcPct val="0"/>
                  </a:spcBef>
                  <a:spcAft>
                    <a:spcPct val="0"/>
                  </a:spcAft>
                  <a:defRPr/>
                </a:pPr>
                <a:r>
                  <a:rPr lang="en-US" sz="2000" b="1" err="1">
                    <a:solidFill>
                      <a:srgbClr val="2A446F"/>
                    </a:solidFill>
                    <a:latin typeface="Segoe Sans Display"/>
                    <a:ea typeface="Segoe UI" pitchFamily="34" charset="0"/>
                    <a:cs typeface="Segoe UI" pitchFamily="34" charset="0"/>
                  </a:rPr>
                  <a:t>Ingresos</a:t>
                </a:r>
                <a:endParaRPr kumimoji="0" lang="en-US" sz="2000" b="1" i="0" u="none" strike="noStrike" kern="1200" cap="none" spc="0" normalizeH="0" baseline="0" noProof="0">
                  <a:ln>
                    <a:noFill/>
                  </a:ln>
                  <a:solidFill>
                    <a:srgbClr val="2A446F"/>
                  </a:solidFill>
                  <a:effectLst/>
                  <a:uLnTx/>
                  <a:uFillTx/>
                  <a:latin typeface="Segoe Sans Display"/>
                  <a:ea typeface="Segoe UI" pitchFamily="34" charset="0"/>
                  <a:cs typeface="Segoe UI" pitchFamily="34" charset="0"/>
                </a:endParaRPr>
              </a:p>
            </p:txBody>
          </p:sp>
          <p:sp>
            <p:nvSpPr>
              <p:cNvPr id="69" name="Rectangle 68">
                <a:extLst>
                  <a:ext uri="{FF2B5EF4-FFF2-40B4-BE49-F238E27FC236}">
                    <a16:creationId xmlns:a16="http://schemas.microsoft.com/office/drawing/2014/main" id="{F26506CD-564C-97EF-04DB-999867274166}"/>
                  </a:ext>
                </a:extLst>
              </p:cNvPr>
              <p:cNvSpPr/>
              <p:nvPr/>
            </p:nvSpPr>
            <p:spPr bwMode="auto">
              <a:xfrm>
                <a:off x="1827191" y="5148897"/>
                <a:ext cx="600282" cy="676800"/>
              </a:xfrm>
              <a:prstGeom prst="rect">
                <a:avLst/>
              </a:prstGeom>
              <a:gradFill>
                <a:gsLst>
                  <a:gs pos="0">
                    <a:srgbClr val="FFB3BB"/>
                  </a:gs>
                  <a:gs pos="51000">
                    <a:srgbClr val="FFE399"/>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grpSp>
        <p:sp>
          <p:nvSpPr>
            <p:cNvPr id="30" name="Rectangle: Rounded Corners 186">
              <a:extLst>
                <a:ext uri="{FF2B5EF4-FFF2-40B4-BE49-F238E27FC236}">
                  <a16:creationId xmlns:a16="http://schemas.microsoft.com/office/drawing/2014/main" id="{CA3D4DE6-0061-1F04-7F21-A005A7A746DF}"/>
                </a:ext>
              </a:extLst>
            </p:cNvPr>
            <p:cNvSpPr/>
            <p:nvPr/>
          </p:nvSpPr>
          <p:spPr>
            <a:xfrm>
              <a:off x="3907527" y="2835575"/>
              <a:ext cx="2016484" cy="5078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defRPr/>
              </a:pPr>
              <a:r>
                <a:rPr lang="es-MX" sz="1100">
                  <a:solidFill>
                    <a:srgbClr val="FFF8F3"/>
                  </a:solidFill>
                  <a:latin typeface="Segoe Sans Display" pitchFamily="2" charset="0"/>
                  <a:cs typeface="Segoe Sans Display" pitchFamily="2" charset="0"/>
                </a:rPr>
                <a:t>Los correos electrónicos personalizados aumentan las tasas de respuesta</a:t>
              </a:r>
              <a:endParaRPr kumimoji="0" lang="en-US" sz="1400" b="0" i="0" u="none" strike="noStrike" kern="1200" cap="none" spc="0" normalizeH="0" baseline="0" noProof="0">
                <a:ln>
                  <a:noFill/>
                </a:ln>
                <a:solidFill>
                  <a:srgbClr val="FFF8F3"/>
                </a:solidFill>
                <a:effectLst/>
                <a:uLnTx/>
                <a:uFillTx/>
                <a:latin typeface="Segoe Sans Display" pitchFamily="2" charset="0"/>
                <a:ea typeface="+mn-ea"/>
                <a:cs typeface="Segoe Sans Display" pitchFamily="2" charset="0"/>
              </a:endParaRPr>
            </a:p>
          </p:txBody>
        </p:sp>
        <p:sp>
          <p:nvSpPr>
            <p:cNvPr id="31" name="Rectangle: Rounded Corners 186">
              <a:extLst>
                <a:ext uri="{FF2B5EF4-FFF2-40B4-BE49-F238E27FC236}">
                  <a16:creationId xmlns:a16="http://schemas.microsoft.com/office/drawing/2014/main" id="{092BBE20-E75A-0C22-1C40-D19AE3456389}"/>
                </a:ext>
              </a:extLst>
            </p:cNvPr>
            <p:cNvSpPr/>
            <p:nvPr/>
          </p:nvSpPr>
          <p:spPr>
            <a:xfrm>
              <a:off x="3443297" y="3703774"/>
              <a:ext cx="1893052"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defRPr/>
              </a:pPr>
              <a:r>
                <a:rPr lang="en-US" sz="1200" err="1">
                  <a:solidFill>
                    <a:srgbClr val="FFF8F3"/>
                  </a:solidFill>
                  <a:latin typeface="Segoe Sans Display" pitchFamily="2" charset="0"/>
                  <a:cs typeface="Segoe Sans Display" pitchFamily="2" charset="0"/>
                </a:rPr>
                <a:t>Documentos</a:t>
              </a:r>
              <a:r>
                <a:rPr lang="en-US" sz="1200">
                  <a:solidFill>
                    <a:srgbClr val="FFF8F3"/>
                  </a:solidFill>
                  <a:latin typeface="Segoe Sans Display" pitchFamily="2" charset="0"/>
                  <a:cs typeface="Segoe Sans Display" pitchFamily="2" charset="0"/>
                </a:rPr>
                <a:t> </a:t>
              </a:r>
              <a:r>
                <a:rPr lang="en-US" sz="1200" err="1">
                  <a:solidFill>
                    <a:srgbClr val="FFF8F3"/>
                  </a:solidFill>
                  <a:latin typeface="Segoe Sans Display" pitchFamily="2" charset="0"/>
                  <a:cs typeface="Segoe Sans Display" pitchFamily="2" charset="0"/>
                </a:rPr>
                <a:t>específicos</a:t>
              </a:r>
              <a:r>
                <a:rPr lang="en-US" sz="1200">
                  <a:solidFill>
                    <a:srgbClr val="FFF8F3"/>
                  </a:solidFill>
                  <a:latin typeface="Segoe Sans Display" pitchFamily="2" charset="0"/>
                  <a:cs typeface="Segoe Sans Display" pitchFamily="2" charset="0"/>
                </a:rPr>
                <a:t> que </a:t>
              </a:r>
              <a:r>
                <a:rPr lang="en-US" sz="1200" err="1">
                  <a:solidFill>
                    <a:srgbClr val="FFF8F3"/>
                  </a:solidFill>
                  <a:latin typeface="Segoe Sans Display" pitchFamily="2" charset="0"/>
                  <a:cs typeface="Segoe Sans Display" pitchFamily="2" charset="0"/>
                </a:rPr>
                <a:t>utilizan</a:t>
              </a:r>
              <a:r>
                <a:rPr lang="en-US" sz="1200">
                  <a:solidFill>
                    <a:srgbClr val="FFF8F3"/>
                  </a:solidFill>
                  <a:latin typeface="Segoe Sans Display" pitchFamily="2" charset="0"/>
                  <a:cs typeface="Segoe Sans Display" pitchFamily="2" charset="0"/>
                </a:rPr>
                <a:t> </a:t>
              </a:r>
              <a:r>
                <a:rPr lang="en-US" sz="1200" err="1">
                  <a:solidFill>
                    <a:srgbClr val="FFF8F3"/>
                  </a:solidFill>
                  <a:latin typeface="Segoe Sans Display" pitchFamily="2" charset="0"/>
                  <a:cs typeface="Segoe Sans Display" pitchFamily="2" charset="0"/>
                </a:rPr>
                <a:t>datos</a:t>
              </a:r>
              <a:r>
                <a:rPr lang="en-US" sz="1200">
                  <a:solidFill>
                    <a:srgbClr val="FFF8F3"/>
                  </a:solidFill>
                  <a:latin typeface="Segoe Sans Display" pitchFamily="2" charset="0"/>
                  <a:cs typeface="Segoe Sans Display" pitchFamily="2" charset="0"/>
                </a:rPr>
                <a:t> </a:t>
              </a:r>
              <a:r>
                <a:rPr lang="en-US" sz="1200" err="1">
                  <a:solidFill>
                    <a:srgbClr val="FFF8F3"/>
                  </a:solidFill>
                  <a:latin typeface="Segoe Sans Display" pitchFamily="2" charset="0"/>
                  <a:cs typeface="Segoe Sans Display" pitchFamily="2" charset="0"/>
                </a:rPr>
                <a:t>relevantes</a:t>
              </a:r>
              <a:endParaRPr kumimoji="0" lang="en-US" sz="1400" b="0" i="0" u="none" strike="noStrike" kern="1200" cap="none" spc="0" normalizeH="0" baseline="0" noProof="0">
                <a:ln>
                  <a:noFill/>
                </a:ln>
                <a:solidFill>
                  <a:srgbClr val="FFF8F3"/>
                </a:solidFill>
                <a:effectLst/>
                <a:uLnTx/>
                <a:uFillTx/>
                <a:latin typeface="Segoe Sans Display" pitchFamily="2" charset="0"/>
                <a:ea typeface="+mn-ea"/>
                <a:cs typeface="Segoe Sans Display" pitchFamily="2" charset="0"/>
              </a:endParaRPr>
            </a:p>
          </p:txBody>
        </p:sp>
        <p:sp>
          <p:nvSpPr>
            <p:cNvPr id="32" name="Rectangle: Rounded Corners 186">
              <a:extLst>
                <a:ext uri="{FF2B5EF4-FFF2-40B4-BE49-F238E27FC236}">
                  <a16:creationId xmlns:a16="http://schemas.microsoft.com/office/drawing/2014/main" id="{1B4D3093-BC64-9C86-689A-09E7B66E0831}"/>
                </a:ext>
              </a:extLst>
            </p:cNvPr>
            <p:cNvSpPr/>
            <p:nvPr/>
          </p:nvSpPr>
          <p:spPr>
            <a:xfrm>
              <a:off x="2910178" y="4433473"/>
              <a:ext cx="2207870" cy="5078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defRPr/>
              </a:pPr>
              <a:r>
                <a:rPr lang="es-MX" sz="1100">
                  <a:solidFill>
                    <a:srgbClr val="FFF8F3"/>
                  </a:solidFill>
                  <a:latin typeface="Segoe Sans Display" pitchFamily="2" charset="0"/>
                  <a:cs typeface="Segoe Sans Display" pitchFamily="2" charset="0"/>
                </a:rPr>
                <a:t>Los elementos de acción automatizados disminuyen los días para cerrar</a:t>
              </a:r>
              <a:endParaRPr kumimoji="0" lang="en-US" sz="1400" b="0" i="0" u="none" strike="noStrike" kern="1200" cap="none" spc="0" normalizeH="0" baseline="0" noProof="0">
                <a:ln>
                  <a:noFill/>
                </a:ln>
                <a:solidFill>
                  <a:srgbClr val="FFF8F3"/>
                </a:solidFill>
                <a:effectLst/>
                <a:uLnTx/>
                <a:uFillTx/>
                <a:latin typeface="Segoe Sans Display" pitchFamily="2" charset="0"/>
                <a:ea typeface="+mn-ea"/>
                <a:cs typeface="Segoe Sans Display" pitchFamily="2" charset="0"/>
              </a:endParaRPr>
            </a:p>
          </p:txBody>
        </p:sp>
        <p:sp>
          <p:nvSpPr>
            <p:cNvPr id="34" name="Rectangle: Rounded Corners 186">
              <a:extLst>
                <a:ext uri="{FF2B5EF4-FFF2-40B4-BE49-F238E27FC236}">
                  <a16:creationId xmlns:a16="http://schemas.microsoft.com/office/drawing/2014/main" id="{C846BA8C-7E61-8D4D-C16D-A22E00363AB8}"/>
                </a:ext>
              </a:extLst>
            </p:cNvPr>
            <p:cNvSpPr/>
            <p:nvPr/>
          </p:nvSpPr>
          <p:spPr>
            <a:xfrm>
              <a:off x="2755282" y="5240598"/>
              <a:ext cx="2703039" cy="4924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defRPr/>
              </a:pPr>
              <a:r>
                <a:rPr lang="es-MX" sz="1600" b="1">
                  <a:solidFill>
                    <a:srgbClr val="FFF8F3"/>
                  </a:solidFill>
                  <a:latin typeface="Segoe Sans Display Semibold" pitchFamily="2" charset="0"/>
                  <a:cs typeface="Segoe Sans Display Semibold" pitchFamily="2" charset="0"/>
                </a:rPr>
                <a:t>Las mejoras se convierten en crecimiento</a:t>
              </a:r>
              <a:endParaRPr kumimoji="0" lang="en-US" sz="1800" b="1" i="0" u="none" strike="noStrike" kern="1200" cap="none" spc="0" normalizeH="0" baseline="0" noProof="0">
                <a:ln>
                  <a:noFill/>
                </a:ln>
                <a:solidFill>
                  <a:srgbClr val="FFF8F3"/>
                </a:solidFill>
                <a:effectLst/>
                <a:uLnTx/>
                <a:uFillTx/>
                <a:latin typeface="Segoe Sans Display Semibold" pitchFamily="2" charset="0"/>
                <a:ea typeface="+mn-ea"/>
                <a:cs typeface="Segoe Sans Display Semibold" pitchFamily="2" charset="0"/>
              </a:endParaRPr>
            </a:p>
          </p:txBody>
        </p:sp>
        <p:sp>
          <p:nvSpPr>
            <p:cNvPr id="35" name="TextBox 34">
              <a:extLst>
                <a:ext uri="{FF2B5EF4-FFF2-40B4-BE49-F238E27FC236}">
                  <a16:creationId xmlns:a16="http://schemas.microsoft.com/office/drawing/2014/main" id="{13515887-E409-C7B7-244C-2A5E00CE9DDD}"/>
                </a:ext>
              </a:extLst>
            </p:cNvPr>
            <p:cNvSpPr txBox="1"/>
            <p:nvPr/>
          </p:nvSpPr>
          <p:spPr>
            <a:xfrm>
              <a:off x="6719275" y="2260595"/>
              <a:ext cx="2265909" cy="307777"/>
            </a:xfrm>
            <a:prstGeom prst="rect">
              <a:avLst/>
            </a:prstGeom>
            <a:noFill/>
            <a:ln w="26988" cap="flat">
              <a:noFill/>
              <a:prstDash val="solid"/>
              <a:miter/>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spAutoFit/>
            </a:bodyP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100" normalizeH="0" baseline="0">
                  <a:ln>
                    <a:noFill/>
                  </a:ln>
                  <a:solidFill>
                    <a:srgbClr val="2A446F"/>
                  </a:solidFill>
                  <a:effectLst/>
                  <a:uLnTx/>
                  <a:uFillTx/>
                  <a:cs typeface="Segoe Sans Display Semibold" pitchFamily="2" charset="0"/>
                </a:defRPr>
              </a:lvl1pPr>
            </a:lstStyle>
            <a:p>
              <a:pPr lvl="0">
                <a:defRPr/>
              </a:pPr>
              <a:r>
                <a:rPr lang="en-US">
                  <a:solidFill>
                    <a:srgbClr val="FFF8F3"/>
                  </a:solidFill>
                  <a:latin typeface="Segoe Sans Display"/>
                </a:rPr>
                <a:t>INGRESOS POR VENTA</a:t>
              </a:r>
              <a:endParaRPr kumimoji="0" lang="en-US" sz="1400" b="0" i="0" u="none" strike="noStrike" kern="1200" cap="none" spc="100" normalizeH="0" baseline="0" noProof="0">
                <a:ln>
                  <a:noFill/>
                </a:ln>
                <a:solidFill>
                  <a:srgbClr val="FFF8F3"/>
                </a:solidFill>
                <a:effectLst/>
                <a:uLnTx/>
                <a:uFillTx/>
                <a:latin typeface="Segoe Sans Display"/>
                <a:ea typeface="+mn-ea"/>
                <a:cs typeface="Segoe Sans Display Semibold" pitchFamily="2" charset="0"/>
              </a:endParaRPr>
            </a:p>
          </p:txBody>
        </p:sp>
        <p:sp>
          <p:nvSpPr>
            <p:cNvPr id="36" name="Rectangle 35">
              <a:extLst>
                <a:ext uri="{FF2B5EF4-FFF2-40B4-BE49-F238E27FC236}">
                  <a16:creationId xmlns:a16="http://schemas.microsoft.com/office/drawing/2014/main" id="{81585E3E-CEB4-9A09-DD39-9274D2A868D4}"/>
                </a:ext>
              </a:extLst>
            </p:cNvPr>
            <p:cNvSpPr/>
            <p:nvPr/>
          </p:nvSpPr>
          <p:spPr bwMode="auto">
            <a:xfrm>
              <a:off x="6719275" y="2751091"/>
              <a:ext cx="1466849" cy="326064"/>
            </a:xfrm>
            <a:prstGeom prst="rect">
              <a:avLst/>
            </a:prstGeom>
            <a:gradFill flip="none" rotWithShape="1">
              <a:gsLst>
                <a:gs pos="0">
                  <a:srgbClr val="FFB3BB"/>
                </a:gs>
                <a:gs pos="51000">
                  <a:srgbClr val="FFE399"/>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2A446F"/>
                </a:solidFill>
                <a:effectLst/>
                <a:uLnTx/>
                <a:uFillTx/>
                <a:latin typeface="Segoe Sans Display"/>
                <a:ea typeface="+mn-ea"/>
                <a:cs typeface="Segoe UI" pitchFamily="34" charset="0"/>
              </a:endParaRPr>
            </a:p>
          </p:txBody>
        </p:sp>
        <p:sp>
          <p:nvSpPr>
            <p:cNvPr id="37" name="Rectangle 36">
              <a:extLst>
                <a:ext uri="{FF2B5EF4-FFF2-40B4-BE49-F238E27FC236}">
                  <a16:creationId xmlns:a16="http://schemas.microsoft.com/office/drawing/2014/main" id="{A5E33BE6-E79C-82C7-E728-29BD1419C902}"/>
                </a:ext>
              </a:extLst>
            </p:cNvPr>
            <p:cNvSpPr/>
            <p:nvPr/>
          </p:nvSpPr>
          <p:spPr bwMode="auto">
            <a:xfrm>
              <a:off x="6719275" y="3077155"/>
              <a:ext cx="1466849" cy="600597"/>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defTabSz="932472" fontAlgn="base">
                <a:spcBef>
                  <a:spcPct val="0"/>
                </a:spcBef>
                <a:spcAft>
                  <a:spcPct val="0"/>
                </a:spcAft>
                <a:defRPr/>
              </a:pPr>
              <a:r>
                <a:rPr lang="en-US" sz="1400" b="1" err="1">
                  <a:solidFill>
                    <a:srgbClr val="2A446F"/>
                  </a:solidFill>
                  <a:latin typeface="Segoe Sans Display"/>
                  <a:cs typeface="Segoe UI" pitchFamily="34" charset="0"/>
                </a:rPr>
                <a:t>Tamaño</a:t>
              </a:r>
              <a:r>
                <a:rPr lang="en-US" sz="1400" b="1">
                  <a:solidFill>
                    <a:srgbClr val="2A446F"/>
                  </a:solidFill>
                  <a:latin typeface="Segoe Sans Display"/>
                  <a:cs typeface="Segoe UI" pitchFamily="34" charset="0"/>
                </a:rPr>
                <a:t> de la </a:t>
              </a:r>
              <a:r>
                <a:rPr lang="en-US" sz="1400" b="1" err="1">
                  <a:solidFill>
                    <a:srgbClr val="2A446F"/>
                  </a:solidFill>
                  <a:latin typeface="Segoe Sans Display"/>
                  <a:cs typeface="Segoe UI" pitchFamily="34" charset="0"/>
                </a:rPr>
                <a:t>operación</a:t>
              </a:r>
              <a:endParaRPr kumimoji="0" lang="en-US" sz="2000" b="1" i="0" u="none" strike="noStrike" kern="1200" cap="none" spc="0" normalizeH="0" baseline="0" noProof="0">
                <a:ln>
                  <a:noFill/>
                </a:ln>
                <a:solidFill>
                  <a:srgbClr val="2A446F"/>
                </a:solidFill>
                <a:effectLst/>
                <a:uLnTx/>
                <a:uFillTx/>
                <a:latin typeface="Segoe Sans Display"/>
                <a:ea typeface="+mn-ea"/>
                <a:cs typeface="Segoe UI" pitchFamily="34" charset="0"/>
              </a:endParaRPr>
            </a:p>
          </p:txBody>
        </p:sp>
        <p:grpSp>
          <p:nvGrpSpPr>
            <p:cNvPr id="39" name="Group 38">
              <a:extLst>
                <a:ext uri="{FF2B5EF4-FFF2-40B4-BE49-F238E27FC236}">
                  <a16:creationId xmlns:a16="http://schemas.microsoft.com/office/drawing/2014/main" id="{130FF71E-1B88-2E94-A849-046504E6578B}"/>
                </a:ext>
              </a:extLst>
            </p:cNvPr>
            <p:cNvGrpSpPr/>
            <p:nvPr/>
          </p:nvGrpSpPr>
          <p:grpSpPr>
            <a:xfrm>
              <a:off x="6586741" y="4708619"/>
              <a:ext cx="880849" cy="903101"/>
              <a:chOff x="7868222" y="4786075"/>
              <a:chExt cx="1268864" cy="1300917"/>
            </a:xfrm>
            <a:solidFill>
              <a:srgbClr val="FFFFFF"/>
            </a:solidFill>
          </p:grpSpPr>
          <p:pic>
            <p:nvPicPr>
              <p:cNvPr id="65" name="Graphic 64" descr="Confused person with solid fill">
                <a:extLst>
                  <a:ext uri="{FF2B5EF4-FFF2-40B4-BE49-F238E27FC236}">
                    <a16:creationId xmlns:a16="http://schemas.microsoft.com/office/drawing/2014/main" id="{599F3C47-DC64-6E65-1285-99B14243AE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8222" y="4818128"/>
                <a:ext cx="1268864" cy="1268864"/>
              </a:xfrm>
              <a:prstGeom prst="rect">
                <a:avLst/>
              </a:prstGeom>
            </p:spPr>
          </p:pic>
          <p:pic>
            <p:nvPicPr>
              <p:cNvPr id="66" name="Graphic 65" descr="Question Mark with solid fill">
                <a:extLst>
                  <a:ext uri="{FF2B5EF4-FFF2-40B4-BE49-F238E27FC236}">
                    <a16:creationId xmlns:a16="http://schemas.microsoft.com/office/drawing/2014/main" id="{A052A8B6-6158-8823-2A57-E5DC6F9C72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18709" y="4786075"/>
                <a:ext cx="305066" cy="305066"/>
              </a:xfrm>
              <a:prstGeom prst="rect">
                <a:avLst/>
              </a:prstGeom>
            </p:spPr>
          </p:pic>
        </p:grpSp>
        <p:grpSp>
          <p:nvGrpSpPr>
            <p:cNvPr id="40" name="Group 39">
              <a:extLst>
                <a:ext uri="{FF2B5EF4-FFF2-40B4-BE49-F238E27FC236}">
                  <a16:creationId xmlns:a16="http://schemas.microsoft.com/office/drawing/2014/main" id="{DF3FC052-8EF0-B3C6-AC65-21EC897E1B5D}"/>
                </a:ext>
              </a:extLst>
            </p:cNvPr>
            <p:cNvGrpSpPr/>
            <p:nvPr/>
          </p:nvGrpSpPr>
          <p:grpSpPr>
            <a:xfrm>
              <a:off x="7529126" y="4736802"/>
              <a:ext cx="654712" cy="851210"/>
              <a:chOff x="7595358" y="4554893"/>
              <a:chExt cx="766414" cy="996436"/>
            </a:xfrm>
            <a:gradFill>
              <a:gsLst>
                <a:gs pos="0">
                  <a:srgbClr val="FFB3BB"/>
                </a:gs>
                <a:gs pos="51000">
                  <a:srgbClr val="FFE399"/>
                </a:gs>
              </a:gsLst>
              <a:path path="circle">
                <a:fillToRect l="100000" t="100000"/>
              </a:path>
            </a:gradFill>
          </p:grpSpPr>
          <p:sp>
            <p:nvSpPr>
              <p:cNvPr id="56" name="Freeform: Shape 29">
                <a:extLst>
                  <a:ext uri="{FF2B5EF4-FFF2-40B4-BE49-F238E27FC236}">
                    <a16:creationId xmlns:a16="http://schemas.microsoft.com/office/drawing/2014/main" id="{0495B720-0A39-40D8-4CDA-437795193900}"/>
                  </a:ext>
                </a:extLst>
              </p:cNvPr>
              <p:cNvSpPr/>
              <p:nvPr/>
            </p:nvSpPr>
            <p:spPr>
              <a:xfrm>
                <a:off x="7922132" y="4656509"/>
                <a:ext cx="169901" cy="169903"/>
              </a:xfrm>
              <a:custGeom>
                <a:avLst/>
                <a:gdLst>
                  <a:gd name="connsiteX0" fmla="*/ 209074 w 209073"/>
                  <a:gd name="connsiteY0" fmla="*/ 104537 h 209073"/>
                  <a:gd name="connsiteX1" fmla="*/ 104537 w 209073"/>
                  <a:gd name="connsiteY1" fmla="*/ 209074 h 209073"/>
                  <a:gd name="connsiteX2" fmla="*/ 0 w 209073"/>
                  <a:gd name="connsiteY2" fmla="*/ 104537 h 209073"/>
                  <a:gd name="connsiteX3" fmla="*/ 104537 w 209073"/>
                  <a:gd name="connsiteY3" fmla="*/ 0 h 209073"/>
                  <a:gd name="connsiteX4" fmla="*/ 209074 w 209073"/>
                  <a:gd name="connsiteY4" fmla="*/ 104537 h 209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73" h="209073">
                    <a:moveTo>
                      <a:pt x="209074" y="104537"/>
                    </a:moveTo>
                    <a:cubicBezTo>
                      <a:pt x="209074" y="162271"/>
                      <a:pt x="162271" y="209074"/>
                      <a:pt x="104537" y="209074"/>
                    </a:cubicBezTo>
                    <a:cubicBezTo>
                      <a:pt x="46803" y="209074"/>
                      <a:pt x="0" y="162271"/>
                      <a:pt x="0" y="104537"/>
                    </a:cubicBezTo>
                    <a:cubicBezTo>
                      <a:pt x="0" y="46803"/>
                      <a:pt x="46803" y="0"/>
                      <a:pt x="104537" y="0"/>
                    </a:cubicBezTo>
                    <a:cubicBezTo>
                      <a:pt x="162271" y="0"/>
                      <a:pt x="209074" y="46803"/>
                      <a:pt x="209074" y="104537"/>
                    </a:cubicBezTo>
                    <a:close/>
                  </a:path>
                </a:pathLst>
              </a:custGeom>
              <a:grpFill/>
              <a:ln w="173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63" name="Freeform: Shape 32">
                <a:extLst>
                  <a:ext uri="{FF2B5EF4-FFF2-40B4-BE49-F238E27FC236}">
                    <a16:creationId xmlns:a16="http://schemas.microsoft.com/office/drawing/2014/main" id="{B9475785-CC33-BC5A-8CA9-9ABD87CEE72C}"/>
                  </a:ext>
                </a:extLst>
              </p:cNvPr>
              <p:cNvSpPr/>
              <p:nvPr/>
            </p:nvSpPr>
            <p:spPr>
              <a:xfrm>
                <a:off x="7595358" y="4814063"/>
                <a:ext cx="680074" cy="737266"/>
              </a:xfrm>
              <a:custGeom>
                <a:avLst/>
                <a:gdLst>
                  <a:gd name="connsiteX0" fmla="*/ 830720 w 836866"/>
                  <a:gd name="connsiteY0" fmla="*/ 203361 h 907243"/>
                  <a:gd name="connsiteX1" fmla="*/ 761028 w 836866"/>
                  <a:gd name="connsiteY1" fmla="*/ 178969 h 907243"/>
                  <a:gd name="connsiteX2" fmla="*/ 663461 w 836866"/>
                  <a:gd name="connsiteY2" fmla="*/ 227753 h 907243"/>
                  <a:gd name="connsiteX3" fmla="*/ 583316 w 836866"/>
                  <a:gd name="connsiteY3" fmla="*/ 95340 h 907243"/>
                  <a:gd name="connsiteX4" fmla="*/ 551955 w 836866"/>
                  <a:gd name="connsiteY4" fmla="*/ 70948 h 907243"/>
                  <a:gd name="connsiteX5" fmla="*/ 308035 w 836866"/>
                  <a:gd name="connsiteY5" fmla="*/ 1257 h 907243"/>
                  <a:gd name="connsiteX6" fmla="*/ 255767 w 836866"/>
                  <a:gd name="connsiteY6" fmla="*/ 15195 h 907243"/>
                  <a:gd name="connsiteX7" fmla="*/ 158199 w 836866"/>
                  <a:gd name="connsiteY7" fmla="*/ 112763 h 907243"/>
                  <a:gd name="connsiteX8" fmla="*/ 88508 w 836866"/>
                  <a:gd name="connsiteY8" fmla="*/ 22164 h 907243"/>
                  <a:gd name="connsiteX9" fmla="*/ 18817 w 836866"/>
                  <a:gd name="connsiteY9" fmla="*/ 8226 h 907243"/>
                  <a:gd name="connsiteX10" fmla="*/ 8363 w 836866"/>
                  <a:gd name="connsiteY10" fmla="*/ 81402 h 907243"/>
                  <a:gd name="connsiteX11" fmla="*/ 112900 w 836866"/>
                  <a:gd name="connsiteY11" fmla="*/ 220784 h 907243"/>
                  <a:gd name="connsiteX12" fmla="*/ 151230 w 836866"/>
                  <a:gd name="connsiteY12" fmla="*/ 241692 h 907243"/>
                  <a:gd name="connsiteX13" fmla="*/ 193045 w 836866"/>
                  <a:gd name="connsiteY13" fmla="*/ 227753 h 907243"/>
                  <a:gd name="connsiteX14" fmla="*/ 294097 w 836866"/>
                  <a:gd name="connsiteY14" fmla="*/ 126701 h 907243"/>
                  <a:gd name="connsiteX15" fmla="*/ 231375 w 836866"/>
                  <a:gd name="connsiteY15" fmla="*/ 363651 h 907243"/>
                  <a:gd name="connsiteX16" fmla="*/ 224406 w 836866"/>
                  <a:gd name="connsiteY16" fmla="*/ 398497 h 907243"/>
                  <a:gd name="connsiteX17" fmla="*/ 245313 w 836866"/>
                  <a:gd name="connsiteY17" fmla="*/ 457735 h 907243"/>
                  <a:gd name="connsiteX18" fmla="*/ 342881 w 836866"/>
                  <a:gd name="connsiteY18" fmla="*/ 614540 h 907243"/>
                  <a:gd name="connsiteX19" fmla="*/ 280159 w 836866"/>
                  <a:gd name="connsiteY19" fmla="*/ 837552 h 907243"/>
                  <a:gd name="connsiteX20" fmla="*/ 315004 w 836866"/>
                  <a:gd name="connsiteY20" fmla="*/ 903759 h 907243"/>
                  <a:gd name="connsiteX21" fmla="*/ 328943 w 836866"/>
                  <a:gd name="connsiteY21" fmla="*/ 907243 h 907243"/>
                  <a:gd name="connsiteX22" fmla="*/ 377727 w 836866"/>
                  <a:gd name="connsiteY22" fmla="*/ 868913 h 907243"/>
                  <a:gd name="connsiteX23" fmla="*/ 447418 w 836866"/>
                  <a:gd name="connsiteY23" fmla="*/ 624994 h 907243"/>
                  <a:gd name="connsiteX24" fmla="*/ 440449 w 836866"/>
                  <a:gd name="connsiteY24" fmla="*/ 583179 h 907243"/>
                  <a:gd name="connsiteX25" fmla="*/ 381211 w 836866"/>
                  <a:gd name="connsiteY25" fmla="*/ 489096 h 907243"/>
                  <a:gd name="connsiteX26" fmla="*/ 520594 w 836866"/>
                  <a:gd name="connsiteY26" fmla="*/ 572725 h 907243"/>
                  <a:gd name="connsiteX27" fmla="*/ 520594 w 836866"/>
                  <a:gd name="connsiteY27" fmla="*/ 823614 h 907243"/>
                  <a:gd name="connsiteX28" fmla="*/ 572862 w 836866"/>
                  <a:gd name="connsiteY28" fmla="*/ 875882 h 907243"/>
                  <a:gd name="connsiteX29" fmla="*/ 625131 w 836866"/>
                  <a:gd name="connsiteY29" fmla="*/ 823614 h 907243"/>
                  <a:gd name="connsiteX30" fmla="*/ 625131 w 836866"/>
                  <a:gd name="connsiteY30" fmla="*/ 544849 h 907243"/>
                  <a:gd name="connsiteX31" fmla="*/ 600739 w 836866"/>
                  <a:gd name="connsiteY31" fmla="*/ 499549 h 907243"/>
                  <a:gd name="connsiteX32" fmla="*/ 450902 w 836866"/>
                  <a:gd name="connsiteY32" fmla="*/ 408951 h 907243"/>
                  <a:gd name="connsiteX33" fmla="*/ 517109 w 836866"/>
                  <a:gd name="connsiteY33" fmla="*/ 192908 h 907243"/>
                  <a:gd name="connsiteX34" fmla="*/ 597254 w 836866"/>
                  <a:gd name="connsiteY34" fmla="*/ 325321 h 907243"/>
                  <a:gd name="connsiteX35" fmla="*/ 642553 w 836866"/>
                  <a:gd name="connsiteY35" fmla="*/ 349713 h 907243"/>
                  <a:gd name="connsiteX36" fmla="*/ 666945 w 836866"/>
                  <a:gd name="connsiteY36" fmla="*/ 342744 h 907243"/>
                  <a:gd name="connsiteX37" fmla="*/ 806328 w 836866"/>
                  <a:gd name="connsiteY37" fmla="*/ 273053 h 907243"/>
                  <a:gd name="connsiteX38" fmla="*/ 830720 w 836866"/>
                  <a:gd name="connsiteY38" fmla="*/ 203361 h 90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36866" h="907243">
                    <a:moveTo>
                      <a:pt x="830720" y="203361"/>
                    </a:moveTo>
                    <a:cubicBezTo>
                      <a:pt x="816782" y="178969"/>
                      <a:pt x="785420" y="168516"/>
                      <a:pt x="761028" y="178969"/>
                    </a:cubicBezTo>
                    <a:lnTo>
                      <a:pt x="663461" y="227753"/>
                    </a:lnTo>
                    <a:lnTo>
                      <a:pt x="583316" y="95340"/>
                    </a:lnTo>
                    <a:cubicBezTo>
                      <a:pt x="576347" y="84886"/>
                      <a:pt x="565893" y="74433"/>
                      <a:pt x="551955" y="70948"/>
                    </a:cubicBezTo>
                    <a:lnTo>
                      <a:pt x="308035" y="1257"/>
                    </a:lnTo>
                    <a:cubicBezTo>
                      <a:pt x="290613" y="-2228"/>
                      <a:pt x="269705" y="1257"/>
                      <a:pt x="255767" y="15195"/>
                    </a:cubicBezTo>
                    <a:lnTo>
                      <a:pt x="158199" y="112763"/>
                    </a:lnTo>
                    <a:lnTo>
                      <a:pt x="88508" y="22164"/>
                    </a:lnTo>
                    <a:cubicBezTo>
                      <a:pt x="78054" y="-2228"/>
                      <a:pt x="43209" y="-5712"/>
                      <a:pt x="18817" y="8226"/>
                    </a:cubicBezTo>
                    <a:cubicBezTo>
                      <a:pt x="-2091" y="25649"/>
                      <a:pt x="-5575" y="60494"/>
                      <a:pt x="8363" y="81402"/>
                    </a:cubicBezTo>
                    <a:lnTo>
                      <a:pt x="112900" y="220784"/>
                    </a:lnTo>
                    <a:cubicBezTo>
                      <a:pt x="123354" y="231238"/>
                      <a:pt x="137292" y="241692"/>
                      <a:pt x="151230" y="241692"/>
                    </a:cubicBezTo>
                    <a:cubicBezTo>
                      <a:pt x="165168" y="241692"/>
                      <a:pt x="182591" y="238207"/>
                      <a:pt x="193045" y="227753"/>
                    </a:cubicBezTo>
                    <a:lnTo>
                      <a:pt x="294097" y="126701"/>
                    </a:lnTo>
                    <a:lnTo>
                      <a:pt x="231375" y="363651"/>
                    </a:lnTo>
                    <a:cubicBezTo>
                      <a:pt x="227890" y="374105"/>
                      <a:pt x="224406" y="388043"/>
                      <a:pt x="224406" y="398497"/>
                    </a:cubicBezTo>
                    <a:cubicBezTo>
                      <a:pt x="224406" y="419404"/>
                      <a:pt x="231375" y="440312"/>
                      <a:pt x="245313" y="457735"/>
                    </a:cubicBezTo>
                    <a:lnTo>
                      <a:pt x="342881" y="614540"/>
                    </a:lnTo>
                    <a:lnTo>
                      <a:pt x="280159" y="837552"/>
                    </a:lnTo>
                    <a:cubicBezTo>
                      <a:pt x="273190" y="865428"/>
                      <a:pt x="287128" y="893305"/>
                      <a:pt x="315004" y="903759"/>
                    </a:cubicBezTo>
                    <a:cubicBezTo>
                      <a:pt x="318489" y="903759"/>
                      <a:pt x="325458" y="907243"/>
                      <a:pt x="328943" y="907243"/>
                    </a:cubicBezTo>
                    <a:cubicBezTo>
                      <a:pt x="353335" y="907243"/>
                      <a:pt x="374242" y="893305"/>
                      <a:pt x="377727" y="868913"/>
                    </a:cubicBezTo>
                    <a:lnTo>
                      <a:pt x="447418" y="624994"/>
                    </a:lnTo>
                    <a:cubicBezTo>
                      <a:pt x="450902" y="611055"/>
                      <a:pt x="450902" y="593632"/>
                      <a:pt x="440449" y="583179"/>
                    </a:cubicBezTo>
                    <a:lnTo>
                      <a:pt x="381211" y="489096"/>
                    </a:lnTo>
                    <a:lnTo>
                      <a:pt x="520594" y="572725"/>
                    </a:lnTo>
                    <a:lnTo>
                      <a:pt x="520594" y="823614"/>
                    </a:lnTo>
                    <a:cubicBezTo>
                      <a:pt x="520594" y="851490"/>
                      <a:pt x="544986" y="875882"/>
                      <a:pt x="572862" y="875882"/>
                    </a:cubicBezTo>
                    <a:cubicBezTo>
                      <a:pt x="600739" y="875882"/>
                      <a:pt x="625131" y="851490"/>
                      <a:pt x="625131" y="823614"/>
                    </a:cubicBezTo>
                    <a:lnTo>
                      <a:pt x="625131" y="544849"/>
                    </a:lnTo>
                    <a:cubicBezTo>
                      <a:pt x="625131" y="527426"/>
                      <a:pt x="614677" y="510003"/>
                      <a:pt x="600739" y="499549"/>
                    </a:cubicBezTo>
                    <a:lnTo>
                      <a:pt x="450902" y="408951"/>
                    </a:lnTo>
                    <a:lnTo>
                      <a:pt x="517109" y="192908"/>
                    </a:lnTo>
                    <a:lnTo>
                      <a:pt x="597254" y="325321"/>
                    </a:lnTo>
                    <a:cubicBezTo>
                      <a:pt x="607708" y="342744"/>
                      <a:pt x="625131" y="349713"/>
                      <a:pt x="642553" y="349713"/>
                    </a:cubicBezTo>
                    <a:cubicBezTo>
                      <a:pt x="649522" y="349713"/>
                      <a:pt x="659976" y="346229"/>
                      <a:pt x="666945" y="342744"/>
                    </a:cubicBezTo>
                    <a:lnTo>
                      <a:pt x="806328" y="273053"/>
                    </a:lnTo>
                    <a:cubicBezTo>
                      <a:pt x="834204" y="259114"/>
                      <a:pt x="844658" y="227753"/>
                      <a:pt x="830720" y="203361"/>
                    </a:cubicBezTo>
                    <a:close/>
                  </a:path>
                </a:pathLst>
              </a:custGeom>
              <a:grpFill/>
              <a:ln w="173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64" name="Graphic 55" descr="Heart with solid fill">
                <a:extLst>
                  <a:ext uri="{FF2B5EF4-FFF2-40B4-BE49-F238E27FC236}">
                    <a16:creationId xmlns:a16="http://schemas.microsoft.com/office/drawing/2014/main" id="{1EE751FE-DB63-D7B4-CC95-A4FCB0C4729F}"/>
                  </a:ext>
                </a:extLst>
              </p:cNvPr>
              <p:cNvSpPr/>
              <p:nvPr/>
            </p:nvSpPr>
            <p:spPr>
              <a:xfrm>
                <a:off x="8130731" y="4554893"/>
                <a:ext cx="231041" cy="218912"/>
              </a:xfrm>
              <a:custGeom>
                <a:avLst/>
                <a:gdLst>
                  <a:gd name="connsiteX0" fmla="*/ 115521 w 231042"/>
                  <a:gd name="connsiteY0" fmla="*/ 45631 h 218913"/>
                  <a:gd name="connsiteX1" fmla="*/ 0 w 231042"/>
                  <a:gd name="connsiteY1" fmla="*/ 59222 h 218913"/>
                  <a:gd name="connsiteX2" fmla="*/ 115521 w 231042"/>
                  <a:gd name="connsiteY2" fmla="*/ 218913 h 218913"/>
                  <a:gd name="connsiteX3" fmla="*/ 231043 w 231042"/>
                  <a:gd name="connsiteY3" fmla="*/ 59222 h 218913"/>
                  <a:gd name="connsiteX4" fmla="*/ 115521 w 231042"/>
                  <a:gd name="connsiteY4" fmla="*/ 45631 h 218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42" h="218913">
                    <a:moveTo>
                      <a:pt x="115521" y="45631"/>
                    </a:moveTo>
                    <a:cubicBezTo>
                      <a:pt x="72711" y="-39311"/>
                      <a:pt x="0" y="11654"/>
                      <a:pt x="0" y="59222"/>
                    </a:cubicBezTo>
                    <a:cubicBezTo>
                      <a:pt x="0" y="130574"/>
                      <a:pt x="115521" y="218913"/>
                      <a:pt x="115521" y="218913"/>
                    </a:cubicBezTo>
                    <a:cubicBezTo>
                      <a:pt x="115521" y="218913"/>
                      <a:pt x="231043" y="130574"/>
                      <a:pt x="231043" y="59222"/>
                    </a:cubicBezTo>
                    <a:cubicBezTo>
                      <a:pt x="231043" y="11654"/>
                      <a:pt x="158332" y="-39311"/>
                      <a:pt x="115521" y="45631"/>
                    </a:cubicBezTo>
                    <a:close/>
                  </a:path>
                </a:pathLst>
              </a:custGeom>
              <a:grpFill/>
              <a:ln w="33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grpSp>
        <p:sp>
          <p:nvSpPr>
            <p:cNvPr id="41" name="TextBox 40">
              <a:extLst>
                <a:ext uri="{FF2B5EF4-FFF2-40B4-BE49-F238E27FC236}">
                  <a16:creationId xmlns:a16="http://schemas.microsoft.com/office/drawing/2014/main" id="{028033E4-C471-D232-682A-9D1643555314}"/>
                </a:ext>
              </a:extLst>
            </p:cNvPr>
            <p:cNvSpPr txBox="1"/>
            <p:nvPr/>
          </p:nvSpPr>
          <p:spPr>
            <a:xfrm>
              <a:off x="6719275" y="4227952"/>
              <a:ext cx="1997876" cy="307777"/>
            </a:xfrm>
            <a:prstGeom prst="rect">
              <a:avLst/>
            </a:prstGeom>
            <a:noFill/>
            <a:ln w="26988" cap="flat">
              <a:noFill/>
              <a:prstDash val="solid"/>
              <a:miter/>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spAutoFit/>
            </a:bodyPr>
            <a:lstStyle>
              <a:defPPr>
                <a:defRPr lang="en-US"/>
              </a:defPPr>
              <a:lvl1pPr marR="0" lvl="0" indent="0" fontAlgn="auto">
                <a:lnSpc>
                  <a:spcPct val="100000"/>
                </a:lnSpc>
                <a:spcBef>
                  <a:spcPts val="0"/>
                </a:spcBef>
                <a:spcAft>
                  <a:spcPts val="0"/>
                </a:spcAft>
                <a:buClrTx/>
                <a:buSzTx/>
                <a:buFontTx/>
                <a:buNone/>
                <a:tabLst/>
                <a:defRPr kumimoji="0" sz="1400" b="0" i="0" u="none" strike="noStrike" cap="none" spc="100" normalizeH="0" baseline="0">
                  <a:ln>
                    <a:noFill/>
                  </a:ln>
                  <a:solidFill>
                    <a:srgbClr val="2A446F"/>
                  </a:solidFill>
                  <a:effectLst/>
                  <a:uLnTx/>
                  <a:uFillTx/>
                  <a:cs typeface="Segoe Sans Display Semibold" pitchFamily="2" charset="0"/>
                </a:defRPr>
              </a:lvl1pPr>
            </a:lstStyle>
            <a:p>
              <a:pPr lvl="0">
                <a:defRPr/>
              </a:pPr>
              <a:r>
                <a:rPr lang="en-US">
                  <a:solidFill>
                    <a:srgbClr val="FFF8F3"/>
                  </a:solidFill>
                  <a:latin typeface="Segoe Sans Display"/>
                </a:rPr>
                <a:t>BIENESTAR</a:t>
              </a:r>
              <a:endParaRPr kumimoji="0" lang="en-US" sz="1400" b="0" i="0" u="none" strike="noStrike" kern="1200" cap="none" spc="100" normalizeH="0" baseline="0" noProof="0">
                <a:ln>
                  <a:noFill/>
                </a:ln>
                <a:solidFill>
                  <a:srgbClr val="FFF8F3"/>
                </a:solidFill>
                <a:effectLst/>
                <a:uLnTx/>
                <a:uFillTx/>
                <a:latin typeface="Segoe Sans Display"/>
                <a:ea typeface="+mn-ea"/>
                <a:cs typeface="Segoe Sans Display Semibold" pitchFamily="2" charset="0"/>
              </a:endParaRPr>
            </a:p>
          </p:txBody>
        </p:sp>
        <p:sp>
          <p:nvSpPr>
            <p:cNvPr id="44" name="Rectangle 43">
              <a:extLst>
                <a:ext uri="{FF2B5EF4-FFF2-40B4-BE49-F238E27FC236}">
                  <a16:creationId xmlns:a16="http://schemas.microsoft.com/office/drawing/2014/main" id="{2DCF68FF-D0AB-03B5-08FF-7C91A3BE3C95}"/>
                </a:ext>
              </a:extLst>
            </p:cNvPr>
            <p:cNvSpPr>
              <a:spLocks noChangeAspect="1"/>
            </p:cNvSpPr>
            <p:nvPr/>
          </p:nvSpPr>
          <p:spPr bwMode="auto">
            <a:xfrm>
              <a:off x="8865017" y="5895507"/>
              <a:ext cx="178513" cy="17851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5" name="TextBox 44">
              <a:extLst>
                <a:ext uri="{FF2B5EF4-FFF2-40B4-BE49-F238E27FC236}">
                  <a16:creationId xmlns:a16="http://schemas.microsoft.com/office/drawing/2014/main" id="{4CD7E82F-6B78-4AC5-9CB2-13A35EB92D8F}"/>
                </a:ext>
              </a:extLst>
            </p:cNvPr>
            <p:cNvSpPr txBox="1"/>
            <p:nvPr/>
          </p:nvSpPr>
          <p:spPr>
            <a:xfrm>
              <a:off x="9043529" y="5853958"/>
              <a:ext cx="1211791" cy="261610"/>
            </a:xfrm>
            <a:prstGeom prst="rect">
              <a:avLst/>
            </a:prstGeom>
            <a:noFill/>
          </p:spPr>
          <p:txBody>
            <a:bodyPr wrap="square" anchor="ctr" anchorCtr="0">
              <a:spAutoFit/>
            </a:bodyPr>
            <a:lstStyle/>
            <a:p>
              <a:pPr lvl="0" defTabSz="932472" fontAlgn="base">
                <a:spcBef>
                  <a:spcPct val="0"/>
                </a:spcBef>
                <a:spcAft>
                  <a:spcPct val="0"/>
                </a:spcAft>
                <a:defRPr/>
              </a:pPr>
              <a:r>
                <a:rPr lang="en-US" sz="1050">
                  <a:solidFill>
                    <a:srgbClr val="FFF8F3"/>
                  </a:solidFill>
                  <a:latin typeface="Segoe Sans Display"/>
                  <a:ea typeface="Segoe UI" pitchFamily="34" charset="0"/>
                  <a:cs typeface="Segoe UI" pitchFamily="34" charset="0"/>
                </a:rPr>
                <a:t>Sin copilot</a:t>
              </a:r>
              <a:endParaRPr kumimoji="0" lang="en-US" sz="1050" b="0" i="0" u="none" strike="noStrike" kern="1200" cap="none" spc="0" normalizeH="0" baseline="0" noProof="0">
                <a:ln>
                  <a:noFill/>
                </a:ln>
                <a:solidFill>
                  <a:srgbClr val="FFF8F3"/>
                </a:solidFill>
                <a:effectLst/>
                <a:uLnTx/>
                <a:uFillTx/>
                <a:latin typeface="Segoe Sans Display"/>
                <a:ea typeface="Segoe UI" pitchFamily="34" charset="0"/>
                <a:cs typeface="Segoe UI" pitchFamily="34" charset="0"/>
              </a:endParaRPr>
            </a:p>
          </p:txBody>
        </p:sp>
        <p:sp>
          <p:nvSpPr>
            <p:cNvPr id="46" name="Rectangle 45">
              <a:extLst>
                <a:ext uri="{FF2B5EF4-FFF2-40B4-BE49-F238E27FC236}">
                  <a16:creationId xmlns:a16="http://schemas.microsoft.com/office/drawing/2014/main" id="{01498E49-3C7A-F42A-B82E-58C8FC7CF7A7}"/>
                </a:ext>
              </a:extLst>
            </p:cNvPr>
            <p:cNvSpPr>
              <a:spLocks noChangeAspect="1"/>
            </p:cNvSpPr>
            <p:nvPr/>
          </p:nvSpPr>
          <p:spPr bwMode="auto">
            <a:xfrm>
              <a:off x="10322111" y="5895507"/>
              <a:ext cx="178513" cy="178513"/>
            </a:xfrm>
            <a:prstGeom prst="rect">
              <a:avLst/>
            </a:prstGeom>
            <a:gradFill>
              <a:gsLst>
                <a:gs pos="0">
                  <a:srgbClr val="FFB3BB"/>
                </a:gs>
                <a:gs pos="51000">
                  <a:srgbClr val="FFE399"/>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7" name="TextBox 46">
              <a:extLst>
                <a:ext uri="{FF2B5EF4-FFF2-40B4-BE49-F238E27FC236}">
                  <a16:creationId xmlns:a16="http://schemas.microsoft.com/office/drawing/2014/main" id="{88758EA8-3F4A-E723-2BD3-DD2F29519535}"/>
                </a:ext>
              </a:extLst>
            </p:cNvPr>
            <p:cNvSpPr txBox="1"/>
            <p:nvPr/>
          </p:nvSpPr>
          <p:spPr>
            <a:xfrm>
              <a:off x="10507649" y="5853958"/>
              <a:ext cx="990057" cy="261610"/>
            </a:xfrm>
            <a:prstGeom prst="rect">
              <a:avLst/>
            </a:prstGeom>
            <a:noFill/>
          </p:spPr>
          <p:txBody>
            <a:bodyPr wrap="square" anchor="ctr" anchorCtr="0">
              <a:spAutoFit/>
            </a:bodyPr>
            <a:lstStyle/>
            <a:p>
              <a:pPr lvl="0" defTabSz="932472" fontAlgn="base">
                <a:spcBef>
                  <a:spcPct val="0"/>
                </a:spcBef>
                <a:spcAft>
                  <a:spcPct val="0"/>
                </a:spcAft>
                <a:defRPr/>
              </a:pPr>
              <a:r>
                <a:rPr lang="en-US" sz="1050">
                  <a:solidFill>
                    <a:srgbClr val="FFF8F3"/>
                  </a:solidFill>
                  <a:latin typeface="Segoe Sans Display"/>
                  <a:ea typeface="Segoe UI" pitchFamily="34" charset="0"/>
                  <a:cs typeface="Segoe UI" pitchFamily="34" charset="0"/>
                </a:rPr>
                <a:t>Con Copilot</a:t>
              </a:r>
              <a:endParaRPr kumimoji="0" lang="en-US" sz="1050" b="0" i="0" u="none" strike="noStrike" kern="1200" cap="none" spc="0" normalizeH="0" baseline="0" noProof="0">
                <a:ln>
                  <a:noFill/>
                </a:ln>
                <a:solidFill>
                  <a:srgbClr val="FFF8F3"/>
                </a:solidFill>
                <a:effectLst/>
                <a:uLnTx/>
                <a:uFillTx/>
                <a:latin typeface="Segoe Sans Display"/>
                <a:ea typeface="Segoe UI" pitchFamily="34" charset="0"/>
                <a:cs typeface="Segoe UI" pitchFamily="34" charset="0"/>
              </a:endParaRPr>
            </a:p>
          </p:txBody>
        </p:sp>
        <p:cxnSp>
          <p:nvCxnSpPr>
            <p:cNvPr id="49" name="Straight Connector 48">
              <a:extLst>
                <a:ext uri="{FF2B5EF4-FFF2-40B4-BE49-F238E27FC236}">
                  <a16:creationId xmlns:a16="http://schemas.microsoft.com/office/drawing/2014/main" id="{690D12BB-7EEC-3E01-51FB-F25BA9DF394D}"/>
                </a:ext>
              </a:extLst>
            </p:cNvPr>
            <p:cNvCxnSpPr>
              <a:cxnSpLocks/>
            </p:cNvCxnSpPr>
            <p:nvPr/>
          </p:nvCxnSpPr>
          <p:spPr>
            <a:xfrm flipH="1">
              <a:off x="6719275" y="3997730"/>
              <a:ext cx="4890113" cy="0"/>
            </a:xfrm>
            <a:prstGeom prst="line">
              <a:avLst/>
            </a:prstGeom>
            <a:ln w="190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D5F6147-A574-B161-577A-64C7515C6D1F}"/>
                </a:ext>
              </a:extLst>
            </p:cNvPr>
            <p:cNvCxnSpPr>
              <a:cxnSpLocks/>
            </p:cNvCxnSpPr>
            <p:nvPr/>
          </p:nvCxnSpPr>
          <p:spPr>
            <a:xfrm flipV="1">
              <a:off x="6232105" y="2352613"/>
              <a:ext cx="0" cy="3533816"/>
            </a:xfrm>
            <a:prstGeom prst="line">
              <a:avLst/>
            </a:prstGeom>
            <a:ln w="190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89" name="Rectangle 88">
            <a:extLst>
              <a:ext uri="{FF2B5EF4-FFF2-40B4-BE49-F238E27FC236}">
                <a16:creationId xmlns:a16="http://schemas.microsoft.com/office/drawing/2014/main" id="{170BFEF9-B539-F1FF-0D67-F0BB34A1F5A9}"/>
              </a:ext>
            </a:extLst>
          </p:cNvPr>
          <p:cNvSpPr/>
          <p:nvPr/>
        </p:nvSpPr>
        <p:spPr bwMode="auto">
          <a:xfrm>
            <a:off x="12673708" y="-422477"/>
            <a:ext cx="2244130" cy="2265236"/>
          </a:xfrm>
          <a:prstGeom prst="rect">
            <a:avLst/>
          </a:prstGeom>
          <a:solidFill>
            <a:srgbClr val="8DE97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rPr>
              <a:t>Reduced text version</a:t>
            </a:r>
          </a:p>
          <a:p>
            <a:pPr marL="0" marR="0" lvl="0" indent="0" algn="l" defTabSz="932472" rtl="0" eaLnBrk="1" fontAlgn="base" latinLnBrk="0" hangingPunct="1">
              <a:lnSpc>
                <a:spcPct val="100000"/>
              </a:lnSpc>
              <a:spcBef>
                <a:spcPct val="0"/>
              </a:spcBef>
              <a:spcAft>
                <a:spcPct val="0"/>
              </a:spcAft>
              <a:buClrTx/>
              <a:buSzTx/>
              <a:buFontTx/>
              <a:buNone/>
              <a:tabLst/>
              <a:defRPr/>
            </a:pPr>
            <a:r>
              <a:rPr lang="en-US" sz="1600">
                <a:solidFill>
                  <a:srgbClr val="091F2C"/>
                </a:solidFill>
                <a:latin typeface="Segoe Sans Display"/>
                <a:ea typeface="Segoe UI" pitchFamily="34" charset="0"/>
                <a:cs typeface="Segoe UI" pitchFamily="34" charset="0"/>
              </a:rPr>
              <a:t>Review with Andrews</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rPr>
              <a:t>Tailor to make sellers talk about them</a:t>
            </a:r>
          </a:p>
          <a:p>
            <a:pPr marL="0" marR="0" lvl="0" indent="0" algn="l" defTabSz="932472" rtl="0" eaLnBrk="1" fontAlgn="base" latinLnBrk="0" hangingPunct="1">
              <a:lnSpc>
                <a:spcPct val="100000"/>
              </a:lnSpc>
              <a:spcBef>
                <a:spcPct val="0"/>
              </a:spcBef>
              <a:spcAft>
                <a:spcPct val="0"/>
              </a:spcAft>
              <a:buClrTx/>
              <a:buSzTx/>
              <a:buFontTx/>
              <a:buNone/>
              <a:tabLst/>
              <a:defRPr/>
            </a:pPr>
            <a:r>
              <a:rPr lang="en-US" sz="1600">
                <a:solidFill>
                  <a:srgbClr val="091F2C"/>
                </a:solidFill>
                <a:latin typeface="Segoe Sans Display"/>
                <a:ea typeface="Segoe UI" pitchFamily="34" charset="0"/>
                <a:cs typeface="Segoe UI" pitchFamily="34" charset="0"/>
              </a:rPr>
              <a:t>Tailor to MCAPS customer zero?</a:t>
            </a:r>
          </a:p>
          <a:p>
            <a:pPr marL="0" marR="0" lvl="0" indent="0" algn="l" defTabSz="932472" rtl="0" eaLnBrk="1" fontAlgn="base" latinLnBrk="0" hangingPunct="1">
              <a:lnSpc>
                <a:spcPct val="100000"/>
              </a:lnSpc>
              <a:spcBef>
                <a:spcPct val="0"/>
              </a:spcBef>
              <a:spcAft>
                <a:spcPct val="0"/>
              </a:spcAft>
              <a:buClrTx/>
              <a:buSzTx/>
              <a:buFontTx/>
              <a:buNone/>
              <a:tabLst/>
              <a:defRPr/>
            </a:pPr>
            <a:r>
              <a:rPr lang="en-US" sz="1600">
                <a:solidFill>
                  <a:srgbClr val="091F2C"/>
                </a:solidFill>
                <a:latin typeface="Segoe Sans Display"/>
                <a:ea typeface="Segoe UI" pitchFamily="34" charset="0"/>
                <a:cs typeface="Segoe UI" pitchFamily="34" charset="0"/>
              </a:rPr>
              <a:t>The two slides need to be the same</a:t>
            </a:r>
            <a:endParaRPr kumimoji="0" lang="en-US" sz="16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endParaRPr>
          </a:p>
        </p:txBody>
      </p:sp>
      <p:sp>
        <p:nvSpPr>
          <p:cNvPr id="5" name="Rectangle: Rounded Corners 186">
            <a:extLst>
              <a:ext uri="{FF2B5EF4-FFF2-40B4-BE49-F238E27FC236}">
                <a16:creationId xmlns:a16="http://schemas.microsoft.com/office/drawing/2014/main" id="{C684887B-48CC-C7F8-38AC-A5F9854D3BAA}"/>
              </a:ext>
            </a:extLst>
          </p:cNvPr>
          <p:cNvSpPr/>
          <p:nvPr/>
        </p:nvSpPr>
        <p:spPr>
          <a:xfrm>
            <a:off x="8554165" y="2706589"/>
            <a:ext cx="2582075" cy="101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defRPr/>
            </a:pPr>
            <a:r>
              <a:rPr lang="es-MX" sz="1100" spc="-20">
                <a:solidFill>
                  <a:srgbClr val="FFF8F3"/>
                </a:solidFill>
                <a:latin typeface="Segoe Sans Display" pitchFamily="2" charset="0"/>
                <a:cs typeface="Segoe Sans Display" pitchFamily="2" charset="0"/>
              </a:rPr>
              <a:t>Desde la clasificación manual del historial de oportunidades de ventas adicionales hasta las consultas de datos del canal de ventas de </a:t>
            </a:r>
            <a:r>
              <a:rPr lang="es-MX" sz="1100" spc="-20" err="1">
                <a:solidFill>
                  <a:srgbClr val="FFF8F3"/>
                </a:solidFill>
                <a:latin typeface="Segoe Sans Display" pitchFamily="2" charset="0"/>
                <a:cs typeface="Segoe Sans Display" pitchFamily="2" charset="0"/>
              </a:rPr>
              <a:t>Copilot</a:t>
            </a:r>
            <a:r>
              <a:rPr lang="es-MX" sz="1100" spc="-20">
                <a:solidFill>
                  <a:srgbClr val="FFF8F3"/>
                </a:solidFill>
                <a:latin typeface="Segoe Sans Display" pitchFamily="2" charset="0"/>
                <a:cs typeface="Segoe Sans Display" pitchFamily="2" charset="0"/>
              </a:rPr>
              <a:t> que identifican el potencial de ventas adicionales de forma rápida y eficaz</a:t>
            </a:r>
            <a:endParaRPr kumimoji="0" lang="en-US" sz="1200" b="0" i="0" u="none" strike="noStrike" kern="1200" cap="none" spc="-20" normalizeH="0" baseline="0" noProof="0">
              <a:ln>
                <a:noFill/>
              </a:ln>
              <a:solidFill>
                <a:srgbClr val="FFF8F3"/>
              </a:solidFill>
              <a:effectLst/>
              <a:uLnTx/>
              <a:uFillTx/>
              <a:latin typeface="Segoe Sans Display" pitchFamily="2" charset="0"/>
              <a:ea typeface="+mn-ea"/>
              <a:cs typeface="Segoe Sans Display" pitchFamily="2" charset="0"/>
            </a:endParaRPr>
          </a:p>
        </p:txBody>
      </p:sp>
      <p:sp>
        <p:nvSpPr>
          <p:cNvPr id="3" name="Rectangle: Rounded Corners 186">
            <a:extLst>
              <a:ext uri="{FF2B5EF4-FFF2-40B4-BE49-F238E27FC236}">
                <a16:creationId xmlns:a16="http://schemas.microsoft.com/office/drawing/2014/main" id="{AE769722-6066-5E7E-63E4-9CA133884C9B}"/>
              </a:ext>
            </a:extLst>
          </p:cNvPr>
          <p:cNvSpPr/>
          <p:nvPr/>
        </p:nvSpPr>
        <p:spPr>
          <a:xfrm>
            <a:off x="8554165" y="4675420"/>
            <a:ext cx="2459816" cy="9694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s-MX" sz="1050" spc="-20">
                <a:solidFill>
                  <a:schemeClr val="tx1"/>
                </a:solidFill>
                <a:latin typeface="Segoe Sans Display" pitchFamily="2" charset="0"/>
                <a:cs typeface="Segoe Sans Display" pitchFamily="2" charset="0"/>
              </a:rPr>
              <a:t>Desde horas de tareas manuales (CRM, correos electrónicos, toma de notas, preparación de reuniones, etc.) hasta la creación rápida de presentaciones/demostraciones, eliminando tareas redundantes</a:t>
            </a:r>
            <a:endParaRPr lang="en-US" sz="1200" spc="-20">
              <a:solidFill>
                <a:schemeClr val="tx1"/>
              </a:solidFill>
              <a:latin typeface="Segoe Sans Display" pitchFamily="2" charset="0"/>
              <a:cs typeface="Segoe Sans Display" pitchFamily="2" charset="0"/>
            </a:endParaRPr>
          </a:p>
        </p:txBody>
      </p:sp>
    </p:spTree>
    <p:extLst>
      <p:ext uri="{BB962C8B-B14F-4D97-AF65-F5344CB8AC3E}">
        <p14:creationId xmlns:p14="http://schemas.microsoft.com/office/powerpoint/2010/main" val="2010863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5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50000" fill="hold" grpId="1" nodeType="withEffect">
                                  <p:stCondLst>
                                    <p:cond delay="0"/>
                                  </p:stCondLst>
                                  <p:childTnLst>
                                    <p:animMotion origin="layout" path="M 0 -4.44444E-6 L 0.02773 -4.44444E-6 " pathEditMode="relative" rAng="0" ptsTypes="AA">
                                      <p:cBhvr>
                                        <p:cTn id="9" dur="700" spd="-100000" fill="hold"/>
                                        <p:tgtEl>
                                          <p:spTgt spid="7"/>
                                        </p:tgtEl>
                                        <p:attrNameLst>
                                          <p:attrName>ppt_x</p:attrName>
                                          <p:attrName>ppt_y</p:attrName>
                                        </p:attrNameLst>
                                      </p:cBhvr>
                                      <p:rCtr x="1380" y="0"/>
                                    </p:animMotion>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50000" fill="hold" nodeType="withEffect">
                                  <p:stCondLst>
                                    <p:cond delay="0"/>
                                  </p:stCondLst>
                                  <p:childTnLst>
                                    <p:animMotion origin="layout" path="M -0.02787 0.00023 L 6.25E-7 2.22222E-6 " pathEditMode="relative" rAng="0" ptsTypes="AA">
                                      <p:cBhvr>
                                        <p:cTn id="14" dur="700" fill="hold"/>
                                        <p:tgtEl>
                                          <p:spTgt spid="8"/>
                                        </p:tgtEl>
                                        <p:attrNameLst>
                                          <p:attrName>ppt_x</p:attrName>
                                          <p:attrName>ppt_y</p:attrName>
                                        </p:attrNameLst>
                                      </p:cBhvr>
                                      <p:rCtr x="139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D7E65-0B12-E75A-49D3-5BBC77FC528D}"/>
              </a:ext>
            </a:extLst>
          </p:cNvPr>
          <p:cNvSpPr>
            <a:spLocks noGrp="1"/>
          </p:cNvSpPr>
          <p:nvPr>
            <p:ph type="title"/>
          </p:nvPr>
        </p:nvSpPr>
        <p:spPr>
          <a:xfrm>
            <a:off x="588263" y="463064"/>
            <a:ext cx="11018520" cy="553998"/>
          </a:xfrm>
        </p:spPr>
        <p:txBody>
          <a:bodyPr/>
          <a:lstStyle/>
          <a:p>
            <a:pPr algn="ctr"/>
            <a:r>
              <a:rPr lang="en-US" err="1"/>
              <a:t>Aumentar</a:t>
            </a:r>
            <a:r>
              <a:rPr lang="en-US"/>
              <a:t> </a:t>
            </a:r>
            <a:r>
              <a:rPr lang="en-US" err="1"/>
              <a:t>los</a:t>
            </a:r>
            <a:r>
              <a:rPr lang="en-US"/>
              <a:t> </a:t>
            </a:r>
            <a:r>
              <a:rPr lang="en-US" err="1"/>
              <a:t>ingresos</a:t>
            </a:r>
            <a:endParaRPr lang="en-US" sz="2400"/>
          </a:p>
        </p:txBody>
      </p:sp>
      <p:sp>
        <p:nvSpPr>
          <p:cNvPr id="19" name="Rectangle 18">
            <a:extLst>
              <a:ext uri="{FF2B5EF4-FFF2-40B4-BE49-F238E27FC236}">
                <a16:creationId xmlns:a16="http://schemas.microsoft.com/office/drawing/2014/main" id="{26E09464-E9E0-7EB9-DA34-2A2D2ED94CDD}"/>
              </a:ext>
              <a:ext uri="{C183D7F6-B498-43B3-948B-1728B52AA6E4}">
                <adec:decorative xmlns:adec="http://schemas.microsoft.com/office/drawing/2017/decorative" val="1"/>
              </a:ext>
            </a:extLst>
          </p:cNvPr>
          <p:cNvSpPr/>
          <p:nvPr/>
        </p:nvSpPr>
        <p:spPr bwMode="auto">
          <a:xfrm>
            <a:off x="24405" y="2882160"/>
            <a:ext cx="11601495" cy="300585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pic>
        <p:nvPicPr>
          <p:cNvPr id="4" name="Picture 3" descr="A person and person looking at a computer&#10;&#10;Description automatically generated">
            <a:extLst>
              <a:ext uri="{FF2B5EF4-FFF2-40B4-BE49-F238E27FC236}">
                <a16:creationId xmlns:a16="http://schemas.microsoft.com/office/drawing/2014/main" id="{908358D2-D899-A5D8-3222-5E995B23FD47}"/>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273490" y="3281829"/>
            <a:ext cx="3918510" cy="3576171"/>
          </a:xfrm>
          <a:prstGeom prst="rect">
            <a:avLst/>
          </a:prstGeom>
        </p:spPr>
      </p:pic>
      <p:sp>
        <p:nvSpPr>
          <p:cNvPr id="8" name="!!1">
            <a:extLst>
              <a:ext uri="{FF2B5EF4-FFF2-40B4-BE49-F238E27FC236}">
                <a16:creationId xmlns:a16="http://schemas.microsoft.com/office/drawing/2014/main" id="{E3A5E79D-E2EF-9643-C600-1A38F0711302}"/>
              </a:ext>
            </a:extLst>
          </p:cNvPr>
          <p:cNvSpPr/>
          <p:nvPr/>
        </p:nvSpPr>
        <p:spPr>
          <a:xfrm>
            <a:off x="1374092" y="2173072"/>
            <a:ext cx="2544418" cy="553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defTabSz="932742">
              <a:spcBef>
                <a:spcPct val="0"/>
              </a:spcBef>
              <a:defRPr/>
            </a:pPr>
            <a:r>
              <a:rPr lang="es-MX" spc="-10">
                <a:ln w="3175">
                  <a:noFill/>
                </a:ln>
                <a:solidFill>
                  <a:schemeClr val="tx1"/>
                </a:solidFill>
                <a:latin typeface="Segoe Sans Display" pitchFamily="2" charset="0"/>
                <a:cs typeface="Segoe Sans Display" pitchFamily="2" charset="0"/>
              </a:rPr>
              <a:t>Reasignar el tiempo a tareas de mayor valor</a:t>
            </a:r>
            <a:endParaRPr kumimoji="0" lang="en-US" sz="1800" b="0" i="0" u="none" strike="noStrike" kern="1200" cap="none" spc="-10" normalizeH="0" baseline="0" noProof="0">
              <a:ln w="3175">
                <a:noFill/>
              </a:ln>
              <a:solidFill>
                <a:schemeClr val="tx1"/>
              </a:solidFill>
              <a:effectLst/>
              <a:uLnTx/>
              <a:uFillTx/>
              <a:latin typeface="Segoe Sans Display" pitchFamily="2" charset="0"/>
              <a:ea typeface="+mn-ea"/>
              <a:cs typeface="Segoe Sans Display" pitchFamily="2" charset="0"/>
            </a:endParaRPr>
          </a:p>
        </p:txBody>
      </p:sp>
      <p:sp>
        <p:nvSpPr>
          <p:cNvPr id="10" name="!!2">
            <a:extLst>
              <a:ext uri="{FF2B5EF4-FFF2-40B4-BE49-F238E27FC236}">
                <a16:creationId xmlns:a16="http://schemas.microsoft.com/office/drawing/2014/main" id="{D858812C-8F3F-8604-C1D3-5E4645FF5D9A}"/>
              </a:ext>
            </a:extLst>
          </p:cNvPr>
          <p:cNvSpPr/>
          <p:nvPr/>
        </p:nvSpPr>
        <p:spPr>
          <a:xfrm>
            <a:off x="4999892" y="2203850"/>
            <a:ext cx="2192214" cy="4924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defTabSz="932742">
              <a:spcBef>
                <a:spcPct val="0"/>
              </a:spcBef>
              <a:defRPr/>
            </a:pPr>
            <a:r>
              <a:rPr lang="es-MX" sz="1600" spc="-10">
                <a:ln w="3175">
                  <a:noFill/>
                </a:ln>
                <a:solidFill>
                  <a:schemeClr val="tx1"/>
                </a:solidFill>
                <a:latin typeface="Segoe Sans Display" pitchFamily="2" charset="0"/>
                <a:cs typeface="Segoe Sans Display" pitchFamily="2" charset="0"/>
              </a:rPr>
              <a:t>Complete las tareas de mayor valor más rápido</a:t>
            </a:r>
            <a:endParaRPr kumimoji="0" lang="en-US" sz="1800" b="0" i="0" u="none" strike="noStrike" kern="1200" cap="none" spc="-10" normalizeH="0" baseline="0" noProof="0">
              <a:ln w="3175">
                <a:noFill/>
              </a:ln>
              <a:solidFill>
                <a:schemeClr val="tx1"/>
              </a:solidFill>
              <a:effectLst/>
              <a:uLnTx/>
              <a:uFillTx/>
              <a:latin typeface="Segoe Sans Display" pitchFamily="2" charset="0"/>
              <a:ea typeface="+mn-ea"/>
              <a:cs typeface="Segoe Sans Display" pitchFamily="2" charset="0"/>
            </a:endParaRPr>
          </a:p>
        </p:txBody>
      </p:sp>
      <p:sp>
        <p:nvSpPr>
          <p:cNvPr id="11" name="!!3">
            <a:extLst>
              <a:ext uri="{FF2B5EF4-FFF2-40B4-BE49-F238E27FC236}">
                <a16:creationId xmlns:a16="http://schemas.microsoft.com/office/drawing/2014/main" id="{53C47371-2BF8-C951-8CA5-E17583CB5146}"/>
              </a:ext>
            </a:extLst>
          </p:cNvPr>
          <p:cNvSpPr/>
          <p:nvPr/>
        </p:nvSpPr>
        <p:spPr>
          <a:xfrm>
            <a:off x="8588861" y="2173072"/>
            <a:ext cx="1913676" cy="553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defTabSz="932742">
              <a:spcBef>
                <a:spcPct val="0"/>
              </a:spcBef>
              <a:defRPr/>
            </a:pPr>
            <a:r>
              <a:rPr lang="es-MX" spc="-10">
                <a:ln w="3175">
                  <a:noFill/>
                </a:ln>
                <a:solidFill>
                  <a:schemeClr val="tx1"/>
                </a:solidFill>
                <a:latin typeface="Segoe Sans Display" pitchFamily="2" charset="0"/>
                <a:cs typeface="Segoe Sans Display" pitchFamily="2" charset="0"/>
              </a:rPr>
              <a:t>Completa más de las mismas tareas</a:t>
            </a:r>
            <a:endParaRPr kumimoji="0" lang="en-US" sz="1800" b="0" i="0" u="none" strike="noStrike" kern="1200" cap="none" spc="-10" normalizeH="0" baseline="0" noProof="0">
              <a:ln w="3175">
                <a:noFill/>
              </a:ln>
              <a:solidFill>
                <a:schemeClr val="tx1"/>
              </a:solidFill>
              <a:effectLst/>
              <a:uLnTx/>
              <a:uFillTx/>
              <a:latin typeface="Segoe Sans Display" pitchFamily="2" charset="0"/>
              <a:ea typeface="+mn-ea"/>
              <a:cs typeface="Segoe Sans Display" pitchFamily="2" charset="0"/>
            </a:endParaRPr>
          </a:p>
        </p:txBody>
      </p:sp>
      <p:pic>
        <p:nvPicPr>
          <p:cNvPr id="12" name="Picture 10" descr="Mobile device and stopwatch with data stream in purple and blue color">
            <a:extLst>
              <a:ext uri="{FF2B5EF4-FFF2-40B4-BE49-F238E27FC236}">
                <a16:creationId xmlns:a16="http://schemas.microsoft.com/office/drawing/2014/main" id="{E4DA5614-42CC-888A-4B71-71978A6EA414}"/>
              </a:ext>
            </a:extLst>
          </p:cNvPr>
          <p:cNvPicPr>
            <a:picLocks noChangeAspect="1"/>
          </p:cNvPicPr>
          <p:nvPr/>
        </p:nvPicPr>
        <p:blipFill>
          <a:blip r:embed="rId4"/>
          <a:stretch>
            <a:fillRect/>
          </a:stretch>
        </p:blipFill>
        <p:spPr>
          <a:xfrm>
            <a:off x="5825155" y="1607239"/>
            <a:ext cx="541692" cy="541692"/>
          </a:xfrm>
          <a:prstGeom prst="rect">
            <a:avLst/>
          </a:prstGeom>
        </p:spPr>
      </p:pic>
      <p:pic>
        <p:nvPicPr>
          <p:cNvPr id="13" name="Picture 14" descr="Monitor with sync symbol and mobile device in purple and magenta color">
            <a:extLst>
              <a:ext uri="{FF2B5EF4-FFF2-40B4-BE49-F238E27FC236}">
                <a16:creationId xmlns:a16="http://schemas.microsoft.com/office/drawing/2014/main" id="{4D71440F-7E39-9FD7-71E8-8F46D1B49634}"/>
              </a:ext>
            </a:extLst>
          </p:cNvPr>
          <p:cNvPicPr>
            <a:picLocks noChangeAspect="1"/>
          </p:cNvPicPr>
          <p:nvPr/>
        </p:nvPicPr>
        <p:blipFill>
          <a:blip r:embed="rId5"/>
          <a:stretch>
            <a:fillRect/>
          </a:stretch>
        </p:blipFill>
        <p:spPr>
          <a:xfrm>
            <a:off x="9274854" y="1607239"/>
            <a:ext cx="541692" cy="541692"/>
          </a:xfrm>
          <a:prstGeom prst="rect">
            <a:avLst/>
          </a:prstGeom>
        </p:spPr>
      </p:pic>
      <p:pic>
        <p:nvPicPr>
          <p:cNvPr id="14" name="Picture 15" descr="Laptop with bar chart and light bulb in purple and yellow color">
            <a:extLst>
              <a:ext uri="{FF2B5EF4-FFF2-40B4-BE49-F238E27FC236}">
                <a16:creationId xmlns:a16="http://schemas.microsoft.com/office/drawing/2014/main" id="{3615CE1D-8C9A-9EE3-3891-0FEC32082EBD}"/>
              </a:ext>
            </a:extLst>
          </p:cNvPr>
          <p:cNvPicPr>
            <a:picLocks noChangeAspect="1"/>
          </p:cNvPicPr>
          <p:nvPr/>
        </p:nvPicPr>
        <p:blipFill>
          <a:blip r:embed="rId6"/>
          <a:stretch>
            <a:fillRect/>
          </a:stretch>
        </p:blipFill>
        <p:spPr>
          <a:xfrm>
            <a:off x="2375456" y="1607239"/>
            <a:ext cx="541692" cy="541692"/>
          </a:xfrm>
          <a:prstGeom prst="rect">
            <a:avLst/>
          </a:prstGeom>
        </p:spPr>
      </p:pic>
      <p:cxnSp>
        <p:nvCxnSpPr>
          <p:cNvPr id="15" name="!!LineL">
            <a:extLst>
              <a:ext uri="{FF2B5EF4-FFF2-40B4-BE49-F238E27FC236}">
                <a16:creationId xmlns:a16="http://schemas.microsoft.com/office/drawing/2014/main" id="{5938A0E0-3758-84A9-A4BE-9EF2992674B1}"/>
              </a:ext>
              <a:ext uri="{C183D7F6-B498-43B3-948B-1728B52AA6E4}">
                <adec:decorative xmlns:adec="http://schemas.microsoft.com/office/drawing/2017/decorative" val="1"/>
              </a:ext>
            </a:extLst>
          </p:cNvPr>
          <p:cNvCxnSpPr>
            <a:cxnSpLocks/>
          </p:cNvCxnSpPr>
          <p:nvPr/>
        </p:nvCxnSpPr>
        <p:spPr>
          <a:xfrm>
            <a:off x="4265133" y="1719186"/>
            <a:ext cx="0" cy="1025972"/>
          </a:xfrm>
          <a:prstGeom prst="line">
            <a:avLst/>
          </a:prstGeom>
          <a:ln w="19050">
            <a:solidFill>
              <a:srgbClr val="E8E6D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LineR">
            <a:extLst>
              <a:ext uri="{FF2B5EF4-FFF2-40B4-BE49-F238E27FC236}">
                <a16:creationId xmlns:a16="http://schemas.microsoft.com/office/drawing/2014/main" id="{062DA052-585B-2095-961A-BCB40173240A}"/>
              </a:ext>
              <a:ext uri="{C183D7F6-B498-43B3-948B-1728B52AA6E4}">
                <adec:decorative xmlns:adec="http://schemas.microsoft.com/office/drawing/2017/decorative" val="1"/>
              </a:ext>
            </a:extLst>
          </p:cNvPr>
          <p:cNvCxnSpPr>
            <a:cxnSpLocks/>
          </p:cNvCxnSpPr>
          <p:nvPr/>
        </p:nvCxnSpPr>
        <p:spPr>
          <a:xfrm>
            <a:off x="7926865" y="1719186"/>
            <a:ext cx="0" cy="1025972"/>
          </a:xfrm>
          <a:prstGeom prst="line">
            <a:avLst/>
          </a:prstGeom>
          <a:ln w="19050">
            <a:solidFill>
              <a:srgbClr val="E8E6D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15A1791-6B00-09C5-6EF0-3C60E9CBC1B1}"/>
              </a:ext>
            </a:extLst>
          </p:cNvPr>
          <p:cNvSpPr txBox="1"/>
          <p:nvPr/>
        </p:nvSpPr>
        <p:spPr>
          <a:xfrm>
            <a:off x="584200" y="3429000"/>
            <a:ext cx="7472680" cy="1692771"/>
          </a:xfrm>
          <a:prstGeom prst="rect">
            <a:avLst/>
          </a:prstGeom>
          <a:noFill/>
        </p:spPr>
        <p:txBody>
          <a:bodyPr wrap="square" lIns="0" tIns="0" rIns="0" bIns="0" rtlCol="0" anchor="t">
            <a:spAutoFit/>
          </a:bodyPr>
          <a:lstStyle/>
          <a:p>
            <a:pPr lvl="0" defTabSz="914367">
              <a:defRPr/>
            </a:pPr>
            <a:r>
              <a:rPr lang="en-US" sz="2800" spc="-10" err="1">
                <a:ln w="3175">
                  <a:noFill/>
                </a:ln>
                <a:gradFill>
                  <a:gsLst>
                    <a:gs pos="0">
                      <a:srgbClr val="FFB3BB"/>
                    </a:gs>
                    <a:gs pos="49000">
                      <a:srgbClr val="FFE399"/>
                    </a:gs>
                  </a:gsLst>
                  <a:lin ang="13500000" scaled="1"/>
                </a:gradFill>
                <a:latin typeface="Segoe Sans Display" pitchFamily="2" charset="0"/>
                <a:cs typeface="Segoe Sans Display" pitchFamily="2" charset="0"/>
              </a:rPr>
              <a:t>Cobro</a:t>
            </a:r>
            <a:r>
              <a:rPr lang="en-US" sz="2800" spc="-10">
                <a:ln w="3175">
                  <a:noFill/>
                </a:ln>
                <a:gradFill>
                  <a:gsLst>
                    <a:gs pos="0">
                      <a:srgbClr val="FFB3BB"/>
                    </a:gs>
                    <a:gs pos="49000">
                      <a:srgbClr val="FFE399"/>
                    </a:gs>
                  </a:gsLst>
                  <a:lin ang="13500000" scaled="1"/>
                </a:gradFill>
                <a:latin typeface="Segoe Sans Display" pitchFamily="2" charset="0"/>
                <a:cs typeface="Segoe Sans Display" pitchFamily="2" charset="0"/>
              </a:rPr>
              <a:t> de </a:t>
            </a:r>
            <a:r>
              <a:rPr lang="en-US" sz="2800" spc="-10" err="1">
                <a:ln w="3175">
                  <a:noFill/>
                </a:ln>
                <a:gradFill>
                  <a:gsLst>
                    <a:gs pos="0">
                      <a:srgbClr val="FFB3BB"/>
                    </a:gs>
                    <a:gs pos="49000">
                      <a:srgbClr val="FFE399"/>
                    </a:gs>
                  </a:gsLst>
                  <a:lin ang="13500000" scaled="1"/>
                </a:gradFill>
                <a:latin typeface="Segoe Sans Display" pitchFamily="2" charset="0"/>
                <a:cs typeface="Segoe Sans Display" pitchFamily="2" charset="0"/>
              </a:rPr>
              <a:t>deudas</a:t>
            </a:r>
            <a:endParaRPr lang="en-US" sz="2800" spc="-10">
              <a:ln w="3175">
                <a:noFill/>
              </a:ln>
              <a:gradFill>
                <a:gsLst>
                  <a:gs pos="0">
                    <a:srgbClr val="FFB3BB"/>
                  </a:gs>
                  <a:gs pos="49000">
                    <a:srgbClr val="FFE399"/>
                  </a:gs>
                </a:gsLst>
                <a:lin ang="13500000" scaled="1"/>
              </a:gradFill>
              <a:latin typeface="Segoe Sans Display" pitchFamily="2" charset="0"/>
              <a:cs typeface="Segoe Sans Display" pitchFamily="2" charset="0"/>
            </a:endParaRPr>
          </a:p>
          <a:p>
            <a:pPr lvl="0" defTabSz="914367">
              <a:defRPr/>
            </a:pPr>
            <a:r>
              <a:rPr lang="es-MX" sz="1600" kern="0">
                <a:solidFill>
                  <a:srgbClr val="FFF8F3"/>
                </a:solidFill>
                <a:latin typeface="Segoe Sans Display" pitchFamily="2" charset="0"/>
                <a:cs typeface="Segoe Sans Display" pitchFamily="2" charset="0"/>
              </a:rPr>
              <a:t>Al aprovechar </a:t>
            </a:r>
            <a:r>
              <a:rPr lang="es-MX" sz="1600" kern="0" err="1">
                <a:solidFill>
                  <a:srgbClr val="FFF8F3"/>
                </a:solidFill>
                <a:latin typeface="Segoe Sans Display" pitchFamily="2" charset="0"/>
                <a:cs typeface="Segoe Sans Display" pitchFamily="2" charset="0"/>
              </a:rPr>
              <a:t>Copilot</a:t>
            </a:r>
            <a:r>
              <a:rPr lang="es-MX" sz="1600" kern="0">
                <a:solidFill>
                  <a:srgbClr val="FFF8F3"/>
                </a:solidFill>
                <a:latin typeface="Segoe Sans Display" pitchFamily="2" charset="0"/>
                <a:cs typeface="Segoe Sans Display" pitchFamily="2" charset="0"/>
              </a:rPr>
              <a:t> para analizar los datos de los clientes y priorizar las listas de trabajo, los agentes de cobro pueden centrarse en los casos más críticos, optimizando las entradas de efectivo. El escenario de cobros acelerados de efectivo es un ejemplo de cómo </a:t>
            </a:r>
            <a:r>
              <a:rPr lang="es-MX" sz="1600" kern="0" err="1">
                <a:solidFill>
                  <a:srgbClr val="FFF8F3"/>
                </a:solidFill>
                <a:latin typeface="Segoe Sans Display" pitchFamily="2" charset="0"/>
                <a:cs typeface="Segoe Sans Display" pitchFamily="2" charset="0"/>
              </a:rPr>
              <a:t>Copilot</a:t>
            </a:r>
            <a:r>
              <a:rPr lang="es-MX" sz="1600" kern="0">
                <a:solidFill>
                  <a:srgbClr val="FFF8F3"/>
                </a:solidFill>
                <a:latin typeface="Segoe Sans Display" pitchFamily="2" charset="0"/>
                <a:cs typeface="Segoe Sans Display" pitchFamily="2" charset="0"/>
              </a:rPr>
              <a:t> puede ayudar a los equipos financieros a priorizar y cobrar las cuentas más morosas más rápido</a:t>
            </a:r>
            <a:r>
              <a:rPr lang="en-US">
                <a:solidFill>
                  <a:srgbClr val="FFFFFF"/>
                </a:solidFill>
                <a:latin typeface="Segoe Sans Display" pitchFamily="2" charset="0"/>
                <a:cs typeface="Segoe Sans Display" pitchFamily="2" charset="0"/>
              </a:rPr>
              <a:t>.</a:t>
            </a:r>
            <a:endParaRPr lang="en-US" kern="0">
              <a:solidFill>
                <a:srgbClr val="FFF8F3"/>
              </a:solidFill>
              <a:latin typeface="Segoe Sans Display" pitchFamily="2" charset="0"/>
              <a:cs typeface="Segoe Sans Display" pitchFamily="2" charset="0"/>
            </a:endParaRPr>
          </a:p>
        </p:txBody>
      </p:sp>
      <p:sp>
        <p:nvSpPr>
          <p:cNvPr id="5" name="Triangle 24" descr="Arrow up">
            <a:extLst>
              <a:ext uri="{FF2B5EF4-FFF2-40B4-BE49-F238E27FC236}">
                <a16:creationId xmlns:a16="http://schemas.microsoft.com/office/drawing/2014/main" id="{2AE03626-139E-937C-3963-22DCF3D35A78}"/>
              </a:ext>
            </a:extLst>
          </p:cNvPr>
          <p:cNvSpPr/>
          <p:nvPr/>
        </p:nvSpPr>
        <p:spPr bwMode="auto">
          <a:xfrm>
            <a:off x="5825153" y="2721452"/>
            <a:ext cx="541694" cy="257623"/>
          </a:xfrm>
          <a:prstGeom prst="triangl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10419365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8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125E-6 -1.11111E-6 L 3.125E-6 0.03542 " pathEditMode="relative" rAng="0" ptsTypes="AA">
                                      <p:cBhvr>
                                        <p:cTn id="9"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D7E65-0B12-E75A-49D3-5BBC77FC528D}"/>
              </a:ext>
            </a:extLst>
          </p:cNvPr>
          <p:cNvSpPr>
            <a:spLocks noGrp="1"/>
          </p:cNvSpPr>
          <p:nvPr>
            <p:ph type="title"/>
          </p:nvPr>
        </p:nvSpPr>
        <p:spPr>
          <a:xfrm>
            <a:off x="588263" y="463064"/>
            <a:ext cx="11018520" cy="553998"/>
          </a:xfrm>
        </p:spPr>
        <p:txBody>
          <a:bodyPr/>
          <a:lstStyle/>
          <a:p>
            <a:pPr algn="ctr"/>
            <a:r>
              <a:rPr lang="en-US" err="1"/>
              <a:t>Aumentar</a:t>
            </a:r>
            <a:r>
              <a:rPr lang="en-US"/>
              <a:t> </a:t>
            </a:r>
            <a:r>
              <a:rPr lang="en-US" err="1"/>
              <a:t>los</a:t>
            </a:r>
            <a:r>
              <a:rPr lang="en-US"/>
              <a:t> </a:t>
            </a:r>
            <a:r>
              <a:rPr lang="en-US" err="1"/>
              <a:t>ingresos</a:t>
            </a:r>
            <a:endParaRPr lang="en-US" sz="2400"/>
          </a:p>
        </p:txBody>
      </p:sp>
      <p:sp>
        <p:nvSpPr>
          <p:cNvPr id="19" name="Rectangle 18">
            <a:extLst>
              <a:ext uri="{FF2B5EF4-FFF2-40B4-BE49-F238E27FC236}">
                <a16:creationId xmlns:a16="http://schemas.microsoft.com/office/drawing/2014/main" id="{26E09464-E9E0-7EB9-DA34-2A2D2ED94CDD}"/>
              </a:ext>
              <a:ext uri="{C183D7F6-B498-43B3-948B-1728B52AA6E4}">
                <adec:decorative xmlns:adec="http://schemas.microsoft.com/office/drawing/2017/decorative" val="1"/>
              </a:ext>
            </a:extLst>
          </p:cNvPr>
          <p:cNvSpPr/>
          <p:nvPr/>
        </p:nvSpPr>
        <p:spPr bwMode="auto">
          <a:xfrm>
            <a:off x="0" y="2978390"/>
            <a:ext cx="11601495" cy="300585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5" name="Triangle 24" descr="Arrow up">
            <a:extLst>
              <a:ext uri="{FF2B5EF4-FFF2-40B4-BE49-F238E27FC236}">
                <a16:creationId xmlns:a16="http://schemas.microsoft.com/office/drawing/2014/main" id="{3BB0BAC8-D398-A211-E798-FBAFBD9E7B60}"/>
              </a:ext>
            </a:extLst>
          </p:cNvPr>
          <p:cNvSpPr/>
          <p:nvPr/>
        </p:nvSpPr>
        <p:spPr bwMode="auto">
          <a:xfrm>
            <a:off x="9274852" y="2821872"/>
            <a:ext cx="541694" cy="257623"/>
          </a:xfrm>
          <a:prstGeom prst="triangl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30" name="TextBox 29">
            <a:extLst>
              <a:ext uri="{FF2B5EF4-FFF2-40B4-BE49-F238E27FC236}">
                <a16:creationId xmlns:a16="http://schemas.microsoft.com/office/drawing/2014/main" id="{D6641E2F-3D77-90C1-4235-60D850976369}"/>
              </a:ext>
            </a:extLst>
          </p:cNvPr>
          <p:cNvSpPr txBox="1"/>
          <p:nvPr/>
        </p:nvSpPr>
        <p:spPr>
          <a:xfrm>
            <a:off x="584200" y="3429000"/>
            <a:ext cx="7472680" cy="1538883"/>
          </a:xfrm>
          <a:prstGeom prst="rect">
            <a:avLst/>
          </a:prstGeom>
          <a:noFill/>
        </p:spPr>
        <p:txBody>
          <a:bodyPr wrap="square" lIns="0" tIns="0" rIns="0" bIns="0" rtlCol="0" anchor="t">
            <a:spAutoFit/>
          </a:bodyPr>
          <a:lstStyle/>
          <a:p>
            <a:pPr lvl="0" defTabSz="914367">
              <a:defRPr/>
            </a:pPr>
            <a:r>
              <a:rPr lang="en-US" sz="2800" spc="-10" err="1">
                <a:ln w="3175">
                  <a:noFill/>
                </a:ln>
                <a:gradFill>
                  <a:gsLst>
                    <a:gs pos="0">
                      <a:srgbClr val="FFB3BB"/>
                    </a:gs>
                    <a:gs pos="49000">
                      <a:srgbClr val="FFE399"/>
                    </a:gs>
                  </a:gsLst>
                  <a:lin ang="13500000" scaled="1"/>
                </a:gradFill>
                <a:latin typeface="Segoe Sans Display" pitchFamily="2" charset="0"/>
                <a:cs typeface="Segoe Sans Display" pitchFamily="2" charset="0"/>
              </a:rPr>
              <a:t>Servicio</a:t>
            </a:r>
            <a:r>
              <a:rPr lang="en-US" sz="2800" spc="-10">
                <a:ln w="3175">
                  <a:noFill/>
                </a:ln>
                <a:gradFill>
                  <a:gsLst>
                    <a:gs pos="0">
                      <a:srgbClr val="FFB3BB"/>
                    </a:gs>
                    <a:gs pos="49000">
                      <a:srgbClr val="FFE399"/>
                    </a:gs>
                  </a:gsLst>
                  <a:lin ang="13500000" scaled="1"/>
                </a:gradFill>
                <a:latin typeface="Segoe Sans Display" pitchFamily="2" charset="0"/>
                <a:cs typeface="Segoe Sans Display" pitchFamily="2" charset="0"/>
              </a:rPr>
              <a:t> al </a:t>
            </a:r>
            <a:r>
              <a:rPr lang="en-US" sz="2800" spc="-10" err="1">
                <a:ln w="3175">
                  <a:noFill/>
                </a:ln>
                <a:gradFill>
                  <a:gsLst>
                    <a:gs pos="0">
                      <a:srgbClr val="FFB3BB"/>
                    </a:gs>
                    <a:gs pos="49000">
                      <a:srgbClr val="FFE399"/>
                    </a:gs>
                  </a:gsLst>
                  <a:lin ang="13500000" scaled="1"/>
                </a:gradFill>
                <a:latin typeface="Segoe Sans Display" pitchFamily="2" charset="0"/>
                <a:cs typeface="Segoe Sans Display" pitchFamily="2" charset="0"/>
              </a:rPr>
              <a:t>cliente</a:t>
            </a:r>
            <a:endParaRPr lang="en-US" sz="2800" spc="-10">
              <a:ln w="3175">
                <a:noFill/>
              </a:ln>
              <a:gradFill>
                <a:gsLst>
                  <a:gs pos="0">
                    <a:srgbClr val="FFB3BB"/>
                  </a:gs>
                  <a:gs pos="49000">
                    <a:srgbClr val="FFE399"/>
                  </a:gs>
                </a:gsLst>
                <a:lin ang="13500000" scaled="1"/>
              </a:gradFill>
              <a:latin typeface="Segoe Sans Display" pitchFamily="2" charset="0"/>
              <a:cs typeface="Segoe Sans Display" pitchFamily="2" charset="0"/>
            </a:endParaRPr>
          </a:p>
          <a:p>
            <a:pPr lvl="0" defTabSz="914367">
              <a:defRPr/>
            </a:pPr>
            <a:r>
              <a:rPr lang="es-MX"/>
              <a:t>Los representantes del servicio de atención al cliente pueden aumentar significativamente su capacidad de gestión de casos utilizando </a:t>
            </a:r>
            <a:r>
              <a:rPr lang="es-MX" err="1"/>
              <a:t>Copilot</a:t>
            </a:r>
            <a:r>
              <a:rPr lang="es-MX"/>
              <a:t>, que proporciona acceso inmediato a las interacciones anteriores, a los detalles de los tickets y a los datos pertinentes de los clientes</a:t>
            </a:r>
            <a:r>
              <a:rPr lang="en-US"/>
              <a:t>.</a:t>
            </a:r>
          </a:p>
        </p:txBody>
      </p:sp>
      <p:pic>
        <p:nvPicPr>
          <p:cNvPr id="6" name="Picture 5" descr="A close-up of a person looking at a computer screen&#10;&#10;Description automatically generated">
            <a:extLst>
              <a:ext uri="{FF2B5EF4-FFF2-40B4-BE49-F238E27FC236}">
                <a16:creationId xmlns:a16="http://schemas.microsoft.com/office/drawing/2014/main" id="{A1D9EB43-8A0B-688E-00A5-EA4B220ABE1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273490" y="3281829"/>
            <a:ext cx="3918510" cy="3596342"/>
          </a:xfrm>
          <a:prstGeom prst="rect">
            <a:avLst/>
          </a:prstGeom>
        </p:spPr>
      </p:pic>
      <p:sp>
        <p:nvSpPr>
          <p:cNvPr id="3" name="!!1">
            <a:extLst>
              <a:ext uri="{FF2B5EF4-FFF2-40B4-BE49-F238E27FC236}">
                <a16:creationId xmlns:a16="http://schemas.microsoft.com/office/drawing/2014/main" id="{B49B4906-9192-ED61-725B-FEB6E42758BB}"/>
              </a:ext>
            </a:extLst>
          </p:cNvPr>
          <p:cNvSpPr/>
          <p:nvPr/>
        </p:nvSpPr>
        <p:spPr>
          <a:xfrm>
            <a:off x="1374092" y="2173072"/>
            <a:ext cx="2544418" cy="553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defTabSz="932742">
              <a:spcBef>
                <a:spcPct val="0"/>
              </a:spcBef>
              <a:defRPr/>
            </a:pPr>
            <a:r>
              <a:rPr lang="es-MX" spc="-10">
                <a:ln w="3175">
                  <a:noFill/>
                </a:ln>
                <a:solidFill>
                  <a:schemeClr val="tx1"/>
                </a:solidFill>
                <a:latin typeface="Segoe Sans Display" pitchFamily="2" charset="0"/>
                <a:cs typeface="Segoe Sans Display" pitchFamily="2" charset="0"/>
              </a:rPr>
              <a:t>Reasignar el tiempo a tareas de mayor valor</a:t>
            </a:r>
            <a:endParaRPr kumimoji="0" lang="en-US" sz="1800" b="0" i="0" u="none" strike="noStrike" kern="1200" cap="none" spc="-10" normalizeH="0" baseline="0" noProof="0">
              <a:ln w="3175">
                <a:noFill/>
              </a:ln>
              <a:solidFill>
                <a:schemeClr val="tx1"/>
              </a:solidFill>
              <a:effectLst/>
              <a:uLnTx/>
              <a:uFillTx/>
              <a:latin typeface="Segoe Sans Display" pitchFamily="2" charset="0"/>
              <a:ea typeface="+mn-ea"/>
              <a:cs typeface="Segoe Sans Display" pitchFamily="2" charset="0"/>
            </a:endParaRPr>
          </a:p>
        </p:txBody>
      </p:sp>
      <p:sp>
        <p:nvSpPr>
          <p:cNvPr id="7" name="!!2">
            <a:extLst>
              <a:ext uri="{FF2B5EF4-FFF2-40B4-BE49-F238E27FC236}">
                <a16:creationId xmlns:a16="http://schemas.microsoft.com/office/drawing/2014/main" id="{285237AE-1DAD-FB8A-F668-E483C23C8CD3}"/>
              </a:ext>
            </a:extLst>
          </p:cNvPr>
          <p:cNvSpPr/>
          <p:nvPr/>
        </p:nvSpPr>
        <p:spPr>
          <a:xfrm>
            <a:off x="4999892" y="2203850"/>
            <a:ext cx="2192214" cy="4924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defTabSz="932742">
              <a:spcBef>
                <a:spcPct val="0"/>
              </a:spcBef>
              <a:defRPr/>
            </a:pPr>
            <a:r>
              <a:rPr lang="es-MX" sz="1600" spc="-10">
                <a:ln w="3175">
                  <a:noFill/>
                </a:ln>
                <a:solidFill>
                  <a:schemeClr val="tx1"/>
                </a:solidFill>
                <a:latin typeface="Segoe Sans Display" pitchFamily="2" charset="0"/>
                <a:cs typeface="Segoe Sans Display" pitchFamily="2" charset="0"/>
              </a:rPr>
              <a:t>Complete las tareas de mayor valor más rápido</a:t>
            </a:r>
            <a:endParaRPr kumimoji="0" lang="en-US" sz="1800" b="0" i="0" u="none" strike="noStrike" kern="1200" cap="none" spc="-10" normalizeH="0" baseline="0" noProof="0">
              <a:ln w="3175">
                <a:noFill/>
              </a:ln>
              <a:solidFill>
                <a:schemeClr val="tx1"/>
              </a:solidFill>
              <a:effectLst/>
              <a:uLnTx/>
              <a:uFillTx/>
              <a:latin typeface="Segoe Sans Display" pitchFamily="2" charset="0"/>
              <a:ea typeface="+mn-ea"/>
              <a:cs typeface="Segoe Sans Display" pitchFamily="2" charset="0"/>
            </a:endParaRPr>
          </a:p>
        </p:txBody>
      </p:sp>
      <p:sp>
        <p:nvSpPr>
          <p:cNvPr id="8" name="!!3">
            <a:extLst>
              <a:ext uri="{FF2B5EF4-FFF2-40B4-BE49-F238E27FC236}">
                <a16:creationId xmlns:a16="http://schemas.microsoft.com/office/drawing/2014/main" id="{A46429E9-9A83-1EBE-CB02-76A0D7CF5556}"/>
              </a:ext>
            </a:extLst>
          </p:cNvPr>
          <p:cNvSpPr/>
          <p:nvPr/>
        </p:nvSpPr>
        <p:spPr>
          <a:xfrm>
            <a:off x="8588861" y="2173072"/>
            <a:ext cx="1913676" cy="553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defTabSz="932742">
              <a:spcBef>
                <a:spcPct val="0"/>
              </a:spcBef>
              <a:defRPr/>
            </a:pPr>
            <a:r>
              <a:rPr lang="es-MX" spc="-10">
                <a:ln w="3175">
                  <a:noFill/>
                </a:ln>
                <a:solidFill>
                  <a:schemeClr val="tx1"/>
                </a:solidFill>
                <a:latin typeface="Segoe Sans Display" pitchFamily="2" charset="0"/>
                <a:cs typeface="Segoe Sans Display" pitchFamily="2" charset="0"/>
              </a:rPr>
              <a:t>Completa más de las mismas tareas</a:t>
            </a:r>
            <a:endParaRPr kumimoji="0" lang="en-US" sz="1800" b="0" i="0" u="none" strike="noStrike" kern="1200" cap="none" spc="-10" normalizeH="0" baseline="0" noProof="0">
              <a:ln w="3175">
                <a:noFill/>
              </a:ln>
              <a:solidFill>
                <a:schemeClr val="tx1"/>
              </a:solidFill>
              <a:effectLst/>
              <a:uLnTx/>
              <a:uFillTx/>
              <a:latin typeface="Segoe Sans Display" pitchFamily="2" charset="0"/>
              <a:ea typeface="+mn-ea"/>
              <a:cs typeface="Segoe Sans Display" pitchFamily="2" charset="0"/>
            </a:endParaRPr>
          </a:p>
        </p:txBody>
      </p:sp>
      <p:pic>
        <p:nvPicPr>
          <p:cNvPr id="10" name="Picture 10" descr="Mobile device and stopwatch with data stream in purple and blue color">
            <a:extLst>
              <a:ext uri="{FF2B5EF4-FFF2-40B4-BE49-F238E27FC236}">
                <a16:creationId xmlns:a16="http://schemas.microsoft.com/office/drawing/2014/main" id="{5411211D-A424-062B-E7C1-241C8A0225AB}"/>
              </a:ext>
            </a:extLst>
          </p:cNvPr>
          <p:cNvPicPr>
            <a:picLocks noChangeAspect="1"/>
          </p:cNvPicPr>
          <p:nvPr/>
        </p:nvPicPr>
        <p:blipFill>
          <a:blip r:embed="rId4"/>
          <a:stretch>
            <a:fillRect/>
          </a:stretch>
        </p:blipFill>
        <p:spPr>
          <a:xfrm>
            <a:off x="5825155" y="1607239"/>
            <a:ext cx="541692" cy="541692"/>
          </a:xfrm>
          <a:prstGeom prst="rect">
            <a:avLst/>
          </a:prstGeom>
        </p:spPr>
      </p:pic>
      <p:pic>
        <p:nvPicPr>
          <p:cNvPr id="11" name="Picture 14" descr="Monitor with sync symbol and mobile device in purple and magenta color">
            <a:extLst>
              <a:ext uri="{FF2B5EF4-FFF2-40B4-BE49-F238E27FC236}">
                <a16:creationId xmlns:a16="http://schemas.microsoft.com/office/drawing/2014/main" id="{C2C75839-B78E-39A1-6261-203EC00308A8}"/>
              </a:ext>
            </a:extLst>
          </p:cNvPr>
          <p:cNvPicPr>
            <a:picLocks noChangeAspect="1"/>
          </p:cNvPicPr>
          <p:nvPr/>
        </p:nvPicPr>
        <p:blipFill>
          <a:blip r:embed="rId5"/>
          <a:stretch>
            <a:fillRect/>
          </a:stretch>
        </p:blipFill>
        <p:spPr>
          <a:xfrm>
            <a:off x="9274854" y="1607239"/>
            <a:ext cx="541692" cy="541692"/>
          </a:xfrm>
          <a:prstGeom prst="rect">
            <a:avLst/>
          </a:prstGeom>
        </p:spPr>
      </p:pic>
      <p:pic>
        <p:nvPicPr>
          <p:cNvPr id="12" name="Picture 15" descr="Laptop with bar chart and light bulb in purple and yellow color">
            <a:extLst>
              <a:ext uri="{FF2B5EF4-FFF2-40B4-BE49-F238E27FC236}">
                <a16:creationId xmlns:a16="http://schemas.microsoft.com/office/drawing/2014/main" id="{EBAFC697-5EF1-CB9A-C5C1-96C29934D88D}"/>
              </a:ext>
            </a:extLst>
          </p:cNvPr>
          <p:cNvPicPr>
            <a:picLocks noChangeAspect="1"/>
          </p:cNvPicPr>
          <p:nvPr/>
        </p:nvPicPr>
        <p:blipFill>
          <a:blip r:embed="rId6"/>
          <a:stretch>
            <a:fillRect/>
          </a:stretch>
        </p:blipFill>
        <p:spPr>
          <a:xfrm>
            <a:off x="2375456" y="1607239"/>
            <a:ext cx="541692" cy="541692"/>
          </a:xfrm>
          <a:prstGeom prst="rect">
            <a:avLst/>
          </a:prstGeom>
        </p:spPr>
      </p:pic>
      <p:cxnSp>
        <p:nvCxnSpPr>
          <p:cNvPr id="13" name="!!LineL">
            <a:extLst>
              <a:ext uri="{FF2B5EF4-FFF2-40B4-BE49-F238E27FC236}">
                <a16:creationId xmlns:a16="http://schemas.microsoft.com/office/drawing/2014/main" id="{AC2DC863-ADE7-9506-46D2-AFE2AF708808}"/>
              </a:ext>
              <a:ext uri="{C183D7F6-B498-43B3-948B-1728B52AA6E4}">
                <adec:decorative xmlns:adec="http://schemas.microsoft.com/office/drawing/2017/decorative" val="1"/>
              </a:ext>
            </a:extLst>
          </p:cNvPr>
          <p:cNvCxnSpPr>
            <a:cxnSpLocks/>
          </p:cNvCxnSpPr>
          <p:nvPr/>
        </p:nvCxnSpPr>
        <p:spPr>
          <a:xfrm>
            <a:off x="4265133" y="1719186"/>
            <a:ext cx="0" cy="1025972"/>
          </a:xfrm>
          <a:prstGeom prst="line">
            <a:avLst/>
          </a:prstGeom>
          <a:ln w="19050">
            <a:solidFill>
              <a:srgbClr val="E8E6D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LineR">
            <a:extLst>
              <a:ext uri="{FF2B5EF4-FFF2-40B4-BE49-F238E27FC236}">
                <a16:creationId xmlns:a16="http://schemas.microsoft.com/office/drawing/2014/main" id="{14120AEF-6A6B-0545-C02E-49C3AFE70FD5}"/>
              </a:ext>
              <a:ext uri="{C183D7F6-B498-43B3-948B-1728B52AA6E4}">
                <adec:decorative xmlns:adec="http://schemas.microsoft.com/office/drawing/2017/decorative" val="1"/>
              </a:ext>
            </a:extLst>
          </p:cNvPr>
          <p:cNvCxnSpPr>
            <a:cxnSpLocks/>
          </p:cNvCxnSpPr>
          <p:nvPr/>
        </p:nvCxnSpPr>
        <p:spPr>
          <a:xfrm>
            <a:off x="7926865" y="1719186"/>
            <a:ext cx="0" cy="1025972"/>
          </a:xfrm>
          <a:prstGeom prst="line">
            <a:avLst/>
          </a:prstGeom>
          <a:ln w="19050">
            <a:solidFill>
              <a:srgbClr val="E8E6D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8373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8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0"/>
                                  </p:stCondLst>
                                  <p:childTnLst>
                                    <p:animMotion origin="layout" path="M 3.125E-6 -1.11111E-6 L 3.125E-6 0.03542 " pathEditMode="relative" rAng="0" ptsTypes="AA">
                                      <p:cBhvr>
                                        <p:cTn id="9" dur="700" spd="-100000" fill="hold"/>
                                        <p:tgtEl>
                                          <p:spTgt spid="3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4DE0639-3192-3FF3-168D-2D3FAC209883}"/>
              </a:ext>
              <a:ext uri="{C183D7F6-B498-43B3-948B-1728B52AA6E4}">
                <adec:decorative xmlns:adec="http://schemas.microsoft.com/office/drawing/2017/decorative" val="1"/>
              </a:ext>
            </a:extLst>
          </p:cNvPr>
          <p:cNvSpPr/>
          <p:nvPr/>
        </p:nvSpPr>
        <p:spPr bwMode="auto">
          <a:xfrm>
            <a:off x="6236494" y="1436688"/>
            <a:ext cx="5386388" cy="3950494"/>
          </a:xfrm>
          <a:prstGeom prst="rect">
            <a:avLst/>
          </a:prstGeom>
          <a:gradFill flip="none" rotWithShape="1">
            <a:gsLst>
              <a:gs pos="0">
                <a:srgbClr val="FFB3BB"/>
              </a:gs>
              <a:gs pos="70000">
                <a:srgbClr val="FFE399"/>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err="1">
              <a:ln>
                <a:noFill/>
              </a:ln>
              <a:solidFill>
                <a:srgbClr val="091F2C"/>
              </a:solidFill>
              <a:effectLst/>
              <a:uLnTx/>
              <a:uFillTx/>
              <a:latin typeface="Segoe Sans Display Semibold" pitchFamily="2" charset="0"/>
              <a:ea typeface="+mn-ea"/>
              <a:cs typeface="Segoe Sans Display Semibold" pitchFamily="2" charset="0"/>
            </a:endParaRPr>
          </a:p>
        </p:txBody>
      </p:sp>
      <p:sp>
        <p:nvSpPr>
          <p:cNvPr id="16" name="Rectangle 15">
            <a:extLst>
              <a:ext uri="{FF2B5EF4-FFF2-40B4-BE49-F238E27FC236}">
                <a16:creationId xmlns:a16="http://schemas.microsoft.com/office/drawing/2014/main" id="{E4AC05AF-6DE4-EB88-B8FC-A70B0DD09E00}"/>
              </a:ext>
              <a:ext uri="{C183D7F6-B498-43B3-948B-1728B52AA6E4}">
                <adec:decorative xmlns:adec="http://schemas.microsoft.com/office/drawing/2017/decorative" val="1"/>
              </a:ext>
            </a:extLst>
          </p:cNvPr>
          <p:cNvSpPr/>
          <p:nvPr/>
        </p:nvSpPr>
        <p:spPr bwMode="auto">
          <a:xfrm>
            <a:off x="0" y="1436688"/>
            <a:ext cx="5386388" cy="3950494"/>
          </a:xfrm>
          <a:prstGeom prst="rect">
            <a:avLst/>
          </a:prstGeom>
          <a:gradFill flip="none" rotWithShape="1">
            <a:gsLst>
              <a:gs pos="0">
                <a:srgbClr val="FFB3BB"/>
              </a:gs>
              <a:gs pos="70000">
                <a:srgbClr val="FFE399"/>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err="1">
              <a:ln>
                <a:noFill/>
              </a:ln>
              <a:solidFill>
                <a:srgbClr val="091F2C"/>
              </a:solidFill>
              <a:effectLst/>
              <a:uLnTx/>
              <a:uFillTx/>
              <a:latin typeface="Segoe Sans Display Semibold" pitchFamily="2" charset="0"/>
              <a:ea typeface="+mn-ea"/>
              <a:cs typeface="Segoe Sans Display Semibold" pitchFamily="2" charset="0"/>
            </a:endParaRPr>
          </a:p>
        </p:txBody>
      </p:sp>
      <p:sp>
        <p:nvSpPr>
          <p:cNvPr id="2" name="Title 1">
            <a:extLst>
              <a:ext uri="{FF2B5EF4-FFF2-40B4-BE49-F238E27FC236}">
                <a16:creationId xmlns:a16="http://schemas.microsoft.com/office/drawing/2014/main" id="{DA0D7E65-0B12-E75A-49D3-5BBC77FC528D}"/>
              </a:ext>
            </a:extLst>
          </p:cNvPr>
          <p:cNvSpPr>
            <a:spLocks noGrp="1"/>
          </p:cNvSpPr>
          <p:nvPr>
            <p:ph type="title"/>
          </p:nvPr>
        </p:nvSpPr>
        <p:spPr/>
        <p:txBody>
          <a:bodyPr/>
          <a:lstStyle/>
          <a:p>
            <a:pPr algn="ctr"/>
            <a:r>
              <a:rPr lang="es-MX"/>
              <a:t>Aumentar los ingresos en su organización</a:t>
            </a:r>
            <a:endParaRPr lang="en-US"/>
          </a:p>
        </p:txBody>
      </p:sp>
      <p:sp>
        <p:nvSpPr>
          <p:cNvPr id="8" name="Text Placeholder 7">
            <a:extLst>
              <a:ext uri="{FF2B5EF4-FFF2-40B4-BE49-F238E27FC236}">
                <a16:creationId xmlns:a16="http://schemas.microsoft.com/office/drawing/2014/main" id="{DFB1C799-3846-A599-B69F-D9CABF704084}"/>
              </a:ext>
            </a:extLst>
          </p:cNvPr>
          <p:cNvSpPr>
            <a:spLocks noGrp="1"/>
          </p:cNvSpPr>
          <p:nvPr>
            <p:ph type="body" sz="quarter" idx="4294967295"/>
          </p:nvPr>
        </p:nvSpPr>
        <p:spPr>
          <a:xfrm>
            <a:off x="588263" y="1737718"/>
            <a:ext cx="4126612" cy="923330"/>
          </a:xfrm>
        </p:spPr>
        <p:txBody>
          <a:bodyPr/>
          <a:lstStyle/>
          <a:p>
            <a:pPr marL="0" indent="0">
              <a:buNone/>
            </a:pPr>
            <a:r>
              <a:rPr lang="es-MX" sz="2000">
                <a:solidFill>
                  <a:schemeClr val="accent2"/>
                </a:solidFill>
              </a:rPr>
              <a:t>¿Cuáles son algunas de las iniciativas de mayor valor que necesita su empresa?</a:t>
            </a:r>
            <a:endParaRPr lang="en-US" sz="2000">
              <a:solidFill>
                <a:schemeClr val="accent2"/>
              </a:solidFill>
            </a:endParaRPr>
          </a:p>
        </p:txBody>
      </p:sp>
      <p:pic>
        <p:nvPicPr>
          <p:cNvPr id="11" name="Picture Placeholder 10" descr="A picture containing person, indoor, window&#10;&#10;Description automatically generated">
            <a:extLst>
              <a:ext uri="{FF2B5EF4-FFF2-40B4-BE49-F238E27FC236}">
                <a16:creationId xmlns:a16="http://schemas.microsoft.com/office/drawing/2014/main" id="{45552F6D-F7ED-253F-F0B3-C43BBA99005E}"/>
              </a:ext>
            </a:extLst>
          </p:cNvPr>
          <p:cNvPicPr>
            <a:picLocks noGrp="1" noChangeAspect="1"/>
          </p:cNvPicPr>
          <p:nvPr>
            <p:ph type="pic" sz="quarter" idx="4294967295"/>
          </p:nvPr>
        </p:nvPicPr>
        <p:blipFill>
          <a:blip r:embed="rId3" cstate="screen">
            <a:extLst>
              <a:ext uri="{BEBA8EAE-BF5A-486C-A8C5-ECC9F3942E4B}">
                <a14:imgProps xmlns:a14="http://schemas.microsoft.com/office/drawing/2010/main">
                  <a14:imgLayer r:embed="rId4">
                    <a14:imgEffect>
                      <a14:saturation sat="110000"/>
                    </a14:imgEffect>
                  </a14:imgLayer>
                </a14:imgProps>
              </a:ext>
              <a:ext uri="{28A0092B-C50C-407E-A947-70E740481C1C}">
                <a14:useLocalDpi xmlns:a14="http://schemas.microsoft.com/office/drawing/2010/main"/>
              </a:ext>
            </a:extLst>
          </a:blip>
          <a:srcRect t="1382" b="1382"/>
          <a:stretch/>
        </p:blipFill>
        <p:spPr>
          <a:xfrm>
            <a:off x="588263" y="2654300"/>
            <a:ext cx="5367338" cy="3475038"/>
          </a:xfrm>
        </p:spPr>
      </p:pic>
      <p:sp>
        <p:nvSpPr>
          <p:cNvPr id="10" name="Text Placeholder 9">
            <a:extLst>
              <a:ext uri="{FF2B5EF4-FFF2-40B4-BE49-F238E27FC236}">
                <a16:creationId xmlns:a16="http://schemas.microsoft.com/office/drawing/2014/main" id="{87436B3F-5B5E-232A-9BD2-3521F8DC429E}"/>
              </a:ext>
            </a:extLst>
          </p:cNvPr>
          <p:cNvSpPr>
            <a:spLocks noGrp="1"/>
          </p:cNvSpPr>
          <p:nvPr>
            <p:ph type="body" sz="quarter" idx="4294967295"/>
          </p:nvPr>
        </p:nvSpPr>
        <p:spPr>
          <a:xfrm>
            <a:off x="6824663" y="1737718"/>
            <a:ext cx="3419475" cy="615553"/>
          </a:xfrm>
        </p:spPr>
        <p:txBody>
          <a:bodyPr/>
          <a:lstStyle/>
          <a:p>
            <a:pPr marL="0" indent="0">
              <a:buNone/>
            </a:pPr>
            <a:r>
              <a:rPr lang="es-MX" sz="2000">
                <a:solidFill>
                  <a:schemeClr val="accent2"/>
                </a:solidFill>
              </a:rPr>
              <a:t>¿Qué actividades recurrentes necesitas más?</a:t>
            </a:r>
            <a:endParaRPr lang="en-US" sz="2000">
              <a:solidFill>
                <a:schemeClr val="accent2"/>
              </a:solidFill>
            </a:endParaRPr>
          </a:p>
        </p:txBody>
      </p:sp>
      <p:pic>
        <p:nvPicPr>
          <p:cNvPr id="12" name="Picture Placeholder 11" descr="A person using a computer&#10;&#10;Description automatically generated with medium confidence">
            <a:extLst>
              <a:ext uri="{FF2B5EF4-FFF2-40B4-BE49-F238E27FC236}">
                <a16:creationId xmlns:a16="http://schemas.microsoft.com/office/drawing/2014/main" id="{CE4D1885-9EC7-FF40-D3E9-92BB52601919}"/>
              </a:ext>
            </a:extLst>
          </p:cNvPr>
          <p:cNvPicPr>
            <a:picLocks noGrp="1" noChangeAspect="1"/>
          </p:cNvPicPr>
          <p:nvPr>
            <p:ph type="pic" sz="quarter" idx="4294967295"/>
          </p:nvPr>
        </p:nvPicPr>
        <p:blipFill>
          <a:blip r:embed="rId5" cstate="screen">
            <a:extLst>
              <a:ext uri="{28A0092B-C50C-407E-A947-70E740481C1C}">
                <a14:useLocalDpi xmlns:a14="http://schemas.microsoft.com/office/drawing/2010/main"/>
              </a:ext>
            </a:extLst>
          </a:blip>
          <a:srcRect t="1442" b="1442"/>
          <a:stretch/>
        </p:blipFill>
        <p:spPr>
          <a:xfrm>
            <a:off x="6824663" y="2654300"/>
            <a:ext cx="5367337" cy="3475038"/>
          </a:xfrm>
        </p:spPr>
      </p:pic>
    </p:spTree>
    <p:extLst>
      <p:ext uri="{BB962C8B-B14F-4D97-AF65-F5344CB8AC3E}">
        <p14:creationId xmlns:p14="http://schemas.microsoft.com/office/powerpoint/2010/main" val="3133801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50000" fill="hold" grpId="1" nodeType="withEffect">
                                  <p:stCondLst>
                                    <p:cond delay="0"/>
                                  </p:stCondLst>
                                  <p:childTnLst>
                                    <p:animMotion origin="layout" path="M -0.02786 0.00023 L 1.11022E-16 1.85185E-6 " pathEditMode="relative" rAng="0" ptsTypes="AA">
                                      <p:cBhvr>
                                        <p:cTn id="9" dur="700" fill="hold"/>
                                        <p:tgtEl>
                                          <p:spTgt spid="16"/>
                                        </p:tgtEl>
                                        <p:attrNameLst>
                                          <p:attrName>ppt_x</p:attrName>
                                          <p:attrName>ppt_y</p:attrName>
                                        </p:attrNameLst>
                                      </p:cBhvr>
                                      <p:rCtr x="1393" y="-23"/>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50000" fill="hold" grpId="1" nodeType="withEffect">
                                  <p:stCondLst>
                                    <p:cond delay="0"/>
                                  </p:stCondLst>
                                  <p:childTnLst>
                                    <p:animMotion origin="layout" path="M -0.02786 0.00023 L 1.11022E-16 1.85185E-6 " pathEditMode="relative" rAng="0" ptsTypes="AA">
                                      <p:cBhvr>
                                        <p:cTn id="14" dur="700" fill="hold"/>
                                        <p:tgtEl>
                                          <p:spTgt spid="8"/>
                                        </p:tgtEl>
                                        <p:attrNameLst>
                                          <p:attrName>ppt_x</p:attrName>
                                          <p:attrName>ppt_y</p:attrName>
                                        </p:attrNameLst>
                                      </p:cBhvr>
                                      <p:rCtr x="1393" y="-23"/>
                                    </p:animMotion>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42" presetClass="path" presetSubtype="0" decel="50000" fill="hold" nodeType="withEffect">
                                  <p:stCondLst>
                                    <p:cond delay="0"/>
                                  </p:stCondLst>
                                  <p:childTnLst>
                                    <p:animMotion origin="layout" path="M -0.02786 0.00023 L 1.11022E-16 1.85185E-6 " pathEditMode="relative" rAng="0" ptsTypes="AA">
                                      <p:cBhvr>
                                        <p:cTn id="19" dur="700" fill="hold"/>
                                        <p:tgtEl>
                                          <p:spTgt spid="11"/>
                                        </p:tgtEl>
                                        <p:attrNameLst>
                                          <p:attrName>ppt_x</p:attrName>
                                          <p:attrName>ppt_y</p:attrName>
                                        </p:attrNameLst>
                                      </p:cBhvr>
                                      <p:rCtr x="1393" y="-23"/>
                                    </p:animMotion>
                                  </p:childTnLst>
                                </p:cTn>
                              </p:par>
                              <p:par>
                                <p:cTn id="20" presetID="10" presetClass="entr" presetSubtype="0" fill="hold" grpId="0" nodeType="withEffect">
                                  <p:stCondLst>
                                    <p:cond delay="2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42" presetClass="path" presetSubtype="0" decel="50000" fill="hold" grpId="1" nodeType="withEffect">
                                  <p:stCondLst>
                                    <p:cond delay="200"/>
                                  </p:stCondLst>
                                  <p:childTnLst>
                                    <p:animMotion origin="layout" path="M -0.02786 0.00023 L 1.11022E-16 1.85185E-6 " pathEditMode="relative" rAng="0" ptsTypes="AA">
                                      <p:cBhvr>
                                        <p:cTn id="24" dur="700" fill="hold"/>
                                        <p:tgtEl>
                                          <p:spTgt spid="17"/>
                                        </p:tgtEl>
                                        <p:attrNameLst>
                                          <p:attrName>ppt_x</p:attrName>
                                          <p:attrName>ppt_y</p:attrName>
                                        </p:attrNameLst>
                                      </p:cBhvr>
                                      <p:rCtr x="1393" y="-23"/>
                                    </p:animMotion>
                                  </p:childTnLst>
                                </p:cTn>
                              </p:par>
                              <p:par>
                                <p:cTn id="25" presetID="10" presetClass="entr" presetSubtype="0" fill="hold" grpId="0" nodeType="withEffect">
                                  <p:stCondLst>
                                    <p:cond delay="2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42" presetClass="path" presetSubtype="0" decel="50000" fill="hold" grpId="1" nodeType="withEffect">
                                  <p:stCondLst>
                                    <p:cond delay="200"/>
                                  </p:stCondLst>
                                  <p:childTnLst>
                                    <p:animMotion origin="layout" path="M -0.02786 0.00023 L 1.11022E-16 1.85185E-6 " pathEditMode="relative" rAng="0" ptsTypes="AA">
                                      <p:cBhvr>
                                        <p:cTn id="29" dur="700" fill="hold"/>
                                        <p:tgtEl>
                                          <p:spTgt spid="10"/>
                                        </p:tgtEl>
                                        <p:attrNameLst>
                                          <p:attrName>ppt_x</p:attrName>
                                          <p:attrName>ppt_y</p:attrName>
                                        </p:attrNameLst>
                                      </p:cBhvr>
                                      <p:rCtr x="1393" y="-23"/>
                                    </p:animMotion>
                                  </p:childTnLst>
                                </p:cTn>
                              </p:par>
                              <p:par>
                                <p:cTn id="30" presetID="10" presetClass="entr" presetSubtype="0" fill="hold" nodeType="withEffect">
                                  <p:stCondLst>
                                    <p:cond delay="2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42" presetClass="path" presetSubtype="0" decel="50000" fill="hold" nodeType="withEffect">
                                  <p:stCondLst>
                                    <p:cond delay="200"/>
                                  </p:stCondLst>
                                  <p:childTnLst>
                                    <p:animMotion origin="layout" path="M -0.02786 0.00023 L 1.11022E-16 1.85185E-6 " pathEditMode="relative" rAng="0" ptsTypes="AA">
                                      <p:cBhvr>
                                        <p:cTn id="34" dur="700" fill="hold"/>
                                        <p:tgtEl>
                                          <p:spTgt spid="12"/>
                                        </p:tgtEl>
                                        <p:attrNameLst>
                                          <p:attrName>ppt_x</p:attrName>
                                          <p:attrName>ppt_y</p:attrName>
                                        </p:attrNameLst>
                                      </p:cBhvr>
                                      <p:rCtr x="139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6" grpId="0" animBg="1"/>
      <p:bldP spid="16" grpId="1" animBg="1"/>
      <p:bldP spid="8" grpId="0"/>
      <p:bldP spid="8" grpId="1"/>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5E6FE05-A0FF-3C5D-1464-FE301B894B7E}"/>
              </a:ext>
              <a:ext uri="{C183D7F6-B498-43B3-948B-1728B52AA6E4}">
                <adec:decorative xmlns:adec="http://schemas.microsoft.com/office/drawing/2017/decorative" val="1"/>
              </a:ext>
            </a:extLst>
          </p:cNvPr>
          <p:cNvSpPr/>
          <p:nvPr/>
        </p:nvSpPr>
        <p:spPr bwMode="auto">
          <a:xfrm>
            <a:off x="6695440" y="3775197"/>
            <a:ext cx="5496560" cy="248768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 name="Title 1">
            <a:extLst>
              <a:ext uri="{FF2B5EF4-FFF2-40B4-BE49-F238E27FC236}">
                <a16:creationId xmlns:a16="http://schemas.microsoft.com/office/drawing/2014/main" id="{DA0D7E65-0B12-E75A-49D3-5BBC77FC528D}"/>
              </a:ext>
            </a:extLst>
          </p:cNvPr>
          <p:cNvSpPr>
            <a:spLocks noGrp="1"/>
          </p:cNvSpPr>
          <p:nvPr>
            <p:ph type="title"/>
          </p:nvPr>
        </p:nvSpPr>
        <p:spPr>
          <a:xfrm>
            <a:off x="588963" y="457200"/>
            <a:ext cx="11017250" cy="554038"/>
          </a:xfrm>
        </p:spPr>
        <p:txBody>
          <a:bodyPr/>
          <a:lstStyle/>
          <a:p>
            <a:pPr algn="ctr"/>
            <a:r>
              <a:rPr lang="en-US" err="1"/>
              <a:t>Optimice</a:t>
            </a:r>
            <a:r>
              <a:rPr lang="en-US"/>
              <a:t> </a:t>
            </a:r>
            <a:r>
              <a:rPr lang="en-US" err="1"/>
              <a:t>los</a:t>
            </a:r>
            <a:r>
              <a:rPr lang="en-US"/>
              <a:t> </a:t>
            </a:r>
            <a:r>
              <a:rPr lang="en-US" err="1"/>
              <a:t>costos</a:t>
            </a:r>
            <a:endParaRPr lang="en-US"/>
          </a:p>
        </p:txBody>
      </p:sp>
      <p:sp>
        <p:nvSpPr>
          <p:cNvPr id="16" name="Rectangle: Rounded Corners 8">
            <a:extLst>
              <a:ext uri="{FF2B5EF4-FFF2-40B4-BE49-F238E27FC236}">
                <a16:creationId xmlns:a16="http://schemas.microsoft.com/office/drawing/2014/main" id="{19FD9B67-3251-8EEA-FBC0-6BC85A287399}"/>
              </a:ext>
            </a:extLst>
          </p:cNvPr>
          <p:cNvSpPr/>
          <p:nvPr/>
        </p:nvSpPr>
        <p:spPr>
          <a:xfrm>
            <a:off x="490756" y="1994727"/>
            <a:ext cx="4361292" cy="3077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lvl="0" algn="r" defTabSz="932742">
              <a:spcBef>
                <a:spcPct val="0"/>
              </a:spcBef>
              <a:defRPr/>
            </a:pPr>
            <a:r>
              <a:rPr lang="en-US" sz="2000" spc="-10" err="1">
                <a:ln w="3175">
                  <a:noFill/>
                </a:ln>
                <a:solidFill>
                  <a:schemeClr val="tx1"/>
                </a:solidFill>
                <a:latin typeface="Segoe Sans Display" pitchFamily="2" charset="0"/>
                <a:cs typeface="Segoe Sans Display" pitchFamily="2" charset="0"/>
              </a:rPr>
              <a:t>Eficiencia</a:t>
            </a:r>
            <a:r>
              <a:rPr lang="en-US" sz="2000" spc="-10">
                <a:ln w="3175">
                  <a:noFill/>
                </a:ln>
                <a:solidFill>
                  <a:schemeClr val="tx1"/>
                </a:solidFill>
                <a:latin typeface="Segoe Sans Display" pitchFamily="2" charset="0"/>
                <a:cs typeface="Segoe Sans Display" pitchFamily="2" charset="0"/>
              </a:rPr>
              <a:t> de </a:t>
            </a:r>
            <a:r>
              <a:rPr lang="en-US" sz="2000" spc="-10" err="1">
                <a:ln w="3175">
                  <a:noFill/>
                </a:ln>
                <a:solidFill>
                  <a:schemeClr val="tx1"/>
                </a:solidFill>
                <a:latin typeface="Segoe Sans Display" pitchFamily="2" charset="0"/>
                <a:cs typeface="Segoe Sans Display" pitchFamily="2" charset="0"/>
              </a:rPr>
              <a:t>costes</a:t>
            </a:r>
            <a:endParaRPr kumimoji="0" lang="en-US" sz="2000" b="0" i="0" u="none" strike="noStrike" kern="1200" cap="none" spc="-10" normalizeH="0" baseline="0" noProof="0">
              <a:ln w="3175">
                <a:noFill/>
              </a:ln>
              <a:solidFill>
                <a:schemeClr val="tx1"/>
              </a:solidFill>
              <a:effectLst/>
              <a:uLnTx/>
              <a:uFillTx/>
              <a:latin typeface="Segoe Sans Display" pitchFamily="2" charset="0"/>
              <a:ea typeface="+mn-ea"/>
              <a:cs typeface="Segoe Sans Display" pitchFamily="2" charset="0"/>
            </a:endParaRPr>
          </a:p>
        </p:txBody>
      </p:sp>
      <p:sp>
        <p:nvSpPr>
          <p:cNvPr id="21" name="Rectangle 20">
            <a:extLst>
              <a:ext uri="{FF2B5EF4-FFF2-40B4-BE49-F238E27FC236}">
                <a16:creationId xmlns:a16="http://schemas.microsoft.com/office/drawing/2014/main" id="{6D28125F-EF7E-4C2D-3160-2BDD0546CA47}"/>
              </a:ext>
              <a:ext uri="{C183D7F6-B498-43B3-948B-1728B52AA6E4}">
                <adec:decorative xmlns:adec="http://schemas.microsoft.com/office/drawing/2017/decorative" val="1"/>
              </a:ext>
            </a:extLst>
          </p:cNvPr>
          <p:cNvSpPr/>
          <p:nvPr/>
        </p:nvSpPr>
        <p:spPr bwMode="auto">
          <a:xfrm>
            <a:off x="0" y="2531355"/>
            <a:ext cx="5496560" cy="248768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4" name="TextBox 3">
            <a:extLst>
              <a:ext uri="{FF2B5EF4-FFF2-40B4-BE49-F238E27FC236}">
                <a16:creationId xmlns:a16="http://schemas.microsoft.com/office/drawing/2014/main" id="{171493A4-0ECC-9862-FF5E-BE73D06A47B5}"/>
              </a:ext>
            </a:extLst>
          </p:cNvPr>
          <p:cNvSpPr txBox="1"/>
          <p:nvPr/>
        </p:nvSpPr>
        <p:spPr>
          <a:xfrm>
            <a:off x="7313904" y="4801071"/>
            <a:ext cx="3984128" cy="1123384"/>
          </a:xfrm>
          <a:prstGeom prst="rect">
            <a:avLst/>
          </a:prstGeom>
          <a:noFill/>
        </p:spPr>
        <p:txBody>
          <a:bodyPr wrap="square" lIns="0" tIns="0" rIns="0" bIns="0" rtlCol="0" anchor="t">
            <a:spAutoFit/>
          </a:bodyPr>
          <a:lstStyle/>
          <a:p>
            <a:pPr lvl="0" defTabSz="652943" fontAlgn="base">
              <a:spcBef>
                <a:spcPts val="600"/>
              </a:spcBef>
              <a:spcAft>
                <a:spcPct val="0"/>
              </a:spcAft>
              <a:defRPr/>
            </a:pPr>
            <a:r>
              <a:rPr lang="en-US" sz="2000" spc="-10" err="1">
                <a:ln w="3175">
                  <a:noFill/>
                </a:ln>
                <a:gradFill>
                  <a:gsLst>
                    <a:gs pos="0">
                      <a:srgbClr val="D4EC8E"/>
                    </a:gs>
                    <a:gs pos="30000">
                      <a:srgbClr val="8DC8E8"/>
                    </a:gs>
                  </a:gsLst>
                  <a:lin ang="13500000" scaled="1"/>
                </a:gradFill>
                <a:latin typeface="Segoe Sans Display" pitchFamily="2" charset="0"/>
                <a:cs typeface="Segoe Sans Display" pitchFamily="2" charset="0"/>
              </a:rPr>
              <a:t>Personalizar</a:t>
            </a:r>
            <a:r>
              <a:rPr lang="en-US" sz="2000" spc="-10">
                <a:ln w="3175">
                  <a:noFill/>
                </a:ln>
                <a:gradFill>
                  <a:gsLst>
                    <a:gs pos="0">
                      <a:srgbClr val="D4EC8E"/>
                    </a:gs>
                    <a:gs pos="30000">
                      <a:srgbClr val="8DC8E8"/>
                    </a:gs>
                  </a:gsLst>
                  <a:lin ang="13500000" scaled="1"/>
                </a:gradFill>
                <a:latin typeface="Segoe Sans Display" pitchFamily="2" charset="0"/>
                <a:cs typeface="Segoe Sans Display" pitchFamily="2" charset="0"/>
              </a:rPr>
              <a:t> Copilot</a:t>
            </a:r>
          </a:p>
          <a:p>
            <a:pPr lvl="0" defTabSz="652943" fontAlgn="base">
              <a:spcBef>
                <a:spcPts val="600"/>
              </a:spcBef>
              <a:spcAft>
                <a:spcPct val="0"/>
              </a:spcAft>
              <a:defRPr/>
            </a:pPr>
            <a:r>
              <a:rPr lang="es-MX" sz="1200">
                <a:solidFill>
                  <a:srgbClr val="FFF8F3"/>
                </a:solidFill>
                <a:latin typeface="Segoe Sans Display" pitchFamily="2" charset="0"/>
                <a:cs typeface="Segoe Sans Display" pitchFamily="2" charset="0"/>
              </a:rPr>
              <a:t>Las aplicaciones personalizadas desarrolladas con </a:t>
            </a:r>
            <a:r>
              <a:rPr lang="es-MX" sz="1200" err="1">
                <a:solidFill>
                  <a:srgbClr val="FFF8F3"/>
                </a:solidFill>
                <a:latin typeface="Segoe Sans Display" pitchFamily="2" charset="0"/>
                <a:cs typeface="Segoe Sans Display" pitchFamily="2" charset="0"/>
              </a:rPr>
              <a:t>Copilot</a:t>
            </a:r>
            <a:r>
              <a:rPr lang="es-MX" sz="1200">
                <a:solidFill>
                  <a:srgbClr val="FFF8F3"/>
                </a:solidFill>
                <a:latin typeface="Segoe Sans Display" pitchFamily="2" charset="0"/>
                <a:cs typeface="Segoe Sans Display" pitchFamily="2" charset="0"/>
              </a:rPr>
              <a:t> evitan la necesidad de comprar aplicaciones de terceros para flujos de trabajo específicos y aumentan la eficiencia de los usuarios finales</a:t>
            </a:r>
            <a:endParaRPr kumimoji="0" lang="en-US" sz="1400" b="0" i="0" u="none" strike="noStrike" kern="1200" cap="none" spc="0" normalizeH="0" baseline="0" noProof="0">
              <a:ln>
                <a:noFill/>
              </a:ln>
              <a:solidFill>
                <a:srgbClr val="FFF8F3"/>
              </a:solidFill>
              <a:effectLst/>
              <a:uLnTx/>
              <a:uFillTx/>
              <a:latin typeface="Segoe Sans Display" pitchFamily="2" charset="0"/>
              <a:ea typeface="+mn-ea"/>
              <a:cs typeface="Segoe Sans Display" pitchFamily="2" charset="0"/>
            </a:endParaRPr>
          </a:p>
        </p:txBody>
      </p:sp>
      <p:sp>
        <p:nvSpPr>
          <p:cNvPr id="5" name="TextBox 4">
            <a:extLst>
              <a:ext uri="{FF2B5EF4-FFF2-40B4-BE49-F238E27FC236}">
                <a16:creationId xmlns:a16="http://schemas.microsoft.com/office/drawing/2014/main" id="{E03B4473-AA3C-6D62-58AA-B228F3C1D38C}"/>
              </a:ext>
            </a:extLst>
          </p:cNvPr>
          <p:cNvSpPr txBox="1"/>
          <p:nvPr/>
        </p:nvSpPr>
        <p:spPr>
          <a:xfrm>
            <a:off x="1174510" y="2809515"/>
            <a:ext cx="4164149" cy="877163"/>
          </a:xfrm>
          <a:prstGeom prst="rect">
            <a:avLst/>
          </a:prstGeom>
          <a:noFill/>
        </p:spPr>
        <p:txBody>
          <a:bodyPr wrap="square" lIns="0" tIns="0" rIns="0" bIns="0" rtlCol="0" anchor="t">
            <a:spAutoFit/>
          </a:bodyPr>
          <a:lstStyle/>
          <a:p>
            <a:pPr lvl="0" algn="r" defTabSz="652943" fontAlgn="base">
              <a:spcBef>
                <a:spcPts val="600"/>
              </a:spcBef>
              <a:spcAft>
                <a:spcPct val="0"/>
              </a:spcAft>
              <a:defRPr/>
            </a:pPr>
            <a:r>
              <a:rPr lang="es-MX" sz="1400" spc="-10">
                <a:ln w="3175">
                  <a:noFill/>
                </a:ln>
                <a:gradFill>
                  <a:gsLst>
                    <a:gs pos="0">
                      <a:srgbClr val="D4EC8E"/>
                    </a:gs>
                    <a:gs pos="30000">
                      <a:srgbClr val="8DC8E8"/>
                    </a:gs>
                  </a:gsLst>
                  <a:lin ang="13500000" scaled="1"/>
                </a:gradFill>
                <a:latin typeface="Segoe Sans Display" pitchFamily="2" charset="0"/>
                <a:cs typeface="Segoe Sans Display" pitchFamily="2" charset="0"/>
              </a:rPr>
              <a:t>Reasignar el gasto de los proveedores</a:t>
            </a:r>
          </a:p>
          <a:p>
            <a:pPr lvl="0" algn="r" defTabSz="652943" fontAlgn="base">
              <a:spcBef>
                <a:spcPts val="600"/>
              </a:spcBef>
              <a:spcAft>
                <a:spcPct val="0"/>
              </a:spcAft>
              <a:defRPr/>
            </a:pPr>
            <a:r>
              <a:rPr lang="es-MX" sz="1200">
                <a:solidFill>
                  <a:srgbClr val="FFF8F3"/>
                </a:solidFill>
                <a:latin typeface="Segoe Sans Display" pitchFamily="2" charset="0"/>
                <a:cs typeface="Segoe Sans Display" pitchFamily="2" charset="0"/>
              </a:rPr>
              <a:t>Las organizaciones pueden alejar el gasto en marketing de servicios como la redacción y la traducción y orientarla hacia prioridades clave que impulsen el crecimiento</a:t>
            </a:r>
            <a:r>
              <a:rPr kumimoji="0" lang="en-US" sz="1400" b="0" i="0" u="none" strike="noStrike" kern="1200" cap="none" spc="0" normalizeH="0" baseline="0" noProof="0">
                <a:ln>
                  <a:noFill/>
                </a:ln>
                <a:solidFill>
                  <a:srgbClr val="FFF8F3"/>
                </a:solidFill>
                <a:effectLst/>
                <a:uLnTx/>
                <a:uFillTx/>
                <a:latin typeface="Segoe Sans Display" pitchFamily="2" charset="0"/>
                <a:ea typeface="+mn-ea"/>
                <a:cs typeface="Segoe Sans Display" pitchFamily="2" charset="0"/>
              </a:rPr>
              <a:t>. </a:t>
            </a:r>
            <a:endParaRPr kumimoji="0" lang="en-US" sz="1400" b="0" i="0" u="none" strike="noStrike" kern="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pic>
        <p:nvPicPr>
          <p:cNvPr id="29" name="Picture 28" descr="A person using a computer&#10;&#10;Description automatically generated">
            <a:extLst>
              <a:ext uri="{FF2B5EF4-FFF2-40B4-BE49-F238E27FC236}">
                <a16:creationId xmlns:a16="http://schemas.microsoft.com/office/drawing/2014/main" id="{F84BF627-0DC3-4C52-BAE2-89A377561B9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8963" y="4370313"/>
            <a:ext cx="5161073" cy="1892569"/>
          </a:xfrm>
          <a:prstGeom prst="rect">
            <a:avLst/>
          </a:prstGeom>
        </p:spPr>
      </p:pic>
      <p:pic>
        <p:nvPicPr>
          <p:cNvPr id="36" name="Picture 1" descr="Notebook and talk bubble in red and yellow color">
            <a:extLst>
              <a:ext uri="{FF2B5EF4-FFF2-40B4-BE49-F238E27FC236}">
                <a16:creationId xmlns:a16="http://schemas.microsoft.com/office/drawing/2014/main" id="{31132939-1D6F-8772-EF03-1F5BB3499C60}"/>
              </a:ext>
            </a:extLst>
          </p:cNvPr>
          <p:cNvPicPr>
            <a:picLocks noChangeAspect="1"/>
          </p:cNvPicPr>
          <p:nvPr/>
        </p:nvPicPr>
        <p:blipFill>
          <a:blip r:embed="rId4"/>
          <a:stretch>
            <a:fillRect/>
          </a:stretch>
        </p:blipFill>
        <p:spPr>
          <a:xfrm>
            <a:off x="4394176" y="1417869"/>
            <a:ext cx="457872" cy="457872"/>
          </a:xfrm>
          <a:prstGeom prst="rect">
            <a:avLst/>
          </a:prstGeom>
        </p:spPr>
      </p:pic>
      <p:pic>
        <p:nvPicPr>
          <p:cNvPr id="3" name="Picture 2" descr="A person sitting at a desk using a computer&#10;&#10;Description automatically generated">
            <a:extLst>
              <a:ext uri="{FF2B5EF4-FFF2-40B4-BE49-F238E27FC236}">
                <a16:creationId xmlns:a16="http://schemas.microsoft.com/office/drawing/2014/main" id="{5FFDB35C-0CFB-BA28-CDF7-04FE060F192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441964" y="2531355"/>
            <a:ext cx="5161073" cy="1892569"/>
          </a:xfrm>
          <a:prstGeom prst="rect">
            <a:avLst/>
          </a:prstGeom>
        </p:spPr>
      </p:pic>
      <p:pic>
        <p:nvPicPr>
          <p:cNvPr id="6" name="Picture 7" descr="Browser window and cog in purple and green color">
            <a:extLst>
              <a:ext uri="{FF2B5EF4-FFF2-40B4-BE49-F238E27FC236}">
                <a16:creationId xmlns:a16="http://schemas.microsoft.com/office/drawing/2014/main" id="{D0667C1D-E82A-9BEA-012C-AB310B32E1F0}"/>
              </a:ext>
            </a:extLst>
          </p:cNvPr>
          <p:cNvPicPr>
            <a:picLocks noChangeAspect="1"/>
          </p:cNvPicPr>
          <p:nvPr/>
        </p:nvPicPr>
        <p:blipFill>
          <a:blip r:embed="rId6"/>
          <a:stretch>
            <a:fillRect/>
          </a:stretch>
        </p:blipFill>
        <p:spPr>
          <a:xfrm>
            <a:off x="7313904" y="1430047"/>
            <a:ext cx="541692" cy="541692"/>
          </a:xfrm>
          <a:prstGeom prst="rect">
            <a:avLst/>
          </a:prstGeom>
        </p:spPr>
      </p:pic>
      <p:sp>
        <p:nvSpPr>
          <p:cNvPr id="12" name="Rectangle: Rounded Corners 8">
            <a:extLst>
              <a:ext uri="{FF2B5EF4-FFF2-40B4-BE49-F238E27FC236}">
                <a16:creationId xmlns:a16="http://schemas.microsoft.com/office/drawing/2014/main" id="{C273FCFB-FFA0-69C7-5089-98078488C8F1}"/>
              </a:ext>
            </a:extLst>
          </p:cNvPr>
          <p:cNvSpPr/>
          <p:nvPr/>
        </p:nvSpPr>
        <p:spPr>
          <a:xfrm>
            <a:off x="7313904" y="1994727"/>
            <a:ext cx="4361292" cy="3077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lvl="0" defTabSz="932742">
              <a:spcBef>
                <a:spcPct val="0"/>
              </a:spcBef>
              <a:defRPr/>
            </a:pPr>
            <a:r>
              <a:rPr lang="en-US" sz="2000" spc="-10" err="1">
                <a:ln w="3175">
                  <a:noFill/>
                </a:ln>
                <a:solidFill>
                  <a:schemeClr val="tx1"/>
                </a:solidFill>
                <a:latin typeface="Segoe Sans Display" pitchFamily="2" charset="0"/>
                <a:cs typeface="Segoe Sans Display" pitchFamily="2" charset="0"/>
              </a:rPr>
              <a:t>Evitación</a:t>
            </a:r>
            <a:r>
              <a:rPr lang="en-US" sz="2000" spc="-10">
                <a:ln w="3175">
                  <a:noFill/>
                </a:ln>
                <a:solidFill>
                  <a:schemeClr val="tx1"/>
                </a:solidFill>
                <a:latin typeface="Segoe Sans Display" pitchFamily="2" charset="0"/>
                <a:cs typeface="Segoe Sans Display" pitchFamily="2" charset="0"/>
              </a:rPr>
              <a:t> de </a:t>
            </a:r>
            <a:r>
              <a:rPr lang="en-US" sz="2000" spc="-10" err="1">
                <a:ln w="3175">
                  <a:noFill/>
                </a:ln>
                <a:solidFill>
                  <a:schemeClr val="tx1"/>
                </a:solidFill>
                <a:latin typeface="Segoe Sans Display" pitchFamily="2" charset="0"/>
                <a:cs typeface="Segoe Sans Display" pitchFamily="2" charset="0"/>
              </a:rPr>
              <a:t>costes</a:t>
            </a:r>
            <a:endParaRPr kumimoji="0" lang="en-US" sz="2000" b="0" i="0" u="none" strike="noStrike" kern="1200" cap="none" spc="-10" normalizeH="0" baseline="0" noProof="0">
              <a:ln w="3175">
                <a:noFill/>
              </a:ln>
              <a:solidFill>
                <a:schemeClr val="tx1"/>
              </a:solidFill>
              <a:effectLst/>
              <a:uLnTx/>
              <a:uFillTx/>
              <a:latin typeface="Segoe Sans Display" pitchFamily="2" charset="0"/>
              <a:ea typeface="+mn-ea"/>
              <a:cs typeface="Segoe Sans Display" pitchFamily="2" charset="0"/>
            </a:endParaRPr>
          </a:p>
        </p:txBody>
      </p:sp>
    </p:spTree>
    <p:extLst>
      <p:ext uri="{BB962C8B-B14F-4D97-AF65-F5344CB8AC3E}">
        <p14:creationId xmlns:p14="http://schemas.microsoft.com/office/powerpoint/2010/main" val="1927370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par>
                                <p:cTn id="8" presetID="42" presetClass="path" presetSubtype="0" decel="100000" fill="hold" grpId="1" nodeType="withEffect">
                                  <p:stCondLst>
                                    <p:cond delay="0"/>
                                  </p:stCondLst>
                                  <p:childTnLst>
                                    <p:animMotion origin="layout" path="M -0.01719 -0.00023 L -1.25E-6 1.85185E-6 " pathEditMode="relative" rAng="0" ptsTypes="AA">
                                      <p:cBhvr>
                                        <p:cTn id="9" dur="500" fill="hold"/>
                                        <p:tgtEl>
                                          <p:spTgt spid="16"/>
                                        </p:tgtEl>
                                        <p:attrNameLst>
                                          <p:attrName>ppt_x</p:attrName>
                                          <p:attrName>ppt_y</p:attrName>
                                        </p:attrNameLst>
                                      </p:cBhvr>
                                      <p:rCtr x="859" y="0"/>
                                    </p:animMotion>
                                  </p:childTnLst>
                                </p:cTn>
                              </p:par>
                              <p:par>
                                <p:cTn id="10" presetID="10"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50"/>
                                        <p:tgtEl>
                                          <p:spTgt spid="21"/>
                                        </p:tgtEl>
                                      </p:cBhvr>
                                    </p:animEffect>
                                  </p:childTnLst>
                                </p:cTn>
                              </p:par>
                              <p:par>
                                <p:cTn id="13" presetID="42" presetClass="path" presetSubtype="0" decel="100000" fill="hold" grpId="1" nodeType="withEffect">
                                  <p:stCondLst>
                                    <p:cond delay="0"/>
                                  </p:stCondLst>
                                  <p:childTnLst>
                                    <p:animMotion origin="layout" path="M -0.01719 -0.00023 L -1.25E-6 1.85185E-6 " pathEditMode="relative" rAng="0" ptsTypes="AA">
                                      <p:cBhvr>
                                        <p:cTn id="14" dur="500" fill="hold"/>
                                        <p:tgtEl>
                                          <p:spTgt spid="21"/>
                                        </p:tgtEl>
                                        <p:attrNameLst>
                                          <p:attrName>ppt_x</p:attrName>
                                          <p:attrName>ppt_y</p:attrName>
                                        </p:attrNameLst>
                                      </p:cBhvr>
                                      <p:rCtr x="859" y="0"/>
                                    </p:animMotion>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42" presetClass="path" presetSubtype="0" decel="100000" fill="hold" grpId="1" nodeType="withEffect">
                                  <p:stCondLst>
                                    <p:cond delay="0"/>
                                  </p:stCondLst>
                                  <p:childTnLst>
                                    <p:animMotion origin="layout" path="M -0.01719 -0.00023 L -1.25E-6 1.85185E-6 " pathEditMode="relative" rAng="0" ptsTypes="AA">
                                      <p:cBhvr>
                                        <p:cTn id="19" dur="500" fill="hold"/>
                                        <p:tgtEl>
                                          <p:spTgt spid="5"/>
                                        </p:tgtEl>
                                        <p:attrNameLst>
                                          <p:attrName>ppt_x</p:attrName>
                                          <p:attrName>ppt_y</p:attrName>
                                        </p:attrNameLst>
                                      </p:cBhvr>
                                      <p:rCtr x="859" y="0"/>
                                    </p:animMotion>
                                  </p:childTnLst>
                                </p:cTn>
                              </p:par>
                              <p:par>
                                <p:cTn id="20" presetID="10" presetClass="entr" presetSubtype="0" fill="hold" nodeType="withEffect">
                                  <p:stCondLst>
                                    <p:cond delay="2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50"/>
                                        <p:tgtEl>
                                          <p:spTgt spid="29"/>
                                        </p:tgtEl>
                                      </p:cBhvr>
                                    </p:animEffect>
                                  </p:childTnLst>
                                </p:cTn>
                              </p:par>
                              <p:par>
                                <p:cTn id="23" presetID="42" presetClass="path" presetSubtype="0" decel="100000" fill="hold" nodeType="withEffect">
                                  <p:stCondLst>
                                    <p:cond delay="200"/>
                                  </p:stCondLst>
                                  <p:childTnLst>
                                    <p:animMotion origin="layout" path="M -0.01719 -0.00023 L -1.25E-6 1.85185E-6 " pathEditMode="relative" rAng="0" ptsTypes="AA">
                                      <p:cBhvr>
                                        <p:cTn id="24" dur="500" fill="hold"/>
                                        <p:tgtEl>
                                          <p:spTgt spid="29"/>
                                        </p:tgtEl>
                                        <p:attrNameLst>
                                          <p:attrName>ppt_x</p:attrName>
                                          <p:attrName>ppt_y</p:attrName>
                                        </p:attrNameLst>
                                      </p:cBhvr>
                                      <p:rCtr x="859" y="0"/>
                                    </p:animMotion>
                                  </p:childTnLst>
                                </p:cTn>
                              </p:par>
                              <p:par>
                                <p:cTn id="25" presetID="10"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250"/>
                                        <p:tgtEl>
                                          <p:spTgt spid="36"/>
                                        </p:tgtEl>
                                      </p:cBhvr>
                                    </p:animEffect>
                                  </p:childTnLst>
                                </p:cTn>
                              </p:par>
                              <p:par>
                                <p:cTn id="28" presetID="42" presetClass="path" presetSubtype="0" decel="100000" fill="hold" nodeType="withEffect">
                                  <p:stCondLst>
                                    <p:cond delay="0"/>
                                  </p:stCondLst>
                                  <p:childTnLst>
                                    <p:animMotion origin="layout" path="M -0.01719 -0.00023 L -1.25E-6 1.85185E-6 " pathEditMode="relative" rAng="0" ptsTypes="AA">
                                      <p:cBhvr>
                                        <p:cTn id="29" dur="500" fill="hold"/>
                                        <p:tgtEl>
                                          <p:spTgt spid="36"/>
                                        </p:tgtEl>
                                        <p:attrNameLst>
                                          <p:attrName>ppt_x</p:attrName>
                                          <p:attrName>ppt_y</p:attrName>
                                        </p:attrNameLst>
                                      </p:cBhvr>
                                      <p:rCtr x="859" y="0"/>
                                    </p:animMotion>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par>
                                <p:cTn id="33" presetID="42" presetClass="path" presetSubtype="0" decel="100000" fill="hold" grpId="1" nodeType="withEffect">
                                  <p:stCondLst>
                                    <p:cond delay="0"/>
                                  </p:stCondLst>
                                  <p:childTnLst>
                                    <p:animMotion origin="layout" path="M 0.01666 -0.00046 L 3.75E-6 1.85185E-6 " pathEditMode="relative" rAng="0" ptsTypes="AA">
                                      <p:cBhvr>
                                        <p:cTn id="34" dur="500" fill="hold"/>
                                        <p:tgtEl>
                                          <p:spTgt spid="14"/>
                                        </p:tgtEl>
                                        <p:attrNameLst>
                                          <p:attrName>ppt_x</p:attrName>
                                          <p:attrName>ppt_y</p:attrName>
                                        </p:attrNameLst>
                                      </p:cBhvr>
                                      <p:rCtr x="-833" y="23"/>
                                    </p:animMotion>
                                  </p:childTnLst>
                                </p:cTn>
                              </p:par>
                              <p:par>
                                <p:cTn id="35" presetID="10"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50"/>
                                        <p:tgtEl>
                                          <p:spTgt spid="4"/>
                                        </p:tgtEl>
                                      </p:cBhvr>
                                    </p:animEffect>
                                  </p:childTnLst>
                                </p:cTn>
                              </p:par>
                              <p:par>
                                <p:cTn id="38" presetID="42" presetClass="path" presetSubtype="0" decel="100000" fill="hold" grpId="1" nodeType="withEffect">
                                  <p:stCondLst>
                                    <p:cond delay="0"/>
                                  </p:stCondLst>
                                  <p:childTnLst>
                                    <p:animMotion origin="layout" path="M 0.01666 -0.00046 L 3.75E-6 1.85185E-6 " pathEditMode="relative" rAng="0" ptsTypes="AA">
                                      <p:cBhvr>
                                        <p:cTn id="39" dur="500" fill="hold"/>
                                        <p:tgtEl>
                                          <p:spTgt spid="4"/>
                                        </p:tgtEl>
                                        <p:attrNameLst>
                                          <p:attrName>ppt_x</p:attrName>
                                          <p:attrName>ppt_y</p:attrName>
                                        </p:attrNameLst>
                                      </p:cBhvr>
                                      <p:rCtr x="-833" y="23"/>
                                    </p:animMotion>
                                  </p:childTnLst>
                                </p:cTn>
                              </p:par>
                              <p:par>
                                <p:cTn id="40" presetID="10" presetClass="entr" presetSubtype="0" fill="hold" nodeType="withEffect">
                                  <p:stCondLst>
                                    <p:cond delay="20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250"/>
                                        <p:tgtEl>
                                          <p:spTgt spid="3"/>
                                        </p:tgtEl>
                                      </p:cBhvr>
                                    </p:animEffect>
                                  </p:childTnLst>
                                </p:cTn>
                              </p:par>
                              <p:par>
                                <p:cTn id="43" presetID="42" presetClass="path" presetSubtype="0" decel="100000" fill="hold" nodeType="withEffect">
                                  <p:stCondLst>
                                    <p:cond delay="200"/>
                                  </p:stCondLst>
                                  <p:childTnLst>
                                    <p:animMotion origin="layout" path="M 0.01666 -0.00046 L 3.75E-6 1.85185E-6 " pathEditMode="relative" rAng="0" ptsTypes="AA">
                                      <p:cBhvr>
                                        <p:cTn id="44" dur="500" fill="hold"/>
                                        <p:tgtEl>
                                          <p:spTgt spid="3"/>
                                        </p:tgtEl>
                                        <p:attrNameLst>
                                          <p:attrName>ppt_x</p:attrName>
                                          <p:attrName>ppt_y</p:attrName>
                                        </p:attrNameLst>
                                      </p:cBhvr>
                                      <p:rCtr x="-833" y="23"/>
                                    </p:animMotion>
                                  </p:childTnLst>
                                </p:cTn>
                              </p:par>
                              <p:par>
                                <p:cTn id="45" presetID="10"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250"/>
                                        <p:tgtEl>
                                          <p:spTgt spid="6"/>
                                        </p:tgtEl>
                                      </p:cBhvr>
                                    </p:animEffect>
                                  </p:childTnLst>
                                </p:cTn>
                              </p:par>
                              <p:par>
                                <p:cTn id="48" presetID="42" presetClass="path" presetSubtype="0" decel="100000" fill="hold" nodeType="withEffect">
                                  <p:stCondLst>
                                    <p:cond delay="0"/>
                                  </p:stCondLst>
                                  <p:childTnLst>
                                    <p:animMotion origin="layout" path="M 0.01666 -0.00046 L 3.75E-6 1.85185E-6 " pathEditMode="relative" rAng="0" ptsTypes="AA">
                                      <p:cBhvr>
                                        <p:cTn id="49" dur="500" fill="hold"/>
                                        <p:tgtEl>
                                          <p:spTgt spid="6"/>
                                        </p:tgtEl>
                                        <p:attrNameLst>
                                          <p:attrName>ppt_x</p:attrName>
                                          <p:attrName>ppt_y</p:attrName>
                                        </p:attrNameLst>
                                      </p:cBhvr>
                                      <p:rCtr x="-833" y="23"/>
                                    </p:animMotion>
                                  </p:childTnLst>
                                </p:cTn>
                              </p:par>
                              <p:par>
                                <p:cTn id="50" presetID="1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250"/>
                                        <p:tgtEl>
                                          <p:spTgt spid="12"/>
                                        </p:tgtEl>
                                      </p:cBhvr>
                                    </p:animEffect>
                                  </p:childTnLst>
                                </p:cTn>
                              </p:par>
                              <p:par>
                                <p:cTn id="53" presetID="42" presetClass="path" presetSubtype="0" decel="100000" fill="hold" grpId="1" nodeType="withEffect">
                                  <p:stCondLst>
                                    <p:cond delay="0"/>
                                  </p:stCondLst>
                                  <p:childTnLst>
                                    <p:animMotion origin="layout" path="M 0.01666 -0.00046 L 3.75E-6 1.85185E-6 " pathEditMode="relative" rAng="0" ptsTypes="AA">
                                      <p:cBhvr>
                                        <p:cTn id="54" dur="500" fill="hold"/>
                                        <p:tgtEl>
                                          <p:spTgt spid="12"/>
                                        </p:tgtEl>
                                        <p:attrNameLst>
                                          <p:attrName>ppt_x</p:attrName>
                                          <p:attrName>ppt_y</p:attrName>
                                        </p:attrNameLst>
                                      </p:cBhvr>
                                      <p:rCtr x="-83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p:bldP spid="16" grpId="1"/>
      <p:bldP spid="21" grpId="0" animBg="1"/>
      <p:bldP spid="21" grpId="1" animBg="1"/>
      <p:bldP spid="4" grpId="0"/>
      <p:bldP spid="4" grpId="1"/>
      <p:bldP spid="5" grpId="0"/>
      <p:bldP spid="5" grpId="1"/>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3189DC6-12D5-9030-251E-5DEB7481F9F6}"/>
              </a:ext>
            </a:extLst>
          </p:cNvPr>
          <p:cNvSpPr txBox="1">
            <a:spLocks noGrp="1"/>
          </p:cNvSpPr>
          <p:nvPr>
            <p:ph type="title" idx="4294967295"/>
          </p:nvPr>
        </p:nvSpPr>
        <p:spPr>
          <a:xfrm>
            <a:off x="586740" y="1220769"/>
            <a:ext cx="11018520"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32742" rtl="0" eaLnBrk="1" latinLnBrk="0" hangingPunct="1">
              <a:lnSpc>
                <a:spcPct val="100000"/>
              </a:lnSpc>
              <a:spcBef>
                <a:spcPct val="0"/>
              </a:spcBef>
              <a:buNone/>
              <a:defRPr lang="en-US" sz="4000" b="1" kern="1200" cap="none" spc="-10" baseline="0" dirty="0" smtClean="0">
                <a:ln w="3175">
                  <a:noFill/>
                </a:ln>
                <a:gradFill>
                  <a:gsLst>
                    <a:gs pos="15000">
                      <a:srgbClr val="8DC8E8"/>
                    </a:gs>
                    <a:gs pos="85000">
                      <a:srgbClr val="D59ED7"/>
                    </a:gs>
                  </a:gsLst>
                  <a:lin ang="2700000" scaled="1"/>
                </a:gradFill>
                <a:effectLst/>
                <a:latin typeface="+mj-lt"/>
                <a:ea typeface="+mn-ea"/>
                <a:cs typeface="Segoe UI" pitchFamily="34" charset="0"/>
              </a:defRPr>
            </a:lvl1pPr>
          </a:lstStyle>
          <a:p>
            <a:pPr lvl="0">
              <a:defRPr/>
            </a:pPr>
            <a:r>
              <a:rPr lang="es-MX">
                <a:solidFill>
                  <a:srgbClr val="FFFFFF"/>
                </a:solidFill>
              </a:rPr>
              <a:t>La deuda digital nos está costando </a:t>
            </a:r>
            <a:r>
              <a:rPr lang="en-US" err="1"/>
              <a:t>innovación</a:t>
            </a:r>
            <a:endParaRPr kumimoji="0" lang="en-US" sz="4000" b="1" i="0" u="none" strike="noStrike" kern="1200" cap="none" spc="-10" normalizeH="0" baseline="0" noProof="0">
              <a:ln w="3175">
                <a:noFill/>
              </a:ln>
              <a:gradFill>
                <a:gsLst>
                  <a:gs pos="15000">
                    <a:srgbClr val="8DC8E8"/>
                  </a:gs>
                  <a:gs pos="85000">
                    <a:srgbClr val="D59ED7"/>
                  </a:gs>
                </a:gsLst>
                <a:lin ang="2700000" scaled="1"/>
              </a:gradFill>
              <a:effectLst/>
              <a:uLnTx/>
              <a:uFillTx/>
              <a:latin typeface="Segoe UI Semibold"/>
              <a:ea typeface="+mn-ea"/>
              <a:cs typeface="Segoe UI" pitchFamily="34" charset="0"/>
            </a:endParaRPr>
          </a:p>
        </p:txBody>
      </p:sp>
      <p:sp>
        <p:nvSpPr>
          <p:cNvPr id="4" name="TextBox 3">
            <a:extLst>
              <a:ext uri="{FF2B5EF4-FFF2-40B4-BE49-F238E27FC236}">
                <a16:creationId xmlns:a16="http://schemas.microsoft.com/office/drawing/2014/main" id="{716994DC-2EFA-3D62-42A1-84B1C43467BC}"/>
              </a:ext>
            </a:extLst>
          </p:cNvPr>
          <p:cNvSpPr txBox="1"/>
          <p:nvPr/>
        </p:nvSpPr>
        <p:spPr>
          <a:xfrm>
            <a:off x="1098304" y="3017313"/>
            <a:ext cx="2743200" cy="1846659"/>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10" normalizeH="0" baseline="0" noProof="0">
                <a:ln w="3175">
                  <a:noFill/>
                </a:ln>
                <a:gradFill>
                  <a:gsLst>
                    <a:gs pos="15000">
                      <a:srgbClr val="8DC8E8"/>
                    </a:gs>
                    <a:gs pos="85000">
                      <a:srgbClr val="D59ED7"/>
                    </a:gs>
                  </a:gsLst>
                  <a:lin ang="2700000" scaled="1"/>
                </a:gradFill>
                <a:effectLst/>
                <a:uLnTx/>
                <a:uFillTx/>
                <a:latin typeface="Segoe UI Semibold"/>
                <a:ea typeface="+mn-ea"/>
                <a:cs typeface="Segoe UI" pitchFamily="34" charset="0"/>
              </a:rPr>
              <a:t>64%</a:t>
            </a:r>
          </a:p>
          <a:p>
            <a:pPr lvl="0" algn="ctr" defTabSz="652943" fontAlgn="base">
              <a:spcBef>
                <a:spcPct val="0"/>
              </a:spcBef>
              <a:spcAft>
                <a:spcPct val="0"/>
              </a:spcAft>
              <a:defRPr/>
            </a:pPr>
            <a:r>
              <a:rPr lang="es-MX" kern="0">
                <a:solidFill>
                  <a:srgbClr val="FFFFFF"/>
                </a:solidFill>
                <a:latin typeface="Segoe UI Semilight" panose="020B0402040204020203" pitchFamily="34" charset="0"/>
                <a:cs typeface="Segoe UI Semilight" panose="020B0402040204020203" pitchFamily="34" charset="0"/>
              </a:rPr>
              <a:t>de los empleados no tienen suficiente tiempo o energía para hacer su trabajo</a:t>
            </a:r>
            <a:endParaRPr kumimoji="0" lang="en-US" sz="2000" b="0" i="0" u="none" strike="noStrike" kern="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endParaRPr>
          </a:p>
        </p:txBody>
      </p:sp>
      <p:sp>
        <p:nvSpPr>
          <p:cNvPr id="5" name="TextBox 4">
            <a:extLst>
              <a:ext uri="{FF2B5EF4-FFF2-40B4-BE49-F238E27FC236}">
                <a16:creationId xmlns:a16="http://schemas.microsoft.com/office/drawing/2014/main" id="{78A4B10E-36E3-352D-C03F-37F1D93496D4}"/>
              </a:ext>
            </a:extLst>
          </p:cNvPr>
          <p:cNvSpPr txBox="1"/>
          <p:nvPr/>
        </p:nvSpPr>
        <p:spPr>
          <a:xfrm>
            <a:off x="4724400" y="3017313"/>
            <a:ext cx="2743200" cy="200054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10" normalizeH="0" baseline="0" noProof="0">
                <a:ln w="3175">
                  <a:noFill/>
                </a:ln>
                <a:gradFill>
                  <a:gsLst>
                    <a:gs pos="15000">
                      <a:srgbClr val="8DC8E8"/>
                    </a:gs>
                    <a:gs pos="85000">
                      <a:srgbClr val="D59ED7"/>
                    </a:gs>
                  </a:gsLst>
                  <a:lin ang="2700000" scaled="1"/>
                </a:gradFill>
                <a:effectLst/>
                <a:uLnTx/>
                <a:uFillTx/>
                <a:latin typeface="Segoe UI Semibold"/>
                <a:ea typeface="+mn-ea"/>
                <a:cs typeface="Segoe UI" pitchFamily="34" charset="0"/>
              </a:rPr>
              <a:t>57%</a:t>
            </a:r>
          </a:p>
          <a:p>
            <a:pPr lvl="0" algn="ctr" defTabSz="914367">
              <a:defRPr/>
            </a:pPr>
            <a:r>
              <a:rPr lang="es-MX" sz="1600">
                <a:solidFill>
                  <a:srgbClr val="FFFFFF"/>
                </a:solidFill>
                <a:latin typeface="Segoe UI Semilight" panose="020B0402040204020203" pitchFamily="34" charset="0"/>
                <a:cs typeface="Segoe UI Semilight" panose="020B0402040204020203" pitchFamily="34" charset="0"/>
              </a:rPr>
              <a:t>del tiempo de los empleados se dedica a la comunicación
- En reuniones, correo electrónico y chat</a:t>
            </a:r>
            <a:endParaRPr kumimoji="0" lang="en-US" sz="20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endParaRPr>
          </a:p>
        </p:txBody>
      </p:sp>
      <p:grpSp>
        <p:nvGrpSpPr>
          <p:cNvPr id="6" name="Group 5">
            <a:extLst>
              <a:ext uri="{FF2B5EF4-FFF2-40B4-BE49-F238E27FC236}">
                <a16:creationId xmlns:a16="http://schemas.microsoft.com/office/drawing/2014/main" id="{5506F60C-4C5D-E18C-3656-193E45FB3A93}"/>
              </a:ext>
              <a:ext uri="{C183D7F6-B498-43B3-948B-1728B52AA6E4}">
                <adec:decorative xmlns:adec="http://schemas.microsoft.com/office/drawing/2017/decorative" val="1"/>
              </a:ext>
            </a:extLst>
          </p:cNvPr>
          <p:cNvGrpSpPr/>
          <p:nvPr/>
        </p:nvGrpSpPr>
        <p:grpSpPr>
          <a:xfrm>
            <a:off x="4066904" y="2841429"/>
            <a:ext cx="3927565" cy="2447109"/>
            <a:chOff x="4397433" y="2568633"/>
            <a:chExt cx="3707476" cy="2443942"/>
          </a:xfrm>
        </p:grpSpPr>
        <p:cxnSp>
          <p:nvCxnSpPr>
            <p:cNvPr id="7" name="Straight Connector 6">
              <a:extLst>
                <a:ext uri="{FF2B5EF4-FFF2-40B4-BE49-F238E27FC236}">
                  <a16:creationId xmlns:a16="http://schemas.microsoft.com/office/drawing/2014/main" id="{CE538DCD-6D28-3449-5D18-1DE59290C237}"/>
                </a:ext>
              </a:extLst>
            </p:cNvPr>
            <p:cNvCxnSpPr/>
            <p:nvPr/>
          </p:nvCxnSpPr>
          <p:spPr>
            <a:xfrm>
              <a:off x="4397433" y="2568633"/>
              <a:ext cx="0" cy="2443942"/>
            </a:xfrm>
            <a:prstGeom prst="line">
              <a:avLst/>
            </a:prstGeom>
            <a:noFill/>
            <a:ln w="9525" cap="flat" cmpd="sng" algn="ctr">
              <a:solidFill>
                <a:srgbClr val="FFFFFF">
                  <a:lumMod val="75000"/>
                </a:srgbClr>
              </a:solidFill>
              <a:prstDash val="solid"/>
              <a:headEnd type="none" w="med" len="med"/>
              <a:tailEnd type="none" w="med" len="med"/>
            </a:ln>
            <a:effectLst/>
          </p:spPr>
        </p:cxnSp>
        <p:cxnSp>
          <p:nvCxnSpPr>
            <p:cNvPr id="8" name="Straight Connector 7">
              <a:extLst>
                <a:ext uri="{FF2B5EF4-FFF2-40B4-BE49-F238E27FC236}">
                  <a16:creationId xmlns:a16="http://schemas.microsoft.com/office/drawing/2014/main" id="{03FE1FEE-637A-204E-AF32-8924DDBBACA8}"/>
                </a:ext>
              </a:extLst>
            </p:cNvPr>
            <p:cNvCxnSpPr/>
            <p:nvPr/>
          </p:nvCxnSpPr>
          <p:spPr>
            <a:xfrm>
              <a:off x="8104909" y="2568633"/>
              <a:ext cx="0" cy="2443942"/>
            </a:xfrm>
            <a:prstGeom prst="line">
              <a:avLst/>
            </a:prstGeom>
            <a:noFill/>
            <a:ln w="9525" cap="flat" cmpd="sng" algn="ctr">
              <a:solidFill>
                <a:srgbClr val="FFFFFF">
                  <a:lumMod val="75000"/>
                </a:srgbClr>
              </a:solidFill>
              <a:prstDash val="solid"/>
              <a:headEnd type="none" w="med" len="med"/>
              <a:tailEnd type="none" w="med" len="med"/>
            </a:ln>
            <a:effectLst/>
          </p:spPr>
        </p:cxnSp>
      </p:grpSp>
      <p:sp>
        <p:nvSpPr>
          <p:cNvPr id="9" name="TextBox 8">
            <a:extLst>
              <a:ext uri="{FF2B5EF4-FFF2-40B4-BE49-F238E27FC236}">
                <a16:creationId xmlns:a16="http://schemas.microsoft.com/office/drawing/2014/main" id="{B23F7572-59F3-B19B-ADFD-4CB899463536}"/>
              </a:ext>
            </a:extLst>
          </p:cNvPr>
          <p:cNvSpPr txBox="1"/>
          <p:nvPr/>
        </p:nvSpPr>
        <p:spPr>
          <a:xfrm>
            <a:off x="8290335" y="3017313"/>
            <a:ext cx="3044667" cy="200054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10" normalizeH="0" baseline="0" noProof="0">
                <a:ln w="3175">
                  <a:noFill/>
                </a:ln>
                <a:gradFill>
                  <a:gsLst>
                    <a:gs pos="15000">
                      <a:srgbClr val="8DC8E8"/>
                    </a:gs>
                    <a:gs pos="85000">
                      <a:srgbClr val="D59ED7"/>
                    </a:gs>
                  </a:gsLst>
                  <a:lin ang="2700000" scaled="1"/>
                </a:gradFill>
                <a:effectLst/>
                <a:uLnTx/>
                <a:uFillTx/>
                <a:latin typeface="Segoe UI Semibold"/>
                <a:ea typeface="+mn-ea"/>
                <a:cs typeface="Segoe UI" pitchFamily="34" charset="0"/>
              </a:rPr>
              <a:t>43%</a:t>
            </a:r>
          </a:p>
          <a:p>
            <a:pPr lvl="0" algn="ctr" defTabSz="914367">
              <a:defRPr/>
            </a:pPr>
            <a:r>
              <a:rPr lang="es-MX" sz="1600">
                <a:solidFill>
                  <a:srgbClr val="FFFFFF"/>
                </a:solidFill>
                <a:latin typeface="Segoe UI Semilight" panose="020B0402040204020203" pitchFamily="34" charset="0"/>
                <a:cs typeface="Segoe UI Semilight" panose="020B0402040204020203" pitchFamily="34" charset="0"/>
              </a:rPr>
              <a:t>del tiempo de los empleados se dedica a la creación, en documentos, hojas de cálculo y presentaciones</a:t>
            </a:r>
            <a:endParaRPr kumimoji="0" lang="en-US" sz="20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endParaRPr>
          </a:p>
        </p:txBody>
      </p:sp>
      <p:sp>
        <p:nvSpPr>
          <p:cNvPr id="10" name="TextBox 9">
            <a:extLst>
              <a:ext uri="{FF2B5EF4-FFF2-40B4-BE49-F238E27FC236}">
                <a16:creationId xmlns:a16="http://schemas.microsoft.com/office/drawing/2014/main" id="{EF808DB4-74CF-D638-E3E2-423D2451E20C}"/>
              </a:ext>
            </a:extLst>
          </p:cNvPr>
          <p:cNvSpPr txBox="1"/>
          <p:nvPr/>
        </p:nvSpPr>
        <p:spPr>
          <a:xfrm>
            <a:off x="145774" y="6586330"/>
            <a:ext cx="5950226"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Source: 2023 Work Trend Index  </a:t>
            </a:r>
            <a:r>
              <a:rPr kumimoji="0" lang="en-US" sz="900" b="0" i="0" u="none" strike="noStrike" kern="1200" cap="none" spc="0" normalizeH="0" baseline="0" noProof="0">
                <a:ln>
                  <a:noFill/>
                </a:ln>
                <a:solidFill>
                  <a:srgbClr val="FFFFFF"/>
                </a:solidFill>
                <a:effectLst/>
                <a:uLnTx/>
                <a:uFillTx/>
                <a:latin typeface="Segoe UI"/>
                <a:ea typeface="+mn-ea"/>
                <a:cs typeface="+mn-cs"/>
                <a:hlinkClick r:id="rId3"/>
              </a:rPr>
              <a:t>Work Trend Index | Will AI Fix Work?</a:t>
            </a:r>
            <a:endParaRPr kumimoji="0" lang="en-US" sz="9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2381760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decel="100000" fill="hold" grpId="1" nodeType="withEffect">
                                  <p:stCondLst>
                                    <p:cond delay="300"/>
                                  </p:stCondLst>
                                  <p:childTnLst>
                                    <p:animMotion origin="layout" path="M 0 3.7037E-6 L 0 0.03541 " pathEditMode="relative" rAng="0" ptsTypes="AA">
                                      <p:cBhvr>
                                        <p:cTn id="9" dur="700" spd="-100000" fill="hold"/>
                                        <p:tgtEl>
                                          <p:spTgt spid="14"/>
                                        </p:tgtEl>
                                        <p:attrNameLst>
                                          <p:attrName>ppt_x</p:attrName>
                                          <p:attrName>ppt_y</p:attrName>
                                        </p:attrNameLst>
                                      </p:cBhvr>
                                      <p:rCtr x="0" y="1759"/>
                                    </p:animMotion>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42" presetClass="path" presetSubtype="0" decel="100000" fill="hold" grpId="1" nodeType="withEffect">
                                  <p:stCondLst>
                                    <p:cond delay="0"/>
                                  </p:stCondLst>
                                  <p:childTnLst>
                                    <p:animMotion origin="layout" path="M -4.16667E-6 -3.7037E-6 L -4.16667E-6 0.03542 " pathEditMode="relative" rAng="0" ptsTypes="AA">
                                      <p:cBhvr>
                                        <p:cTn id="15" dur="700" spd="-100000" fill="hold"/>
                                        <p:tgtEl>
                                          <p:spTgt spid="4"/>
                                        </p:tgtEl>
                                        <p:attrNameLst>
                                          <p:attrName>ppt_x</p:attrName>
                                          <p:attrName>ppt_y</p:attrName>
                                        </p:attrNameLst>
                                      </p:cBhvr>
                                      <p:rCtr x="0" y="1759"/>
                                    </p:animMotion>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42" presetClass="path" presetSubtype="0" decel="100000" fill="hold" grpId="1" nodeType="withEffect">
                                  <p:stCondLst>
                                    <p:cond delay="0"/>
                                  </p:stCondLst>
                                  <p:childTnLst>
                                    <p:animMotion origin="layout" path="M 0 3.7037E-6 L 0 0.03541 " pathEditMode="relative" rAng="0" ptsTypes="AA">
                                      <p:cBhvr>
                                        <p:cTn id="20" dur="700" spd="-100000" fill="hold"/>
                                        <p:tgtEl>
                                          <p:spTgt spid="5"/>
                                        </p:tgtEl>
                                        <p:attrNameLst>
                                          <p:attrName>ppt_x</p:attrName>
                                          <p:attrName>ppt_y</p:attrName>
                                        </p:attrNameLst>
                                      </p:cBhvr>
                                      <p:rCtr x="0" y="1759"/>
                                    </p:animMotion>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42" presetClass="path" presetSubtype="0" decel="100000" fill="hold" grpId="1" nodeType="withEffect">
                                  <p:stCondLst>
                                    <p:cond delay="0"/>
                                  </p:stCondLst>
                                  <p:childTnLst>
                                    <p:animMotion origin="layout" path="M 4.16667E-6 3.7037E-6 L 4.16667E-6 0.03541 " pathEditMode="relative" rAng="0" ptsTypes="AA">
                                      <p:cBhvr>
                                        <p:cTn id="28"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4" grpId="0"/>
      <p:bldP spid="4" grpId="1"/>
      <p:bldP spid="5" grpId="0"/>
      <p:bldP spid="5" grpId="1"/>
      <p:bldP spid="9"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4DE0639-3192-3FF3-168D-2D3FAC209883}"/>
              </a:ext>
              <a:ext uri="{C183D7F6-B498-43B3-948B-1728B52AA6E4}">
                <adec:decorative xmlns:adec="http://schemas.microsoft.com/office/drawing/2017/decorative" val="1"/>
              </a:ext>
            </a:extLst>
          </p:cNvPr>
          <p:cNvSpPr/>
          <p:nvPr/>
        </p:nvSpPr>
        <p:spPr bwMode="auto">
          <a:xfrm>
            <a:off x="6236494" y="1436688"/>
            <a:ext cx="5386388" cy="3950494"/>
          </a:xfrm>
          <a:prstGeom prst="rect">
            <a:avLst/>
          </a:prstGeom>
          <a:gradFill flip="none" rotWithShape="1">
            <a:gsLst>
              <a:gs pos="0">
                <a:srgbClr val="D4EC8E"/>
              </a:gs>
              <a:gs pos="70000">
                <a:srgbClr val="B9DCD2"/>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err="1">
              <a:ln>
                <a:noFill/>
              </a:ln>
              <a:solidFill>
                <a:srgbClr val="091F2C"/>
              </a:solidFill>
              <a:effectLst/>
              <a:uLnTx/>
              <a:uFillTx/>
              <a:latin typeface="Segoe Sans Display Semibold" pitchFamily="2" charset="0"/>
              <a:ea typeface="+mn-ea"/>
              <a:cs typeface="Segoe Sans Display Semibold" pitchFamily="2" charset="0"/>
            </a:endParaRPr>
          </a:p>
        </p:txBody>
      </p:sp>
      <p:sp>
        <p:nvSpPr>
          <p:cNvPr id="16" name="Rectangle 15">
            <a:extLst>
              <a:ext uri="{FF2B5EF4-FFF2-40B4-BE49-F238E27FC236}">
                <a16:creationId xmlns:a16="http://schemas.microsoft.com/office/drawing/2014/main" id="{E4AC05AF-6DE4-EB88-B8FC-A70B0DD09E00}"/>
              </a:ext>
              <a:ext uri="{C183D7F6-B498-43B3-948B-1728B52AA6E4}">
                <adec:decorative xmlns:adec="http://schemas.microsoft.com/office/drawing/2017/decorative" val="1"/>
              </a:ext>
            </a:extLst>
          </p:cNvPr>
          <p:cNvSpPr/>
          <p:nvPr/>
        </p:nvSpPr>
        <p:spPr bwMode="auto">
          <a:xfrm>
            <a:off x="0" y="1436688"/>
            <a:ext cx="5386388" cy="3950494"/>
          </a:xfrm>
          <a:prstGeom prst="rect">
            <a:avLst/>
          </a:prstGeom>
          <a:gradFill flip="none" rotWithShape="1">
            <a:gsLst>
              <a:gs pos="0">
                <a:srgbClr val="D4EC8E"/>
              </a:gs>
              <a:gs pos="70000">
                <a:srgbClr val="B9DCD2"/>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err="1">
              <a:ln>
                <a:noFill/>
              </a:ln>
              <a:solidFill>
                <a:srgbClr val="091F2C"/>
              </a:solidFill>
              <a:effectLst/>
              <a:uLnTx/>
              <a:uFillTx/>
              <a:latin typeface="Segoe Sans Display Semibold" pitchFamily="2" charset="0"/>
              <a:ea typeface="+mn-ea"/>
              <a:cs typeface="Segoe Sans Display Semibold" pitchFamily="2" charset="0"/>
            </a:endParaRPr>
          </a:p>
        </p:txBody>
      </p:sp>
      <p:sp>
        <p:nvSpPr>
          <p:cNvPr id="2" name="Title 1">
            <a:extLst>
              <a:ext uri="{FF2B5EF4-FFF2-40B4-BE49-F238E27FC236}">
                <a16:creationId xmlns:a16="http://schemas.microsoft.com/office/drawing/2014/main" id="{DA0D7E65-0B12-E75A-49D3-5BBC77FC528D}"/>
              </a:ext>
            </a:extLst>
          </p:cNvPr>
          <p:cNvSpPr>
            <a:spLocks noGrp="1"/>
          </p:cNvSpPr>
          <p:nvPr>
            <p:ph type="title"/>
          </p:nvPr>
        </p:nvSpPr>
        <p:spPr/>
        <p:txBody>
          <a:bodyPr/>
          <a:lstStyle/>
          <a:p>
            <a:pPr algn="ctr"/>
            <a:r>
              <a:rPr lang="es-MX"/>
              <a:t>Optimización de costos en su organización</a:t>
            </a:r>
            <a:endParaRPr lang="en-US"/>
          </a:p>
        </p:txBody>
      </p:sp>
      <p:sp>
        <p:nvSpPr>
          <p:cNvPr id="8" name="Text Placeholder 7">
            <a:extLst>
              <a:ext uri="{FF2B5EF4-FFF2-40B4-BE49-F238E27FC236}">
                <a16:creationId xmlns:a16="http://schemas.microsoft.com/office/drawing/2014/main" id="{DFB1C799-3846-A599-B69F-D9CABF704084}"/>
              </a:ext>
            </a:extLst>
          </p:cNvPr>
          <p:cNvSpPr>
            <a:spLocks noGrp="1"/>
          </p:cNvSpPr>
          <p:nvPr>
            <p:ph type="body" sz="quarter" idx="4294967295"/>
          </p:nvPr>
        </p:nvSpPr>
        <p:spPr>
          <a:xfrm>
            <a:off x="588262" y="1737718"/>
            <a:ext cx="4603941" cy="553998"/>
          </a:xfrm>
        </p:spPr>
        <p:txBody>
          <a:bodyPr wrap="square">
            <a:spAutoFit/>
          </a:bodyPr>
          <a:lstStyle/>
          <a:p>
            <a:pPr marL="0" indent="0">
              <a:buNone/>
            </a:pPr>
            <a:r>
              <a:rPr lang="es-MX" sz="1800" spc="-50">
                <a:solidFill>
                  <a:schemeClr val="accent2"/>
                </a:solidFill>
              </a:rPr>
              <a:t>¿Dónde ve la mayor oportunidad para optimizar los costos en su organización?</a:t>
            </a:r>
            <a:endParaRPr lang="en-US" sz="1800" spc="-20">
              <a:solidFill>
                <a:schemeClr val="accent2"/>
              </a:solidFill>
            </a:endParaRPr>
          </a:p>
        </p:txBody>
      </p:sp>
      <p:sp>
        <p:nvSpPr>
          <p:cNvPr id="10" name="Text Placeholder 9">
            <a:extLst>
              <a:ext uri="{FF2B5EF4-FFF2-40B4-BE49-F238E27FC236}">
                <a16:creationId xmlns:a16="http://schemas.microsoft.com/office/drawing/2014/main" id="{87436B3F-5B5E-232A-9BD2-3521F8DC429E}"/>
              </a:ext>
            </a:extLst>
          </p:cNvPr>
          <p:cNvSpPr>
            <a:spLocks noGrp="1"/>
          </p:cNvSpPr>
          <p:nvPr>
            <p:ph type="body" sz="quarter" idx="4294967295"/>
          </p:nvPr>
        </p:nvSpPr>
        <p:spPr>
          <a:xfrm>
            <a:off x="6824663" y="1737718"/>
            <a:ext cx="4043965" cy="553998"/>
          </a:xfrm>
        </p:spPr>
        <p:txBody>
          <a:bodyPr>
            <a:spAutoFit/>
          </a:bodyPr>
          <a:lstStyle/>
          <a:p>
            <a:pPr marL="0" indent="0">
              <a:buNone/>
            </a:pPr>
            <a:r>
              <a:rPr lang="es-MX" sz="1800">
                <a:solidFill>
                  <a:schemeClr val="accent2"/>
                </a:solidFill>
              </a:rPr>
              <a:t>¿Cómo imagina que la IA transformará su estructura de costos?</a:t>
            </a:r>
            <a:endParaRPr lang="en-US" sz="2000">
              <a:solidFill>
                <a:schemeClr val="accent2"/>
              </a:solidFill>
            </a:endParaRPr>
          </a:p>
        </p:txBody>
      </p:sp>
      <p:pic>
        <p:nvPicPr>
          <p:cNvPr id="14" name="Picture Placeholder 6" descr="A person writing on a glass wall&#10;&#10;Description automatically generated">
            <a:extLst>
              <a:ext uri="{FF2B5EF4-FFF2-40B4-BE49-F238E27FC236}">
                <a16:creationId xmlns:a16="http://schemas.microsoft.com/office/drawing/2014/main" id="{080AED26-C79E-DA28-6233-8632B6BFAC3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8262" y="2654300"/>
            <a:ext cx="5367337" cy="3475038"/>
          </a:xfrm>
          <a:prstGeom prst="rect">
            <a:avLst/>
          </a:prstGeom>
        </p:spPr>
      </p:pic>
      <p:pic>
        <p:nvPicPr>
          <p:cNvPr id="15" name="Picture Placeholder 12" descr="A person in a white shirt and beige pants standing in front of a whiteboard&#10;&#10;Description automatically generated">
            <a:extLst>
              <a:ext uri="{FF2B5EF4-FFF2-40B4-BE49-F238E27FC236}">
                <a16:creationId xmlns:a16="http://schemas.microsoft.com/office/drawing/2014/main" id="{D2BDB530-C39C-EC6C-B55E-6CFE5413F02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824661" y="2654300"/>
            <a:ext cx="5367337" cy="3475038"/>
          </a:xfrm>
          <a:prstGeom prst="rect">
            <a:avLst/>
          </a:prstGeom>
        </p:spPr>
      </p:pic>
    </p:spTree>
    <p:extLst>
      <p:ext uri="{BB962C8B-B14F-4D97-AF65-F5344CB8AC3E}">
        <p14:creationId xmlns:p14="http://schemas.microsoft.com/office/powerpoint/2010/main" val="3027051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50000" fill="hold" grpId="1" nodeType="withEffect">
                                  <p:stCondLst>
                                    <p:cond delay="0"/>
                                  </p:stCondLst>
                                  <p:childTnLst>
                                    <p:animMotion origin="layout" path="M -0.02786 0.00023 L 1.11022E-16 1.85185E-6 " pathEditMode="relative" rAng="0" ptsTypes="AA">
                                      <p:cBhvr>
                                        <p:cTn id="9" dur="700" fill="hold"/>
                                        <p:tgtEl>
                                          <p:spTgt spid="16"/>
                                        </p:tgtEl>
                                        <p:attrNameLst>
                                          <p:attrName>ppt_x</p:attrName>
                                          <p:attrName>ppt_y</p:attrName>
                                        </p:attrNameLst>
                                      </p:cBhvr>
                                      <p:rCtr x="1393" y="-23"/>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50000" fill="hold" grpId="1" nodeType="withEffect">
                                  <p:stCondLst>
                                    <p:cond delay="0"/>
                                  </p:stCondLst>
                                  <p:childTnLst>
                                    <p:animMotion origin="layout" path="M -0.02787 0.00023 L 6.25E-7 1.85185E-6 " pathEditMode="relative" rAng="0" ptsTypes="AA">
                                      <p:cBhvr>
                                        <p:cTn id="14" dur="700" fill="hold"/>
                                        <p:tgtEl>
                                          <p:spTgt spid="8"/>
                                        </p:tgtEl>
                                        <p:attrNameLst>
                                          <p:attrName>ppt_x</p:attrName>
                                          <p:attrName>ppt_y</p:attrName>
                                        </p:attrNameLst>
                                      </p:cBhvr>
                                      <p:rCtr x="1393" y="-23"/>
                                    </p:animMotion>
                                  </p:childTnLst>
                                </p:cTn>
                              </p:par>
                              <p:par>
                                <p:cTn id="15" presetID="10" presetClass="entr" presetSubtype="0" fill="hold" grpId="0" nodeType="withEffect">
                                  <p:stCondLst>
                                    <p:cond delay="2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42" presetClass="path" presetSubtype="0" decel="50000" fill="hold" grpId="1" nodeType="withEffect">
                                  <p:stCondLst>
                                    <p:cond delay="200"/>
                                  </p:stCondLst>
                                  <p:childTnLst>
                                    <p:animMotion origin="layout" path="M -0.02786 0.00023 L 1.11022E-16 1.85185E-6 " pathEditMode="relative" rAng="0" ptsTypes="AA">
                                      <p:cBhvr>
                                        <p:cTn id="19" dur="700" fill="hold"/>
                                        <p:tgtEl>
                                          <p:spTgt spid="17"/>
                                        </p:tgtEl>
                                        <p:attrNameLst>
                                          <p:attrName>ppt_x</p:attrName>
                                          <p:attrName>ppt_y</p:attrName>
                                        </p:attrNameLst>
                                      </p:cBhvr>
                                      <p:rCtr x="1393" y="-23"/>
                                    </p:animMotion>
                                  </p:childTnLst>
                                </p:cTn>
                              </p:par>
                              <p:par>
                                <p:cTn id="20" presetID="10" presetClass="entr" presetSubtype="0" fill="hold" grpId="0" nodeType="withEffect">
                                  <p:stCondLst>
                                    <p:cond delay="2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42" presetClass="path" presetSubtype="0" decel="50000" fill="hold" grpId="1" nodeType="withEffect">
                                  <p:stCondLst>
                                    <p:cond delay="200"/>
                                  </p:stCondLst>
                                  <p:childTnLst>
                                    <p:animMotion origin="layout" path="M -0.02786 0.00023 L -8.33333E-7 1.85185E-6 " pathEditMode="relative" rAng="0" ptsTypes="AA">
                                      <p:cBhvr>
                                        <p:cTn id="24" dur="700" fill="hold"/>
                                        <p:tgtEl>
                                          <p:spTgt spid="10"/>
                                        </p:tgtEl>
                                        <p:attrNameLst>
                                          <p:attrName>ppt_x</p:attrName>
                                          <p:attrName>ppt_y</p:attrName>
                                        </p:attrNameLst>
                                      </p:cBhvr>
                                      <p:rCtr x="1393" y="-23"/>
                                    </p:animMotion>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42" presetClass="path" presetSubtype="0" decel="50000" fill="hold" nodeType="withEffect">
                                  <p:stCondLst>
                                    <p:cond delay="0"/>
                                  </p:stCondLst>
                                  <p:childTnLst>
                                    <p:animMotion origin="layout" path="M -0.02787 0.00023 L 6.25E-7 2.22222E-6 " pathEditMode="relative" rAng="0" ptsTypes="AA">
                                      <p:cBhvr>
                                        <p:cTn id="29" dur="700" fill="hold"/>
                                        <p:tgtEl>
                                          <p:spTgt spid="14"/>
                                        </p:tgtEl>
                                        <p:attrNameLst>
                                          <p:attrName>ppt_x</p:attrName>
                                          <p:attrName>ppt_y</p:attrName>
                                        </p:attrNameLst>
                                      </p:cBhvr>
                                      <p:rCtr x="1393" y="-23"/>
                                    </p:animMotion>
                                  </p:childTnLst>
                                </p:cTn>
                              </p:par>
                              <p:par>
                                <p:cTn id="30" presetID="10" presetClass="entr" presetSubtype="0" fill="hold" nodeType="withEffect">
                                  <p:stCondLst>
                                    <p:cond delay="20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42" presetClass="path" presetSubtype="0" decel="50000" fill="hold" nodeType="withEffect">
                                  <p:stCondLst>
                                    <p:cond delay="200"/>
                                  </p:stCondLst>
                                  <p:childTnLst>
                                    <p:animMotion origin="layout" path="M -0.02787 0.00023 L 2.29167E-6 2.22222E-6 " pathEditMode="relative" rAng="0" ptsTypes="AA">
                                      <p:cBhvr>
                                        <p:cTn id="34" dur="700" fill="hold"/>
                                        <p:tgtEl>
                                          <p:spTgt spid="15"/>
                                        </p:tgtEl>
                                        <p:attrNameLst>
                                          <p:attrName>ppt_x</p:attrName>
                                          <p:attrName>ppt_y</p:attrName>
                                        </p:attrNameLst>
                                      </p:cBhvr>
                                      <p:rCtr x="139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6" grpId="0" animBg="1"/>
      <p:bldP spid="16" grpId="1" animBg="1"/>
      <p:bldP spid="8" grpId="0"/>
      <p:bldP spid="8" grpId="1"/>
      <p:bldP spid="10" grpId="0"/>
      <p:bldP spid="1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D7E65-0B12-E75A-49D3-5BBC77FC528D}"/>
              </a:ext>
            </a:extLst>
          </p:cNvPr>
          <p:cNvSpPr>
            <a:spLocks noGrp="1"/>
          </p:cNvSpPr>
          <p:nvPr>
            <p:ph type="title"/>
          </p:nvPr>
        </p:nvSpPr>
        <p:spPr>
          <a:xfrm>
            <a:off x="1" y="457200"/>
            <a:ext cx="12258674" cy="553998"/>
          </a:xfrm>
        </p:spPr>
        <p:txBody>
          <a:bodyPr/>
          <a:lstStyle/>
          <a:p>
            <a:pPr algn="ctr"/>
            <a:r>
              <a:rPr lang="es-MX"/>
              <a:t>Mejora la experiencia de tus empleados</a:t>
            </a:r>
            <a:endParaRPr lang="en-US" sz="2400"/>
          </a:p>
        </p:txBody>
      </p:sp>
      <p:sp>
        <p:nvSpPr>
          <p:cNvPr id="21" name="Rectangle 20">
            <a:extLst>
              <a:ext uri="{FF2B5EF4-FFF2-40B4-BE49-F238E27FC236}">
                <a16:creationId xmlns:a16="http://schemas.microsoft.com/office/drawing/2014/main" id="{6D28125F-EF7E-4C2D-3160-2BDD0546CA47}"/>
              </a:ext>
              <a:ext uri="{C183D7F6-B498-43B3-948B-1728B52AA6E4}">
                <adec:decorative xmlns:adec="http://schemas.microsoft.com/office/drawing/2017/decorative" val="1"/>
              </a:ext>
            </a:extLst>
          </p:cNvPr>
          <p:cNvSpPr/>
          <p:nvPr/>
        </p:nvSpPr>
        <p:spPr bwMode="auto">
          <a:xfrm>
            <a:off x="0" y="2859446"/>
            <a:ext cx="12192000" cy="1794436"/>
          </a:xfrm>
          <a:prstGeom prst="rect">
            <a:avLst/>
          </a:pr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4" name="TextBox 3">
            <a:extLst>
              <a:ext uri="{FF2B5EF4-FFF2-40B4-BE49-F238E27FC236}">
                <a16:creationId xmlns:a16="http://schemas.microsoft.com/office/drawing/2014/main" id="{171493A4-0ECC-9862-FF5E-BE73D06A47B5}"/>
              </a:ext>
            </a:extLst>
          </p:cNvPr>
          <p:cNvSpPr txBox="1"/>
          <p:nvPr/>
        </p:nvSpPr>
        <p:spPr>
          <a:xfrm>
            <a:off x="861842" y="3106254"/>
            <a:ext cx="5234158" cy="984885"/>
          </a:xfrm>
          <a:prstGeom prst="rect">
            <a:avLst/>
          </a:prstGeom>
          <a:noFill/>
        </p:spPr>
        <p:txBody>
          <a:bodyPr wrap="square" lIns="0" tIns="0" rIns="0" bIns="0" rtlCol="0" anchor="t">
            <a:spAutoFit/>
          </a:bodyPr>
          <a:lstStyle/>
          <a:p>
            <a:pPr lvl="0" defTabSz="652943" fontAlgn="base">
              <a:spcBef>
                <a:spcPts val="600"/>
              </a:spcBef>
              <a:spcAft>
                <a:spcPct val="0"/>
              </a:spcAft>
              <a:defRPr/>
            </a:pPr>
            <a:r>
              <a:rPr lang="es-MX" sz="1600">
                <a:solidFill>
                  <a:srgbClr val="FFF8F3"/>
                </a:solidFill>
                <a:latin typeface="Segoe Sans Display" pitchFamily="2" charset="0"/>
                <a:cs typeface="Segoe Sans Display" pitchFamily="2" charset="0"/>
              </a:rPr>
              <a:t>Las organizaciones informan que reducen la deserción de los empleados mediante la identificación de poblaciones en riesgo, centrándose en el bienestar y fomentando un sentido de pertenencia y logro entre la fuerza laboral.*</a:t>
            </a:r>
            <a:endParaRPr kumimoji="0" lang="en-US" sz="1800" b="0" i="0" u="none" strike="noStrike" kern="1200" cap="none" spc="0" normalizeH="0" baseline="0" noProof="0">
              <a:ln>
                <a:noFill/>
              </a:ln>
              <a:solidFill>
                <a:srgbClr val="FFF8F3"/>
              </a:solidFill>
              <a:effectLst/>
              <a:uLnTx/>
              <a:uFillTx/>
              <a:latin typeface="Segoe Sans Display" pitchFamily="2" charset="0"/>
              <a:ea typeface="+mn-ea"/>
              <a:cs typeface="Segoe Sans Display" pitchFamily="2" charset="0"/>
            </a:endParaRPr>
          </a:p>
        </p:txBody>
      </p:sp>
      <p:sp>
        <p:nvSpPr>
          <p:cNvPr id="25" name="TextBox 24">
            <a:extLst>
              <a:ext uri="{FF2B5EF4-FFF2-40B4-BE49-F238E27FC236}">
                <a16:creationId xmlns:a16="http://schemas.microsoft.com/office/drawing/2014/main" id="{84254619-5375-BF11-BCE0-E06C5B4C132D}"/>
              </a:ext>
            </a:extLst>
          </p:cNvPr>
          <p:cNvSpPr txBox="1"/>
          <p:nvPr/>
        </p:nvSpPr>
        <p:spPr>
          <a:xfrm>
            <a:off x="588964" y="6180226"/>
            <a:ext cx="11176316" cy="215444"/>
          </a:xfrm>
          <a:prstGeom prst="rect">
            <a:avLst/>
          </a:prstGeom>
        </p:spPr>
        <p:txBody>
          <a:bodyPr wrap="square" lIns="0" tIns="0" rIns="0" bIns="0" rtlCol="0" anchor="b">
            <a:spAutoFit/>
          </a:bodyPr>
          <a:lstStyle/>
          <a:p>
            <a:pPr lvl="0">
              <a:tabLst>
                <a:tab pos="455613" algn="l"/>
                <a:tab pos="4570413" algn="l"/>
              </a:tabLst>
              <a:defRPr/>
            </a:pPr>
            <a:r>
              <a:rPr lang="en-US" sz="700">
                <a:solidFill>
                  <a:srgbClr val="091F2C"/>
                </a:solidFill>
                <a:latin typeface="Segoe Sans Small Thin" pitchFamily="2" charset="0"/>
                <a:cs typeface="Segoe Sans Small Thin" pitchFamily="2" charset="0"/>
              </a:rPr>
              <a:t>*Forrester Consulting, New Technology: The Projected Total Economic Impact™ of Microsoft Copilot for Microsoft 365, </a:t>
            </a:r>
            <a:r>
              <a:rPr lang="en-US" sz="700" err="1">
                <a:solidFill>
                  <a:srgbClr val="091F2C"/>
                </a:solidFill>
                <a:latin typeface="Segoe Sans Small Thin" pitchFamily="2" charset="0"/>
                <a:cs typeface="Segoe Sans Small Thin" pitchFamily="2" charset="0"/>
              </a:rPr>
              <a:t>encargado</a:t>
            </a:r>
            <a:r>
              <a:rPr lang="en-US" sz="700">
                <a:solidFill>
                  <a:srgbClr val="091F2C"/>
                </a:solidFill>
                <a:latin typeface="Segoe Sans Small Thin" pitchFamily="2" charset="0"/>
                <a:cs typeface="Segoe Sans Small Thin" pitchFamily="2" charset="0"/>
              </a:rPr>
              <a:t> </a:t>
            </a:r>
            <a:r>
              <a:rPr lang="en-US" sz="700" err="1">
                <a:solidFill>
                  <a:srgbClr val="091F2C"/>
                </a:solidFill>
                <a:latin typeface="Segoe Sans Small Thin" pitchFamily="2" charset="0"/>
                <a:cs typeface="Segoe Sans Small Thin" pitchFamily="2" charset="0"/>
              </a:rPr>
              <a:t>por</a:t>
            </a:r>
            <a:r>
              <a:rPr lang="en-US" sz="700">
                <a:solidFill>
                  <a:srgbClr val="091F2C"/>
                </a:solidFill>
                <a:latin typeface="Segoe Sans Small Thin" pitchFamily="2" charset="0"/>
                <a:cs typeface="Segoe Sans Small Thin" pitchFamily="2" charset="0"/>
              </a:rPr>
              <a:t> Microsoft, </a:t>
            </a:r>
            <a:r>
              <a:rPr lang="en-US" sz="700" err="1">
                <a:solidFill>
                  <a:srgbClr val="091F2C"/>
                </a:solidFill>
                <a:latin typeface="Segoe Sans Small Thin" pitchFamily="2" charset="0"/>
                <a:cs typeface="Segoe Sans Small Thin" pitchFamily="2" charset="0"/>
              </a:rPr>
              <a:t>abril</a:t>
            </a:r>
            <a:r>
              <a:rPr lang="en-US" sz="700">
                <a:solidFill>
                  <a:srgbClr val="091F2C"/>
                </a:solidFill>
                <a:latin typeface="Segoe Sans Small Thin" pitchFamily="2" charset="0"/>
                <a:cs typeface="Segoe Sans Small Thin" pitchFamily="2" charset="0"/>
              </a:rPr>
              <a:t> de 2024. Los </a:t>
            </a:r>
            <a:r>
              <a:rPr lang="en-US" sz="700" err="1">
                <a:solidFill>
                  <a:srgbClr val="091F2C"/>
                </a:solidFill>
                <a:latin typeface="Segoe Sans Small Thin" pitchFamily="2" charset="0"/>
                <a:cs typeface="Segoe Sans Small Thin" pitchFamily="2" charset="0"/>
              </a:rPr>
              <a:t>resultados</a:t>
            </a:r>
            <a:r>
              <a:rPr lang="en-US" sz="700">
                <a:solidFill>
                  <a:srgbClr val="091F2C"/>
                </a:solidFill>
                <a:latin typeface="Segoe Sans Small Thin" pitchFamily="2" charset="0"/>
                <a:cs typeface="Segoe Sans Small Thin" pitchFamily="2" charset="0"/>
              </a:rPr>
              <a:t> se </a:t>
            </a:r>
            <a:r>
              <a:rPr lang="en-US" sz="700" err="1">
                <a:solidFill>
                  <a:srgbClr val="091F2C"/>
                </a:solidFill>
                <a:latin typeface="Segoe Sans Small Thin" pitchFamily="2" charset="0"/>
                <a:cs typeface="Segoe Sans Small Thin" pitchFamily="2" charset="0"/>
              </a:rPr>
              <a:t>basan</a:t>
            </a:r>
            <a:r>
              <a:rPr lang="en-US" sz="700">
                <a:solidFill>
                  <a:srgbClr val="091F2C"/>
                </a:solidFill>
                <a:latin typeface="Segoe Sans Small Thin" pitchFamily="2" charset="0"/>
                <a:cs typeface="Segoe Sans Small Thin" pitchFamily="2" charset="0"/>
              </a:rPr>
              <a:t> </a:t>
            </a:r>
            <a:r>
              <a:rPr lang="en-US" sz="700" err="1">
                <a:solidFill>
                  <a:srgbClr val="091F2C"/>
                </a:solidFill>
                <a:latin typeface="Segoe Sans Small Thin" pitchFamily="2" charset="0"/>
                <a:cs typeface="Segoe Sans Small Thin" pitchFamily="2" charset="0"/>
              </a:rPr>
              <a:t>en</a:t>
            </a:r>
            <a:r>
              <a:rPr lang="en-US" sz="700">
                <a:solidFill>
                  <a:srgbClr val="091F2C"/>
                </a:solidFill>
                <a:latin typeface="Segoe Sans Small Thin" pitchFamily="2" charset="0"/>
                <a:cs typeface="Segoe Sans Small Thin" pitchFamily="2" charset="0"/>
              </a:rPr>
              <a:t> </a:t>
            </a:r>
            <a:r>
              <a:rPr lang="en-US" sz="700" err="1">
                <a:solidFill>
                  <a:srgbClr val="091F2C"/>
                </a:solidFill>
                <a:latin typeface="Segoe Sans Small Thin" pitchFamily="2" charset="0"/>
                <a:cs typeface="Segoe Sans Small Thin" pitchFamily="2" charset="0"/>
              </a:rPr>
              <a:t>una</a:t>
            </a:r>
            <a:r>
              <a:rPr lang="en-US" sz="700">
                <a:solidFill>
                  <a:srgbClr val="091F2C"/>
                </a:solidFill>
                <a:latin typeface="Segoe Sans Small Thin" pitchFamily="2" charset="0"/>
                <a:cs typeface="Segoe Sans Small Thin" pitchFamily="2" charset="0"/>
              </a:rPr>
              <a:t> </a:t>
            </a:r>
            <a:r>
              <a:rPr lang="en-US" sz="700" err="1">
                <a:solidFill>
                  <a:srgbClr val="091F2C"/>
                </a:solidFill>
                <a:latin typeface="Segoe Sans Small Thin" pitchFamily="2" charset="0"/>
                <a:cs typeface="Segoe Sans Small Thin" pitchFamily="2" charset="0"/>
              </a:rPr>
              <a:t>organización</a:t>
            </a:r>
            <a:r>
              <a:rPr lang="en-US" sz="700">
                <a:solidFill>
                  <a:srgbClr val="091F2C"/>
                </a:solidFill>
                <a:latin typeface="Segoe Sans Small Thin" pitchFamily="2" charset="0"/>
                <a:cs typeface="Segoe Sans Small Thin" pitchFamily="2" charset="0"/>
              </a:rPr>
              <a:t> </a:t>
            </a:r>
            <a:r>
              <a:rPr lang="en-US" sz="700" err="1">
                <a:solidFill>
                  <a:srgbClr val="091F2C"/>
                </a:solidFill>
                <a:latin typeface="Segoe Sans Small Thin" pitchFamily="2" charset="0"/>
                <a:cs typeface="Segoe Sans Small Thin" pitchFamily="2" charset="0"/>
              </a:rPr>
              <a:t>compuesta</a:t>
            </a:r>
            <a:r>
              <a:rPr lang="en-US" sz="700">
                <a:solidFill>
                  <a:srgbClr val="091F2C"/>
                </a:solidFill>
                <a:latin typeface="Segoe Sans Small Thin" pitchFamily="2" charset="0"/>
                <a:cs typeface="Segoe Sans Small Thin" pitchFamily="2" charset="0"/>
              </a:rPr>
              <a:t> </a:t>
            </a:r>
            <a:r>
              <a:rPr lang="en-US" sz="700" err="1">
                <a:solidFill>
                  <a:srgbClr val="091F2C"/>
                </a:solidFill>
                <a:latin typeface="Segoe Sans Small Thin" pitchFamily="2" charset="0"/>
                <a:cs typeface="Segoe Sans Small Thin" pitchFamily="2" charset="0"/>
              </a:rPr>
              <a:t>por</a:t>
            </a:r>
            <a:r>
              <a:rPr lang="en-US" sz="700">
                <a:solidFill>
                  <a:srgbClr val="091F2C"/>
                </a:solidFill>
                <a:latin typeface="Segoe Sans Small Thin" pitchFamily="2" charset="0"/>
                <a:cs typeface="Segoe Sans Small Thin" pitchFamily="2" charset="0"/>
              </a:rPr>
              <a:t> 8 </a:t>
            </a:r>
            <a:r>
              <a:rPr lang="en-US" sz="700" err="1">
                <a:solidFill>
                  <a:srgbClr val="091F2C"/>
                </a:solidFill>
                <a:latin typeface="Segoe Sans Small Thin" pitchFamily="2" charset="0"/>
                <a:cs typeface="Segoe Sans Small Thin" pitchFamily="2" charset="0"/>
              </a:rPr>
              <a:t>organizaciones</a:t>
            </a:r>
            <a:r>
              <a:rPr lang="en-US" sz="700">
                <a:solidFill>
                  <a:srgbClr val="091F2C"/>
                </a:solidFill>
                <a:latin typeface="Segoe Sans Small Thin" pitchFamily="2" charset="0"/>
                <a:cs typeface="Segoe Sans Small Thin" pitchFamily="2" charset="0"/>
              </a:rPr>
              <a:t> </a:t>
            </a:r>
            <a:r>
              <a:rPr lang="en-US" sz="700" err="1">
                <a:solidFill>
                  <a:srgbClr val="091F2C"/>
                </a:solidFill>
                <a:latin typeface="Segoe Sans Small Thin" pitchFamily="2" charset="0"/>
                <a:cs typeface="Segoe Sans Small Thin" pitchFamily="2" charset="0"/>
              </a:rPr>
              <a:t>según</a:t>
            </a:r>
            <a:r>
              <a:rPr lang="en-US" sz="700">
                <a:solidFill>
                  <a:srgbClr val="091F2C"/>
                </a:solidFill>
                <a:latin typeface="Segoe Sans Small Thin" pitchFamily="2" charset="0"/>
                <a:cs typeface="Segoe Sans Small Thin" pitchFamily="2" charset="0"/>
              </a:rPr>
              <a:t> lo </a:t>
            </a:r>
            <a:r>
              <a:rPr lang="en-US" sz="700" err="1">
                <a:solidFill>
                  <a:srgbClr val="091F2C"/>
                </a:solidFill>
                <a:latin typeface="Segoe Sans Small Thin" pitchFamily="2" charset="0"/>
                <a:cs typeface="Segoe Sans Small Thin" pitchFamily="2" charset="0"/>
              </a:rPr>
              <a:t>establecido</a:t>
            </a:r>
            <a:r>
              <a:rPr lang="en-US" sz="700">
                <a:solidFill>
                  <a:srgbClr val="091F2C"/>
                </a:solidFill>
                <a:latin typeface="Segoe Sans Small Thin" pitchFamily="2" charset="0"/>
                <a:cs typeface="Segoe Sans Small Thin" pitchFamily="2" charset="0"/>
              </a:rPr>
              <a:t> </a:t>
            </a:r>
            <a:r>
              <a:rPr lang="en-US" sz="700" err="1">
                <a:solidFill>
                  <a:srgbClr val="091F2C"/>
                </a:solidFill>
                <a:latin typeface="Segoe Sans Small Thin" pitchFamily="2" charset="0"/>
                <a:cs typeface="Segoe Sans Small Thin" pitchFamily="2" charset="0"/>
              </a:rPr>
              <a:t>en</a:t>
            </a:r>
            <a:r>
              <a:rPr lang="en-US" sz="700">
                <a:solidFill>
                  <a:srgbClr val="091F2C"/>
                </a:solidFill>
                <a:latin typeface="Segoe Sans Small Thin" pitchFamily="2" charset="0"/>
                <a:cs typeface="Segoe Sans Small Thin" pitchFamily="2" charset="0"/>
              </a:rPr>
              <a:t> </a:t>
            </a:r>
            <a:r>
              <a:rPr lang="en-US" sz="700" err="1">
                <a:solidFill>
                  <a:srgbClr val="091F2C"/>
                </a:solidFill>
                <a:latin typeface="Segoe Sans Small Thin" pitchFamily="2" charset="0"/>
                <a:cs typeface="Segoe Sans Small Thin" pitchFamily="2" charset="0"/>
              </a:rPr>
              <a:t>el</a:t>
            </a:r>
            <a:r>
              <a:rPr lang="en-US" sz="700">
                <a:solidFill>
                  <a:srgbClr val="091F2C"/>
                </a:solidFill>
                <a:latin typeface="Segoe Sans Small Thin" pitchFamily="2" charset="0"/>
                <a:cs typeface="Segoe Sans Small Thin" pitchFamily="2" charset="0"/>
              </a:rPr>
              <a:t> </a:t>
            </a:r>
            <a:r>
              <a:rPr lang="en-US" sz="700" err="1">
                <a:solidFill>
                  <a:srgbClr val="091F2C"/>
                </a:solidFill>
                <a:latin typeface="Segoe Sans Small Thin" pitchFamily="2" charset="0"/>
                <a:cs typeface="Segoe Sans Small Thin" pitchFamily="2" charset="0"/>
              </a:rPr>
              <a:t>estudio</a:t>
            </a:r>
            <a:r>
              <a:rPr lang="en-US" sz="700">
                <a:solidFill>
                  <a:srgbClr val="091F2C"/>
                </a:solidFill>
                <a:latin typeface="Segoe Sans Small Thin" pitchFamily="2" charset="0"/>
                <a:cs typeface="Segoe Sans Small Thin" pitchFamily="2" charset="0"/>
              </a:rPr>
              <a:t> </a:t>
            </a:r>
            <a:r>
              <a:rPr lang="en-US" sz="700" err="1">
                <a:solidFill>
                  <a:srgbClr val="091F2C"/>
                </a:solidFill>
                <a:latin typeface="Segoe Sans Small Thin" pitchFamily="2" charset="0"/>
                <a:cs typeface="Segoe Sans Small Thin" pitchFamily="2" charset="0"/>
              </a:rPr>
              <a:t>vinculado</a:t>
            </a:r>
            <a:r>
              <a:rPr lang="en-US" sz="700">
                <a:solidFill>
                  <a:srgbClr val="091F2C"/>
                </a:solidFill>
                <a:latin typeface="Segoe Sans Small Thin" pitchFamily="2" charset="0"/>
                <a:cs typeface="Segoe Sans Small Thin" pitchFamily="2" charset="0"/>
              </a:rPr>
              <a:t>.**Microsoft Customer Stories, KPMG Australia published by Microsoft, March 2024.</a:t>
            </a:r>
            <a:endParaRPr kumimoji="0" lang="en-US" sz="700" b="0" i="0" u="none" strike="noStrike" kern="1200" cap="none" spc="0" normalizeH="0" baseline="0" noProof="0">
              <a:ln>
                <a:noFill/>
              </a:ln>
              <a:solidFill>
                <a:srgbClr val="091F2C"/>
              </a:solidFill>
              <a:effectLst/>
              <a:uLnTx/>
              <a:uFillTx/>
              <a:latin typeface="Segoe Sans Small Thin" pitchFamily="2" charset="0"/>
              <a:ea typeface="+mn-ea"/>
              <a:cs typeface="Segoe Sans Small Thin" pitchFamily="2" charset="0"/>
            </a:endParaRPr>
          </a:p>
        </p:txBody>
      </p:sp>
      <p:pic>
        <p:nvPicPr>
          <p:cNvPr id="28" name="Picture 10" descr="Jigsaw puzzles with check mark in orange and green color">
            <a:extLst>
              <a:ext uri="{FF2B5EF4-FFF2-40B4-BE49-F238E27FC236}">
                <a16:creationId xmlns:a16="http://schemas.microsoft.com/office/drawing/2014/main" id="{46129599-AA05-0C26-B8D1-952B0594355E}"/>
              </a:ext>
            </a:extLst>
          </p:cNvPr>
          <p:cNvPicPr>
            <a:picLocks noChangeAspect="1"/>
          </p:cNvPicPr>
          <p:nvPr/>
        </p:nvPicPr>
        <p:blipFill>
          <a:blip r:embed="rId3"/>
          <a:stretch>
            <a:fillRect/>
          </a:stretch>
        </p:blipFill>
        <p:spPr>
          <a:xfrm>
            <a:off x="947903" y="1636159"/>
            <a:ext cx="457848" cy="457848"/>
          </a:xfrm>
          <a:prstGeom prst="rect">
            <a:avLst/>
          </a:prstGeom>
        </p:spPr>
      </p:pic>
      <p:sp>
        <p:nvSpPr>
          <p:cNvPr id="33" name="Rectangle: Rounded Corners 8">
            <a:extLst>
              <a:ext uri="{FF2B5EF4-FFF2-40B4-BE49-F238E27FC236}">
                <a16:creationId xmlns:a16="http://schemas.microsoft.com/office/drawing/2014/main" id="{94CF3993-7BCA-84C1-A736-C8CAB969E7A2}"/>
              </a:ext>
            </a:extLst>
          </p:cNvPr>
          <p:cNvSpPr/>
          <p:nvPr/>
        </p:nvSpPr>
        <p:spPr>
          <a:xfrm>
            <a:off x="947903" y="2215823"/>
            <a:ext cx="4361292" cy="3077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lvl="0" defTabSz="932742">
              <a:spcBef>
                <a:spcPct val="0"/>
              </a:spcBef>
              <a:defRPr/>
            </a:pPr>
            <a:r>
              <a:rPr lang="en-US" sz="2000" spc="-10" err="1">
                <a:ln w="3175">
                  <a:noFill/>
                </a:ln>
                <a:solidFill>
                  <a:schemeClr val="tx1"/>
                </a:solidFill>
                <a:latin typeface="Segoe Sans Display" pitchFamily="2" charset="0"/>
                <a:cs typeface="Segoe Sans Display" pitchFamily="2" charset="0"/>
              </a:rPr>
              <a:t>Mejorar</a:t>
            </a:r>
            <a:r>
              <a:rPr lang="en-US" sz="2000" spc="-10">
                <a:ln w="3175">
                  <a:noFill/>
                </a:ln>
                <a:solidFill>
                  <a:schemeClr val="tx1"/>
                </a:solidFill>
                <a:latin typeface="Segoe Sans Display" pitchFamily="2" charset="0"/>
                <a:cs typeface="Segoe Sans Display" pitchFamily="2" charset="0"/>
              </a:rPr>
              <a:t> la </a:t>
            </a:r>
            <a:r>
              <a:rPr lang="en-US" sz="2000" spc="-10" err="1">
                <a:ln w="3175">
                  <a:noFill/>
                </a:ln>
                <a:solidFill>
                  <a:schemeClr val="tx1"/>
                </a:solidFill>
                <a:latin typeface="Segoe Sans Display" pitchFamily="2" charset="0"/>
                <a:cs typeface="Segoe Sans Display" pitchFamily="2" charset="0"/>
              </a:rPr>
              <a:t>retención</a:t>
            </a:r>
            <a:endParaRPr kumimoji="0" lang="en-US" sz="2000" b="0" i="0" u="none" strike="noStrike" kern="1200" cap="none" spc="-10" normalizeH="0" baseline="0" noProof="0">
              <a:ln w="3175">
                <a:noFill/>
              </a:ln>
              <a:solidFill>
                <a:schemeClr val="tx1"/>
              </a:solidFill>
              <a:effectLst/>
              <a:uLnTx/>
              <a:uFillTx/>
              <a:latin typeface="Segoe Sans Display" pitchFamily="2" charset="0"/>
              <a:ea typeface="+mn-ea"/>
              <a:cs typeface="Segoe Sans Display" pitchFamily="2" charset="0"/>
            </a:endParaRPr>
          </a:p>
        </p:txBody>
      </p:sp>
      <p:sp>
        <p:nvSpPr>
          <p:cNvPr id="35" name="Rectangle 34">
            <a:extLst>
              <a:ext uri="{FF2B5EF4-FFF2-40B4-BE49-F238E27FC236}">
                <a16:creationId xmlns:a16="http://schemas.microsoft.com/office/drawing/2014/main" id="{EFF7AD09-6C5F-E084-6905-7414B3CCCC1B}"/>
              </a:ext>
              <a:ext uri="{C183D7F6-B498-43B3-948B-1728B52AA6E4}">
                <adec:decorative xmlns:adec="http://schemas.microsoft.com/office/drawing/2017/decorative" val="1"/>
              </a:ext>
            </a:extLst>
          </p:cNvPr>
          <p:cNvSpPr/>
          <p:nvPr/>
        </p:nvSpPr>
        <p:spPr bwMode="auto">
          <a:xfrm>
            <a:off x="6370004" y="3635025"/>
            <a:ext cx="5395276" cy="2289572"/>
          </a:xfrm>
          <a:prstGeom prst="rect">
            <a:avLst/>
          </a:prstGeom>
          <a:gradFill flip="none" rotWithShape="1">
            <a:gsLst>
              <a:gs pos="0">
                <a:srgbClr val="FFA38B"/>
              </a:gs>
              <a:gs pos="55000">
                <a:srgbClr val="D59ED7"/>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err="1">
              <a:ln>
                <a:noFill/>
              </a:ln>
              <a:solidFill>
                <a:srgbClr val="091F2C"/>
              </a:solidFill>
              <a:effectLst/>
              <a:uLnTx/>
              <a:uFillTx/>
              <a:latin typeface="Segoe Sans Display Semibold" pitchFamily="2" charset="0"/>
              <a:ea typeface="+mn-ea"/>
              <a:cs typeface="Segoe Sans Display Semibold" pitchFamily="2" charset="0"/>
            </a:endParaRPr>
          </a:p>
        </p:txBody>
      </p:sp>
      <p:grpSp>
        <p:nvGrpSpPr>
          <p:cNvPr id="20" name="Group 19" descr="Quotation marks">
            <a:extLst>
              <a:ext uri="{FF2B5EF4-FFF2-40B4-BE49-F238E27FC236}">
                <a16:creationId xmlns:a16="http://schemas.microsoft.com/office/drawing/2014/main" id="{66E17DD6-8484-CF9D-D45E-F8ACD0373609}"/>
              </a:ext>
            </a:extLst>
          </p:cNvPr>
          <p:cNvGrpSpPr/>
          <p:nvPr/>
        </p:nvGrpSpPr>
        <p:grpSpPr>
          <a:xfrm>
            <a:off x="6492216" y="3738375"/>
            <a:ext cx="272335" cy="260158"/>
            <a:chOff x="562232" y="1269767"/>
            <a:chExt cx="674431" cy="587907"/>
          </a:xfrm>
          <a:solidFill>
            <a:schemeClr val="accent2"/>
          </a:solidFill>
        </p:grpSpPr>
        <p:sp>
          <p:nvSpPr>
            <p:cNvPr id="22" name="Freeform 10">
              <a:extLst>
                <a:ext uri="{FF2B5EF4-FFF2-40B4-BE49-F238E27FC236}">
                  <a16:creationId xmlns:a16="http://schemas.microsoft.com/office/drawing/2014/main" id="{B703700F-CF99-9C0B-4CF1-55E431B207E9}"/>
                </a:ext>
              </a:extLst>
            </p:cNvPr>
            <p:cNvSpPr/>
            <p:nvPr/>
          </p:nvSpPr>
          <p:spPr>
            <a:xfrm flipH="1">
              <a:off x="937218" y="1269767"/>
              <a:ext cx="299445" cy="587907"/>
            </a:xfrm>
            <a:custGeom>
              <a:avLst/>
              <a:gdLst>
                <a:gd name="connsiteX0" fmla="*/ 281070 w 299445"/>
                <a:gd name="connsiteY0" fmla="*/ 0 h 587907"/>
                <a:gd name="connsiteX1" fmla="*/ 58466 w 299445"/>
                <a:gd name="connsiteY1" fmla="*/ 0 h 587907"/>
                <a:gd name="connsiteX2" fmla="*/ 0 w 299445"/>
                <a:gd name="connsiteY2" fmla="*/ 58466 h 587907"/>
                <a:gd name="connsiteX3" fmla="*/ 0 w 299445"/>
                <a:gd name="connsiteY3" fmla="*/ 257931 h 587907"/>
                <a:gd name="connsiteX4" fmla="*/ 18375 w 299445"/>
                <a:gd name="connsiteY4" fmla="*/ 276306 h 587907"/>
                <a:gd name="connsiteX5" fmla="*/ 158322 w 299445"/>
                <a:gd name="connsiteY5" fmla="*/ 276306 h 587907"/>
                <a:gd name="connsiteX6" fmla="*/ 165437 w 299445"/>
                <a:gd name="connsiteY6" fmla="*/ 283112 h 587907"/>
                <a:gd name="connsiteX7" fmla="*/ 148114 w 299445"/>
                <a:gd name="connsiteY7" fmla="*/ 363541 h 587907"/>
                <a:gd name="connsiteX8" fmla="*/ 12497 w 299445"/>
                <a:gd name="connsiteY8" fmla="*/ 478865 h 587907"/>
                <a:gd name="connsiteX9" fmla="*/ 5259 w 299445"/>
                <a:gd name="connsiteY9" fmla="*/ 489011 h 587907"/>
                <a:gd name="connsiteX10" fmla="*/ 5259 w 299445"/>
                <a:gd name="connsiteY10" fmla="*/ 577174 h 587907"/>
                <a:gd name="connsiteX11" fmla="*/ 18375 w 299445"/>
                <a:gd name="connsiteY11" fmla="*/ 587630 h 587907"/>
                <a:gd name="connsiteX12" fmla="*/ 222233 w 299445"/>
                <a:gd name="connsiteY12" fmla="*/ 471750 h 587907"/>
                <a:gd name="connsiteX13" fmla="*/ 299445 w 299445"/>
                <a:gd name="connsiteY13" fmla="*/ 221738 h 587907"/>
                <a:gd name="connsiteX14" fmla="*/ 299445 w 299445"/>
                <a:gd name="connsiteY14" fmla="*/ 18375 h 587907"/>
                <a:gd name="connsiteX15" fmla="*/ 281070 w 299445"/>
                <a:gd name="connsiteY15" fmla="*/ 0 h 58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9445" h="587907">
                  <a:moveTo>
                    <a:pt x="281070" y="0"/>
                  </a:moveTo>
                  <a:lnTo>
                    <a:pt x="58466" y="0"/>
                  </a:lnTo>
                  <a:cubicBezTo>
                    <a:pt x="26171" y="0"/>
                    <a:pt x="0" y="26171"/>
                    <a:pt x="0" y="58466"/>
                  </a:cubicBezTo>
                  <a:lnTo>
                    <a:pt x="0" y="257931"/>
                  </a:lnTo>
                  <a:cubicBezTo>
                    <a:pt x="0" y="268078"/>
                    <a:pt x="8229" y="276306"/>
                    <a:pt x="18375" y="276306"/>
                  </a:cubicBezTo>
                  <a:lnTo>
                    <a:pt x="158322" y="276306"/>
                  </a:lnTo>
                  <a:cubicBezTo>
                    <a:pt x="162096" y="276306"/>
                    <a:pt x="165252" y="279276"/>
                    <a:pt x="165437" y="283112"/>
                  </a:cubicBezTo>
                  <a:cubicBezTo>
                    <a:pt x="166798" y="309035"/>
                    <a:pt x="160983" y="335824"/>
                    <a:pt x="148114" y="363541"/>
                  </a:cubicBezTo>
                  <a:cubicBezTo>
                    <a:pt x="124480" y="418295"/>
                    <a:pt x="79254" y="456778"/>
                    <a:pt x="12497" y="478865"/>
                  </a:cubicBezTo>
                  <a:cubicBezTo>
                    <a:pt x="8167" y="480288"/>
                    <a:pt x="5259" y="484433"/>
                    <a:pt x="5259" y="489011"/>
                  </a:cubicBezTo>
                  <a:lnTo>
                    <a:pt x="5259" y="577174"/>
                  </a:lnTo>
                  <a:cubicBezTo>
                    <a:pt x="5259" y="584042"/>
                    <a:pt x="11631" y="589177"/>
                    <a:pt x="18375" y="587630"/>
                  </a:cubicBezTo>
                  <a:cubicBezTo>
                    <a:pt x="105239" y="567770"/>
                    <a:pt x="173171" y="529102"/>
                    <a:pt x="222233" y="471750"/>
                  </a:cubicBezTo>
                  <a:cubicBezTo>
                    <a:pt x="273708" y="411490"/>
                    <a:pt x="299445" y="328152"/>
                    <a:pt x="299445" y="221738"/>
                  </a:cubicBezTo>
                  <a:lnTo>
                    <a:pt x="299445" y="18375"/>
                  </a:lnTo>
                  <a:cubicBezTo>
                    <a:pt x="299445" y="8229"/>
                    <a:pt x="291216" y="0"/>
                    <a:pt x="281070" y="0"/>
                  </a:cubicBezTo>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91F2C"/>
                </a:solidFill>
                <a:effectLst/>
                <a:uLnTx/>
                <a:uFillTx/>
                <a:latin typeface="Segoe Sans Display Semibold" pitchFamily="2" charset="0"/>
                <a:ea typeface="+mn-ea"/>
                <a:cs typeface="Segoe Sans Display Semibold" pitchFamily="2" charset="0"/>
              </a:endParaRPr>
            </a:p>
          </p:txBody>
        </p:sp>
        <p:sp>
          <p:nvSpPr>
            <p:cNvPr id="23" name="Freeform 11">
              <a:extLst>
                <a:ext uri="{FF2B5EF4-FFF2-40B4-BE49-F238E27FC236}">
                  <a16:creationId xmlns:a16="http://schemas.microsoft.com/office/drawing/2014/main" id="{30F0369A-01BC-589D-ACCE-6A6E039960FF}"/>
                </a:ext>
              </a:extLst>
            </p:cNvPr>
            <p:cNvSpPr/>
            <p:nvPr/>
          </p:nvSpPr>
          <p:spPr>
            <a:xfrm flipH="1">
              <a:off x="562232" y="1269767"/>
              <a:ext cx="299445" cy="587907"/>
            </a:xfrm>
            <a:custGeom>
              <a:avLst/>
              <a:gdLst>
                <a:gd name="connsiteX0" fmla="*/ 241103 w 299445"/>
                <a:gd name="connsiteY0" fmla="*/ 0 h 587907"/>
                <a:gd name="connsiteX1" fmla="*/ 18251 w 299445"/>
                <a:gd name="connsiteY1" fmla="*/ 0 h 587907"/>
                <a:gd name="connsiteX2" fmla="*/ 0 w 299445"/>
                <a:gd name="connsiteY2" fmla="*/ 18251 h 587907"/>
                <a:gd name="connsiteX3" fmla="*/ 0 w 299445"/>
                <a:gd name="connsiteY3" fmla="*/ 257931 h 587907"/>
                <a:gd name="connsiteX4" fmla="*/ 18375 w 299445"/>
                <a:gd name="connsiteY4" fmla="*/ 276306 h 587907"/>
                <a:gd name="connsiteX5" fmla="*/ 158322 w 299445"/>
                <a:gd name="connsiteY5" fmla="*/ 276306 h 587907"/>
                <a:gd name="connsiteX6" fmla="*/ 165437 w 299445"/>
                <a:gd name="connsiteY6" fmla="*/ 283112 h 587907"/>
                <a:gd name="connsiteX7" fmla="*/ 148114 w 299445"/>
                <a:gd name="connsiteY7" fmla="*/ 363541 h 587907"/>
                <a:gd name="connsiteX8" fmla="*/ 12498 w 299445"/>
                <a:gd name="connsiteY8" fmla="*/ 478865 h 587907"/>
                <a:gd name="connsiteX9" fmla="*/ 5259 w 299445"/>
                <a:gd name="connsiteY9" fmla="*/ 489011 h 587907"/>
                <a:gd name="connsiteX10" fmla="*/ 5259 w 299445"/>
                <a:gd name="connsiteY10" fmla="*/ 577174 h 587907"/>
                <a:gd name="connsiteX11" fmla="*/ 18375 w 299445"/>
                <a:gd name="connsiteY11" fmla="*/ 587630 h 587907"/>
                <a:gd name="connsiteX12" fmla="*/ 222233 w 299445"/>
                <a:gd name="connsiteY12" fmla="*/ 471750 h 587907"/>
                <a:gd name="connsiteX13" fmla="*/ 299445 w 299445"/>
                <a:gd name="connsiteY13" fmla="*/ 221738 h 587907"/>
                <a:gd name="connsiteX14" fmla="*/ 299445 w 299445"/>
                <a:gd name="connsiteY14" fmla="*/ 58280 h 587907"/>
                <a:gd name="connsiteX15" fmla="*/ 241165 w 299445"/>
                <a:gd name="connsiteY15" fmla="*/ 0 h 58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9445" h="587907">
                  <a:moveTo>
                    <a:pt x="241103" y="0"/>
                  </a:moveTo>
                  <a:lnTo>
                    <a:pt x="18251" y="0"/>
                  </a:lnTo>
                  <a:cubicBezTo>
                    <a:pt x="8167" y="0"/>
                    <a:pt x="0" y="8167"/>
                    <a:pt x="0" y="18251"/>
                  </a:cubicBezTo>
                  <a:lnTo>
                    <a:pt x="0" y="257931"/>
                  </a:lnTo>
                  <a:cubicBezTo>
                    <a:pt x="0" y="268078"/>
                    <a:pt x="8229" y="276306"/>
                    <a:pt x="18375" y="276306"/>
                  </a:cubicBezTo>
                  <a:lnTo>
                    <a:pt x="158322" y="276306"/>
                  </a:lnTo>
                  <a:cubicBezTo>
                    <a:pt x="162096" y="276306"/>
                    <a:pt x="165252" y="279276"/>
                    <a:pt x="165437" y="283112"/>
                  </a:cubicBezTo>
                  <a:cubicBezTo>
                    <a:pt x="166798" y="309035"/>
                    <a:pt x="160983" y="335824"/>
                    <a:pt x="148114" y="363541"/>
                  </a:cubicBezTo>
                  <a:cubicBezTo>
                    <a:pt x="124480" y="418295"/>
                    <a:pt x="79254" y="456778"/>
                    <a:pt x="12498" y="478865"/>
                  </a:cubicBezTo>
                  <a:cubicBezTo>
                    <a:pt x="8167" y="480288"/>
                    <a:pt x="5259" y="484433"/>
                    <a:pt x="5259" y="489011"/>
                  </a:cubicBezTo>
                  <a:lnTo>
                    <a:pt x="5259" y="577174"/>
                  </a:lnTo>
                  <a:cubicBezTo>
                    <a:pt x="5259" y="584042"/>
                    <a:pt x="11693" y="589177"/>
                    <a:pt x="18375" y="587630"/>
                  </a:cubicBezTo>
                  <a:cubicBezTo>
                    <a:pt x="105239" y="567770"/>
                    <a:pt x="173171" y="529102"/>
                    <a:pt x="222233" y="471750"/>
                  </a:cubicBezTo>
                  <a:cubicBezTo>
                    <a:pt x="273708" y="411490"/>
                    <a:pt x="299445" y="328152"/>
                    <a:pt x="299445" y="221738"/>
                  </a:cubicBezTo>
                  <a:lnTo>
                    <a:pt x="299445" y="58280"/>
                  </a:lnTo>
                  <a:cubicBezTo>
                    <a:pt x="299445" y="26109"/>
                    <a:pt x="273336" y="0"/>
                    <a:pt x="241165" y="0"/>
                  </a:cubicBezTo>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91F2C"/>
                </a:solidFill>
                <a:effectLst/>
                <a:uLnTx/>
                <a:uFillTx/>
                <a:latin typeface="Segoe Sans Display Semibold" pitchFamily="2" charset="0"/>
                <a:ea typeface="+mn-ea"/>
                <a:cs typeface="Segoe Sans Display Semibold" pitchFamily="2" charset="0"/>
              </a:endParaRPr>
            </a:p>
          </p:txBody>
        </p:sp>
      </p:grpSp>
      <p:sp>
        <p:nvSpPr>
          <p:cNvPr id="17" name="TextBox 16">
            <a:extLst>
              <a:ext uri="{FF2B5EF4-FFF2-40B4-BE49-F238E27FC236}">
                <a16:creationId xmlns:a16="http://schemas.microsoft.com/office/drawing/2014/main" id="{A49D9C29-E47A-D5F6-E15B-7FC8A3C1E109}"/>
              </a:ext>
            </a:extLst>
          </p:cNvPr>
          <p:cNvSpPr txBox="1"/>
          <p:nvPr/>
        </p:nvSpPr>
        <p:spPr>
          <a:xfrm>
            <a:off x="6947719" y="3826514"/>
            <a:ext cx="4463844" cy="1231106"/>
          </a:xfrm>
          <a:prstGeom prst="rect">
            <a:avLst/>
          </a:prstGeom>
          <a:noFill/>
        </p:spPr>
        <p:txBody>
          <a:bodyPr wrap="square" lIns="0" tIns="0" rIns="0" bIns="0" rtlCol="0" anchor="t">
            <a:spAutoFit/>
          </a:bodyPr>
          <a:lstStyle/>
          <a:p>
            <a:pPr lvl="0" defTabSz="652943" fontAlgn="base">
              <a:spcBef>
                <a:spcPts val="600"/>
              </a:spcBef>
              <a:spcAft>
                <a:spcPct val="0"/>
              </a:spcAft>
              <a:defRPr/>
            </a:pPr>
            <a:r>
              <a:rPr lang="es-MX" sz="2000">
                <a:solidFill>
                  <a:srgbClr val="2A446F"/>
                </a:solidFill>
                <a:latin typeface="Segoe Sans Display" pitchFamily="2" charset="0"/>
                <a:cs typeface="Segoe Sans Display" pitchFamily="2" charset="0"/>
              </a:rPr>
              <a:t>Ayudará a mejorar la satisfacción profesional de los empleados de KPMG porque pueden dedicar tiempo a áreas más significativas de sus trabajos". **</a:t>
            </a:r>
            <a:endParaRPr kumimoji="0" lang="en-US" sz="2400" b="0" i="0" u="none" strike="noStrike" kern="1200" cap="none" spc="0" normalizeH="0" baseline="30000" noProof="0">
              <a:ln>
                <a:noFill/>
              </a:ln>
              <a:solidFill>
                <a:srgbClr val="2A446F"/>
              </a:solidFill>
              <a:effectLst/>
              <a:uLnTx/>
              <a:uFillTx/>
              <a:latin typeface="Segoe Sans Display" pitchFamily="2" charset="0"/>
              <a:ea typeface="+mn-ea"/>
              <a:cs typeface="Segoe Sans Display" pitchFamily="2" charset="0"/>
            </a:endParaRPr>
          </a:p>
        </p:txBody>
      </p:sp>
      <p:pic>
        <p:nvPicPr>
          <p:cNvPr id="39" name="Graphic 38">
            <a:extLst>
              <a:ext uri="{FF2B5EF4-FFF2-40B4-BE49-F238E27FC236}">
                <a16:creationId xmlns:a16="http://schemas.microsoft.com/office/drawing/2014/main" id="{57412874-8883-A2B7-FFA9-E00DC3CDEC3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39266" y="5479199"/>
            <a:ext cx="672297" cy="278373"/>
          </a:xfrm>
          <a:prstGeom prst="rect">
            <a:avLst/>
          </a:prstGeom>
        </p:spPr>
      </p:pic>
    </p:spTree>
    <p:extLst>
      <p:ext uri="{BB962C8B-B14F-4D97-AF65-F5344CB8AC3E}">
        <p14:creationId xmlns:p14="http://schemas.microsoft.com/office/powerpoint/2010/main" val="1724711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42" presetClass="path" presetSubtype="0" decel="100000" fill="hold" grpId="1" nodeType="withEffect">
                                  <p:stCondLst>
                                    <p:cond delay="0"/>
                                  </p:stCondLst>
                                  <p:childTnLst>
                                    <p:animMotion origin="layout" path="M -6.25E-7 1.85185E-6 L -6.25E-7 0.03541 " pathEditMode="relative" rAng="0" ptsTypes="AA">
                                      <p:cBhvr>
                                        <p:cTn id="9" dur="700" spd="-100000" fill="hold"/>
                                        <p:tgtEl>
                                          <p:spTgt spid="25"/>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250"/>
                                        <p:tgtEl>
                                          <p:spTgt spid="33"/>
                                        </p:tgtEl>
                                      </p:cBhvr>
                                    </p:animEffect>
                                  </p:childTnLst>
                                </p:cTn>
                              </p:par>
                              <p:par>
                                <p:cTn id="13" presetID="42" presetClass="path" presetSubtype="0" decel="100000" fill="hold" grpId="1" nodeType="withEffect">
                                  <p:stCondLst>
                                    <p:cond delay="0"/>
                                  </p:stCondLst>
                                  <p:childTnLst>
                                    <p:animMotion origin="layout" path="M 0.01667 -0.00046 L -4.16667E-7 -1.85185E-6 " pathEditMode="relative" rAng="0" ptsTypes="AA">
                                      <p:cBhvr>
                                        <p:cTn id="14" dur="500" fill="hold"/>
                                        <p:tgtEl>
                                          <p:spTgt spid="33"/>
                                        </p:tgtEl>
                                        <p:attrNameLst>
                                          <p:attrName>ppt_x</p:attrName>
                                          <p:attrName>ppt_y</p:attrName>
                                        </p:attrNameLst>
                                      </p:cBhvr>
                                      <p:rCtr x="-833" y="23"/>
                                    </p:animMotion>
                                  </p:childTnLst>
                                </p:cTn>
                              </p:par>
                              <p:par>
                                <p:cTn id="15" presetID="10"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250"/>
                                        <p:tgtEl>
                                          <p:spTgt spid="28"/>
                                        </p:tgtEl>
                                      </p:cBhvr>
                                    </p:animEffect>
                                  </p:childTnLst>
                                </p:cTn>
                              </p:par>
                              <p:par>
                                <p:cTn id="18" presetID="42" presetClass="path" presetSubtype="0" decel="100000" fill="hold" nodeType="withEffect">
                                  <p:stCondLst>
                                    <p:cond delay="0"/>
                                  </p:stCondLst>
                                  <p:childTnLst>
                                    <p:animMotion origin="layout" path="M 0.01667 -0.00046 L -4.375E-6 -7.40741E-7 " pathEditMode="relative" rAng="0" ptsTypes="AA">
                                      <p:cBhvr>
                                        <p:cTn id="19" dur="500" fill="hold"/>
                                        <p:tgtEl>
                                          <p:spTgt spid="28"/>
                                        </p:tgtEl>
                                        <p:attrNameLst>
                                          <p:attrName>ppt_x</p:attrName>
                                          <p:attrName>ppt_y</p:attrName>
                                        </p:attrNameLst>
                                      </p:cBhvr>
                                      <p:rCtr x="-833" y="23"/>
                                    </p:animMotion>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42" presetClass="path" presetSubtype="0" decel="100000" fill="hold" grpId="1" nodeType="withEffect">
                                  <p:stCondLst>
                                    <p:cond delay="0"/>
                                  </p:stCondLst>
                                  <p:childTnLst>
                                    <p:animMotion origin="layout" path="M 1.66667E-6 -2.22222E-6 L 1.66667E-6 0.03542 " pathEditMode="relative" rAng="0" ptsTypes="AA">
                                      <p:cBhvr>
                                        <p:cTn id="24" dur="700" spd="-100000" fill="hold"/>
                                        <p:tgtEl>
                                          <p:spTgt spid="21"/>
                                        </p:tgtEl>
                                        <p:attrNameLst>
                                          <p:attrName>ppt_x</p:attrName>
                                          <p:attrName>ppt_y</p:attrName>
                                        </p:attrNameLst>
                                      </p:cBhvr>
                                      <p:rCtr x="0" y="1782"/>
                                    </p:animMotion>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42" presetClass="path" presetSubtype="0" decel="100000" fill="hold" grpId="1" nodeType="withEffect">
                                  <p:stCondLst>
                                    <p:cond delay="0"/>
                                  </p:stCondLst>
                                  <p:childTnLst>
                                    <p:animMotion origin="layout" path="M 3.54167E-6 3.7037E-6 L 3.54167E-6 0.03541 " pathEditMode="relative" rAng="0" ptsTypes="AA">
                                      <p:cBhvr>
                                        <p:cTn id="29" dur="700" spd="-100000" fill="hold"/>
                                        <p:tgtEl>
                                          <p:spTgt spid="4"/>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42" presetClass="path" presetSubtype="0" decel="100000" fill="hold" grpId="1" nodeType="withEffect">
                                  <p:stCondLst>
                                    <p:cond delay="200"/>
                                  </p:stCondLst>
                                  <p:childTnLst>
                                    <p:animMotion origin="layout" path="M 1.11022E-16 -7.40741E-7 L 1.11022E-16 0.03542 " pathEditMode="relative" rAng="0" ptsTypes="AA">
                                      <p:cBhvr>
                                        <p:cTn id="34" dur="700" spd="-100000" fill="hold"/>
                                        <p:tgtEl>
                                          <p:spTgt spid="35"/>
                                        </p:tgtEl>
                                        <p:attrNameLst>
                                          <p:attrName>ppt_x</p:attrName>
                                          <p:attrName>ppt_y</p:attrName>
                                        </p:attrNameLst>
                                      </p:cBhvr>
                                      <p:rCtr x="0" y="1759"/>
                                    </p:animMotion>
                                  </p:childTnLst>
                                </p:cTn>
                              </p:par>
                              <p:par>
                                <p:cTn id="35" presetID="10" presetClass="entr" presetSubtype="0" fill="hold" nodeType="withEffect">
                                  <p:stCondLst>
                                    <p:cond delay="20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42" presetClass="path" presetSubtype="0" decel="100000" fill="hold" nodeType="withEffect">
                                  <p:stCondLst>
                                    <p:cond delay="200"/>
                                  </p:stCondLst>
                                  <p:childTnLst>
                                    <p:animMotion origin="layout" path="M 2.08333E-7 -3.7037E-7 L 2.08333E-7 0.03542 " pathEditMode="relative" rAng="0" ptsTypes="AA">
                                      <p:cBhvr>
                                        <p:cTn id="39" dur="700" spd="-100000" fill="hold"/>
                                        <p:tgtEl>
                                          <p:spTgt spid="20"/>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42" presetClass="path" presetSubtype="0" decel="100000" fill="hold" grpId="1" nodeType="withEffect">
                                  <p:stCondLst>
                                    <p:cond delay="200"/>
                                  </p:stCondLst>
                                  <p:childTnLst>
                                    <p:animMotion origin="layout" path="M -4.58333E-6 -2.59259E-6 L -4.58333E-6 0.03542 " pathEditMode="relative" rAng="0" ptsTypes="AA">
                                      <p:cBhvr>
                                        <p:cTn id="44" dur="700" spd="-100000" fill="hold"/>
                                        <p:tgtEl>
                                          <p:spTgt spid="17"/>
                                        </p:tgtEl>
                                        <p:attrNameLst>
                                          <p:attrName>ppt_x</p:attrName>
                                          <p:attrName>ppt_y</p:attrName>
                                        </p:attrNameLst>
                                      </p:cBhvr>
                                      <p:rCtr x="0" y="1759"/>
                                    </p:animMotion>
                                  </p:childTnLst>
                                </p:cTn>
                              </p:par>
                              <p:par>
                                <p:cTn id="45" presetID="10" presetClass="entr" presetSubtype="0" fill="hold" nodeType="withEffect">
                                  <p:stCondLst>
                                    <p:cond delay="20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par>
                                <p:cTn id="48" presetID="42" presetClass="path" presetSubtype="0" decel="100000" fill="hold" nodeType="withEffect">
                                  <p:stCondLst>
                                    <p:cond delay="200"/>
                                  </p:stCondLst>
                                  <p:childTnLst>
                                    <p:animMotion origin="layout" path="M -3.33333E-6 -2.96296E-6 L -3.33333E-6 0.03542 " pathEditMode="relative" rAng="0" ptsTypes="AA">
                                      <p:cBhvr>
                                        <p:cTn id="49" dur="700" spd="-100000" fill="hold"/>
                                        <p:tgtEl>
                                          <p:spTgt spid="3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4" grpId="0"/>
      <p:bldP spid="4" grpId="1"/>
      <p:bldP spid="25" grpId="0"/>
      <p:bldP spid="25" grpId="1"/>
      <p:bldP spid="33" grpId="0"/>
      <p:bldP spid="33" grpId="1"/>
      <p:bldP spid="35" grpId="0" animBg="1"/>
      <p:bldP spid="35" grpId="1" animBg="1"/>
      <p:bldP spid="17" grpId="0"/>
      <p:bldP spid="1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4DE0639-3192-3FF3-168D-2D3FAC209883}"/>
              </a:ext>
              <a:ext uri="{C183D7F6-B498-43B3-948B-1728B52AA6E4}">
                <adec:decorative xmlns:adec="http://schemas.microsoft.com/office/drawing/2017/decorative" val="1"/>
              </a:ext>
            </a:extLst>
          </p:cNvPr>
          <p:cNvSpPr/>
          <p:nvPr/>
        </p:nvSpPr>
        <p:spPr bwMode="auto">
          <a:xfrm>
            <a:off x="6236494" y="1436688"/>
            <a:ext cx="5386388" cy="3950494"/>
          </a:xfrm>
          <a:prstGeom prst="rect">
            <a:avLst/>
          </a:prstGeom>
          <a:gradFill flip="none" rotWithShape="1">
            <a:gsLst>
              <a:gs pos="0">
                <a:srgbClr val="FFA38B"/>
              </a:gs>
              <a:gs pos="70000">
                <a:srgbClr val="D59ED7"/>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err="1">
              <a:ln>
                <a:noFill/>
              </a:ln>
              <a:solidFill>
                <a:srgbClr val="091F2C"/>
              </a:solidFill>
              <a:effectLst/>
              <a:uLnTx/>
              <a:uFillTx/>
              <a:latin typeface="Segoe Sans Display Semibold" pitchFamily="2" charset="0"/>
              <a:ea typeface="+mn-ea"/>
              <a:cs typeface="Segoe Sans Display Semibold" pitchFamily="2" charset="0"/>
            </a:endParaRPr>
          </a:p>
        </p:txBody>
      </p:sp>
      <p:sp>
        <p:nvSpPr>
          <p:cNvPr id="16" name="Rectangle 15">
            <a:extLst>
              <a:ext uri="{FF2B5EF4-FFF2-40B4-BE49-F238E27FC236}">
                <a16:creationId xmlns:a16="http://schemas.microsoft.com/office/drawing/2014/main" id="{E4AC05AF-6DE4-EB88-B8FC-A70B0DD09E00}"/>
              </a:ext>
              <a:ext uri="{C183D7F6-B498-43B3-948B-1728B52AA6E4}">
                <adec:decorative xmlns:adec="http://schemas.microsoft.com/office/drawing/2017/decorative" val="1"/>
              </a:ext>
            </a:extLst>
          </p:cNvPr>
          <p:cNvSpPr/>
          <p:nvPr/>
        </p:nvSpPr>
        <p:spPr bwMode="auto">
          <a:xfrm>
            <a:off x="0" y="1436688"/>
            <a:ext cx="5386388" cy="3950494"/>
          </a:xfrm>
          <a:prstGeom prst="rect">
            <a:avLst/>
          </a:prstGeom>
          <a:gradFill flip="none" rotWithShape="1">
            <a:gsLst>
              <a:gs pos="0">
                <a:srgbClr val="FFA38B"/>
              </a:gs>
              <a:gs pos="70000">
                <a:srgbClr val="D59ED7"/>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err="1">
              <a:ln>
                <a:noFill/>
              </a:ln>
              <a:solidFill>
                <a:srgbClr val="091F2C"/>
              </a:solidFill>
              <a:effectLst/>
              <a:uLnTx/>
              <a:uFillTx/>
              <a:latin typeface="Segoe Sans Display Semibold" pitchFamily="2" charset="0"/>
              <a:ea typeface="+mn-ea"/>
              <a:cs typeface="Segoe Sans Display Semibold" pitchFamily="2" charset="0"/>
            </a:endParaRPr>
          </a:p>
        </p:txBody>
      </p:sp>
      <p:sp>
        <p:nvSpPr>
          <p:cNvPr id="2" name="Title 1">
            <a:extLst>
              <a:ext uri="{FF2B5EF4-FFF2-40B4-BE49-F238E27FC236}">
                <a16:creationId xmlns:a16="http://schemas.microsoft.com/office/drawing/2014/main" id="{DA0D7E65-0B12-E75A-49D3-5BBC77FC528D}"/>
              </a:ext>
            </a:extLst>
          </p:cNvPr>
          <p:cNvSpPr>
            <a:spLocks noGrp="1"/>
          </p:cNvSpPr>
          <p:nvPr>
            <p:ph type="title"/>
          </p:nvPr>
        </p:nvSpPr>
        <p:spPr>
          <a:xfrm>
            <a:off x="0" y="457200"/>
            <a:ext cx="12191998" cy="553998"/>
          </a:xfrm>
        </p:spPr>
        <p:txBody>
          <a:bodyPr/>
          <a:lstStyle/>
          <a:p>
            <a:pPr algn="ctr"/>
            <a:r>
              <a:rPr lang="es-MX"/>
              <a:t>Generando retorno de la experiencia en su organización</a:t>
            </a:r>
            <a:endParaRPr lang="en-US"/>
          </a:p>
        </p:txBody>
      </p:sp>
      <p:sp>
        <p:nvSpPr>
          <p:cNvPr id="8" name="Text Placeholder 7">
            <a:extLst>
              <a:ext uri="{FF2B5EF4-FFF2-40B4-BE49-F238E27FC236}">
                <a16:creationId xmlns:a16="http://schemas.microsoft.com/office/drawing/2014/main" id="{DFB1C799-3846-A599-B69F-D9CABF704084}"/>
              </a:ext>
            </a:extLst>
          </p:cNvPr>
          <p:cNvSpPr>
            <a:spLocks noGrp="1"/>
          </p:cNvSpPr>
          <p:nvPr>
            <p:ph type="body" sz="quarter" idx="4294967295"/>
          </p:nvPr>
        </p:nvSpPr>
        <p:spPr>
          <a:xfrm>
            <a:off x="588263" y="1737718"/>
            <a:ext cx="4126612" cy="830997"/>
          </a:xfrm>
        </p:spPr>
        <p:txBody>
          <a:bodyPr/>
          <a:lstStyle/>
          <a:p>
            <a:pPr marL="0" indent="0">
              <a:buNone/>
            </a:pPr>
            <a:r>
              <a:rPr lang="es-MX" sz="1800">
                <a:solidFill>
                  <a:schemeClr val="accent2"/>
                </a:solidFill>
              </a:rPr>
              <a:t>¿Existe la oportunidad de mejorar la cultura y el bienestar en el lugar de trabajo?</a:t>
            </a:r>
            <a:endParaRPr lang="en-US" sz="2000">
              <a:solidFill>
                <a:schemeClr val="accent2"/>
              </a:solidFill>
            </a:endParaRPr>
          </a:p>
        </p:txBody>
      </p:sp>
      <p:sp>
        <p:nvSpPr>
          <p:cNvPr id="10" name="Text Placeholder 9">
            <a:extLst>
              <a:ext uri="{FF2B5EF4-FFF2-40B4-BE49-F238E27FC236}">
                <a16:creationId xmlns:a16="http://schemas.microsoft.com/office/drawing/2014/main" id="{87436B3F-5B5E-232A-9BD2-3521F8DC429E}"/>
              </a:ext>
            </a:extLst>
          </p:cNvPr>
          <p:cNvSpPr>
            <a:spLocks noGrp="1"/>
          </p:cNvSpPr>
          <p:nvPr>
            <p:ph type="body" sz="quarter" idx="4294967295"/>
          </p:nvPr>
        </p:nvSpPr>
        <p:spPr>
          <a:xfrm>
            <a:off x="6824663" y="1737718"/>
            <a:ext cx="4522537" cy="830997"/>
          </a:xfrm>
        </p:spPr>
        <p:txBody>
          <a:bodyPr/>
          <a:lstStyle/>
          <a:p>
            <a:pPr marL="0" indent="0">
              <a:buNone/>
            </a:pPr>
            <a:r>
              <a:rPr lang="es-MX" sz="1800">
                <a:solidFill>
                  <a:schemeClr val="accent2"/>
                </a:solidFill>
              </a:rPr>
              <a:t>¿Sus empleados reportan una alta satisfacción y realización en el lugar de trabajo?</a:t>
            </a:r>
            <a:endParaRPr lang="en-US" sz="2000">
              <a:solidFill>
                <a:schemeClr val="accent2"/>
              </a:solidFill>
            </a:endParaRPr>
          </a:p>
        </p:txBody>
      </p:sp>
      <p:pic>
        <p:nvPicPr>
          <p:cNvPr id="14" name="Picture Placeholder 6" descr="A person and person looking at a tablet&#10;&#10;Description automatically generated">
            <a:extLst>
              <a:ext uri="{FF2B5EF4-FFF2-40B4-BE49-F238E27FC236}">
                <a16:creationId xmlns:a16="http://schemas.microsoft.com/office/drawing/2014/main" id="{080AED26-C79E-DA28-6233-8632B6BFAC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8262" y="2654300"/>
            <a:ext cx="5367337" cy="3475038"/>
          </a:xfrm>
          <a:prstGeom prst="rect">
            <a:avLst/>
          </a:prstGeom>
        </p:spPr>
      </p:pic>
      <p:pic>
        <p:nvPicPr>
          <p:cNvPr id="15" name="Picture Placeholder 12" descr="A group of people sitting around a table&#10;&#10;Description automatically generated">
            <a:extLst>
              <a:ext uri="{FF2B5EF4-FFF2-40B4-BE49-F238E27FC236}">
                <a16:creationId xmlns:a16="http://schemas.microsoft.com/office/drawing/2014/main" id="{D2BDB530-C39C-EC6C-B55E-6CFE5413F0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24661" y="2654300"/>
            <a:ext cx="5367337" cy="3475038"/>
          </a:xfrm>
          <a:prstGeom prst="rect">
            <a:avLst/>
          </a:prstGeom>
        </p:spPr>
      </p:pic>
    </p:spTree>
    <p:extLst>
      <p:ext uri="{BB962C8B-B14F-4D97-AF65-F5344CB8AC3E}">
        <p14:creationId xmlns:p14="http://schemas.microsoft.com/office/powerpoint/2010/main" val="1408340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50000" fill="hold" grpId="1" nodeType="withEffect">
                                  <p:stCondLst>
                                    <p:cond delay="0"/>
                                  </p:stCondLst>
                                  <p:childTnLst>
                                    <p:animMotion origin="layout" path="M -0.02786 0.00023 L 1.11022E-16 1.85185E-6 " pathEditMode="relative" rAng="0" ptsTypes="AA">
                                      <p:cBhvr>
                                        <p:cTn id="9" dur="700" fill="hold"/>
                                        <p:tgtEl>
                                          <p:spTgt spid="16"/>
                                        </p:tgtEl>
                                        <p:attrNameLst>
                                          <p:attrName>ppt_x</p:attrName>
                                          <p:attrName>ppt_y</p:attrName>
                                        </p:attrNameLst>
                                      </p:cBhvr>
                                      <p:rCtr x="1393" y="-23"/>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50000" fill="hold" grpId="1" nodeType="withEffect">
                                  <p:stCondLst>
                                    <p:cond delay="0"/>
                                  </p:stCondLst>
                                  <p:childTnLst>
                                    <p:animMotion origin="layout" path="M -0.02787 0.00023 L 2.08333E-6 1.85185E-6 " pathEditMode="relative" rAng="0" ptsTypes="AA">
                                      <p:cBhvr>
                                        <p:cTn id="14" dur="700" fill="hold"/>
                                        <p:tgtEl>
                                          <p:spTgt spid="8"/>
                                        </p:tgtEl>
                                        <p:attrNameLst>
                                          <p:attrName>ppt_x</p:attrName>
                                          <p:attrName>ppt_y</p:attrName>
                                        </p:attrNameLst>
                                      </p:cBhvr>
                                      <p:rCtr x="1393" y="-23"/>
                                    </p:animMotion>
                                  </p:childTnLst>
                                </p:cTn>
                              </p:par>
                              <p:par>
                                <p:cTn id="15" presetID="10" presetClass="entr" presetSubtype="0" fill="hold" grpId="0" nodeType="withEffect">
                                  <p:stCondLst>
                                    <p:cond delay="2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42" presetClass="path" presetSubtype="0" decel="50000" fill="hold" grpId="1" nodeType="withEffect">
                                  <p:stCondLst>
                                    <p:cond delay="200"/>
                                  </p:stCondLst>
                                  <p:childTnLst>
                                    <p:animMotion origin="layout" path="M -0.02786 0.00023 L 1.11022E-16 1.85185E-6 " pathEditMode="relative" rAng="0" ptsTypes="AA">
                                      <p:cBhvr>
                                        <p:cTn id="19" dur="700" fill="hold"/>
                                        <p:tgtEl>
                                          <p:spTgt spid="17"/>
                                        </p:tgtEl>
                                        <p:attrNameLst>
                                          <p:attrName>ppt_x</p:attrName>
                                          <p:attrName>ppt_y</p:attrName>
                                        </p:attrNameLst>
                                      </p:cBhvr>
                                      <p:rCtr x="1393" y="-23"/>
                                    </p:animMotion>
                                  </p:childTnLst>
                                </p:cTn>
                              </p:par>
                              <p:par>
                                <p:cTn id="20" presetID="10" presetClass="entr" presetSubtype="0" fill="hold" grpId="0" nodeType="withEffect">
                                  <p:stCondLst>
                                    <p:cond delay="2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42" presetClass="path" presetSubtype="0" decel="50000" fill="hold" grpId="1" nodeType="withEffect">
                                  <p:stCondLst>
                                    <p:cond delay="200"/>
                                  </p:stCondLst>
                                  <p:childTnLst>
                                    <p:animMotion origin="layout" path="M -0.02786 0.00023 L -2.29167E-6 -1.85185E-6 " pathEditMode="relative" rAng="0" ptsTypes="AA">
                                      <p:cBhvr>
                                        <p:cTn id="24" dur="700" fill="hold"/>
                                        <p:tgtEl>
                                          <p:spTgt spid="10"/>
                                        </p:tgtEl>
                                        <p:attrNameLst>
                                          <p:attrName>ppt_x</p:attrName>
                                          <p:attrName>ppt_y</p:attrName>
                                        </p:attrNameLst>
                                      </p:cBhvr>
                                      <p:rCtr x="1393" y="-23"/>
                                    </p:animMotion>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42" presetClass="path" presetSubtype="0" decel="50000" fill="hold" nodeType="withEffect">
                                  <p:stCondLst>
                                    <p:cond delay="0"/>
                                  </p:stCondLst>
                                  <p:childTnLst>
                                    <p:animMotion origin="layout" path="M -0.02787 0.00023 L 6.25E-7 2.22222E-6 " pathEditMode="relative" rAng="0" ptsTypes="AA">
                                      <p:cBhvr>
                                        <p:cTn id="29" dur="700" fill="hold"/>
                                        <p:tgtEl>
                                          <p:spTgt spid="14"/>
                                        </p:tgtEl>
                                        <p:attrNameLst>
                                          <p:attrName>ppt_x</p:attrName>
                                          <p:attrName>ppt_y</p:attrName>
                                        </p:attrNameLst>
                                      </p:cBhvr>
                                      <p:rCtr x="1393" y="-23"/>
                                    </p:animMotion>
                                  </p:childTnLst>
                                </p:cTn>
                              </p:par>
                              <p:par>
                                <p:cTn id="30" presetID="10" presetClass="entr" presetSubtype="0" fill="hold" nodeType="withEffect">
                                  <p:stCondLst>
                                    <p:cond delay="20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42" presetClass="path" presetSubtype="0" decel="50000" fill="hold" nodeType="withEffect">
                                  <p:stCondLst>
                                    <p:cond delay="200"/>
                                  </p:stCondLst>
                                  <p:childTnLst>
                                    <p:animMotion origin="layout" path="M -0.02787 0.00023 L 2.29167E-6 2.22222E-6 " pathEditMode="relative" rAng="0" ptsTypes="AA">
                                      <p:cBhvr>
                                        <p:cTn id="34" dur="700" fill="hold"/>
                                        <p:tgtEl>
                                          <p:spTgt spid="15"/>
                                        </p:tgtEl>
                                        <p:attrNameLst>
                                          <p:attrName>ppt_x</p:attrName>
                                          <p:attrName>ppt_y</p:attrName>
                                        </p:attrNameLst>
                                      </p:cBhvr>
                                      <p:rCtr x="139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6" grpId="0" animBg="1"/>
      <p:bldP spid="16" grpId="1" animBg="1"/>
      <p:bldP spid="8" grpId="0"/>
      <p:bldP spid="8" grpId="1"/>
      <p:bldP spid="10" grpId="0"/>
      <p:bldP spid="1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A352CB-4032-9C0C-5D7B-1D682436D84B}"/>
              </a:ext>
              <a:ext uri="{C183D7F6-B498-43B3-948B-1728B52AA6E4}">
                <adec:decorative xmlns:adec="http://schemas.microsoft.com/office/drawing/2017/decorative" val="1"/>
              </a:ext>
            </a:extLst>
          </p:cNvPr>
          <p:cNvSpPr/>
          <p:nvPr/>
        </p:nvSpPr>
        <p:spPr bwMode="auto">
          <a:xfrm>
            <a:off x="5951537" y="0"/>
            <a:ext cx="6240463" cy="6858000"/>
          </a:xfrm>
          <a:prstGeom prst="rect">
            <a:avLst/>
          </a:pr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4" name="Rectangle 3">
            <a:extLst>
              <a:ext uri="{FF2B5EF4-FFF2-40B4-BE49-F238E27FC236}">
                <a16:creationId xmlns:a16="http://schemas.microsoft.com/office/drawing/2014/main" id="{383ECFCA-0C2E-21A5-FCAF-3C1F196AA9A2}"/>
              </a:ext>
              <a:ext uri="{C183D7F6-B498-43B3-948B-1728B52AA6E4}">
                <adec:decorative xmlns:adec="http://schemas.microsoft.com/office/drawing/2017/decorative" val="1"/>
              </a:ext>
            </a:extLst>
          </p:cNvPr>
          <p:cNvSpPr/>
          <p:nvPr/>
        </p:nvSpPr>
        <p:spPr bwMode="auto">
          <a:xfrm>
            <a:off x="5295901" y="585788"/>
            <a:ext cx="6313487" cy="56832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 name="Title 1">
            <a:extLst>
              <a:ext uri="{FF2B5EF4-FFF2-40B4-BE49-F238E27FC236}">
                <a16:creationId xmlns:a16="http://schemas.microsoft.com/office/drawing/2014/main" id="{0411F6C4-BBB8-2CF3-EB15-A9F7F8B9F529}"/>
              </a:ext>
            </a:extLst>
          </p:cNvPr>
          <p:cNvSpPr>
            <a:spLocks noGrp="1"/>
          </p:cNvSpPr>
          <p:nvPr>
            <p:ph type="title"/>
          </p:nvPr>
        </p:nvSpPr>
        <p:spPr>
          <a:xfrm>
            <a:off x="588264" y="2598004"/>
            <a:ext cx="4127692" cy="1661993"/>
          </a:xfrm>
        </p:spPr>
        <p:txBody>
          <a:bodyPr/>
          <a:lstStyle/>
          <a:p>
            <a:r>
              <a:rPr lang="es-MX" spc="-100">
                <a:ln>
                  <a:noFill/>
                </a:ln>
                <a:cs typeface="Segoe UI Semibold" panose="020B0702040204020203" pitchFamily="34" charset="0"/>
              </a:rPr>
              <a:t>El </a:t>
            </a:r>
            <a:r>
              <a:rPr lang="es-MX" spc="-100" err="1">
                <a:ln>
                  <a:noFill/>
                </a:ln>
                <a:cs typeface="Segoe UI Semibold" panose="020B0702040204020203" pitchFamily="34" charset="0"/>
              </a:rPr>
              <a:t>copilot</a:t>
            </a:r>
            <a:r>
              <a:rPr lang="es-MX" spc="-100">
                <a:ln>
                  <a:noFill/>
                </a:ln>
                <a:cs typeface="Segoe UI Semibold" panose="020B0702040204020203" pitchFamily="34" charset="0"/>
              </a:rPr>
              <a:t> es intrínseco a nuestra forma de trabajar</a:t>
            </a:r>
            <a:endParaRPr lang="en-US" b="1">
              <a:latin typeface="Segoe Sans Display Semibold" pitchFamily="2" charset="0"/>
              <a:cs typeface="Segoe Sans Display Semibold" pitchFamily="2" charset="0"/>
            </a:endParaRPr>
          </a:p>
        </p:txBody>
      </p:sp>
      <p:sp>
        <p:nvSpPr>
          <p:cNvPr id="10" name="Graphic 8" descr="Arrow right">
            <a:extLst>
              <a:ext uri="{FF2B5EF4-FFF2-40B4-BE49-F238E27FC236}">
                <a16:creationId xmlns:a16="http://schemas.microsoft.com/office/drawing/2014/main" id="{320F5B2F-C005-36DE-6576-4B6EC774CD8D}"/>
              </a:ext>
            </a:extLst>
          </p:cNvPr>
          <p:cNvSpPr>
            <a:spLocks noChangeAspect="1"/>
          </p:cNvSpPr>
          <p:nvPr/>
        </p:nvSpPr>
        <p:spPr>
          <a:xfrm rot="16200000">
            <a:off x="5866844" y="1178532"/>
            <a:ext cx="283211" cy="283211"/>
          </a:xfrm>
          <a:custGeom>
            <a:avLst/>
            <a:gdLst>
              <a:gd name="connsiteX0" fmla="*/ 68139 w 490598"/>
              <a:gd name="connsiteY0" fmla="*/ 0 h 490598"/>
              <a:gd name="connsiteX1" fmla="*/ 0 w 490598"/>
              <a:gd name="connsiteY1" fmla="*/ 68139 h 490598"/>
              <a:gd name="connsiteX2" fmla="*/ 0 w 490598"/>
              <a:gd name="connsiteY2" fmla="*/ 422460 h 490598"/>
              <a:gd name="connsiteX3" fmla="*/ 68139 w 490598"/>
              <a:gd name="connsiteY3" fmla="*/ 490598 h 490598"/>
              <a:gd name="connsiteX4" fmla="*/ 422460 w 490598"/>
              <a:gd name="connsiteY4" fmla="*/ 490598 h 490598"/>
              <a:gd name="connsiteX5" fmla="*/ 490598 w 490598"/>
              <a:gd name="connsiteY5" fmla="*/ 422460 h 490598"/>
              <a:gd name="connsiteX6" fmla="*/ 490598 w 490598"/>
              <a:gd name="connsiteY6" fmla="*/ 68139 h 490598"/>
              <a:gd name="connsiteX7" fmla="*/ 422460 w 490598"/>
              <a:gd name="connsiteY7" fmla="*/ 0 h 490598"/>
              <a:gd name="connsiteX8" fmla="*/ 68139 w 490598"/>
              <a:gd name="connsiteY8" fmla="*/ 0 h 490598"/>
              <a:gd name="connsiteX9" fmla="*/ 368766 w 490598"/>
              <a:gd name="connsiteY9" fmla="*/ 237668 h 490598"/>
              <a:gd name="connsiteX10" fmla="*/ 370756 w 490598"/>
              <a:gd name="connsiteY10" fmla="*/ 264296 h 490598"/>
              <a:gd name="connsiteX11" fmla="*/ 368766 w 490598"/>
              <a:gd name="connsiteY11" fmla="*/ 266586 h 490598"/>
              <a:gd name="connsiteX12" fmla="*/ 259745 w 490598"/>
              <a:gd name="connsiteY12" fmla="*/ 375607 h 490598"/>
              <a:gd name="connsiteX13" fmla="*/ 233116 w 490598"/>
              <a:gd name="connsiteY13" fmla="*/ 377597 h 490598"/>
              <a:gd name="connsiteX14" fmla="*/ 230826 w 490598"/>
              <a:gd name="connsiteY14" fmla="*/ 375635 h 490598"/>
              <a:gd name="connsiteX15" fmla="*/ 121805 w 490598"/>
              <a:gd name="connsiteY15" fmla="*/ 266558 h 490598"/>
              <a:gd name="connsiteX16" fmla="*/ 121917 w 490598"/>
              <a:gd name="connsiteY16" fmla="*/ 237649 h 490598"/>
              <a:gd name="connsiteX17" fmla="*/ 148406 w 490598"/>
              <a:gd name="connsiteY17" fmla="*/ 235678 h 490598"/>
              <a:gd name="connsiteX18" fmla="*/ 150723 w 490598"/>
              <a:gd name="connsiteY18" fmla="*/ 237668 h 490598"/>
              <a:gd name="connsiteX19" fmla="*/ 224858 w 490598"/>
              <a:gd name="connsiteY19" fmla="*/ 311857 h 490598"/>
              <a:gd name="connsiteX20" fmla="*/ 224858 w 490598"/>
              <a:gd name="connsiteY20" fmla="*/ 129463 h 490598"/>
              <a:gd name="connsiteX21" fmla="*/ 242519 w 490598"/>
              <a:gd name="connsiteY21" fmla="*/ 109213 h 490598"/>
              <a:gd name="connsiteX22" fmla="*/ 245299 w 490598"/>
              <a:gd name="connsiteY22" fmla="*/ 109022 h 490598"/>
              <a:gd name="connsiteX23" fmla="*/ 265550 w 490598"/>
              <a:gd name="connsiteY23" fmla="*/ 126683 h 490598"/>
              <a:gd name="connsiteX24" fmla="*/ 265741 w 490598"/>
              <a:gd name="connsiteY24" fmla="*/ 129463 h 490598"/>
              <a:gd name="connsiteX25" fmla="*/ 265741 w 490598"/>
              <a:gd name="connsiteY25" fmla="*/ 311802 h 490598"/>
              <a:gd name="connsiteX26" fmla="*/ 339876 w 490598"/>
              <a:gd name="connsiteY26" fmla="*/ 237668 h 490598"/>
              <a:gd name="connsiteX27" fmla="*/ 366477 w 490598"/>
              <a:gd name="connsiteY27" fmla="*/ 235705 h 490598"/>
              <a:gd name="connsiteX28" fmla="*/ 368766 w 490598"/>
              <a:gd name="connsiteY28" fmla="*/ 237668 h 49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0598" h="490598">
                <a:moveTo>
                  <a:pt x="68139" y="0"/>
                </a:moveTo>
                <a:cubicBezTo>
                  <a:pt x="30507" y="0"/>
                  <a:pt x="0" y="30507"/>
                  <a:pt x="0" y="68139"/>
                </a:cubicBezTo>
                <a:lnTo>
                  <a:pt x="0" y="422460"/>
                </a:lnTo>
                <a:cubicBezTo>
                  <a:pt x="0" y="460091"/>
                  <a:pt x="30507" y="490598"/>
                  <a:pt x="68139" y="490598"/>
                </a:cubicBezTo>
                <a:lnTo>
                  <a:pt x="422460" y="490598"/>
                </a:lnTo>
                <a:cubicBezTo>
                  <a:pt x="460091" y="490598"/>
                  <a:pt x="490598" y="460091"/>
                  <a:pt x="490598" y="422460"/>
                </a:cubicBezTo>
                <a:lnTo>
                  <a:pt x="490598" y="68139"/>
                </a:lnTo>
                <a:cubicBezTo>
                  <a:pt x="490598" y="30507"/>
                  <a:pt x="460091" y="0"/>
                  <a:pt x="422460" y="0"/>
                </a:cubicBezTo>
                <a:lnTo>
                  <a:pt x="68139" y="0"/>
                </a:lnTo>
                <a:close/>
                <a:moveTo>
                  <a:pt x="368766" y="237668"/>
                </a:moveTo>
                <a:cubicBezTo>
                  <a:pt x="375937" y="244825"/>
                  <a:pt x="376782" y="256152"/>
                  <a:pt x="370756" y="264296"/>
                </a:cubicBezTo>
                <a:lnTo>
                  <a:pt x="368766" y="266586"/>
                </a:lnTo>
                <a:lnTo>
                  <a:pt x="259745" y="375607"/>
                </a:lnTo>
                <a:cubicBezTo>
                  <a:pt x="252587" y="382778"/>
                  <a:pt x="241260" y="383623"/>
                  <a:pt x="233116" y="377597"/>
                </a:cubicBezTo>
                <a:lnTo>
                  <a:pt x="230826" y="375635"/>
                </a:lnTo>
                <a:lnTo>
                  <a:pt x="121805" y="266558"/>
                </a:lnTo>
                <a:cubicBezTo>
                  <a:pt x="113853" y="258545"/>
                  <a:pt x="113904" y="245602"/>
                  <a:pt x="121917" y="237649"/>
                </a:cubicBezTo>
                <a:cubicBezTo>
                  <a:pt x="129059" y="230565"/>
                  <a:pt x="140294" y="229728"/>
                  <a:pt x="148406" y="235678"/>
                </a:cubicBezTo>
                <a:lnTo>
                  <a:pt x="150723" y="237668"/>
                </a:lnTo>
                <a:lnTo>
                  <a:pt x="224858" y="311857"/>
                </a:lnTo>
                <a:lnTo>
                  <a:pt x="224858" y="129463"/>
                </a:lnTo>
                <a:cubicBezTo>
                  <a:pt x="224858" y="119248"/>
                  <a:pt x="232399" y="110602"/>
                  <a:pt x="242519" y="109213"/>
                </a:cubicBezTo>
                <a:lnTo>
                  <a:pt x="245299" y="109022"/>
                </a:lnTo>
                <a:cubicBezTo>
                  <a:pt x="255514" y="109022"/>
                  <a:pt x="264160" y="116563"/>
                  <a:pt x="265550" y="126683"/>
                </a:cubicBezTo>
                <a:lnTo>
                  <a:pt x="265741" y="129463"/>
                </a:lnTo>
                <a:lnTo>
                  <a:pt x="265741" y="311802"/>
                </a:lnTo>
                <a:lnTo>
                  <a:pt x="339876" y="237668"/>
                </a:lnTo>
                <a:cubicBezTo>
                  <a:pt x="347036" y="230521"/>
                  <a:pt x="358347" y="229687"/>
                  <a:pt x="366477" y="235705"/>
                </a:cubicBezTo>
                <a:lnTo>
                  <a:pt x="368766" y="237668"/>
                </a:lnTo>
                <a:close/>
              </a:path>
            </a:pathLst>
          </a:custGeom>
          <a:gradFill flip="none" rotWithShape="0">
            <a:gsLst>
              <a:gs pos="0">
                <a:srgbClr val="8DC8E8"/>
              </a:gs>
              <a:gs pos="44000">
                <a:srgbClr val="463668"/>
              </a:gs>
            </a:gsLst>
            <a:path path="circle">
              <a:fillToRect l="100000" t="100000"/>
            </a:path>
            <a:tileRect r="-100000" b="-100000"/>
          </a:gradFill>
          <a:ln w="26988" cap="flat">
            <a:noFill/>
            <a:prstDash val="solid"/>
            <a:miter/>
          </a:ln>
          <a:effectLst>
            <a:innerShdw blurRad="114300" dist="63500" dir="13500000">
              <a:prstClr val="black">
                <a:alpha val="2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2A446F"/>
              </a:solidFill>
              <a:effectLst/>
              <a:uLnTx/>
              <a:uFillTx/>
              <a:latin typeface="Segoe Sans Display Semibold" pitchFamily="2" charset="0"/>
              <a:ea typeface="+mn-ea"/>
              <a:cs typeface="Segoe Sans Display Semibold" pitchFamily="2" charset="0"/>
            </a:endParaRPr>
          </a:p>
        </p:txBody>
      </p:sp>
      <p:sp>
        <p:nvSpPr>
          <p:cNvPr id="12" name="Graphic 8" descr="Arrow right">
            <a:extLst>
              <a:ext uri="{FF2B5EF4-FFF2-40B4-BE49-F238E27FC236}">
                <a16:creationId xmlns:a16="http://schemas.microsoft.com/office/drawing/2014/main" id="{0C3BD4DC-51FA-6BAC-EEF0-AA0ED4D36AC2}"/>
              </a:ext>
            </a:extLst>
          </p:cNvPr>
          <p:cNvSpPr>
            <a:spLocks noChangeAspect="1"/>
          </p:cNvSpPr>
          <p:nvPr/>
        </p:nvSpPr>
        <p:spPr>
          <a:xfrm rot="16200000">
            <a:off x="5866844" y="2307938"/>
            <a:ext cx="283211" cy="283211"/>
          </a:xfrm>
          <a:custGeom>
            <a:avLst/>
            <a:gdLst>
              <a:gd name="connsiteX0" fmla="*/ 68139 w 490598"/>
              <a:gd name="connsiteY0" fmla="*/ 0 h 490598"/>
              <a:gd name="connsiteX1" fmla="*/ 0 w 490598"/>
              <a:gd name="connsiteY1" fmla="*/ 68139 h 490598"/>
              <a:gd name="connsiteX2" fmla="*/ 0 w 490598"/>
              <a:gd name="connsiteY2" fmla="*/ 422460 h 490598"/>
              <a:gd name="connsiteX3" fmla="*/ 68139 w 490598"/>
              <a:gd name="connsiteY3" fmla="*/ 490598 h 490598"/>
              <a:gd name="connsiteX4" fmla="*/ 422460 w 490598"/>
              <a:gd name="connsiteY4" fmla="*/ 490598 h 490598"/>
              <a:gd name="connsiteX5" fmla="*/ 490598 w 490598"/>
              <a:gd name="connsiteY5" fmla="*/ 422460 h 490598"/>
              <a:gd name="connsiteX6" fmla="*/ 490598 w 490598"/>
              <a:gd name="connsiteY6" fmla="*/ 68139 h 490598"/>
              <a:gd name="connsiteX7" fmla="*/ 422460 w 490598"/>
              <a:gd name="connsiteY7" fmla="*/ 0 h 490598"/>
              <a:gd name="connsiteX8" fmla="*/ 68139 w 490598"/>
              <a:gd name="connsiteY8" fmla="*/ 0 h 490598"/>
              <a:gd name="connsiteX9" fmla="*/ 368766 w 490598"/>
              <a:gd name="connsiteY9" fmla="*/ 237668 h 490598"/>
              <a:gd name="connsiteX10" fmla="*/ 370756 w 490598"/>
              <a:gd name="connsiteY10" fmla="*/ 264296 h 490598"/>
              <a:gd name="connsiteX11" fmla="*/ 368766 w 490598"/>
              <a:gd name="connsiteY11" fmla="*/ 266586 h 490598"/>
              <a:gd name="connsiteX12" fmla="*/ 259745 w 490598"/>
              <a:gd name="connsiteY12" fmla="*/ 375607 h 490598"/>
              <a:gd name="connsiteX13" fmla="*/ 233116 w 490598"/>
              <a:gd name="connsiteY13" fmla="*/ 377597 h 490598"/>
              <a:gd name="connsiteX14" fmla="*/ 230826 w 490598"/>
              <a:gd name="connsiteY14" fmla="*/ 375635 h 490598"/>
              <a:gd name="connsiteX15" fmla="*/ 121805 w 490598"/>
              <a:gd name="connsiteY15" fmla="*/ 266558 h 490598"/>
              <a:gd name="connsiteX16" fmla="*/ 121917 w 490598"/>
              <a:gd name="connsiteY16" fmla="*/ 237649 h 490598"/>
              <a:gd name="connsiteX17" fmla="*/ 148406 w 490598"/>
              <a:gd name="connsiteY17" fmla="*/ 235678 h 490598"/>
              <a:gd name="connsiteX18" fmla="*/ 150723 w 490598"/>
              <a:gd name="connsiteY18" fmla="*/ 237668 h 490598"/>
              <a:gd name="connsiteX19" fmla="*/ 224858 w 490598"/>
              <a:gd name="connsiteY19" fmla="*/ 311857 h 490598"/>
              <a:gd name="connsiteX20" fmla="*/ 224858 w 490598"/>
              <a:gd name="connsiteY20" fmla="*/ 129463 h 490598"/>
              <a:gd name="connsiteX21" fmla="*/ 242519 w 490598"/>
              <a:gd name="connsiteY21" fmla="*/ 109213 h 490598"/>
              <a:gd name="connsiteX22" fmla="*/ 245299 w 490598"/>
              <a:gd name="connsiteY22" fmla="*/ 109022 h 490598"/>
              <a:gd name="connsiteX23" fmla="*/ 265550 w 490598"/>
              <a:gd name="connsiteY23" fmla="*/ 126683 h 490598"/>
              <a:gd name="connsiteX24" fmla="*/ 265741 w 490598"/>
              <a:gd name="connsiteY24" fmla="*/ 129463 h 490598"/>
              <a:gd name="connsiteX25" fmla="*/ 265741 w 490598"/>
              <a:gd name="connsiteY25" fmla="*/ 311802 h 490598"/>
              <a:gd name="connsiteX26" fmla="*/ 339876 w 490598"/>
              <a:gd name="connsiteY26" fmla="*/ 237668 h 490598"/>
              <a:gd name="connsiteX27" fmla="*/ 366477 w 490598"/>
              <a:gd name="connsiteY27" fmla="*/ 235705 h 490598"/>
              <a:gd name="connsiteX28" fmla="*/ 368766 w 490598"/>
              <a:gd name="connsiteY28" fmla="*/ 237668 h 49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0598" h="490598">
                <a:moveTo>
                  <a:pt x="68139" y="0"/>
                </a:moveTo>
                <a:cubicBezTo>
                  <a:pt x="30507" y="0"/>
                  <a:pt x="0" y="30507"/>
                  <a:pt x="0" y="68139"/>
                </a:cubicBezTo>
                <a:lnTo>
                  <a:pt x="0" y="422460"/>
                </a:lnTo>
                <a:cubicBezTo>
                  <a:pt x="0" y="460091"/>
                  <a:pt x="30507" y="490598"/>
                  <a:pt x="68139" y="490598"/>
                </a:cubicBezTo>
                <a:lnTo>
                  <a:pt x="422460" y="490598"/>
                </a:lnTo>
                <a:cubicBezTo>
                  <a:pt x="460091" y="490598"/>
                  <a:pt x="490598" y="460091"/>
                  <a:pt x="490598" y="422460"/>
                </a:cubicBezTo>
                <a:lnTo>
                  <a:pt x="490598" y="68139"/>
                </a:lnTo>
                <a:cubicBezTo>
                  <a:pt x="490598" y="30507"/>
                  <a:pt x="460091" y="0"/>
                  <a:pt x="422460" y="0"/>
                </a:cubicBezTo>
                <a:lnTo>
                  <a:pt x="68139" y="0"/>
                </a:lnTo>
                <a:close/>
                <a:moveTo>
                  <a:pt x="368766" y="237668"/>
                </a:moveTo>
                <a:cubicBezTo>
                  <a:pt x="375937" y="244825"/>
                  <a:pt x="376782" y="256152"/>
                  <a:pt x="370756" y="264296"/>
                </a:cubicBezTo>
                <a:lnTo>
                  <a:pt x="368766" y="266586"/>
                </a:lnTo>
                <a:lnTo>
                  <a:pt x="259745" y="375607"/>
                </a:lnTo>
                <a:cubicBezTo>
                  <a:pt x="252587" y="382778"/>
                  <a:pt x="241260" y="383623"/>
                  <a:pt x="233116" y="377597"/>
                </a:cubicBezTo>
                <a:lnTo>
                  <a:pt x="230826" y="375635"/>
                </a:lnTo>
                <a:lnTo>
                  <a:pt x="121805" y="266558"/>
                </a:lnTo>
                <a:cubicBezTo>
                  <a:pt x="113853" y="258545"/>
                  <a:pt x="113904" y="245602"/>
                  <a:pt x="121917" y="237649"/>
                </a:cubicBezTo>
                <a:cubicBezTo>
                  <a:pt x="129059" y="230565"/>
                  <a:pt x="140294" y="229728"/>
                  <a:pt x="148406" y="235678"/>
                </a:cubicBezTo>
                <a:lnTo>
                  <a:pt x="150723" y="237668"/>
                </a:lnTo>
                <a:lnTo>
                  <a:pt x="224858" y="311857"/>
                </a:lnTo>
                <a:lnTo>
                  <a:pt x="224858" y="129463"/>
                </a:lnTo>
                <a:cubicBezTo>
                  <a:pt x="224858" y="119248"/>
                  <a:pt x="232399" y="110602"/>
                  <a:pt x="242519" y="109213"/>
                </a:cubicBezTo>
                <a:lnTo>
                  <a:pt x="245299" y="109022"/>
                </a:lnTo>
                <a:cubicBezTo>
                  <a:pt x="255514" y="109022"/>
                  <a:pt x="264160" y="116563"/>
                  <a:pt x="265550" y="126683"/>
                </a:cubicBezTo>
                <a:lnTo>
                  <a:pt x="265741" y="129463"/>
                </a:lnTo>
                <a:lnTo>
                  <a:pt x="265741" y="311802"/>
                </a:lnTo>
                <a:lnTo>
                  <a:pt x="339876" y="237668"/>
                </a:lnTo>
                <a:cubicBezTo>
                  <a:pt x="347036" y="230521"/>
                  <a:pt x="358347" y="229687"/>
                  <a:pt x="366477" y="235705"/>
                </a:cubicBezTo>
                <a:lnTo>
                  <a:pt x="368766" y="237668"/>
                </a:lnTo>
                <a:close/>
              </a:path>
            </a:pathLst>
          </a:custGeom>
          <a:gradFill flip="none" rotWithShape="0">
            <a:gsLst>
              <a:gs pos="0">
                <a:srgbClr val="8DC8E8"/>
              </a:gs>
              <a:gs pos="44000">
                <a:srgbClr val="463668"/>
              </a:gs>
            </a:gsLst>
            <a:path path="circle">
              <a:fillToRect l="100000" t="100000"/>
            </a:path>
            <a:tileRect r="-100000" b="-100000"/>
          </a:gradFill>
          <a:ln w="26988" cap="flat">
            <a:noFill/>
            <a:prstDash val="solid"/>
            <a:miter/>
          </a:ln>
          <a:effectLst>
            <a:innerShdw blurRad="114300" dist="63500" dir="13500000">
              <a:prstClr val="black">
                <a:alpha val="2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2A446F"/>
              </a:solidFill>
              <a:effectLst/>
              <a:uLnTx/>
              <a:uFillTx/>
              <a:latin typeface="Segoe Sans Display Semibold" pitchFamily="2" charset="0"/>
              <a:ea typeface="+mn-ea"/>
              <a:cs typeface="Segoe Sans Display Semibold" pitchFamily="2" charset="0"/>
            </a:endParaRPr>
          </a:p>
        </p:txBody>
      </p:sp>
      <p:sp>
        <p:nvSpPr>
          <p:cNvPr id="14" name="Graphic 8" descr="Arrow right">
            <a:extLst>
              <a:ext uri="{FF2B5EF4-FFF2-40B4-BE49-F238E27FC236}">
                <a16:creationId xmlns:a16="http://schemas.microsoft.com/office/drawing/2014/main" id="{AA2DF766-EC1C-51DB-9227-AAB713CF47C6}"/>
              </a:ext>
            </a:extLst>
          </p:cNvPr>
          <p:cNvSpPr>
            <a:spLocks noChangeAspect="1"/>
          </p:cNvSpPr>
          <p:nvPr/>
        </p:nvSpPr>
        <p:spPr>
          <a:xfrm rot="16200000">
            <a:off x="5866844" y="3438555"/>
            <a:ext cx="283211" cy="283211"/>
          </a:xfrm>
          <a:custGeom>
            <a:avLst/>
            <a:gdLst>
              <a:gd name="connsiteX0" fmla="*/ 68139 w 490598"/>
              <a:gd name="connsiteY0" fmla="*/ 0 h 490598"/>
              <a:gd name="connsiteX1" fmla="*/ 0 w 490598"/>
              <a:gd name="connsiteY1" fmla="*/ 68139 h 490598"/>
              <a:gd name="connsiteX2" fmla="*/ 0 w 490598"/>
              <a:gd name="connsiteY2" fmla="*/ 422460 h 490598"/>
              <a:gd name="connsiteX3" fmla="*/ 68139 w 490598"/>
              <a:gd name="connsiteY3" fmla="*/ 490598 h 490598"/>
              <a:gd name="connsiteX4" fmla="*/ 422460 w 490598"/>
              <a:gd name="connsiteY4" fmla="*/ 490598 h 490598"/>
              <a:gd name="connsiteX5" fmla="*/ 490598 w 490598"/>
              <a:gd name="connsiteY5" fmla="*/ 422460 h 490598"/>
              <a:gd name="connsiteX6" fmla="*/ 490598 w 490598"/>
              <a:gd name="connsiteY6" fmla="*/ 68139 h 490598"/>
              <a:gd name="connsiteX7" fmla="*/ 422460 w 490598"/>
              <a:gd name="connsiteY7" fmla="*/ 0 h 490598"/>
              <a:gd name="connsiteX8" fmla="*/ 68139 w 490598"/>
              <a:gd name="connsiteY8" fmla="*/ 0 h 490598"/>
              <a:gd name="connsiteX9" fmla="*/ 368766 w 490598"/>
              <a:gd name="connsiteY9" fmla="*/ 237668 h 490598"/>
              <a:gd name="connsiteX10" fmla="*/ 370756 w 490598"/>
              <a:gd name="connsiteY10" fmla="*/ 264296 h 490598"/>
              <a:gd name="connsiteX11" fmla="*/ 368766 w 490598"/>
              <a:gd name="connsiteY11" fmla="*/ 266586 h 490598"/>
              <a:gd name="connsiteX12" fmla="*/ 259745 w 490598"/>
              <a:gd name="connsiteY12" fmla="*/ 375607 h 490598"/>
              <a:gd name="connsiteX13" fmla="*/ 233116 w 490598"/>
              <a:gd name="connsiteY13" fmla="*/ 377597 h 490598"/>
              <a:gd name="connsiteX14" fmla="*/ 230826 w 490598"/>
              <a:gd name="connsiteY14" fmla="*/ 375635 h 490598"/>
              <a:gd name="connsiteX15" fmla="*/ 121805 w 490598"/>
              <a:gd name="connsiteY15" fmla="*/ 266558 h 490598"/>
              <a:gd name="connsiteX16" fmla="*/ 121917 w 490598"/>
              <a:gd name="connsiteY16" fmla="*/ 237649 h 490598"/>
              <a:gd name="connsiteX17" fmla="*/ 148406 w 490598"/>
              <a:gd name="connsiteY17" fmla="*/ 235678 h 490598"/>
              <a:gd name="connsiteX18" fmla="*/ 150723 w 490598"/>
              <a:gd name="connsiteY18" fmla="*/ 237668 h 490598"/>
              <a:gd name="connsiteX19" fmla="*/ 224858 w 490598"/>
              <a:gd name="connsiteY19" fmla="*/ 311857 h 490598"/>
              <a:gd name="connsiteX20" fmla="*/ 224858 w 490598"/>
              <a:gd name="connsiteY20" fmla="*/ 129463 h 490598"/>
              <a:gd name="connsiteX21" fmla="*/ 242519 w 490598"/>
              <a:gd name="connsiteY21" fmla="*/ 109213 h 490598"/>
              <a:gd name="connsiteX22" fmla="*/ 245299 w 490598"/>
              <a:gd name="connsiteY22" fmla="*/ 109022 h 490598"/>
              <a:gd name="connsiteX23" fmla="*/ 265550 w 490598"/>
              <a:gd name="connsiteY23" fmla="*/ 126683 h 490598"/>
              <a:gd name="connsiteX24" fmla="*/ 265741 w 490598"/>
              <a:gd name="connsiteY24" fmla="*/ 129463 h 490598"/>
              <a:gd name="connsiteX25" fmla="*/ 265741 w 490598"/>
              <a:gd name="connsiteY25" fmla="*/ 311802 h 490598"/>
              <a:gd name="connsiteX26" fmla="*/ 339876 w 490598"/>
              <a:gd name="connsiteY26" fmla="*/ 237668 h 490598"/>
              <a:gd name="connsiteX27" fmla="*/ 366477 w 490598"/>
              <a:gd name="connsiteY27" fmla="*/ 235705 h 490598"/>
              <a:gd name="connsiteX28" fmla="*/ 368766 w 490598"/>
              <a:gd name="connsiteY28" fmla="*/ 237668 h 49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0598" h="490598">
                <a:moveTo>
                  <a:pt x="68139" y="0"/>
                </a:moveTo>
                <a:cubicBezTo>
                  <a:pt x="30507" y="0"/>
                  <a:pt x="0" y="30507"/>
                  <a:pt x="0" y="68139"/>
                </a:cubicBezTo>
                <a:lnTo>
                  <a:pt x="0" y="422460"/>
                </a:lnTo>
                <a:cubicBezTo>
                  <a:pt x="0" y="460091"/>
                  <a:pt x="30507" y="490598"/>
                  <a:pt x="68139" y="490598"/>
                </a:cubicBezTo>
                <a:lnTo>
                  <a:pt x="422460" y="490598"/>
                </a:lnTo>
                <a:cubicBezTo>
                  <a:pt x="460091" y="490598"/>
                  <a:pt x="490598" y="460091"/>
                  <a:pt x="490598" y="422460"/>
                </a:cubicBezTo>
                <a:lnTo>
                  <a:pt x="490598" y="68139"/>
                </a:lnTo>
                <a:cubicBezTo>
                  <a:pt x="490598" y="30507"/>
                  <a:pt x="460091" y="0"/>
                  <a:pt x="422460" y="0"/>
                </a:cubicBezTo>
                <a:lnTo>
                  <a:pt x="68139" y="0"/>
                </a:lnTo>
                <a:close/>
                <a:moveTo>
                  <a:pt x="368766" y="237668"/>
                </a:moveTo>
                <a:cubicBezTo>
                  <a:pt x="375937" y="244825"/>
                  <a:pt x="376782" y="256152"/>
                  <a:pt x="370756" y="264296"/>
                </a:cubicBezTo>
                <a:lnTo>
                  <a:pt x="368766" y="266586"/>
                </a:lnTo>
                <a:lnTo>
                  <a:pt x="259745" y="375607"/>
                </a:lnTo>
                <a:cubicBezTo>
                  <a:pt x="252587" y="382778"/>
                  <a:pt x="241260" y="383623"/>
                  <a:pt x="233116" y="377597"/>
                </a:cubicBezTo>
                <a:lnTo>
                  <a:pt x="230826" y="375635"/>
                </a:lnTo>
                <a:lnTo>
                  <a:pt x="121805" y="266558"/>
                </a:lnTo>
                <a:cubicBezTo>
                  <a:pt x="113853" y="258545"/>
                  <a:pt x="113904" y="245602"/>
                  <a:pt x="121917" y="237649"/>
                </a:cubicBezTo>
                <a:cubicBezTo>
                  <a:pt x="129059" y="230565"/>
                  <a:pt x="140294" y="229728"/>
                  <a:pt x="148406" y="235678"/>
                </a:cubicBezTo>
                <a:lnTo>
                  <a:pt x="150723" y="237668"/>
                </a:lnTo>
                <a:lnTo>
                  <a:pt x="224858" y="311857"/>
                </a:lnTo>
                <a:lnTo>
                  <a:pt x="224858" y="129463"/>
                </a:lnTo>
                <a:cubicBezTo>
                  <a:pt x="224858" y="119248"/>
                  <a:pt x="232399" y="110602"/>
                  <a:pt x="242519" y="109213"/>
                </a:cubicBezTo>
                <a:lnTo>
                  <a:pt x="245299" y="109022"/>
                </a:lnTo>
                <a:cubicBezTo>
                  <a:pt x="255514" y="109022"/>
                  <a:pt x="264160" y="116563"/>
                  <a:pt x="265550" y="126683"/>
                </a:cubicBezTo>
                <a:lnTo>
                  <a:pt x="265741" y="129463"/>
                </a:lnTo>
                <a:lnTo>
                  <a:pt x="265741" y="311802"/>
                </a:lnTo>
                <a:lnTo>
                  <a:pt x="339876" y="237668"/>
                </a:lnTo>
                <a:cubicBezTo>
                  <a:pt x="347036" y="230521"/>
                  <a:pt x="358347" y="229687"/>
                  <a:pt x="366477" y="235705"/>
                </a:cubicBezTo>
                <a:lnTo>
                  <a:pt x="368766" y="237668"/>
                </a:lnTo>
                <a:close/>
              </a:path>
            </a:pathLst>
          </a:custGeom>
          <a:gradFill flip="none" rotWithShape="0">
            <a:gsLst>
              <a:gs pos="0">
                <a:srgbClr val="8DC8E8"/>
              </a:gs>
              <a:gs pos="44000">
                <a:srgbClr val="463668"/>
              </a:gs>
            </a:gsLst>
            <a:path path="circle">
              <a:fillToRect l="100000" t="100000"/>
            </a:path>
            <a:tileRect r="-100000" b="-100000"/>
          </a:gradFill>
          <a:ln w="26988" cap="flat">
            <a:noFill/>
            <a:prstDash val="solid"/>
            <a:miter/>
          </a:ln>
          <a:effectLst>
            <a:innerShdw blurRad="114300" dist="63500" dir="13500000">
              <a:prstClr val="black">
                <a:alpha val="2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2A446F"/>
              </a:solidFill>
              <a:effectLst/>
              <a:uLnTx/>
              <a:uFillTx/>
              <a:latin typeface="Segoe Sans Display Semibold" pitchFamily="2" charset="0"/>
              <a:ea typeface="+mn-ea"/>
              <a:cs typeface="Segoe Sans Display Semibold" pitchFamily="2" charset="0"/>
            </a:endParaRPr>
          </a:p>
        </p:txBody>
      </p:sp>
      <p:sp>
        <p:nvSpPr>
          <p:cNvPr id="17" name="Graphic 8" descr="Arrow right">
            <a:extLst>
              <a:ext uri="{FF2B5EF4-FFF2-40B4-BE49-F238E27FC236}">
                <a16:creationId xmlns:a16="http://schemas.microsoft.com/office/drawing/2014/main" id="{248A5011-985D-B54C-4F58-829028E97E9F}"/>
              </a:ext>
            </a:extLst>
          </p:cNvPr>
          <p:cNvSpPr>
            <a:spLocks noChangeAspect="1"/>
          </p:cNvSpPr>
          <p:nvPr/>
        </p:nvSpPr>
        <p:spPr>
          <a:xfrm rot="16200000">
            <a:off x="5866844" y="4580317"/>
            <a:ext cx="283211" cy="283211"/>
          </a:xfrm>
          <a:custGeom>
            <a:avLst/>
            <a:gdLst>
              <a:gd name="connsiteX0" fmla="*/ 68139 w 490598"/>
              <a:gd name="connsiteY0" fmla="*/ 0 h 490598"/>
              <a:gd name="connsiteX1" fmla="*/ 0 w 490598"/>
              <a:gd name="connsiteY1" fmla="*/ 68139 h 490598"/>
              <a:gd name="connsiteX2" fmla="*/ 0 w 490598"/>
              <a:gd name="connsiteY2" fmla="*/ 422460 h 490598"/>
              <a:gd name="connsiteX3" fmla="*/ 68139 w 490598"/>
              <a:gd name="connsiteY3" fmla="*/ 490598 h 490598"/>
              <a:gd name="connsiteX4" fmla="*/ 422460 w 490598"/>
              <a:gd name="connsiteY4" fmla="*/ 490598 h 490598"/>
              <a:gd name="connsiteX5" fmla="*/ 490598 w 490598"/>
              <a:gd name="connsiteY5" fmla="*/ 422460 h 490598"/>
              <a:gd name="connsiteX6" fmla="*/ 490598 w 490598"/>
              <a:gd name="connsiteY6" fmla="*/ 68139 h 490598"/>
              <a:gd name="connsiteX7" fmla="*/ 422460 w 490598"/>
              <a:gd name="connsiteY7" fmla="*/ 0 h 490598"/>
              <a:gd name="connsiteX8" fmla="*/ 68139 w 490598"/>
              <a:gd name="connsiteY8" fmla="*/ 0 h 490598"/>
              <a:gd name="connsiteX9" fmla="*/ 368766 w 490598"/>
              <a:gd name="connsiteY9" fmla="*/ 237668 h 490598"/>
              <a:gd name="connsiteX10" fmla="*/ 370756 w 490598"/>
              <a:gd name="connsiteY10" fmla="*/ 264296 h 490598"/>
              <a:gd name="connsiteX11" fmla="*/ 368766 w 490598"/>
              <a:gd name="connsiteY11" fmla="*/ 266586 h 490598"/>
              <a:gd name="connsiteX12" fmla="*/ 259745 w 490598"/>
              <a:gd name="connsiteY12" fmla="*/ 375607 h 490598"/>
              <a:gd name="connsiteX13" fmla="*/ 233116 w 490598"/>
              <a:gd name="connsiteY13" fmla="*/ 377597 h 490598"/>
              <a:gd name="connsiteX14" fmla="*/ 230826 w 490598"/>
              <a:gd name="connsiteY14" fmla="*/ 375635 h 490598"/>
              <a:gd name="connsiteX15" fmla="*/ 121805 w 490598"/>
              <a:gd name="connsiteY15" fmla="*/ 266558 h 490598"/>
              <a:gd name="connsiteX16" fmla="*/ 121917 w 490598"/>
              <a:gd name="connsiteY16" fmla="*/ 237649 h 490598"/>
              <a:gd name="connsiteX17" fmla="*/ 148406 w 490598"/>
              <a:gd name="connsiteY17" fmla="*/ 235678 h 490598"/>
              <a:gd name="connsiteX18" fmla="*/ 150723 w 490598"/>
              <a:gd name="connsiteY18" fmla="*/ 237668 h 490598"/>
              <a:gd name="connsiteX19" fmla="*/ 224858 w 490598"/>
              <a:gd name="connsiteY19" fmla="*/ 311857 h 490598"/>
              <a:gd name="connsiteX20" fmla="*/ 224858 w 490598"/>
              <a:gd name="connsiteY20" fmla="*/ 129463 h 490598"/>
              <a:gd name="connsiteX21" fmla="*/ 242519 w 490598"/>
              <a:gd name="connsiteY21" fmla="*/ 109213 h 490598"/>
              <a:gd name="connsiteX22" fmla="*/ 245299 w 490598"/>
              <a:gd name="connsiteY22" fmla="*/ 109022 h 490598"/>
              <a:gd name="connsiteX23" fmla="*/ 265550 w 490598"/>
              <a:gd name="connsiteY23" fmla="*/ 126683 h 490598"/>
              <a:gd name="connsiteX24" fmla="*/ 265741 w 490598"/>
              <a:gd name="connsiteY24" fmla="*/ 129463 h 490598"/>
              <a:gd name="connsiteX25" fmla="*/ 265741 w 490598"/>
              <a:gd name="connsiteY25" fmla="*/ 311802 h 490598"/>
              <a:gd name="connsiteX26" fmla="*/ 339876 w 490598"/>
              <a:gd name="connsiteY26" fmla="*/ 237668 h 490598"/>
              <a:gd name="connsiteX27" fmla="*/ 366477 w 490598"/>
              <a:gd name="connsiteY27" fmla="*/ 235705 h 490598"/>
              <a:gd name="connsiteX28" fmla="*/ 368766 w 490598"/>
              <a:gd name="connsiteY28" fmla="*/ 237668 h 49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0598" h="490598">
                <a:moveTo>
                  <a:pt x="68139" y="0"/>
                </a:moveTo>
                <a:cubicBezTo>
                  <a:pt x="30507" y="0"/>
                  <a:pt x="0" y="30507"/>
                  <a:pt x="0" y="68139"/>
                </a:cubicBezTo>
                <a:lnTo>
                  <a:pt x="0" y="422460"/>
                </a:lnTo>
                <a:cubicBezTo>
                  <a:pt x="0" y="460091"/>
                  <a:pt x="30507" y="490598"/>
                  <a:pt x="68139" y="490598"/>
                </a:cubicBezTo>
                <a:lnTo>
                  <a:pt x="422460" y="490598"/>
                </a:lnTo>
                <a:cubicBezTo>
                  <a:pt x="460091" y="490598"/>
                  <a:pt x="490598" y="460091"/>
                  <a:pt x="490598" y="422460"/>
                </a:cubicBezTo>
                <a:lnTo>
                  <a:pt x="490598" y="68139"/>
                </a:lnTo>
                <a:cubicBezTo>
                  <a:pt x="490598" y="30507"/>
                  <a:pt x="460091" y="0"/>
                  <a:pt x="422460" y="0"/>
                </a:cubicBezTo>
                <a:lnTo>
                  <a:pt x="68139" y="0"/>
                </a:lnTo>
                <a:close/>
                <a:moveTo>
                  <a:pt x="368766" y="237668"/>
                </a:moveTo>
                <a:cubicBezTo>
                  <a:pt x="375937" y="244825"/>
                  <a:pt x="376782" y="256152"/>
                  <a:pt x="370756" y="264296"/>
                </a:cubicBezTo>
                <a:lnTo>
                  <a:pt x="368766" y="266586"/>
                </a:lnTo>
                <a:lnTo>
                  <a:pt x="259745" y="375607"/>
                </a:lnTo>
                <a:cubicBezTo>
                  <a:pt x="252587" y="382778"/>
                  <a:pt x="241260" y="383623"/>
                  <a:pt x="233116" y="377597"/>
                </a:cubicBezTo>
                <a:lnTo>
                  <a:pt x="230826" y="375635"/>
                </a:lnTo>
                <a:lnTo>
                  <a:pt x="121805" y="266558"/>
                </a:lnTo>
                <a:cubicBezTo>
                  <a:pt x="113853" y="258545"/>
                  <a:pt x="113904" y="245602"/>
                  <a:pt x="121917" y="237649"/>
                </a:cubicBezTo>
                <a:cubicBezTo>
                  <a:pt x="129059" y="230565"/>
                  <a:pt x="140294" y="229728"/>
                  <a:pt x="148406" y="235678"/>
                </a:cubicBezTo>
                <a:lnTo>
                  <a:pt x="150723" y="237668"/>
                </a:lnTo>
                <a:lnTo>
                  <a:pt x="224858" y="311857"/>
                </a:lnTo>
                <a:lnTo>
                  <a:pt x="224858" y="129463"/>
                </a:lnTo>
                <a:cubicBezTo>
                  <a:pt x="224858" y="119248"/>
                  <a:pt x="232399" y="110602"/>
                  <a:pt x="242519" y="109213"/>
                </a:cubicBezTo>
                <a:lnTo>
                  <a:pt x="245299" y="109022"/>
                </a:lnTo>
                <a:cubicBezTo>
                  <a:pt x="255514" y="109022"/>
                  <a:pt x="264160" y="116563"/>
                  <a:pt x="265550" y="126683"/>
                </a:cubicBezTo>
                <a:lnTo>
                  <a:pt x="265741" y="129463"/>
                </a:lnTo>
                <a:lnTo>
                  <a:pt x="265741" y="311802"/>
                </a:lnTo>
                <a:lnTo>
                  <a:pt x="339876" y="237668"/>
                </a:lnTo>
                <a:cubicBezTo>
                  <a:pt x="347036" y="230521"/>
                  <a:pt x="358347" y="229687"/>
                  <a:pt x="366477" y="235705"/>
                </a:cubicBezTo>
                <a:lnTo>
                  <a:pt x="368766" y="237668"/>
                </a:lnTo>
                <a:close/>
              </a:path>
            </a:pathLst>
          </a:custGeom>
          <a:gradFill flip="none" rotWithShape="0">
            <a:gsLst>
              <a:gs pos="0">
                <a:srgbClr val="8DC8E8"/>
              </a:gs>
              <a:gs pos="44000">
                <a:srgbClr val="463668"/>
              </a:gs>
            </a:gsLst>
            <a:path path="circle">
              <a:fillToRect l="100000" t="100000"/>
            </a:path>
            <a:tileRect r="-100000" b="-100000"/>
          </a:gradFill>
          <a:ln w="26988" cap="flat">
            <a:noFill/>
            <a:prstDash val="solid"/>
            <a:miter/>
          </a:ln>
          <a:effectLst>
            <a:innerShdw blurRad="114300" dist="63500" dir="13500000">
              <a:prstClr val="black">
                <a:alpha val="2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2A446F"/>
              </a:solidFill>
              <a:effectLst/>
              <a:uLnTx/>
              <a:uFillTx/>
              <a:latin typeface="Segoe Sans Display Semibold" pitchFamily="2" charset="0"/>
              <a:ea typeface="+mn-ea"/>
              <a:cs typeface="Segoe Sans Display Semibold" pitchFamily="2" charset="0"/>
            </a:endParaRPr>
          </a:p>
        </p:txBody>
      </p:sp>
      <p:sp>
        <p:nvSpPr>
          <p:cNvPr id="5" name="TextBox 4">
            <a:extLst>
              <a:ext uri="{FF2B5EF4-FFF2-40B4-BE49-F238E27FC236}">
                <a16:creationId xmlns:a16="http://schemas.microsoft.com/office/drawing/2014/main" id="{605D3EB7-D584-AEF0-A800-7C651098D898}"/>
              </a:ext>
            </a:extLst>
          </p:cNvPr>
          <p:cNvSpPr txBox="1"/>
          <p:nvPr/>
        </p:nvSpPr>
        <p:spPr>
          <a:xfrm>
            <a:off x="6328540" y="1180893"/>
            <a:ext cx="4697524" cy="492443"/>
          </a:xfrm>
          <a:prstGeom prst="rect">
            <a:avLst/>
          </a:prstGeom>
          <a:noFill/>
        </p:spPr>
        <p:txBody>
          <a:bodyPr wrap="square" lIns="0" tIns="0" rIns="0" bIns="0" rtlCol="0">
            <a:spAutoFit/>
          </a:bodyPr>
          <a:lstStyle/>
          <a:p>
            <a:pPr lvl="0">
              <a:defRPr/>
            </a:pPr>
            <a:r>
              <a:rPr lang="es-MX" sz="1600">
                <a:solidFill>
                  <a:srgbClr val="2A446F"/>
                </a:solidFill>
                <a:latin typeface="Segoe Sans Display"/>
              </a:rPr>
              <a:t>Necesitamos analizar más a fondo cómo trabajamos para comprender el impacto que tendrá </a:t>
            </a:r>
            <a:r>
              <a:rPr lang="es-MX" sz="1600" err="1">
                <a:solidFill>
                  <a:srgbClr val="2A446F"/>
                </a:solidFill>
                <a:latin typeface="Segoe Sans Display"/>
              </a:rPr>
              <a:t>Copilot</a:t>
            </a:r>
            <a:endParaRPr kumimoji="0" lang="en-US" sz="1800" b="0" i="0" u="none" strike="noStrike" kern="1200" cap="none" spc="0" normalizeH="0" baseline="0" noProof="0">
              <a:ln>
                <a:noFill/>
              </a:ln>
              <a:solidFill>
                <a:srgbClr val="2A446F"/>
              </a:solidFill>
              <a:effectLst/>
              <a:uLnTx/>
              <a:uFillTx/>
              <a:latin typeface="Segoe Sans Display"/>
              <a:ea typeface="+mn-ea"/>
              <a:cs typeface="+mn-cs"/>
            </a:endParaRPr>
          </a:p>
        </p:txBody>
      </p:sp>
      <p:sp>
        <p:nvSpPr>
          <p:cNvPr id="11" name="TextBox 10">
            <a:extLst>
              <a:ext uri="{FF2B5EF4-FFF2-40B4-BE49-F238E27FC236}">
                <a16:creationId xmlns:a16="http://schemas.microsoft.com/office/drawing/2014/main" id="{E9DD7CA1-101E-2019-5BD2-79AA03913C6C}"/>
              </a:ext>
            </a:extLst>
          </p:cNvPr>
          <p:cNvSpPr txBox="1"/>
          <p:nvPr/>
        </p:nvSpPr>
        <p:spPr>
          <a:xfrm>
            <a:off x="6328540" y="2310299"/>
            <a:ext cx="4697524" cy="738664"/>
          </a:xfrm>
          <a:prstGeom prst="rect">
            <a:avLst/>
          </a:prstGeom>
          <a:noFill/>
        </p:spPr>
        <p:txBody>
          <a:bodyPr wrap="square" lIns="0" tIns="0" rIns="0" bIns="0" rtlCol="0">
            <a:spAutoFit/>
          </a:bodyPr>
          <a:lstStyle/>
          <a:p>
            <a:pPr lvl="0">
              <a:defRPr/>
            </a:pPr>
            <a:r>
              <a:rPr lang="es-MX" sz="1600">
                <a:solidFill>
                  <a:srgbClr val="2A446F"/>
                </a:solidFill>
                <a:latin typeface="Segoe Sans Display"/>
              </a:rPr>
              <a:t>Podemos construir escenarios a partir de responsabilidades en diferentes roles y funciones laborales</a:t>
            </a:r>
            <a:endParaRPr kumimoji="0" lang="en-US" sz="1800" b="0" i="0" u="none" strike="noStrike" kern="1200" cap="none" spc="0" normalizeH="0" baseline="0" noProof="0">
              <a:ln>
                <a:noFill/>
              </a:ln>
              <a:solidFill>
                <a:srgbClr val="2A446F"/>
              </a:solidFill>
              <a:effectLst/>
              <a:uLnTx/>
              <a:uFillTx/>
              <a:latin typeface="Segoe Sans Display"/>
              <a:ea typeface="+mn-ea"/>
              <a:cs typeface="+mn-cs"/>
            </a:endParaRPr>
          </a:p>
        </p:txBody>
      </p:sp>
      <p:sp>
        <p:nvSpPr>
          <p:cNvPr id="13" name="TextBox 12">
            <a:extLst>
              <a:ext uri="{FF2B5EF4-FFF2-40B4-BE49-F238E27FC236}">
                <a16:creationId xmlns:a16="http://schemas.microsoft.com/office/drawing/2014/main" id="{0D53D641-479C-BC2C-9F29-B31AFC88218C}"/>
              </a:ext>
            </a:extLst>
          </p:cNvPr>
          <p:cNvSpPr txBox="1"/>
          <p:nvPr/>
        </p:nvSpPr>
        <p:spPr>
          <a:xfrm>
            <a:off x="6328540" y="3439705"/>
            <a:ext cx="4545406" cy="492443"/>
          </a:xfrm>
          <a:prstGeom prst="rect">
            <a:avLst/>
          </a:prstGeom>
          <a:noFill/>
        </p:spPr>
        <p:txBody>
          <a:bodyPr wrap="square" lIns="0" tIns="0" rIns="0" bIns="0" rtlCol="0">
            <a:spAutoFit/>
          </a:bodyPr>
          <a:lstStyle/>
          <a:p>
            <a:pPr lvl="0">
              <a:defRPr/>
            </a:pPr>
            <a:r>
              <a:rPr lang="es-MX" sz="1600">
                <a:solidFill>
                  <a:srgbClr val="2A446F"/>
                </a:solidFill>
                <a:latin typeface="Segoe Sans Display"/>
              </a:rPr>
              <a:t>Los escenarios contarán la historia completa del impacto de </a:t>
            </a:r>
            <a:r>
              <a:rPr lang="es-MX" sz="1600" err="1">
                <a:solidFill>
                  <a:srgbClr val="2A446F"/>
                </a:solidFill>
                <a:latin typeface="Segoe Sans Display"/>
              </a:rPr>
              <a:t>Copilot</a:t>
            </a:r>
            <a:endParaRPr kumimoji="0" lang="en-US" sz="1800" b="0" i="0" u="none" strike="noStrike" kern="1200" cap="none" spc="0" normalizeH="0" baseline="0" noProof="0">
              <a:ln>
                <a:noFill/>
              </a:ln>
              <a:solidFill>
                <a:srgbClr val="2A446F"/>
              </a:solidFill>
              <a:effectLst/>
              <a:uLnTx/>
              <a:uFillTx/>
              <a:latin typeface="Segoe Sans Display"/>
              <a:ea typeface="+mn-ea"/>
              <a:cs typeface="+mn-cs"/>
            </a:endParaRPr>
          </a:p>
        </p:txBody>
      </p:sp>
      <p:sp>
        <p:nvSpPr>
          <p:cNvPr id="16" name="TextBox 15">
            <a:extLst>
              <a:ext uri="{FF2B5EF4-FFF2-40B4-BE49-F238E27FC236}">
                <a16:creationId xmlns:a16="http://schemas.microsoft.com/office/drawing/2014/main" id="{163469E9-B913-26DA-E891-87C51F5D02F9}"/>
              </a:ext>
            </a:extLst>
          </p:cNvPr>
          <p:cNvSpPr txBox="1"/>
          <p:nvPr/>
        </p:nvSpPr>
        <p:spPr>
          <a:xfrm>
            <a:off x="6328540" y="4569111"/>
            <a:ext cx="4697524" cy="984885"/>
          </a:xfrm>
          <a:prstGeom prst="rect">
            <a:avLst/>
          </a:prstGeom>
          <a:noFill/>
        </p:spPr>
        <p:txBody>
          <a:bodyPr wrap="square" lIns="0" tIns="0" rIns="0" bIns="0" rtlCol="0">
            <a:spAutoFit/>
          </a:bodyPr>
          <a:lstStyle/>
          <a:p>
            <a:pPr lvl="0">
              <a:defRPr/>
            </a:pPr>
            <a:r>
              <a:rPr lang="es-MX" sz="1600">
                <a:solidFill>
                  <a:srgbClr val="2A446F"/>
                </a:solidFill>
                <a:latin typeface="Segoe Sans Display"/>
              </a:rPr>
              <a:t>Mejorar la productividad y el bienestar de los empleados solo importa si realmente entendemos cómo las personas en diferentes trabajos están asignando su atención</a:t>
            </a:r>
            <a:endParaRPr kumimoji="0" lang="en-US" sz="1800" b="0" i="0" u="none" strike="noStrike" kern="1200" cap="none" spc="0" normalizeH="0" baseline="0" noProof="0">
              <a:ln>
                <a:noFill/>
              </a:ln>
              <a:solidFill>
                <a:srgbClr val="2A446F"/>
              </a:solidFill>
              <a:effectLst/>
              <a:uLnTx/>
              <a:uFillTx/>
              <a:latin typeface="Segoe Sans Display"/>
              <a:ea typeface="+mn-ea"/>
              <a:cs typeface="+mn-cs"/>
            </a:endParaRPr>
          </a:p>
        </p:txBody>
      </p:sp>
      <p:cxnSp>
        <p:nvCxnSpPr>
          <p:cNvPr id="6" name="Straight Connector 5">
            <a:extLst>
              <a:ext uri="{FF2B5EF4-FFF2-40B4-BE49-F238E27FC236}">
                <a16:creationId xmlns:a16="http://schemas.microsoft.com/office/drawing/2014/main" id="{2AF18AA0-7836-22AA-6F67-37C8CF6D9F8B}"/>
              </a:ext>
              <a:ext uri="{C183D7F6-B498-43B3-948B-1728B52AA6E4}">
                <adec:decorative xmlns:adec="http://schemas.microsoft.com/office/drawing/2017/decorative" val="1"/>
              </a:ext>
            </a:extLst>
          </p:cNvPr>
          <p:cNvCxnSpPr>
            <a:cxnSpLocks/>
          </p:cNvCxnSpPr>
          <p:nvPr/>
        </p:nvCxnSpPr>
        <p:spPr>
          <a:xfrm>
            <a:off x="5852683" y="2022595"/>
            <a:ext cx="5751053" cy="0"/>
          </a:xfrm>
          <a:prstGeom prst="line">
            <a:avLst/>
          </a:prstGeom>
          <a:ln w="19050">
            <a:solidFill>
              <a:srgbClr val="F4F3F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BD4C9EE-65CF-41C4-D390-FF17A92F78D2}"/>
              </a:ext>
              <a:ext uri="{C183D7F6-B498-43B3-948B-1728B52AA6E4}">
                <adec:decorative xmlns:adec="http://schemas.microsoft.com/office/drawing/2017/decorative" val="1"/>
              </a:ext>
            </a:extLst>
          </p:cNvPr>
          <p:cNvCxnSpPr>
            <a:cxnSpLocks/>
          </p:cNvCxnSpPr>
          <p:nvPr/>
        </p:nvCxnSpPr>
        <p:spPr>
          <a:xfrm>
            <a:off x="5852683" y="3152001"/>
            <a:ext cx="5751053" cy="0"/>
          </a:xfrm>
          <a:prstGeom prst="line">
            <a:avLst/>
          </a:prstGeom>
          <a:ln w="19050">
            <a:solidFill>
              <a:srgbClr val="F4F3F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1B3284E-762A-698B-028C-EC80AEAA6DF7}"/>
              </a:ext>
              <a:ext uri="{C183D7F6-B498-43B3-948B-1728B52AA6E4}">
                <adec:decorative xmlns:adec="http://schemas.microsoft.com/office/drawing/2017/decorative" val="1"/>
              </a:ext>
            </a:extLst>
          </p:cNvPr>
          <p:cNvCxnSpPr>
            <a:cxnSpLocks/>
          </p:cNvCxnSpPr>
          <p:nvPr/>
        </p:nvCxnSpPr>
        <p:spPr>
          <a:xfrm>
            <a:off x="5852683" y="4281407"/>
            <a:ext cx="5751053" cy="0"/>
          </a:xfrm>
          <a:prstGeom prst="line">
            <a:avLst/>
          </a:prstGeom>
          <a:ln w="19050">
            <a:solidFill>
              <a:srgbClr val="F4F3F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7376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1.875E-6 0 L 1.875E-6 0.01806 " pathEditMode="relative" rAng="0" ptsTypes="AA">
                                      <p:cBhvr>
                                        <p:cTn id="9" dur="500" spd="-100000" fill="hold"/>
                                        <p:tgtEl>
                                          <p:spTgt spid="2"/>
                                        </p:tgtEl>
                                        <p:attrNameLst>
                                          <p:attrName>ppt_x</p:attrName>
                                          <p:attrName>ppt_y</p:attrName>
                                        </p:attrNameLst>
                                      </p:cBhvr>
                                      <p:rCtr x="0" y="903"/>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par>
                                <p:cTn id="13" presetID="42" presetClass="path" presetSubtype="0" decel="100000" fill="hold" grpId="1" nodeType="withEffect">
                                  <p:stCondLst>
                                    <p:cond delay="0"/>
                                  </p:stCondLst>
                                  <p:childTnLst>
                                    <p:animMotion origin="layout" path="M 0.01666 -0.00046 L 3.75E-6 1.85185E-6 " pathEditMode="relative" rAng="0" ptsTypes="AA">
                                      <p:cBhvr>
                                        <p:cTn id="14" dur="500" fill="hold"/>
                                        <p:tgtEl>
                                          <p:spTgt spid="10"/>
                                        </p:tgtEl>
                                        <p:attrNameLst>
                                          <p:attrName>ppt_x</p:attrName>
                                          <p:attrName>ppt_y</p:attrName>
                                        </p:attrNameLst>
                                      </p:cBhvr>
                                      <p:rCtr x="-83300" y="2300"/>
                                    </p:animMotion>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42" presetClass="path" presetSubtype="0" decel="100000" fill="hold" grpId="1" nodeType="withEffect">
                                  <p:stCondLst>
                                    <p:cond delay="0"/>
                                  </p:stCondLst>
                                  <p:childTnLst>
                                    <p:animMotion origin="layout" path="M 0.01666 -0.00046 L 3.75E-6 1.85185E-6 " pathEditMode="relative" rAng="0" ptsTypes="AA">
                                      <p:cBhvr>
                                        <p:cTn id="19" dur="500" fill="hold"/>
                                        <p:tgtEl>
                                          <p:spTgt spid="5"/>
                                        </p:tgtEl>
                                        <p:attrNameLst>
                                          <p:attrName>ppt_x</p:attrName>
                                          <p:attrName>ppt_y</p:attrName>
                                        </p:attrNameLst>
                                      </p:cBhvr>
                                      <p:rCtr x="-83300" y="2300"/>
                                    </p:animMotion>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42" presetClass="path" presetSubtype="0" decel="100000" fill="hold" nodeType="withEffect">
                                  <p:stCondLst>
                                    <p:cond delay="0"/>
                                  </p:stCondLst>
                                  <p:childTnLst>
                                    <p:animMotion origin="layout" path="M 0.01666 -0.00046 L 3.75E-6 1.85185E-6 " pathEditMode="relative" rAng="0" ptsTypes="AA">
                                      <p:cBhvr>
                                        <p:cTn id="24" dur="500" fill="hold"/>
                                        <p:tgtEl>
                                          <p:spTgt spid="6"/>
                                        </p:tgtEl>
                                        <p:attrNameLst>
                                          <p:attrName>ppt_x</p:attrName>
                                          <p:attrName>ppt_y</p:attrName>
                                        </p:attrNameLst>
                                      </p:cBhvr>
                                      <p:rCtr x="-83300" y="2300"/>
                                    </p:animMotion>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childTnLst>
                                </p:cTn>
                              </p:par>
                              <p:par>
                                <p:cTn id="28" presetID="42" presetClass="path" presetSubtype="0" decel="100000" fill="hold" grpId="1" nodeType="withEffect">
                                  <p:stCondLst>
                                    <p:cond delay="0"/>
                                  </p:stCondLst>
                                  <p:childTnLst>
                                    <p:animMotion origin="layout" path="M 0.01666 -0.00046 L 3.75E-6 1.85185E-6 " pathEditMode="relative" rAng="0" ptsTypes="AA">
                                      <p:cBhvr>
                                        <p:cTn id="29" dur="500" fill="hold"/>
                                        <p:tgtEl>
                                          <p:spTgt spid="12"/>
                                        </p:tgtEl>
                                        <p:attrNameLst>
                                          <p:attrName>ppt_x</p:attrName>
                                          <p:attrName>ppt_y</p:attrName>
                                        </p:attrNameLst>
                                      </p:cBhvr>
                                      <p:rCtr x="-83300" y="2300"/>
                                    </p:animMotion>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par>
                                <p:cTn id="33" presetID="42" presetClass="path" presetSubtype="0" decel="100000" fill="hold" grpId="1" nodeType="withEffect">
                                  <p:stCondLst>
                                    <p:cond delay="0"/>
                                  </p:stCondLst>
                                  <p:childTnLst>
                                    <p:animMotion origin="layout" path="M 0.01666 -0.00046 L 3.75E-6 1.85185E-6 " pathEditMode="relative" rAng="0" ptsTypes="AA">
                                      <p:cBhvr>
                                        <p:cTn id="34" dur="500" fill="hold"/>
                                        <p:tgtEl>
                                          <p:spTgt spid="11"/>
                                        </p:tgtEl>
                                        <p:attrNameLst>
                                          <p:attrName>ppt_x</p:attrName>
                                          <p:attrName>ppt_y</p:attrName>
                                        </p:attrNameLst>
                                      </p:cBhvr>
                                      <p:rCtr x="-83300" y="2300"/>
                                    </p:animMotion>
                                  </p:childTnLst>
                                </p:cTn>
                              </p:par>
                              <p:par>
                                <p:cTn id="35" presetID="10"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50"/>
                                        <p:tgtEl>
                                          <p:spTgt spid="4"/>
                                        </p:tgtEl>
                                      </p:cBhvr>
                                    </p:animEffect>
                                  </p:childTnLst>
                                </p:cTn>
                              </p:par>
                              <p:par>
                                <p:cTn id="38" presetID="42" presetClass="path" presetSubtype="0" decel="100000" fill="hold" grpId="1" nodeType="withEffect">
                                  <p:stCondLst>
                                    <p:cond delay="0"/>
                                  </p:stCondLst>
                                  <p:childTnLst>
                                    <p:animMotion origin="layout" path="M 0.01666 -0.00046 L 3.75E-6 1.85185E-6 " pathEditMode="relative" rAng="0" ptsTypes="AA">
                                      <p:cBhvr>
                                        <p:cTn id="39" dur="500" fill="hold"/>
                                        <p:tgtEl>
                                          <p:spTgt spid="4"/>
                                        </p:tgtEl>
                                        <p:attrNameLst>
                                          <p:attrName>ppt_x</p:attrName>
                                          <p:attrName>ppt_y</p:attrName>
                                        </p:attrNameLst>
                                      </p:cBhvr>
                                      <p:rCtr x="-83300" y="2300"/>
                                    </p:animMotion>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250"/>
                                        <p:tgtEl>
                                          <p:spTgt spid="18"/>
                                        </p:tgtEl>
                                      </p:cBhvr>
                                    </p:animEffect>
                                  </p:childTnLst>
                                </p:cTn>
                              </p:par>
                              <p:par>
                                <p:cTn id="43" presetID="42" presetClass="path" presetSubtype="0" decel="100000" fill="hold" nodeType="withEffect">
                                  <p:stCondLst>
                                    <p:cond delay="0"/>
                                  </p:stCondLst>
                                  <p:childTnLst>
                                    <p:animMotion origin="layout" path="M 0.01666 -0.00046 L 3.75E-6 1.85185E-6 " pathEditMode="relative" rAng="0" ptsTypes="AA">
                                      <p:cBhvr>
                                        <p:cTn id="44" dur="500" fill="hold"/>
                                        <p:tgtEl>
                                          <p:spTgt spid="18"/>
                                        </p:tgtEl>
                                        <p:attrNameLst>
                                          <p:attrName>ppt_x</p:attrName>
                                          <p:attrName>ppt_y</p:attrName>
                                        </p:attrNameLst>
                                      </p:cBhvr>
                                      <p:rCtr x="-83300" y="2300"/>
                                    </p:animMotion>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50"/>
                                        <p:tgtEl>
                                          <p:spTgt spid="14"/>
                                        </p:tgtEl>
                                      </p:cBhvr>
                                    </p:animEffect>
                                  </p:childTnLst>
                                </p:cTn>
                              </p:par>
                              <p:par>
                                <p:cTn id="48" presetID="42" presetClass="path" presetSubtype="0" decel="100000" fill="hold" grpId="1" nodeType="withEffect">
                                  <p:stCondLst>
                                    <p:cond delay="0"/>
                                  </p:stCondLst>
                                  <p:childTnLst>
                                    <p:animMotion origin="layout" path="M 0.01666 -0.00046 L 3.75E-6 1.85185E-6 " pathEditMode="relative" rAng="0" ptsTypes="AA">
                                      <p:cBhvr>
                                        <p:cTn id="49" dur="500" fill="hold"/>
                                        <p:tgtEl>
                                          <p:spTgt spid="14"/>
                                        </p:tgtEl>
                                        <p:attrNameLst>
                                          <p:attrName>ppt_x</p:attrName>
                                          <p:attrName>ppt_y</p:attrName>
                                        </p:attrNameLst>
                                      </p:cBhvr>
                                      <p:rCtr x="-83300" y="2300"/>
                                    </p:animMotion>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50"/>
                                        <p:tgtEl>
                                          <p:spTgt spid="13"/>
                                        </p:tgtEl>
                                      </p:cBhvr>
                                    </p:animEffect>
                                  </p:childTnLst>
                                </p:cTn>
                              </p:par>
                              <p:par>
                                <p:cTn id="53" presetID="42" presetClass="path" presetSubtype="0" decel="100000" fill="hold" grpId="1" nodeType="withEffect">
                                  <p:stCondLst>
                                    <p:cond delay="0"/>
                                  </p:stCondLst>
                                  <p:childTnLst>
                                    <p:animMotion origin="layout" path="M 0.01666 -0.00046 L 3.75E-6 1.85185E-6 " pathEditMode="relative" rAng="0" ptsTypes="AA">
                                      <p:cBhvr>
                                        <p:cTn id="54" dur="500" fill="hold"/>
                                        <p:tgtEl>
                                          <p:spTgt spid="13"/>
                                        </p:tgtEl>
                                        <p:attrNameLst>
                                          <p:attrName>ppt_x</p:attrName>
                                          <p:attrName>ppt_y</p:attrName>
                                        </p:attrNameLst>
                                      </p:cBhvr>
                                      <p:rCtr x="-83300" y="2300"/>
                                    </p:animMotion>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50"/>
                                        <p:tgtEl>
                                          <p:spTgt spid="19"/>
                                        </p:tgtEl>
                                      </p:cBhvr>
                                    </p:animEffect>
                                  </p:childTnLst>
                                </p:cTn>
                              </p:par>
                              <p:par>
                                <p:cTn id="58" presetID="42" presetClass="path" presetSubtype="0" decel="100000" fill="hold" nodeType="withEffect">
                                  <p:stCondLst>
                                    <p:cond delay="0"/>
                                  </p:stCondLst>
                                  <p:childTnLst>
                                    <p:animMotion origin="layout" path="M 0.01666 -0.00046 L 3.75E-6 1.85185E-6 " pathEditMode="relative" rAng="0" ptsTypes="AA">
                                      <p:cBhvr>
                                        <p:cTn id="59" dur="500" fill="hold"/>
                                        <p:tgtEl>
                                          <p:spTgt spid="19"/>
                                        </p:tgtEl>
                                        <p:attrNameLst>
                                          <p:attrName>ppt_x</p:attrName>
                                          <p:attrName>ppt_y</p:attrName>
                                        </p:attrNameLst>
                                      </p:cBhvr>
                                      <p:rCtr x="-83300" y="2300"/>
                                    </p:animMotion>
                                  </p:childTnLst>
                                </p:cTn>
                              </p:par>
                              <p:par>
                                <p:cTn id="60" presetID="10" presetClass="entr" presetSubtype="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250"/>
                                        <p:tgtEl>
                                          <p:spTgt spid="17"/>
                                        </p:tgtEl>
                                      </p:cBhvr>
                                    </p:animEffect>
                                  </p:childTnLst>
                                </p:cTn>
                              </p:par>
                              <p:par>
                                <p:cTn id="63" presetID="42" presetClass="path" presetSubtype="0" decel="100000" fill="hold" grpId="1" nodeType="withEffect">
                                  <p:stCondLst>
                                    <p:cond delay="0"/>
                                  </p:stCondLst>
                                  <p:childTnLst>
                                    <p:animMotion origin="layout" path="M 0.01666 -0.00046 L 3.75E-6 1.85185E-6 " pathEditMode="relative" rAng="0" ptsTypes="AA">
                                      <p:cBhvr>
                                        <p:cTn id="64" dur="500" fill="hold"/>
                                        <p:tgtEl>
                                          <p:spTgt spid="17"/>
                                        </p:tgtEl>
                                        <p:attrNameLst>
                                          <p:attrName>ppt_x</p:attrName>
                                          <p:attrName>ppt_y</p:attrName>
                                        </p:attrNameLst>
                                      </p:cBhvr>
                                      <p:rCtr x="-83300" y="2300"/>
                                    </p:animMotion>
                                  </p:childTnLst>
                                </p:cTn>
                              </p:par>
                              <p:par>
                                <p:cTn id="65" presetID="10"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250"/>
                                        <p:tgtEl>
                                          <p:spTgt spid="16"/>
                                        </p:tgtEl>
                                      </p:cBhvr>
                                    </p:animEffect>
                                  </p:childTnLst>
                                </p:cTn>
                              </p:par>
                              <p:par>
                                <p:cTn id="68" presetID="42" presetClass="path" presetSubtype="0" decel="100000" fill="hold" grpId="1" nodeType="withEffect">
                                  <p:stCondLst>
                                    <p:cond delay="0"/>
                                  </p:stCondLst>
                                  <p:childTnLst>
                                    <p:animMotion origin="layout" path="M 0.01666 -0.00046 L 3.75E-6 1.85185E-6 " pathEditMode="relative" rAng="0" ptsTypes="AA">
                                      <p:cBhvr>
                                        <p:cTn id="69" dur="500" fill="hold"/>
                                        <p:tgtEl>
                                          <p:spTgt spid="16"/>
                                        </p:tgtEl>
                                        <p:attrNameLst>
                                          <p:attrName>ppt_x</p:attrName>
                                          <p:attrName>ppt_y</p:attrName>
                                        </p:attrNameLst>
                                      </p:cBhvr>
                                      <p:rCtr x="-83300" y="2300"/>
                                    </p:animMotion>
                                  </p:childTnLst>
                                </p:cTn>
                              </p:par>
                              <p:par>
                                <p:cTn id="70" presetID="10" presetClass="entr" presetSubtype="0" fill="hold" grpId="0" nodeType="withEffect">
                                  <p:stCondLst>
                                    <p:cond delay="10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250"/>
                                        <p:tgtEl>
                                          <p:spTgt spid="3"/>
                                        </p:tgtEl>
                                      </p:cBhvr>
                                    </p:animEffect>
                                  </p:childTnLst>
                                </p:cTn>
                              </p:par>
                              <p:par>
                                <p:cTn id="73" presetID="42" presetClass="path" presetSubtype="0" decel="100000" fill="hold" grpId="1" nodeType="withEffect">
                                  <p:stCondLst>
                                    <p:cond delay="100"/>
                                  </p:stCondLst>
                                  <p:childTnLst>
                                    <p:animMotion origin="layout" path="M 0.01666 -0.00046 L 3.75E-6 1.85185E-6 " pathEditMode="relative" rAng="0" ptsTypes="AA">
                                      <p:cBhvr>
                                        <p:cTn id="74" dur="500" fill="hold"/>
                                        <p:tgtEl>
                                          <p:spTgt spid="3"/>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2" grpId="0"/>
      <p:bldP spid="2" grpId="1"/>
      <p:bldP spid="10" grpId="0" animBg="1"/>
      <p:bldP spid="10" grpId="1" animBg="1"/>
      <p:bldP spid="12" grpId="0" animBg="1"/>
      <p:bldP spid="12" grpId="1" animBg="1"/>
      <p:bldP spid="14" grpId="0" animBg="1"/>
      <p:bldP spid="14" grpId="1" animBg="1"/>
      <p:bldP spid="17" grpId="0" animBg="1"/>
      <p:bldP spid="17" grpId="1" animBg="1"/>
      <p:bldP spid="5" grpId="0"/>
      <p:bldP spid="5" grpId="1"/>
      <p:bldP spid="11" grpId="0"/>
      <p:bldP spid="11" grpId="1"/>
      <p:bldP spid="13" grpId="0"/>
      <p:bldP spid="13" grpId="1"/>
      <p:bldP spid="16" grpId="0"/>
      <p:bldP spid="1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4AC05AF-6DE4-EB88-B8FC-A70B0DD09E00}"/>
              </a:ext>
              <a:ext uri="{C183D7F6-B498-43B3-948B-1728B52AA6E4}">
                <adec:decorative xmlns:adec="http://schemas.microsoft.com/office/drawing/2017/decorative" val="1"/>
              </a:ext>
            </a:extLst>
          </p:cNvPr>
          <p:cNvSpPr>
            <a:spLocks/>
          </p:cNvSpPr>
          <p:nvPr/>
        </p:nvSpPr>
        <p:spPr bwMode="auto">
          <a:xfrm>
            <a:off x="0" y="1203798"/>
            <a:ext cx="12192000" cy="4937760"/>
          </a:xfrm>
          <a:prstGeom prst="rect">
            <a:avLst/>
          </a:prstGeom>
          <a:gradFill flip="none" rotWithShape="1">
            <a:gsLst>
              <a:gs pos="0">
                <a:srgbClr val="FFA38B"/>
              </a:gs>
              <a:gs pos="70000">
                <a:srgbClr val="D59ED7"/>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err="1">
              <a:ln>
                <a:noFill/>
              </a:ln>
              <a:solidFill>
                <a:srgbClr val="091F2C"/>
              </a:solidFill>
              <a:effectLst/>
              <a:uLnTx/>
              <a:uFillTx/>
              <a:latin typeface="Segoe Sans Display Semibold" pitchFamily="2" charset="0"/>
              <a:ea typeface="+mn-ea"/>
              <a:cs typeface="Segoe Sans Display Semibold" pitchFamily="2" charset="0"/>
            </a:endParaRPr>
          </a:p>
        </p:txBody>
      </p:sp>
      <p:pic>
        <p:nvPicPr>
          <p:cNvPr id="44" name="Picture 43" descr="A group of people in a meeting&#10;&#10;Description automatically generated">
            <a:extLst>
              <a:ext uri="{FF2B5EF4-FFF2-40B4-BE49-F238E27FC236}">
                <a16:creationId xmlns:a16="http://schemas.microsoft.com/office/drawing/2014/main" id="{35624E9E-DDBC-661A-B81E-DE8990C65BEA}"/>
              </a:ext>
            </a:extLst>
          </p:cNvPr>
          <p:cNvPicPr>
            <a:picLocks/>
          </p:cNvPicPr>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1916093" y="1203798"/>
            <a:ext cx="8359815" cy="4937760"/>
          </a:xfrm>
          <a:prstGeom prst="rect">
            <a:avLst/>
          </a:prstGeom>
        </p:spPr>
      </p:pic>
      <p:sp>
        <p:nvSpPr>
          <p:cNvPr id="2" name="Title 1">
            <a:extLst>
              <a:ext uri="{FF2B5EF4-FFF2-40B4-BE49-F238E27FC236}">
                <a16:creationId xmlns:a16="http://schemas.microsoft.com/office/drawing/2014/main" id="{DA0D7E65-0B12-E75A-49D3-5BBC77FC528D}"/>
              </a:ext>
            </a:extLst>
          </p:cNvPr>
          <p:cNvSpPr>
            <a:spLocks noGrp="1"/>
          </p:cNvSpPr>
          <p:nvPr>
            <p:ph type="title"/>
          </p:nvPr>
        </p:nvSpPr>
        <p:spPr/>
        <p:txBody>
          <a:bodyPr/>
          <a:lstStyle/>
          <a:p>
            <a:pPr algn="ctr"/>
            <a:r>
              <a:rPr lang="es-MX"/>
              <a:t>Descripción de los roles comunes</a:t>
            </a:r>
            <a:endParaRPr lang="en-US"/>
          </a:p>
        </p:txBody>
      </p:sp>
      <p:sp>
        <p:nvSpPr>
          <p:cNvPr id="26" name="TextBox 25">
            <a:extLst>
              <a:ext uri="{FF2B5EF4-FFF2-40B4-BE49-F238E27FC236}">
                <a16:creationId xmlns:a16="http://schemas.microsoft.com/office/drawing/2014/main" id="{48BFADD1-E2E6-186B-B98E-C41D109F4A7A}"/>
              </a:ext>
            </a:extLst>
          </p:cNvPr>
          <p:cNvSpPr txBox="1"/>
          <p:nvPr/>
        </p:nvSpPr>
        <p:spPr>
          <a:xfrm>
            <a:off x="8967650" y="1671980"/>
            <a:ext cx="914400" cy="340519"/>
          </a:xfrm>
          <a:prstGeom prst="roundRect">
            <a:avLst/>
          </a:prstGeom>
          <a:noFill/>
          <a:ln w="9525">
            <a:solidFill>
              <a:schemeClr val="bg1"/>
            </a:solidFill>
            <a:prstDash val="dash"/>
          </a:ln>
        </p:spPr>
        <p:txBody>
          <a:bodyPr wrap="square" lIns="45720" tIns="0" rIns="45720" bIns="0">
            <a:spAutoFit/>
          </a:bodyPr>
          <a:lstStyle/>
          <a:p>
            <a:pPr lvl="0" algn="ctr">
              <a:defRPr/>
            </a:pPr>
            <a:r>
              <a:rPr lang="en-US" sz="1000" spc="-20" err="1">
                <a:solidFill>
                  <a:srgbClr val="FFF8F3"/>
                </a:solidFill>
                <a:latin typeface="Segoe Sans Display"/>
                <a:cs typeface="Segoe Sans Small Semibold" pitchFamily="2" charset="0"/>
              </a:rPr>
              <a:t>Analistas</a:t>
            </a:r>
            <a:r>
              <a:rPr lang="en-US" sz="1000" spc="-20">
                <a:solidFill>
                  <a:srgbClr val="FFF8F3"/>
                </a:solidFill>
                <a:latin typeface="Segoe Sans Display"/>
                <a:cs typeface="Segoe Sans Small Semibold" pitchFamily="2" charset="0"/>
              </a:rPr>
              <a:t> de </a:t>
            </a:r>
            <a:r>
              <a:rPr lang="en-US" sz="1000" spc="-20" err="1">
                <a:solidFill>
                  <a:srgbClr val="FFF8F3"/>
                </a:solidFill>
                <a:latin typeface="Segoe Sans Display"/>
                <a:cs typeface="Segoe Sans Small Semibold" pitchFamily="2" charset="0"/>
              </a:rPr>
              <a:t>Gestión</a:t>
            </a:r>
            <a:endParaRPr kumimoji="0" lang="en-US" sz="1000" b="0" i="0" u="none" strike="noStrike" kern="1200" cap="none" spc="0" normalizeH="0" baseline="0" noProof="0">
              <a:ln>
                <a:noFill/>
              </a:ln>
              <a:solidFill>
                <a:srgbClr val="FFF8F3"/>
              </a:solidFill>
              <a:effectLst/>
              <a:uLnTx/>
              <a:uFillTx/>
              <a:latin typeface="Segoe Sans Display"/>
              <a:ea typeface="+mn-ea"/>
              <a:cs typeface="Segoe Sans Small Semibold" pitchFamily="2" charset="0"/>
            </a:endParaRPr>
          </a:p>
        </p:txBody>
      </p:sp>
      <p:sp>
        <p:nvSpPr>
          <p:cNvPr id="27" name="TextBox 26">
            <a:extLst>
              <a:ext uri="{FF2B5EF4-FFF2-40B4-BE49-F238E27FC236}">
                <a16:creationId xmlns:a16="http://schemas.microsoft.com/office/drawing/2014/main" id="{991B3765-9B17-6FF5-C7DA-6D7AEA9C2765}"/>
              </a:ext>
            </a:extLst>
          </p:cNvPr>
          <p:cNvSpPr txBox="1"/>
          <p:nvPr/>
        </p:nvSpPr>
        <p:spPr>
          <a:xfrm>
            <a:off x="7043727" y="1623565"/>
            <a:ext cx="914400" cy="340519"/>
          </a:xfrm>
          <a:prstGeom prst="roundRect">
            <a:avLst/>
          </a:prstGeom>
          <a:noFill/>
          <a:ln w="9525">
            <a:solidFill>
              <a:schemeClr val="bg1"/>
            </a:solidFill>
            <a:prstDash val="dash"/>
          </a:ln>
        </p:spPr>
        <p:txBody>
          <a:bodyPr wrap="square" lIns="45720" tIns="0" rIns="45720" bIns="0">
            <a:spAutoFit/>
          </a:bodyPr>
          <a:lstStyle/>
          <a:p>
            <a:pPr lvl="0" algn="ctr">
              <a:defRPr/>
            </a:pPr>
            <a:r>
              <a:rPr lang="en-US" sz="1000" spc="-20" err="1">
                <a:solidFill>
                  <a:srgbClr val="FFF8F3"/>
                </a:solidFill>
                <a:latin typeface="Segoe Sans Display"/>
                <a:cs typeface="Segoe Sans Small Semibold" pitchFamily="2" charset="0"/>
              </a:rPr>
              <a:t>Profesionales</a:t>
            </a:r>
            <a:r>
              <a:rPr lang="en-US" sz="1000" spc="-20">
                <a:solidFill>
                  <a:srgbClr val="FFF8F3"/>
                </a:solidFill>
                <a:latin typeface="Segoe Sans Display"/>
                <a:cs typeface="Segoe Sans Small Semibold" pitchFamily="2" charset="0"/>
              </a:rPr>
              <a:t> del marketing</a:t>
            </a:r>
            <a:endParaRPr kumimoji="0" lang="en-US" sz="1000" b="0" i="0" u="none" strike="noStrike" kern="1200" cap="none" spc="0" normalizeH="0" baseline="0" noProof="0">
              <a:ln>
                <a:noFill/>
              </a:ln>
              <a:solidFill>
                <a:srgbClr val="FFF8F3"/>
              </a:solidFill>
              <a:effectLst/>
              <a:uLnTx/>
              <a:uFillTx/>
              <a:latin typeface="Segoe Sans Display"/>
              <a:ea typeface="+mn-ea"/>
              <a:cs typeface="Segoe Sans Small Semibold" pitchFamily="2" charset="0"/>
            </a:endParaRPr>
          </a:p>
        </p:txBody>
      </p:sp>
      <p:sp>
        <p:nvSpPr>
          <p:cNvPr id="28" name="TextBox 27">
            <a:extLst>
              <a:ext uri="{FF2B5EF4-FFF2-40B4-BE49-F238E27FC236}">
                <a16:creationId xmlns:a16="http://schemas.microsoft.com/office/drawing/2014/main" id="{BAD66A8A-78C2-250B-B075-E5E2F4756226}"/>
              </a:ext>
            </a:extLst>
          </p:cNvPr>
          <p:cNvSpPr txBox="1"/>
          <p:nvPr/>
        </p:nvSpPr>
        <p:spPr>
          <a:xfrm>
            <a:off x="5385605" y="1592267"/>
            <a:ext cx="1188720" cy="340519"/>
          </a:xfrm>
          <a:prstGeom prst="roundRect">
            <a:avLst/>
          </a:prstGeom>
          <a:noFill/>
          <a:ln w="9525">
            <a:solidFill>
              <a:schemeClr val="bg1"/>
            </a:solidFill>
            <a:prstDash val="dash"/>
          </a:ln>
        </p:spPr>
        <p:txBody>
          <a:bodyPr wrap="square" lIns="45720" tIns="0" rIns="45720" bIns="0">
            <a:spAutoFit/>
          </a:bodyPr>
          <a:lstStyle/>
          <a:p>
            <a:pPr lvl="0" algn="ctr">
              <a:defRPr/>
            </a:pPr>
            <a:r>
              <a:rPr lang="en-US" sz="1000" spc="-20" err="1">
                <a:solidFill>
                  <a:srgbClr val="FFF8F3"/>
                </a:solidFill>
                <a:latin typeface="Segoe Sans Display"/>
                <a:cs typeface="Segoe Sans Small Semibold" pitchFamily="2" charset="0"/>
              </a:rPr>
              <a:t>Representantes</a:t>
            </a:r>
            <a:r>
              <a:rPr lang="en-US" sz="1000" spc="-20">
                <a:solidFill>
                  <a:srgbClr val="FFF8F3"/>
                </a:solidFill>
                <a:latin typeface="Segoe Sans Display"/>
                <a:cs typeface="Segoe Sans Small Semibold" pitchFamily="2" charset="0"/>
              </a:rPr>
              <a:t> de </a:t>
            </a:r>
            <a:r>
              <a:rPr lang="en-US" sz="1000" spc="-20" err="1">
                <a:solidFill>
                  <a:srgbClr val="FFF8F3"/>
                </a:solidFill>
                <a:latin typeface="Segoe Sans Display"/>
                <a:cs typeface="Segoe Sans Small Semibold" pitchFamily="2" charset="0"/>
              </a:rPr>
              <a:t>servicio</a:t>
            </a:r>
            <a:r>
              <a:rPr lang="en-US" sz="1000" spc="-20">
                <a:solidFill>
                  <a:srgbClr val="FFF8F3"/>
                </a:solidFill>
                <a:latin typeface="Segoe Sans Display"/>
                <a:cs typeface="Segoe Sans Small Semibold" pitchFamily="2" charset="0"/>
              </a:rPr>
              <a:t> al </a:t>
            </a:r>
            <a:r>
              <a:rPr lang="en-US" sz="1000" spc="-20" err="1">
                <a:solidFill>
                  <a:srgbClr val="FFF8F3"/>
                </a:solidFill>
                <a:latin typeface="Segoe Sans Display"/>
                <a:cs typeface="Segoe Sans Small Semibold" pitchFamily="2" charset="0"/>
              </a:rPr>
              <a:t>cliente</a:t>
            </a:r>
            <a:endParaRPr kumimoji="0" lang="en-US" sz="1000" b="0" i="0" u="none" strike="noStrike" kern="1200" cap="none" spc="0" normalizeH="0" baseline="0" noProof="0">
              <a:ln>
                <a:noFill/>
              </a:ln>
              <a:solidFill>
                <a:srgbClr val="FFF8F3"/>
              </a:solidFill>
              <a:effectLst/>
              <a:uLnTx/>
              <a:uFillTx/>
              <a:latin typeface="Segoe Sans Display"/>
              <a:ea typeface="+mn-ea"/>
              <a:cs typeface="Segoe Sans Small Semibold" pitchFamily="2" charset="0"/>
            </a:endParaRPr>
          </a:p>
        </p:txBody>
      </p:sp>
      <p:sp>
        <p:nvSpPr>
          <p:cNvPr id="29" name="TextBox 28">
            <a:extLst>
              <a:ext uri="{FF2B5EF4-FFF2-40B4-BE49-F238E27FC236}">
                <a16:creationId xmlns:a16="http://schemas.microsoft.com/office/drawing/2014/main" id="{1A32C06F-5E11-C97C-C38F-EB0D63A69532}"/>
              </a:ext>
            </a:extLst>
          </p:cNvPr>
          <p:cNvSpPr txBox="1"/>
          <p:nvPr/>
        </p:nvSpPr>
        <p:spPr>
          <a:xfrm>
            <a:off x="3911269" y="1592267"/>
            <a:ext cx="822960" cy="272415"/>
          </a:xfrm>
          <a:prstGeom prst="roundRect">
            <a:avLst/>
          </a:prstGeom>
          <a:noFill/>
          <a:ln w="9525">
            <a:solidFill>
              <a:schemeClr val="bg1"/>
            </a:solidFill>
            <a:prstDash val="dash"/>
          </a:ln>
        </p:spPr>
        <p:txBody>
          <a:bodyPr wrap="square" lIns="45720" tIns="0" rIns="45720" bIns="0">
            <a:spAutoFit/>
          </a:bodyPr>
          <a:lstStyle/>
          <a:p>
            <a:pPr lvl="0" algn="ctr">
              <a:defRPr/>
            </a:pPr>
            <a:r>
              <a:rPr lang="en-US" sz="800" spc="-20" err="1">
                <a:solidFill>
                  <a:srgbClr val="FFF8F3"/>
                </a:solidFill>
                <a:latin typeface="Segoe Sans Display"/>
                <a:cs typeface="Segoe Sans Small Semibold" pitchFamily="2" charset="0"/>
              </a:rPr>
              <a:t>Desarrolladores</a:t>
            </a:r>
            <a:r>
              <a:rPr lang="en-US" sz="800" spc="-20">
                <a:solidFill>
                  <a:srgbClr val="FFF8F3"/>
                </a:solidFill>
                <a:latin typeface="Segoe Sans Display"/>
                <a:cs typeface="Segoe Sans Small Semibold" pitchFamily="2" charset="0"/>
              </a:rPr>
              <a:t> de software</a:t>
            </a:r>
            <a:endParaRPr kumimoji="0" lang="en-US" sz="1000" b="0" i="0" u="none" strike="noStrike" kern="1200" cap="none" spc="0" normalizeH="0" baseline="0" noProof="0">
              <a:ln>
                <a:noFill/>
              </a:ln>
              <a:solidFill>
                <a:srgbClr val="FFF8F3"/>
              </a:solidFill>
              <a:effectLst/>
              <a:uLnTx/>
              <a:uFillTx/>
              <a:latin typeface="Segoe Sans Display"/>
              <a:ea typeface="+mn-ea"/>
              <a:cs typeface="Segoe Sans Small Semibold" pitchFamily="2" charset="0"/>
            </a:endParaRPr>
          </a:p>
        </p:txBody>
      </p:sp>
      <p:sp>
        <p:nvSpPr>
          <p:cNvPr id="30" name="TextBox 29">
            <a:extLst>
              <a:ext uri="{FF2B5EF4-FFF2-40B4-BE49-F238E27FC236}">
                <a16:creationId xmlns:a16="http://schemas.microsoft.com/office/drawing/2014/main" id="{439BB0FD-F406-E3DB-21E1-498A698FBD48}"/>
              </a:ext>
            </a:extLst>
          </p:cNvPr>
          <p:cNvSpPr txBox="1"/>
          <p:nvPr/>
        </p:nvSpPr>
        <p:spPr>
          <a:xfrm>
            <a:off x="2730394" y="1756062"/>
            <a:ext cx="914400" cy="306467"/>
          </a:xfrm>
          <a:prstGeom prst="roundRect">
            <a:avLst/>
          </a:prstGeom>
          <a:noFill/>
          <a:ln w="9525">
            <a:solidFill>
              <a:schemeClr val="bg1"/>
            </a:solidFill>
            <a:prstDash val="dash"/>
          </a:ln>
        </p:spPr>
        <p:txBody>
          <a:bodyPr wrap="square" lIns="45720" tIns="0" rIns="45720" bIns="0">
            <a:spAutoFit/>
          </a:bodyPr>
          <a:lstStyle/>
          <a:p>
            <a:pPr lvl="0" algn="ctr">
              <a:defRPr/>
            </a:pPr>
            <a:r>
              <a:rPr lang="en-US" sz="900" spc="-20" err="1">
                <a:solidFill>
                  <a:srgbClr val="FFF8F3"/>
                </a:solidFill>
                <a:latin typeface="Segoe Sans Display"/>
                <a:cs typeface="Segoe Sans Small Semibold" pitchFamily="2" charset="0"/>
              </a:rPr>
              <a:t>Profesionales</a:t>
            </a:r>
            <a:r>
              <a:rPr lang="en-US" sz="900" spc="-20">
                <a:solidFill>
                  <a:srgbClr val="FFF8F3"/>
                </a:solidFill>
                <a:latin typeface="Segoe Sans Display"/>
                <a:cs typeface="Segoe Sans Small Semibold" pitchFamily="2" charset="0"/>
              </a:rPr>
              <a:t> de </a:t>
            </a:r>
            <a:r>
              <a:rPr lang="en-US" sz="900" spc="-20" err="1">
                <a:solidFill>
                  <a:srgbClr val="FFF8F3"/>
                </a:solidFill>
                <a:latin typeface="Segoe Sans Display"/>
                <a:cs typeface="Segoe Sans Small Semibold" pitchFamily="2" charset="0"/>
              </a:rPr>
              <a:t>Operaciones</a:t>
            </a:r>
            <a:endParaRPr kumimoji="0" lang="en-US" sz="1000" b="0" i="0" u="none" strike="noStrike" kern="1200" cap="none" spc="0" normalizeH="0" baseline="0" noProof="0">
              <a:ln>
                <a:noFill/>
              </a:ln>
              <a:solidFill>
                <a:srgbClr val="FFF8F3"/>
              </a:solidFill>
              <a:effectLst/>
              <a:uLnTx/>
              <a:uFillTx/>
              <a:latin typeface="Segoe Sans Display"/>
              <a:ea typeface="+mn-ea"/>
              <a:cs typeface="Segoe Sans Small Semibold" pitchFamily="2" charset="0"/>
            </a:endParaRPr>
          </a:p>
        </p:txBody>
      </p:sp>
      <p:sp>
        <p:nvSpPr>
          <p:cNvPr id="31" name="TextBox 30">
            <a:extLst>
              <a:ext uri="{FF2B5EF4-FFF2-40B4-BE49-F238E27FC236}">
                <a16:creationId xmlns:a16="http://schemas.microsoft.com/office/drawing/2014/main" id="{BD7F26E4-40E3-0545-69C3-4D391A90A6BD}"/>
              </a:ext>
            </a:extLst>
          </p:cNvPr>
          <p:cNvSpPr txBox="1"/>
          <p:nvPr/>
        </p:nvSpPr>
        <p:spPr>
          <a:xfrm>
            <a:off x="2148049" y="2423282"/>
            <a:ext cx="914400" cy="306467"/>
          </a:xfrm>
          <a:prstGeom prst="roundRect">
            <a:avLst/>
          </a:prstGeom>
          <a:noFill/>
          <a:ln w="9525">
            <a:solidFill>
              <a:schemeClr val="bg1"/>
            </a:solidFill>
            <a:prstDash val="dash"/>
          </a:ln>
        </p:spPr>
        <p:txBody>
          <a:bodyPr wrap="square" lIns="45720" tIns="0" rIns="45720" bIns="0">
            <a:spAutoFit/>
          </a:bodyPr>
          <a:lstStyle/>
          <a:p>
            <a:pPr lvl="0" algn="ctr">
              <a:defRPr/>
            </a:pPr>
            <a:r>
              <a:rPr lang="en-US" sz="900" spc="-20" err="1">
                <a:solidFill>
                  <a:srgbClr val="FFF8F3"/>
                </a:solidFill>
                <a:latin typeface="Segoe Sans Display"/>
                <a:cs typeface="Segoe Sans Small Semibold" pitchFamily="2" charset="0"/>
              </a:rPr>
              <a:t>Trabajadores</a:t>
            </a:r>
            <a:r>
              <a:rPr lang="en-US" sz="900" spc="-20">
                <a:solidFill>
                  <a:srgbClr val="FFF8F3"/>
                </a:solidFill>
                <a:latin typeface="Segoe Sans Display"/>
                <a:cs typeface="Segoe Sans Small Semibold" pitchFamily="2" charset="0"/>
              </a:rPr>
              <a:t> </a:t>
            </a:r>
            <a:r>
              <a:rPr lang="en-US" sz="900" spc="-20" err="1">
                <a:solidFill>
                  <a:srgbClr val="FFF8F3"/>
                </a:solidFill>
                <a:latin typeface="Segoe Sans Display"/>
                <a:cs typeface="Segoe Sans Small Semibold" pitchFamily="2" charset="0"/>
              </a:rPr>
              <a:t>Administrativos</a:t>
            </a:r>
            <a:endParaRPr kumimoji="0" lang="en-US" sz="1000" b="0" i="0" u="none" strike="noStrike" kern="1200" cap="none" spc="0" normalizeH="0" baseline="0" noProof="0">
              <a:ln>
                <a:noFill/>
              </a:ln>
              <a:solidFill>
                <a:srgbClr val="FFF8F3"/>
              </a:solidFill>
              <a:effectLst/>
              <a:uLnTx/>
              <a:uFillTx/>
              <a:latin typeface="Segoe Sans Display"/>
              <a:ea typeface="+mn-ea"/>
              <a:cs typeface="Segoe Sans Small Semibold" pitchFamily="2" charset="0"/>
            </a:endParaRPr>
          </a:p>
        </p:txBody>
      </p:sp>
      <p:sp>
        <p:nvSpPr>
          <p:cNvPr id="33" name="TextBox 32">
            <a:extLst>
              <a:ext uri="{FF2B5EF4-FFF2-40B4-BE49-F238E27FC236}">
                <a16:creationId xmlns:a16="http://schemas.microsoft.com/office/drawing/2014/main" id="{8BDA327E-96BB-0298-B360-941B8289EA0A}"/>
              </a:ext>
            </a:extLst>
          </p:cNvPr>
          <p:cNvSpPr txBox="1"/>
          <p:nvPr/>
        </p:nvSpPr>
        <p:spPr>
          <a:xfrm>
            <a:off x="4508613" y="5130347"/>
            <a:ext cx="914400" cy="340519"/>
          </a:xfrm>
          <a:prstGeom prst="roundRect">
            <a:avLst/>
          </a:prstGeom>
          <a:noFill/>
          <a:ln w="9525">
            <a:solidFill>
              <a:schemeClr val="bg1"/>
            </a:solidFill>
            <a:prstDash val="dash"/>
          </a:ln>
        </p:spPr>
        <p:txBody>
          <a:bodyPr wrap="square" lIns="45720" tIns="0" rIns="45720" bIns="0">
            <a:spAutoFit/>
          </a:bodyPr>
          <a:lstStyle/>
          <a:p>
            <a:pPr lvl="0" algn="ctr">
              <a:defRPr/>
            </a:pPr>
            <a:r>
              <a:rPr lang="en-US" sz="1000" spc="-20" err="1">
                <a:solidFill>
                  <a:srgbClr val="FFF8F3"/>
                </a:solidFill>
                <a:latin typeface="Segoe Sans Display"/>
                <a:cs typeface="Segoe Sans Small Semibold" pitchFamily="2" charset="0"/>
              </a:rPr>
              <a:t>Profesionales</a:t>
            </a:r>
            <a:r>
              <a:rPr lang="en-US" sz="1000" spc="-20">
                <a:solidFill>
                  <a:srgbClr val="FFF8F3"/>
                </a:solidFill>
                <a:latin typeface="Segoe Sans Display"/>
                <a:cs typeface="Segoe Sans Small Semibold" pitchFamily="2" charset="0"/>
              </a:rPr>
              <a:t> del marketing</a:t>
            </a:r>
            <a:endParaRPr kumimoji="0" lang="en-US" sz="1000" b="0" i="0" u="none" strike="noStrike" kern="1200" cap="none" spc="0" normalizeH="0" baseline="0" noProof="0">
              <a:ln>
                <a:noFill/>
              </a:ln>
              <a:solidFill>
                <a:srgbClr val="FFF8F3"/>
              </a:solidFill>
              <a:effectLst/>
              <a:uLnTx/>
              <a:uFillTx/>
              <a:latin typeface="Segoe Sans Display"/>
              <a:ea typeface="+mn-ea"/>
              <a:cs typeface="Segoe Sans Small Semibold" pitchFamily="2" charset="0"/>
            </a:endParaRPr>
          </a:p>
        </p:txBody>
      </p:sp>
      <p:sp>
        <p:nvSpPr>
          <p:cNvPr id="34" name="TextBox 33">
            <a:extLst>
              <a:ext uri="{FF2B5EF4-FFF2-40B4-BE49-F238E27FC236}">
                <a16:creationId xmlns:a16="http://schemas.microsoft.com/office/drawing/2014/main" id="{25505A42-7CA0-D165-7750-AE5182FF0C54}"/>
              </a:ext>
            </a:extLst>
          </p:cNvPr>
          <p:cNvSpPr txBox="1"/>
          <p:nvPr/>
        </p:nvSpPr>
        <p:spPr>
          <a:xfrm>
            <a:off x="5257384" y="4416287"/>
            <a:ext cx="1028766" cy="459700"/>
          </a:xfrm>
          <a:prstGeom prst="roundRect">
            <a:avLst/>
          </a:prstGeom>
          <a:noFill/>
          <a:ln w="9525">
            <a:solidFill>
              <a:schemeClr val="bg1"/>
            </a:solidFill>
            <a:prstDash val="dash"/>
          </a:ln>
        </p:spPr>
        <p:txBody>
          <a:bodyPr wrap="square" lIns="45720" tIns="0" rIns="45720" bIns="0">
            <a:spAutoFit/>
          </a:bodyPr>
          <a:lstStyle/>
          <a:p>
            <a:pPr lvl="0" algn="ctr">
              <a:defRPr/>
            </a:pPr>
            <a:r>
              <a:rPr lang="en-US" sz="900" spc="-20" err="1">
                <a:solidFill>
                  <a:srgbClr val="FFF8F3"/>
                </a:solidFill>
                <a:latin typeface="Segoe Sans Display"/>
                <a:cs typeface="Segoe Sans Small Semibold" pitchFamily="2" charset="0"/>
              </a:rPr>
              <a:t>Contadores</a:t>
            </a:r>
            <a:r>
              <a:rPr lang="en-US" sz="900" spc="-20">
                <a:solidFill>
                  <a:srgbClr val="FFF8F3"/>
                </a:solidFill>
                <a:latin typeface="Segoe Sans Display"/>
                <a:cs typeface="Segoe Sans Small Semibold" pitchFamily="2" charset="0"/>
              </a:rPr>
              <a:t> y </a:t>
            </a:r>
            <a:r>
              <a:rPr lang="en-US" sz="900" spc="-20" err="1">
                <a:solidFill>
                  <a:srgbClr val="FFF8F3"/>
                </a:solidFill>
                <a:latin typeface="Segoe Sans Display"/>
                <a:cs typeface="Segoe Sans Small Semibold" pitchFamily="2" charset="0"/>
              </a:rPr>
              <a:t>Analistas</a:t>
            </a:r>
            <a:r>
              <a:rPr lang="en-US" sz="900" spc="-20">
                <a:solidFill>
                  <a:srgbClr val="FFF8F3"/>
                </a:solidFill>
                <a:latin typeface="Segoe Sans Display"/>
                <a:cs typeface="Segoe Sans Small Semibold" pitchFamily="2" charset="0"/>
              </a:rPr>
              <a:t> </a:t>
            </a:r>
            <a:r>
              <a:rPr lang="en-US" sz="900" spc="-20" err="1">
                <a:solidFill>
                  <a:srgbClr val="FFF8F3"/>
                </a:solidFill>
                <a:latin typeface="Segoe Sans Display"/>
                <a:cs typeface="Segoe Sans Small Semibold" pitchFamily="2" charset="0"/>
              </a:rPr>
              <a:t>Financieros</a:t>
            </a:r>
            <a:endParaRPr kumimoji="0" lang="en-US" sz="1000" b="0" i="0" u="none" strike="noStrike" kern="1200" cap="none" spc="0" normalizeH="0" baseline="0" noProof="0">
              <a:ln>
                <a:noFill/>
              </a:ln>
              <a:solidFill>
                <a:srgbClr val="FFF8F3"/>
              </a:solidFill>
              <a:effectLst/>
              <a:uLnTx/>
              <a:uFillTx/>
              <a:latin typeface="Segoe Sans Display"/>
              <a:ea typeface="+mn-ea"/>
              <a:cs typeface="Segoe Sans Small Semibold" pitchFamily="2" charset="0"/>
            </a:endParaRPr>
          </a:p>
        </p:txBody>
      </p:sp>
      <p:sp>
        <p:nvSpPr>
          <p:cNvPr id="35" name="TextBox 34">
            <a:extLst>
              <a:ext uri="{FF2B5EF4-FFF2-40B4-BE49-F238E27FC236}">
                <a16:creationId xmlns:a16="http://schemas.microsoft.com/office/drawing/2014/main" id="{28F9C052-1D02-A381-C652-AC0D5C9D60AC}"/>
              </a:ext>
            </a:extLst>
          </p:cNvPr>
          <p:cNvSpPr txBox="1"/>
          <p:nvPr/>
        </p:nvSpPr>
        <p:spPr>
          <a:xfrm>
            <a:off x="6424706" y="5021179"/>
            <a:ext cx="1033272" cy="442674"/>
          </a:xfrm>
          <a:prstGeom prst="roundRect">
            <a:avLst/>
          </a:prstGeom>
          <a:noFill/>
          <a:ln w="9525">
            <a:solidFill>
              <a:schemeClr val="bg1"/>
            </a:solidFill>
            <a:prstDash val="dash"/>
          </a:ln>
        </p:spPr>
        <p:txBody>
          <a:bodyPr wrap="square" lIns="45720" tIns="45720" rIns="45720" bIns="45720">
            <a:spAutoFit/>
          </a:bodyPr>
          <a:lstStyle/>
          <a:p>
            <a:pPr lvl="0" algn="ctr">
              <a:defRPr/>
            </a:pPr>
            <a:r>
              <a:rPr lang="en-US" sz="1000" spc="-20" err="1">
                <a:solidFill>
                  <a:srgbClr val="FFF8F3"/>
                </a:solidFill>
                <a:latin typeface="Segoe Sans Display"/>
                <a:cs typeface="Segoe Sans Small Semibold" pitchFamily="2" charset="0"/>
              </a:rPr>
              <a:t>Profesionales</a:t>
            </a:r>
            <a:r>
              <a:rPr lang="en-US" sz="1000" spc="-20">
                <a:solidFill>
                  <a:srgbClr val="FFF8F3"/>
                </a:solidFill>
                <a:latin typeface="Segoe Sans Display"/>
                <a:cs typeface="Segoe Sans Small Semibold" pitchFamily="2" charset="0"/>
              </a:rPr>
              <a:t> de RRHH</a:t>
            </a:r>
            <a:endParaRPr kumimoji="0" lang="en-US" sz="1000" b="0" i="0" u="none" strike="noStrike" kern="1200" cap="none" spc="0" normalizeH="0" baseline="0" noProof="0">
              <a:ln>
                <a:noFill/>
              </a:ln>
              <a:solidFill>
                <a:srgbClr val="FFF8F3"/>
              </a:solidFill>
              <a:effectLst/>
              <a:uLnTx/>
              <a:uFillTx/>
              <a:latin typeface="Segoe Sans Display"/>
              <a:ea typeface="+mn-ea"/>
              <a:cs typeface="Segoe Sans Small Semibold" pitchFamily="2" charset="0"/>
            </a:endParaRPr>
          </a:p>
        </p:txBody>
      </p:sp>
      <p:sp>
        <p:nvSpPr>
          <p:cNvPr id="36" name="TextBox 35">
            <a:extLst>
              <a:ext uri="{FF2B5EF4-FFF2-40B4-BE49-F238E27FC236}">
                <a16:creationId xmlns:a16="http://schemas.microsoft.com/office/drawing/2014/main" id="{FF446169-42B9-A92A-D1BD-FAC4C5AC3B76}"/>
              </a:ext>
            </a:extLst>
          </p:cNvPr>
          <p:cNvSpPr txBox="1"/>
          <p:nvPr/>
        </p:nvSpPr>
        <p:spPr>
          <a:xfrm>
            <a:off x="7252263" y="4586546"/>
            <a:ext cx="1028766" cy="442674"/>
          </a:xfrm>
          <a:prstGeom prst="roundRect">
            <a:avLst/>
          </a:prstGeom>
          <a:noFill/>
          <a:ln w="9525">
            <a:solidFill>
              <a:schemeClr val="bg1"/>
            </a:solidFill>
            <a:prstDash val="dash"/>
          </a:ln>
        </p:spPr>
        <p:txBody>
          <a:bodyPr wrap="square" lIns="45720" tIns="45720" rIns="45720" bIns="45720">
            <a:spAutoFit/>
          </a:bodyPr>
          <a:lstStyle/>
          <a:p>
            <a:pPr lvl="0" algn="ctr">
              <a:defRPr/>
            </a:pPr>
            <a:r>
              <a:rPr lang="en-US" sz="1000" spc="-20" err="1">
                <a:solidFill>
                  <a:srgbClr val="FFF8F3"/>
                </a:solidFill>
                <a:latin typeface="Segoe Sans Display"/>
                <a:cs typeface="Segoe Sans Small Semibold" pitchFamily="2" charset="0"/>
              </a:rPr>
              <a:t>Profesionales</a:t>
            </a:r>
            <a:r>
              <a:rPr lang="en-US" sz="1000" spc="-20">
                <a:solidFill>
                  <a:srgbClr val="FFF8F3"/>
                </a:solidFill>
                <a:latin typeface="Segoe Sans Display"/>
                <a:cs typeface="Segoe Sans Small Semibold" pitchFamily="2" charset="0"/>
              </a:rPr>
              <a:t> de TI</a:t>
            </a:r>
            <a:endParaRPr kumimoji="0" lang="en-US" sz="1000" b="0" i="0" u="none" strike="noStrike" kern="1200" cap="none" spc="0" normalizeH="0" baseline="0" noProof="0">
              <a:ln>
                <a:noFill/>
              </a:ln>
              <a:solidFill>
                <a:srgbClr val="FFF8F3"/>
              </a:solidFill>
              <a:effectLst/>
              <a:uLnTx/>
              <a:uFillTx/>
              <a:latin typeface="Segoe Sans Display"/>
              <a:ea typeface="+mn-ea"/>
              <a:cs typeface="Segoe Sans Small Semibold" pitchFamily="2" charset="0"/>
            </a:endParaRPr>
          </a:p>
        </p:txBody>
      </p:sp>
      <p:cxnSp>
        <p:nvCxnSpPr>
          <p:cNvPr id="38" name="Straight Connector 37" descr="Line pointing to person">
            <a:extLst>
              <a:ext uri="{FF2B5EF4-FFF2-40B4-BE49-F238E27FC236}">
                <a16:creationId xmlns:a16="http://schemas.microsoft.com/office/drawing/2014/main" id="{1436BDCF-5929-4105-7409-14E1CBD230EB}"/>
              </a:ext>
            </a:extLst>
          </p:cNvPr>
          <p:cNvCxnSpPr>
            <a:cxnSpLocks/>
          </p:cNvCxnSpPr>
          <p:nvPr/>
        </p:nvCxnSpPr>
        <p:spPr>
          <a:xfrm>
            <a:off x="3294404" y="2171994"/>
            <a:ext cx="431962" cy="251288"/>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descr="Line pointing to person">
            <a:extLst>
              <a:ext uri="{FF2B5EF4-FFF2-40B4-BE49-F238E27FC236}">
                <a16:creationId xmlns:a16="http://schemas.microsoft.com/office/drawing/2014/main" id="{D17035AB-5030-533F-39F5-42EF61C12FE9}"/>
              </a:ext>
            </a:extLst>
          </p:cNvPr>
          <p:cNvCxnSpPr>
            <a:cxnSpLocks/>
          </p:cNvCxnSpPr>
          <p:nvPr/>
        </p:nvCxnSpPr>
        <p:spPr>
          <a:xfrm>
            <a:off x="4368469" y="1990877"/>
            <a:ext cx="328408" cy="347634"/>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descr="Line pointing to person">
            <a:extLst>
              <a:ext uri="{FF2B5EF4-FFF2-40B4-BE49-F238E27FC236}">
                <a16:creationId xmlns:a16="http://schemas.microsoft.com/office/drawing/2014/main" id="{096320AB-4092-F1EE-CA1C-6A8E12C002DF}"/>
              </a:ext>
            </a:extLst>
          </p:cNvPr>
          <p:cNvCxnSpPr>
            <a:cxnSpLocks/>
          </p:cNvCxnSpPr>
          <p:nvPr/>
        </p:nvCxnSpPr>
        <p:spPr>
          <a:xfrm flipH="1">
            <a:off x="5806663" y="1990877"/>
            <a:ext cx="149113" cy="354934"/>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descr="Line pointing to person">
            <a:extLst>
              <a:ext uri="{FF2B5EF4-FFF2-40B4-BE49-F238E27FC236}">
                <a16:creationId xmlns:a16="http://schemas.microsoft.com/office/drawing/2014/main" id="{501EB453-4B99-08F8-775F-EAF5F6EF7BF6}"/>
              </a:ext>
            </a:extLst>
          </p:cNvPr>
          <p:cNvCxnSpPr>
            <a:cxnSpLocks/>
          </p:cNvCxnSpPr>
          <p:nvPr/>
        </p:nvCxnSpPr>
        <p:spPr>
          <a:xfrm flipH="1">
            <a:off x="6969170" y="2012499"/>
            <a:ext cx="551129" cy="39342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descr="Line pointing to person">
            <a:extLst>
              <a:ext uri="{FF2B5EF4-FFF2-40B4-BE49-F238E27FC236}">
                <a16:creationId xmlns:a16="http://schemas.microsoft.com/office/drawing/2014/main" id="{A42ADE34-AF84-69B4-07B6-8AE40D52672F}"/>
              </a:ext>
            </a:extLst>
          </p:cNvPr>
          <p:cNvCxnSpPr>
            <a:cxnSpLocks/>
          </p:cNvCxnSpPr>
          <p:nvPr/>
        </p:nvCxnSpPr>
        <p:spPr>
          <a:xfrm flipH="1">
            <a:off x="8547923" y="2012499"/>
            <a:ext cx="347614" cy="321733"/>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descr="Line pointing to person">
            <a:extLst>
              <a:ext uri="{FF2B5EF4-FFF2-40B4-BE49-F238E27FC236}">
                <a16:creationId xmlns:a16="http://schemas.microsoft.com/office/drawing/2014/main" id="{6FFF9A95-C2BE-232B-D81B-FC080455B701}"/>
              </a:ext>
            </a:extLst>
          </p:cNvPr>
          <p:cNvCxnSpPr>
            <a:cxnSpLocks/>
          </p:cNvCxnSpPr>
          <p:nvPr/>
        </p:nvCxnSpPr>
        <p:spPr>
          <a:xfrm flipH="1">
            <a:off x="2420462" y="2868055"/>
            <a:ext cx="208624" cy="434802"/>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descr="Line pointing to person">
            <a:extLst>
              <a:ext uri="{FF2B5EF4-FFF2-40B4-BE49-F238E27FC236}">
                <a16:creationId xmlns:a16="http://schemas.microsoft.com/office/drawing/2014/main" id="{8ECEB44F-3FAF-C633-538E-8146193E6ACB}"/>
              </a:ext>
            </a:extLst>
          </p:cNvPr>
          <p:cNvCxnSpPr>
            <a:cxnSpLocks/>
          </p:cNvCxnSpPr>
          <p:nvPr/>
        </p:nvCxnSpPr>
        <p:spPr>
          <a:xfrm flipH="1" flipV="1">
            <a:off x="4293404" y="4076296"/>
            <a:ext cx="403473" cy="944883"/>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3" name="Straight Connector 52" descr="Line pointing to person">
            <a:extLst>
              <a:ext uri="{FF2B5EF4-FFF2-40B4-BE49-F238E27FC236}">
                <a16:creationId xmlns:a16="http://schemas.microsoft.com/office/drawing/2014/main" id="{81EEC762-9603-DC29-D4D4-36B327E37170}"/>
              </a:ext>
            </a:extLst>
          </p:cNvPr>
          <p:cNvCxnSpPr>
            <a:cxnSpLocks/>
          </p:cNvCxnSpPr>
          <p:nvPr/>
        </p:nvCxnSpPr>
        <p:spPr>
          <a:xfrm flipH="1" flipV="1">
            <a:off x="4823512" y="3819269"/>
            <a:ext cx="433872" cy="539083"/>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5" name="Straight Connector 54" descr="Line pointing to person">
            <a:extLst>
              <a:ext uri="{FF2B5EF4-FFF2-40B4-BE49-F238E27FC236}">
                <a16:creationId xmlns:a16="http://schemas.microsoft.com/office/drawing/2014/main" id="{2FF8344F-DD9D-4F28-02D5-E4CEDC3CA4CD}"/>
              </a:ext>
            </a:extLst>
          </p:cNvPr>
          <p:cNvCxnSpPr>
            <a:cxnSpLocks/>
          </p:cNvCxnSpPr>
          <p:nvPr/>
        </p:nvCxnSpPr>
        <p:spPr>
          <a:xfrm flipH="1" flipV="1">
            <a:off x="5887212" y="3848236"/>
            <a:ext cx="885330" cy="1078829"/>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descr="Line pointing to person">
            <a:extLst>
              <a:ext uri="{FF2B5EF4-FFF2-40B4-BE49-F238E27FC236}">
                <a16:creationId xmlns:a16="http://schemas.microsoft.com/office/drawing/2014/main" id="{998CD9FC-A93A-675B-A86E-F5CE1A4A11EF}"/>
              </a:ext>
            </a:extLst>
          </p:cNvPr>
          <p:cNvCxnSpPr>
            <a:cxnSpLocks/>
          </p:cNvCxnSpPr>
          <p:nvPr/>
        </p:nvCxnSpPr>
        <p:spPr>
          <a:xfrm flipH="1" flipV="1">
            <a:off x="6881316" y="3818937"/>
            <a:ext cx="711051" cy="72980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B6E00B0-0F98-9C21-1340-E4A9DBC232A6}"/>
              </a:ext>
            </a:extLst>
          </p:cNvPr>
          <p:cNvSpPr txBox="1"/>
          <p:nvPr/>
        </p:nvSpPr>
        <p:spPr>
          <a:xfrm>
            <a:off x="588263" y="6197107"/>
            <a:ext cx="11176316" cy="215444"/>
          </a:xfrm>
          <a:prstGeom prst="rect">
            <a:avLst/>
          </a:prstGeom>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5613" algn="l"/>
                <a:tab pos="4570413" algn="l"/>
              </a:tabLst>
              <a:defRPr/>
            </a:pPr>
            <a:r>
              <a:rPr kumimoji="0" lang="en-US" sz="700" b="0" i="0" u="none" strike="noStrike" kern="1200" cap="none" spc="0" normalizeH="0" baseline="0" noProof="0">
                <a:ln>
                  <a:noFill/>
                </a:ln>
                <a:solidFill>
                  <a:srgbClr val="091F2C"/>
                </a:solidFill>
                <a:effectLst/>
                <a:uLnTx/>
                <a:uFillTx/>
                <a:latin typeface="Segoe Sans Small Thin" pitchFamily="2" charset="0"/>
                <a:ea typeface="+mn-ea"/>
                <a:cs typeface="Segoe Sans Small Thin" pitchFamily="2" charset="0"/>
              </a:rPr>
              <a:t>Note: Occupations are selected at the ‘broad’ level</a:t>
            </a:r>
          </a:p>
          <a:p>
            <a:pPr marL="0" marR="0" lvl="0" indent="0" algn="l" defTabSz="914400" rtl="0" eaLnBrk="1" fontAlgn="auto" latinLnBrk="0" hangingPunct="1">
              <a:lnSpc>
                <a:spcPct val="100000"/>
              </a:lnSpc>
              <a:spcBef>
                <a:spcPts val="0"/>
              </a:spcBef>
              <a:spcAft>
                <a:spcPts val="0"/>
              </a:spcAft>
              <a:buClrTx/>
              <a:buSzTx/>
              <a:buFontTx/>
              <a:buNone/>
              <a:tabLst>
                <a:tab pos="455613" algn="l"/>
                <a:tab pos="4570413" algn="l"/>
              </a:tabLst>
              <a:defRPr/>
            </a:pPr>
            <a:r>
              <a:rPr kumimoji="0" lang="en-US" sz="700" b="0" i="0" u="none" strike="noStrike" kern="1200" cap="none" spc="0" normalizeH="0" baseline="0" noProof="0">
                <a:ln>
                  <a:noFill/>
                </a:ln>
                <a:solidFill>
                  <a:srgbClr val="091F2C"/>
                </a:solidFill>
                <a:effectLst/>
                <a:uLnTx/>
                <a:uFillTx/>
                <a:latin typeface="Segoe Sans Small Thin" pitchFamily="2" charset="0"/>
                <a:ea typeface="+mn-ea"/>
                <a:cs typeface="Segoe Sans Small Thin" pitchFamily="2" charset="0"/>
              </a:rPr>
              <a:t>Source: Bureau of Labor Statistics</a:t>
            </a:r>
          </a:p>
        </p:txBody>
      </p:sp>
    </p:spTree>
    <p:extLst>
      <p:ext uri="{BB962C8B-B14F-4D97-AF65-F5344CB8AC3E}">
        <p14:creationId xmlns:p14="http://schemas.microsoft.com/office/powerpoint/2010/main" val="2436630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50000" fill="hold" grpId="1" nodeType="withEffect">
                                  <p:stCondLst>
                                    <p:cond delay="0"/>
                                  </p:stCondLst>
                                  <p:childTnLst>
                                    <p:animMotion origin="layout" path="M -0.02786 0.00023 L 0 3.33333E-6 " pathEditMode="relative" rAng="0" ptsTypes="AA">
                                      <p:cBhvr>
                                        <p:cTn id="9" dur="700" fill="hold"/>
                                        <p:tgtEl>
                                          <p:spTgt spid="16"/>
                                        </p:tgtEl>
                                        <p:attrNameLst>
                                          <p:attrName>ppt_x</p:attrName>
                                          <p:attrName>ppt_y</p:attrName>
                                        </p:attrNameLst>
                                      </p:cBhvr>
                                      <p:rCtr x="1393" y="-23"/>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0"/>
                                  </p:stCondLst>
                                  <p:childTnLst>
                                    <p:animMotion origin="layout" path="M -6.25E-7 -2.96296E-6 L -6.25E-7 0.03542 " pathEditMode="relative" rAng="0" ptsTypes="AA">
                                      <p:cBhvr>
                                        <p:cTn id="14"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3" grpId="0"/>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EB67447-4DD9-C805-2EAA-0F6CE2B76D3B}"/>
              </a:ext>
            </a:extLst>
          </p:cNvPr>
          <p:cNvSpPr/>
          <p:nvPr/>
        </p:nvSpPr>
        <p:spPr bwMode="auto">
          <a:xfrm flipV="1">
            <a:off x="0" y="1"/>
            <a:ext cx="12192000" cy="481443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 name="Title 3">
            <a:extLst>
              <a:ext uri="{FF2B5EF4-FFF2-40B4-BE49-F238E27FC236}">
                <a16:creationId xmlns:a16="http://schemas.microsoft.com/office/drawing/2014/main" id="{5067E53E-5333-726C-13CA-D0883E01F80E}"/>
              </a:ext>
            </a:extLst>
          </p:cNvPr>
          <p:cNvSpPr>
            <a:spLocks noGrp="1"/>
          </p:cNvSpPr>
          <p:nvPr>
            <p:ph type="title"/>
          </p:nvPr>
        </p:nvSpPr>
        <p:spPr>
          <a:xfrm>
            <a:off x="588263" y="457200"/>
            <a:ext cx="11018520" cy="553998"/>
          </a:xfrm>
        </p:spPr>
        <p:txBody>
          <a:bodyPr/>
          <a:lstStyle/>
          <a:p>
            <a:pPr algn="ctr"/>
            <a:r>
              <a:rPr lang="es-MX">
                <a:solidFill>
                  <a:schemeClr val="bg1"/>
                </a:solidFill>
              </a:rPr>
              <a:t>Oportunidades de transformación de la IA</a:t>
            </a:r>
            <a:endParaRPr lang="en-US">
              <a:solidFill>
                <a:schemeClr val="bg1"/>
              </a:solidFill>
            </a:endParaRPr>
          </a:p>
        </p:txBody>
      </p:sp>
      <p:sp>
        <p:nvSpPr>
          <p:cNvPr id="6" name="TextBox 5">
            <a:extLst>
              <a:ext uri="{FF2B5EF4-FFF2-40B4-BE49-F238E27FC236}">
                <a16:creationId xmlns:a16="http://schemas.microsoft.com/office/drawing/2014/main" id="{5324D463-A153-4E27-66C0-46CB8E8309FB}"/>
              </a:ext>
            </a:extLst>
          </p:cNvPr>
          <p:cNvSpPr txBox="1"/>
          <p:nvPr/>
        </p:nvSpPr>
        <p:spPr>
          <a:xfrm>
            <a:off x="2684398" y="988459"/>
            <a:ext cx="6826250" cy="338554"/>
          </a:xfrm>
          <a:prstGeom prst="rect">
            <a:avLst/>
          </a:prstGeom>
          <a:noFill/>
        </p:spPr>
        <p:txBody>
          <a:bodyPr wrap="square">
            <a:spAutoFit/>
          </a:bodyPr>
          <a:lstStyle/>
          <a:p>
            <a:pPr lvl="0" algn="ctr">
              <a:defRPr/>
            </a:pPr>
            <a:r>
              <a:rPr lang="es-MX" sz="1600">
                <a:solidFill>
                  <a:srgbClr val="091F2C"/>
                </a:solidFill>
                <a:latin typeface="Segoe Sans Display"/>
              </a:rPr>
              <a:t>Comprender dónde enfocan su tiempo las personas en diferentes roles</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 name="TextBox 2">
            <a:extLst>
              <a:ext uri="{FF2B5EF4-FFF2-40B4-BE49-F238E27FC236}">
                <a16:creationId xmlns:a16="http://schemas.microsoft.com/office/drawing/2014/main" id="{29ABF493-082B-9875-A57C-1F9FABA7C8E8}"/>
              </a:ext>
            </a:extLst>
          </p:cNvPr>
          <p:cNvSpPr txBox="1"/>
          <p:nvPr/>
        </p:nvSpPr>
        <p:spPr>
          <a:xfrm>
            <a:off x="588964" y="5641617"/>
            <a:ext cx="8555036" cy="754053"/>
          </a:xfrm>
          <a:prstGeom prst="rect">
            <a:avLst/>
          </a:prstGeom>
        </p:spPr>
        <p:txBody>
          <a:bodyPr wrap="square" lIns="0" tIns="0" rIns="0" bIns="0" rtlCol="0" anchor="b">
            <a:spAutoFit/>
          </a:bodyPr>
          <a:lstStyle/>
          <a:p>
            <a:pPr marL="139700" lvl="0" indent="-139700">
              <a:buFont typeface="+mj-lt"/>
              <a:buAutoNum type="arabicPeriod"/>
              <a:tabLst>
                <a:tab pos="455613" algn="l"/>
                <a:tab pos="4570413" algn="l"/>
              </a:tabLst>
              <a:defRPr/>
            </a:pPr>
            <a:r>
              <a:rPr lang="es-MX" sz="700">
                <a:latin typeface="Segoe Sans Small Thin" pitchFamily="2" charset="0"/>
                <a:cs typeface="Segoe Sans Small Thin" pitchFamily="2" charset="0"/>
              </a:rPr>
              <a:t>Fuente: Informe sobre el estado de las ventas de Salesforce 2022</a:t>
            </a:r>
            <a:r>
              <a:rPr kumimoji="0" lang="en-US" sz="700" b="0" i="0" u="none" strike="noStrike" kern="1200" cap="none" spc="0" normalizeH="0" baseline="0" noProof="0">
                <a:ln>
                  <a:noFill/>
                </a:ln>
                <a:effectLst/>
                <a:uLnTx/>
                <a:uFillTx/>
                <a:latin typeface="Segoe Sans Small Thin" pitchFamily="2" charset="0"/>
                <a:ea typeface="+mn-ea"/>
                <a:cs typeface="Segoe Sans Small Thin" pitchFamily="2" charset="0"/>
              </a:rPr>
              <a:t>;  </a:t>
            </a:r>
            <a:r>
              <a:rPr lang="es-MX" sz="700">
                <a:latin typeface="Segoe Sans Small Thin" pitchFamily="2" charset="0"/>
                <a:cs typeface="Segoe Sans Small Thin" pitchFamily="2" charset="0"/>
                <a:hlinkClick r:id="rId3">
                  <a:extLst>
                    <a:ext uri="{A12FA001-AC4F-418D-AE19-62706E023703}">
                      <ahyp:hlinkClr xmlns:ahyp="http://schemas.microsoft.com/office/drawing/2018/hyperlinkcolor" val="tx"/>
                    </a:ext>
                  </a:extLst>
                </a:hlinkClick>
              </a:rPr>
              <a:t>Cuota de mercado de las aplicaciones de gestión de relaciones con los clientes de IDC 2022</a:t>
            </a:r>
            <a:endParaRPr lang="en-US" sz="700">
              <a:latin typeface="Segoe Sans Small Thin" pitchFamily="2" charset="0"/>
              <a:cs typeface="Segoe Sans Small Thin" pitchFamily="2" charset="0"/>
            </a:endParaRPr>
          </a:p>
          <a:p>
            <a:pPr marL="139700" lvl="0" indent="-139700">
              <a:buFont typeface="+mj-lt"/>
              <a:buAutoNum type="arabicPeriod"/>
              <a:tabLst>
                <a:tab pos="455613" algn="l"/>
                <a:tab pos="4570413" algn="l"/>
              </a:tabLst>
              <a:defRPr/>
            </a:pPr>
            <a:r>
              <a:rPr lang="es-MX" sz="700">
                <a:latin typeface="Segoe Sans Small Thin" pitchFamily="2" charset="0"/>
                <a:cs typeface="Segoe Sans Small Thin" pitchFamily="2" charset="0"/>
              </a:rPr>
              <a:t>Fuente: entrevistas a líderes de </a:t>
            </a:r>
            <a:r>
              <a:rPr lang="es-MX" sz="700" err="1">
                <a:latin typeface="Segoe Sans Small Thin" pitchFamily="2" charset="0"/>
                <a:cs typeface="Segoe Sans Small Thin" pitchFamily="2" charset="0"/>
              </a:rPr>
              <a:t>call</a:t>
            </a:r>
            <a:r>
              <a:rPr lang="es-MX" sz="700">
                <a:latin typeface="Segoe Sans Small Thin" pitchFamily="2" charset="0"/>
                <a:cs typeface="Segoe Sans Small Thin" pitchFamily="2" charset="0"/>
              </a:rPr>
              <a:t> center (N=3); Datos de benchmarking operacional de la industria de </a:t>
            </a:r>
            <a:r>
              <a:rPr lang="es-MX" sz="700" err="1">
                <a:latin typeface="Segoe Sans Small Thin" pitchFamily="2" charset="0"/>
                <a:cs typeface="Segoe Sans Small Thin" pitchFamily="2" charset="0"/>
              </a:rPr>
              <a:t>call</a:t>
            </a:r>
            <a:r>
              <a:rPr lang="es-MX" sz="700">
                <a:latin typeface="Segoe Sans Small Thin" pitchFamily="2" charset="0"/>
                <a:cs typeface="Segoe Sans Small Thin" pitchFamily="2" charset="0"/>
              </a:rPr>
              <a:t> centers y su impacto en FCR SQM </a:t>
            </a:r>
            <a:r>
              <a:rPr lang="es-MX" sz="700" err="1">
                <a:latin typeface="Segoe Sans Small Thin" pitchFamily="2" charset="0"/>
                <a:cs typeface="Segoe Sans Small Thin" pitchFamily="2" charset="0"/>
              </a:rPr>
              <a:t>Group</a:t>
            </a:r>
            <a:r>
              <a:rPr lang="es-MX" sz="700">
                <a:latin typeface="Segoe Sans Small Thin" pitchFamily="2" charset="0"/>
                <a:cs typeface="Segoe Sans Small Thin" pitchFamily="2" charset="0"/>
              </a:rPr>
              <a:t>, mayo de 2021; Aplicaciones de centro de contacto de IDC 2022</a:t>
            </a:r>
          </a:p>
          <a:p>
            <a:pPr marL="139700" lvl="0" indent="-139700">
              <a:buFont typeface="+mj-lt"/>
              <a:buAutoNum type="arabicPeriod"/>
              <a:tabLst>
                <a:tab pos="455613" algn="l"/>
                <a:tab pos="4570413" algn="l"/>
              </a:tabLst>
              <a:defRPr/>
            </a:pPr>
            <a:r>
              <a:rPr lang="es-MX" sz="700">
                <a:latin typeface="Segoe Sans Small Thin" pitchFamily="2" charset="0"/>
                <a:cs typeface="Segoe Sans Small Thin" pitchFamily="2" charset="0"/>
              </a:rPr>
              <a:t>Fuente: Entrevista a expertos en reclutamiento (N=1), búsqueda iluminada; Cuota de mercado del software de gestión del capital humano de Gartner en 2022</a:t>
            </a:r>
            <a:r>
              <a:rPr kumimoji="0" lang="en-US" sz="700" b="0" i="0" u="none" strike="noStrike" kern="1200" cap="none" spc="0" normalizeH="0" baseline="0" noProof="0">
                <a:ln>
                  <a:noFill/>
                </a:ln>
                <a:effectLst/>
                <a:uLnTx/>
                <a:uFillTx/>
                <a:latin typeface="Segoe Sans Small Thin" pitchFamily="2" charset="0"/>
                <a:ea typeface="+mn-ea"/>
                <a:cs typeface="Segoe Sans Small Thin" pitchFamily="2" charset="0"/>
              </a:rPr>
              <a:t>; </a:t>
            </a:r>
            <a:r>
              <a:rPr lang="es-MX" sz="700">
                <a:latin typeface="Segoe Sans Small Thin" pitchFamily="2" charset="0"/>
                <a:cs typeface="Segoe Sans Small Thin" pitchFamily="2" charset="0"/>
                <a:hlinkClick r:id="rId4">
                  <a:extLst>
                    <a:ext uri="{A12FA001-AC4F-418D-AE19-62706E023703}">
                      <ahyp:hlinkClr xmlns:ahyp="http://schemas.microsoft.com/office/drawing/2018/hyperlinkcolor" val="tx"/>
                    </a:ext>
                  </a:extLst>
                </a:hlinkClick>
              </a:rPr>
              <a:t>Mercado de herramientas de inteligencia de talento Nueva investigación Informe </a:t>
            </a:r>
            <a:r>
              <a:rPr lang="es-MX" sz="700" err="1">
                <a:latin typeface="Segoe Sans Small Thin" pitchFamily="2" charset="0"/>
                <a:cs typeface="Segoe Sans Small Thin" pitchFamily="2" charset="0"/>
                <a:hlinkClick r:id="rId4">
                  <a:extLst>
                    <a:ext uri="{A12FA001-AC4F-418D-AE19-62706E023703}">
                      <ahyp:hlinkClr xmlns:ahyp="http://schemas.microsoft.com/office/drawing/2018/hyperlinkcolor" val="tx"/>
                    </a:ext>
                  </a:extLst>
                </a:hlinkClick>
              </a:rPr>
              <a:t>Inight</a:t>
            </a:r>
            <a:r>
              <a:rPr lang="es-MX" sz="700">
                <a:latin typeface="Segoe Sans Small Thin" pitchFamily="2" charset="0"/>
                <a:cs typeface="Segoe Sans Small Thin" pitchFamily="2" charset="0"/>
                <a:hlinkClick r:id="rId4">
                  <a:extLst>
                    <a:ext uri="{A12FA001-AC4F-418D-AE19-62706E023703}">
                      <ahyp:hlinkClr xmlns:ahyp="http://schemas.microsoft.com/office/drawing/2018/hyperlinkcolor" val="tx"/>
                    </a:ext>
                  </a:extLst>
                </a:hlinkClick>
              </a:rPr>
              <a:t> 2023</a:t>
            </a:r>
            <a:endParaRPr lang="en-US" sz="700">
              <a:latin typeface="Segoe Sans Small Thin" pitchFamily="2" charset="0"/>
              <a:cs typeface="Segoe Sans Small Thin" pitchFamily="2" charset="0"/>
            </a:endParaRPr>
          </a:p>
          <a:p>
            <a:pPr marL="139700" lvl="0" indent="-139700">
              <a:buFont typeface="+mj-lt"/>
              <a:buAutoNum type="arabicPeriod"/>
              <a:tabLst>
                <a:tab pos="455613" algn="l"/>
                <a:tab pos="4570413" algn="l"/>
              </a:tabLst>
              <a:defRPr/>
            </a:pPr>
            <a:r>
              <a:rPr lang="es-MX" sz="700">
                <a:latin typeface="Segoe Sans Small Thin" pitchFamily="2" charset="0"/>
                <a:cs typeface="Segoe Sans Small Thin" pitchFamily="2" charset="0"/>
              </a:rPr>
              <a:t>Fuente: Entrevistas a expertos en profesionales de TI (N=3); Cuota de mercado de IDC 2021 en gestión de servicios de TI</a:t>
            </a:r>
          </a:p>
          <a:p>
            <a:pPr marL="139700" lvl="0" indent="-139700">
              <a:buFont typeface="+mj-lt"/>
              <a:buAutoNum type="arabicPeriod"/>
              <a:tabLst>
                <a:tab pos="455613" algn="l"/>
                <a:tab pos="4570413" algn="l"/>
              </a:tabLst>
              <a:defRPr/>
            </a:pPr>
            <a:r>
              <a:rPr lang="es-MX" sz="700">
                <a:latin typeface="Segoe Sans Small Thin" pitchFamily="2" charset="0"/>
                <a:cs typeface="Segoe Sans Small Thin" pitchFamily="2" charset="0"/>
              </a:rPr>
              <a:t>Fuente: Investigación del equipo de marketing de MSFT; Cuota de mercado de los proveedores de software de marketing CRM de Gartner 2022</a:t>
            </a:r>
            <a:endParaRPr kumimoji="0" lang="en-US" sz="700" b="0" i="0" u="none" strike="noStrike" kern="1200" cap="none" spc="0" normalizeH="0" baseline="0" noProof="0">
              <a:ln>
                <a:noFill/>
              </a:ln>
              <a:effectLst/>
              <a:uLnTx/>
              <a:uFillTx/>
              <a:latin typeface="Segoe Sans Small Thin" pitchFamily="2" charset="0"/>
              <a:ea typeface="+mn-ea"/>
              <a:cs typeface="Segoe Sans Small Thin" pitchFamily="2" charset="0"/>
            </a:endParaRPr>
          </a:p>
        </p:txBody>
      </p:sp>
      <p:graphicFrame>
        <p:nvGraphicFramePr>
          <p:cNvPr id="90" name="Chart 89">
            <a:extLst>
              <a:ext uri="{FF2B5EF4-FFF2-40B4-BE49-F238E27FC236}">
                <a16:creationId xmlns:a16="http://schemas.microsoft.com/office/drawing/2014/main" id="{4600DBBD-CFF3-ED20-2E28-E2A91E425966}"/>
              </a:ext>
            </a:extLst>
          </p:cNvPr>
          <p:cNvGraphicFramePr/>
          <p:nvPr>
            <p:extLst>
              <p:ext uri="{D42A27DB-BD31-4B8C-83A1-F6EECF244321}">
                <p14:modId xmlns:p14="http://schemas.microsoft.com/office/powerpoint/2010/main" val="3738322843"/>
              </p:ext>
            </p:extLst>
          </p:nvPr>
        </p:nvGraphicFramePr>
        <p:xfrm>
          <a:off x="2496782" y="1421351"/>
          <a:ext cx="1877876" cy="403112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1" name="Chart 90">
            <a:extLst>
              <a:ext uri="{FF2B5EF4-FFF2-40B4-BE49-F238E27FC236}">
                <a16:creationId xmlns:a16="http://schemas.microsoft.com/office/drawing/2014/main" id="{9ADE284D-DE3D-4B6D-73CC-CCBEFC402E7C}"/>
              </a:ext>
            </a:extLst>
          </p:cNvPr>
          <p:cNvGraphicFramePr/>
          <p:nvPr>
            <p:extLst>
              <p:ext uri="{D42A27DB-BD31-4B8C-83A1-F6EECF244321}">
                <p14:modId xmlns:p14="http://schemas.microsoft.com/office/powerpoint/2010/main" val="4121705436"/>
              </p:ext>
            </p:extLst>
          </p:nvPr>
        </p:nvGraphicFramePr>
        <p:xfrm>
          <a:off x="4840568" y="1421351"/>
          <a:ext cx="1877876" cy="40311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2" name="Chart 91">
            <a:extLst>
              <a:ext uri="{FF2B5EF4-FFF2-40B4-BE49-F238E27FC236}">
                <a16:creationId xmlns:a16="http://schemas.microsoft.com/office/drawing/2014/main" id="{D4799B1F-82DD-834E-42E8-5907A9C355D2}"/>
              </a:ext>
            </a:extLst>
          </p:cNvPr>
          <p:cNvGraphicFramePr/>
          <p:nvPr>
            <p:extLst>
              <p:ext uri="{D42A27DB-BD31-4B8C-83A1-F6EECF244321}">
                <p14:modId xmlns:p14="http://schemas.microsoft.com/office/powerpoint/2010/main" val="3935642973"/>
              </p:ext>
            </p:extLst>
          </p:nvPr>
        </p:nvGraphicFramePr>
        <p:xfrm>
          <a:off x="7184354" y="1421351"/>
          <a:ext cx="1877876" cy="403112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3" name="Chart 92">
            <a:extLst>
              <a:ext uri="{FF2B5EF4-FFF2-40B4-BE49-F238E27FC236}">
                <a16:creationId xmlns:a16="http://schemas.microsoft.com/office/drawing/2014/main" id="{5F438B7B-3A35-ED3D-A440-C18C32B1B893}"/>
              </a:ext>
            </a:extLst>
          </p:cNvPr>
          <p:cNvGraphicFramePr/>
          <p:nvPr>
            <p:extLst>
              <p:ext uri="{D42A27DB-BD31-4B8C-83A1-F6EECF244321}">
                <p14:modId xmlns:p14="http://schemas.microsoft.com/office/powerpoint/2010/main" val="2579443310"/>
              </p:ext>
            </p:extLst>
          </p:nvPr>
        </p:nvGraphicFramePr>
        <p:xfrm>
          <a:off x="9561269" y="1421351"/>
          <a:ext cx="1877876" cy="4031125"/>
        </p:xfrm>
        <a:graphic>
          <a:graphicData uri="http://schemas.openxmlformats.org/drawingml/2006/chart">
            <c:chart xmlns:c="http://schemas.openxmlformats.org/drawingml/2006/chart" xmlns:r="http://schemas.openxmlformats.org/officeDocument/2006/relationships" r:id="rId8"/>
          </a:graphicData>
        </a:graphic>
      </p:graphicFrame>
      <p:sp>
        <p:nvSpPr>
          <p:cNvPr id="94" name="TextBox 25">
            <a:extLst>
              <a:ext uri="{FF2B5EF4-FFF2-40B4-BE49-F238E27FC236}">
                <a16:creationId xmlns:a16="http://schemas.microsoft.com/office/drawing/2014/main" id="{887C9383-BCB1-6011-1C0E-19E605488C0A}"/>
              </a:ext>
            </a:extLst>
          </p:cNvPr>
          <p:cNvSpPr txBox="1"/>
          <p:nvPr/>
        </p:nvSpPr>
        <p:spPr>
          <a:xfrm>
            <a:off x="1568359" y="1577613"/>
            <a:ext cx="1062024" cy="3323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s-MX" sz="800" spc="-10">
                <a:solidFill>
                  <a:schemeClr val="bg1"/>
                </a:solidFill>
                <a:latin typeface="Segoe Sans Display"/>
              </a:rPr>
              <a:t>Priorizar clientes potenciales y oportunidades</a:t>
            </a:r>
            <a:endParaRPr kumimoji="0" lang="en-US" sz="9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95" name="TextBox 26">
            <a:extLst>
              <a:ext uri="{FF2B5EF4-FFF2-40B4-BE49-F238E27FC236}">
                <a16:creationId xmlns:a16="http://schemas.microsoft.com/office/drawing/2014/main" id="{778B4E20-95E9-BBDD-B1F7-E9837EF36903}"/>
              </a:ext>
            </a:extLst>
          </p:cNvPr>
          <p:cNvSpPr txBox="1"/>
          <p:nvPr/>
        </p:nvSpPr>
        <p:spPr>
          <a:xfrm>
            <a:off x="1568359" y="1955531"/>
            <a:ext cx="1062024" cy="3323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s-MX" sz="800" spc="-10">
                <a:solidFill>
                  <a:schemeClr val="bg1"/>
                </a:solidFill>
                <a:latin typeface="Segoe Sans Display"/>
              </a:rPr>
              <a:t>Generación de cotizaciones y propuestas</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96" name="TextBox 27">
            <a:extLst>
              <a:ext uri="{FF2B5EF4-FFF2-40B4-BE49-F238E27FC236}">
                <a16:creationId xmlns:a16="http://schemas.microsoft.com/office/drawing/2014/main" id="{1270B3BE-2DAD-8261-D9C4-361A310B5960}"/>
              </a:ext>
            </a:extLst>
          </p:cNvPr>
          <p:cNvSpPr txBox="1"/>
          <p:nvPr/>
        </p:nvSpPr>
        <p:spPr>
          <a:xfrm>
            <a:off x="1568359" y="2578494"/>
            <a:ext cx="1062024" cy="2492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sz="900" spc="-10" err="1">
                <a:solidFill>
                  <a:schemeClr val="bg1"/>
                </a:solidFill>
                <a:latin typeface="Segoe Sans Display"/>
              </a:rPr>
              <a:t>Investigación</a:t>
            </a:r>
            <a:r>
              <a:rPr lang="en-US" sz="900" spc="-10">
                <a:solidFill>
                  <a:schemeClr val="bg1"/>
                </a:solidFill>
                <a:latin typeface="Segoe Sans Display"/>
              </a:rPr>
              <a:t> de </a:t>
            </a:r>
            <a:r>
              <a:rPr lang="en-US" sz="900" spc="-10" err="1">
                <a:solidFill>
                  <a:schemeClr val="bg1"/>
                </a:solidFill>
                <a:latin typeface="Segoe Sans Display"/>
              </a:rPr>
              <a:t>prospectos</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97" name="TextBox 28">
            <a:extLst>
              <a:ext uri="{FF2B5EF4-FFF2-40B4-BE49-F238E27FC236}">
                <a16:creationId xmlns:a16="http://schemas.microsoft.com/office/drawing/2014/main" id="{F9BF877C-20AD-FDD0-6334-8F599281DC16}"/>
              </a:ext>
            </a:extLst>
          </p:cNvPr>
          <p:cNvSpPr txBox="1"/>
          <p:nvPr/>
        </p:nvSpPr>
        <p:spPr>
          <a:xfrm>
            <a:off x="1568359" y="3199579"/>
            <a:ext cx="838739" cy="3323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s-MX" sz="800" spc="-10">
                <a:solidFill>
                  <a:schemeClr val="bg1"/>
                </a:solidFill>
                <a:latin typeface="Segoe Sans Display"/>
              </a:rPr>
              <a:t>Tareas de administración y entrada de datos</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98" name="TextBox 29">
            <a:extLst>
              <a:ext uri="{FF2B5EF4-FFF2-40B4-BE49-F238E27FC236}">
                <a16:creationId xmlns:a16="http://schemas.microsoft.com/office/drawing/2014/main" id="{61547102-2200-5421-CB76-EAE5DE5A81C1}"/>
              </a:ext>
            </a:extLst>
          </p:cNvPr>
          <p:cNvSpPr txBox="1"/>
          <p:nvPr/>
        </p:nvSpPr>
        <p:spPr>
          <a:xfrm>
            <a:off x="1568359" y="4125743"/>
            <a:ext cx="838739" cy="3323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s-MX" sz="800" spc="-10">
                <a:solidFill>
                  <a:schemeClr val="bg1"/>
                </a:solidFill>
                <a:latin typeface="Segoe Sans Display"/>
              </a:rPr>
              <a:t>Preparar, planificar y reunirse con los clientes</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99" name="TextBox 30">
            <a:extLst>
              <a:ext uri="{FF2B5EF4-FFF2-40B4-BE49-F238E27FC236}">
                <a16:creationId xmlns:a16="http://schemas.microsoft.com/office/drawing/2014/main" id="{26C47534-8703-51C8-51C9-C22CB43FEA92}"/>
              </a:ext>
            </a:extLst>
          </p:cNvPr>
          <p:cNvSpPr txBox="1"/>
          <p:nvPr/>
        </p:nvSpPr>
        <p:spPr>
          <a:xfrm>
            <a:off x="3917614" y="1499477"/>
            <a:ext cx="922953" cy="2769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sz="1000" spc="-10" err="1">
                <a:solidFill>
                  <a:schemeClr val="bg1"/>
                </a:solidFill>
                <a:latin typeface="Segoe Sans Display"/>
              </a:rPr>
              <a:t>Formación</a:t>
            </a:r>
            <a:r>
              <a:rPr lang="en-US" sz="1000" spc="-10">
                <a:solidFill>
                  <a:schemeClr val="bg1"/>
                </a:solidFill>
                <a:latin typeface="Segoe Sans Display"/>
              </a:rPr>
              <a:t> y </a:t>
            </a:r>
            <a:r>
              <a:rPr lang="en-US" sz="1000" spc="-10" err="1">
                <a:solidFill>
                  <a:schemeClr val="bg1"/>
                </a:solidFill>
                <a:latin typeface="Segoe Sans Display"/>
              </a:rPr>
              <a:t>desarrollo</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100" name="TextBox 31">
            <a:extLst>
              <a:ext uri="{FF2B5EF4-FFF2-40B4-BE49-F238E27FC236}">
                <a16:creationId xmlns:a16="http://schemas.microsoft.com/office/drawing/2014/main" id="{22A21263-893D-5338-CDF8-838B2A3FD116}"/>
              </a:ext>
            </a:extLst>
          </p:cNvPr>
          <p:cNvSpPr txBox="1"/>
          <p:nvPr/>
        </p:nvSpPr>
        <p:spPr>
          <a:xfrm>
            <a:off x="3917614" y="1818510"/>
            <a:ext cx="1062024" cy="1384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10" normalizeH="0" baseline="0" noProof="0">
                <a:ln>
                  <a:noFill/>
                </a:ln>
                <a:solidFill>
                  <a:schemeClr val="bg1"/>
                </a:solidFill>
                <a:effectLst/>
                <a:uLnTx/>
                <a:uFillTx/>
                <a:latin typeface="Segoe Sans Display"/>
                <a:ea typeface="+mn-ea"/>
                <a:cs typeface="+mn-cs"/>
              </a:rPr>
              <a:t>Admin</a:t>
            </a:r>
          </a:p>
        </p:txBody>
      </p:sp>
      <p:sp>
        <p:nvSpPr>
          <p:cNvPr id="101" name="TextBox 32">
            <a:extLst>
              <a:ext uri="{FF2B5EF4-FFF2-40B4-BE49-F238E27FC236}">
                <a16:creationId xmlns:a16="http://schemas.microsoft.com/office/drawing/2014/main" id="{2F4E9534-316B-7EAC-8254-CF098F0F8E9D}"/>
              </a:ext>
            </a:extLst>
          </p:cNvPr>
          <p:cNvSpPr txBox="1"/>
          <p:nvPr/>
        </p:nvSpPr>
        <p:spPr>
          <a:xfrm>
            <a:off x="3917614" y="2102239"/>
            <a:ext cx="1062024" cy="2492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s-MX" sz="900" spc="-10">
                <a:solidFill>
                  <a:schemeClr val="bg1"/>
                </a:solidFill>
                <a:latin typeface="Segoe Sans Display"/>
              </a:rPr>
              <a:t>Trabajo después de la llamada</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102" name="TextBox 33">
            <a:extLst>
              <a:ext uri="{FF2B5EF4-FFF2-40B4-BE49-F238E27FC236}">
                <a16:creationId xmlns:a16="http://schemas.microsoft.com/office/drawing/2014/main" id="{0179A6D4-1FBB-076E-8540-C9F5DB942682}"/>
              </a:ext>
            </a:extLst>
          </p:cNvPr>
          <p:cNvSpPr txBox="1"/>
          <p:nvPr/>
        </p:nvSpPr>
        <p:spPr>
          <a:xfrm>
            <a:off x="3917614" y="3521870"/>
            <a:ext cx="838739" cy="2492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sz="900" spc="-10" err="1">
                <a:solidFill>
                  <a:schemeClr val="bg1"/>
                </a:solidFill>
                <a:latin typeface="Segoe Sans Display"/>
              </a:rPr>
              <a:t>Llamadas</a:t>
            </a:r>
            <a:r>
              <a:rPr lang="en-US" sz="900" spc="-10">
                <a:solidFill>
                  <a:schemeClr val="bg1"/>
                </a:solidFill>
                <a:latin typeface="Segoe Sans Display"/>
              </a:rPr>
              <a:t> de </a:t>
            </a:r>
            <a:r>
              <a:rPr lang="en-US" sz="900" spc="-10" err="1">
                <a:solidFill>
                  <a:schemeClr val="bg1"/>
                </a:solidFill>
                <a:latin typeface="Segoe Sans Display"/>
              </a:rPr>
              <a:t>encabezado</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103" name="TextBox 34">
            <a:extLst>
              <a:ext uri="{FF2B5EF4-FFF2-40B4-BE49-F238E27FC236}">
                <a16:creationId xmlns:a16="http://schemas.microsoft.com/office/drawing/2014/main" id="{3E5D0562-C267-36BD-2978-8CC5B7B2E4F3}"/>
              </a:ext>
            </a:extLst>
          </p:cNvPr>
          <p:cNvSpPr txBox="1"/>
          <p:nvPr/>
        </p:nvSpPr>
        <p:spPr>
          <a:xfrm>
            <a:off x="6266869" y="1568726"/>
            <a:ext cx="838739" cy="1384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sz="1000" spc="-10" err="1">
                <a:solidFill>
                  <a:schemeClr val="bg1"/>
                </a:solidFill>
                <a:latin typeface="Segoe Sans Display"/>
              </a:rPr>
              <a:t>Reuniones</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104" name="TextBox 35">
            <a:extLst>
              <a:ext uri="{FF2B5EF4-FFF2-40B4-BE49-F238E27FC236}">
                <a16:creationId xmlns:a16="http://schemas.microsoft.com/office/drawing/2014/main" id="{1CB54502-3C6B-E962-8806-F5E7778E934C}"/>
              </a:ext>
            </a:extLst>
          </p:cNvPr>
          <p:cNvSpPr txBox="1"/>
          <p:nvPr/>
        </p:nvSpPr>
        <p:spPr>
          <a:xfrm>
            <a:off x="6266869" y="2274789"/>
            <a:ext cx="1062024" cy="1384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sz="1000" spc="-10" err="1">
                <a:solidFill>
                  <a:schemeClr val="bg1"/>
                </a:solidFill>
                <a:latin typeface="Segoe Sans Display"/>
              </a:rPr>
              <a:t>Gestión</a:t>
            </a:r>
            <a:r>
              <a:rPr lang="en-US" sz="1000" spc="-10">
                <a:solidFill>
                  <a:schemeClr val="bg1"/>
                </a:solidFill>
                <a:latin typeface="Segoe Sans Display"/>
              </a:rPr>
              <a:t> del </a:t>
            </a:r>
            <a:r>
              <a:rPr lang="en-US" sz="1000" spc="-10" err="1">
                <a:solidFill>
                  <a:schemeClr val="bg1"/>
                </a:solidFill>
                <a:latin typeface="Segoe Sans Display"/>
              </a:rPr>
              <a:t>talento</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105" name="TextBox 36">
            <a:extLst>
              <a:ext uri="{FF2B5EF4-FFF2-40B4-BE49-F238E27FC236}">
                <a16:creationId xmlns:a16="http://schemas.microsoft.com/office/drawing/2014/main" id="{F72A5309-65D9-44BC-043A-35AEBCBE2290}"/>
              </a:ext>
            </a:extLst>
          </p:cNvPr>
          <p:cNvSpPr txBox="1"/>
          <p:nvPr/>
        </p:nvSpPr>
        <p:spPr>
          <a:xfrm>
            <a:off x="6266869" y="2728580"/>
            <a:ext cx="1062024" cy="1384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sz="1000" spc="-10" err="1">
                <a:solidFill>
                  <a:schemeClr val="bg1"/>
                </a:solidFill>
                <a:latin typeface="Segoe Sans Display"/>
              </a:rPr>
              <a:t>Cierre</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106" name="TextBox 37">
            <a:extLst>
              <a:ext uri="{FF2B5EF4-FFF2-40B4-BE49-F238E27FC236}">
                <a16:creationId xmlns:a16="http://schemas.microsoft.com/office/drawing/2014/main" id="{9BC050ED-E19A-FD0B-657F-A8FC4BDBD33A}"/>
              </a:ext>
            </a:extLst>
          </p:cNvPr>
          <p:cNvSpPr txBox="1"/>
          <p:nvPr/>
        </p:nvSpPr>
        <p:spPr>
          <a:xfrm>
            <a:off x="6266869" y="3400369"/>
            <a:ext cx="838739" cy="124650"/>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sz="900" spc="-10" err="1">
                <a:solidFill>
                  <a:schemeClr val="bg1"/>
                </a:solidFill>
                <a:latin typeface="Segoe Sans Display"/>
              </a:rPr>
              <a:t>Abastecimientos</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107" name="TextBox 38">
            <a:extLst>
              <a:ext uri="{FF2B5EF4-FFF2-40B4-BE49-F238E27FC236}">
                <a16:creationId xmlns:a16="http://schemas.microsoft.com/office/drawing/2014/main" id="{A9648C19-5238-5124-6C2E-A7666F45DE7D}"/>
              </a:ext>
            </a:extLst>
          </p:cNvPr>
          <p:cNvSpPr txBox="1"/>
          <p:nvPr/>
        </p:nvSpPr>
        <p:spPr>
          <a:xfrm>
            <a:off x="6266869" y="4304040"/>
            <a:ext cx="838739" cy="1384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sz="1000" spc="-10" err="1">
                <a:solidFill>
                  <a:schemeClr val="bg1"/>
                </a:solidFill>
                <a:latin typeface="Segoe Sans Display"/>
              </a:rPr>
              <a:t>Entrevistas</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108" name="TextBox 39">
            <a:extLst>
              <a:ext uri="{FF2B5EF4-FFF2-40B4-BE49-F238E27FC236}">
                <a16:creationId xmlns:a16="http://schemas.microsoft.com/office/drawing/2014/main" id="{F742073D-F4B6-ADDA-DA93-7147A0BDB995}"/>
              </a:ext>
            </a:extLst>
          </p:cNvPr>
          <p:cNvSpPr txBox="1"/>
          <p:nvPr/>
        </p:nvSpPr>
        <p:spPr>
          <a:xfrm>
            <a:off x="8616124" y="1558232"/>
            <a:ext cx="1062024" cy="3323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s-MX" sz="800" spc="-10">
                <a:solidFill>
                  <a:schemeClr val="bg1"/>
                </a:solidFill>
                <a:latin typeface="Segoe Sans Display"/>
              </a:rPr>
              <a:t>Implementación de políticas de seguridad informática</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109" name="TextBox 40">
            <a:extLst>
              <a:ext uri="{FF2B5EF4-FFF2-40B4-BE49-F238E27FC236}">
                <a16:creationId xmlns:a16="http://schemas.microsoft.com/office/drawing/2014/main" id="{3DD8E27C-EE3B-2C38-ABE1-3053D41FD19C}"/>
              </a:ext>
            </a:extLst>
          </p:cNvPr>
          <p:cNvSpPr txBox="1"/>
          <p:nvPr/>
        </p:nvSpPr>
        <p:spPr>
          <a:xfrm>
            <a:off x="8616124" y="1957250"/>
            <a:ext cx="1062024" cy="2492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sz="900" spc="-10" err="1">
                <a:solidFill>
                  <a:schemeClr val="bg1"/>
                </a:solidFill>
                <a:latin typeface="Segoe Sans Display"/>
              </a:rPr>
              <a:t>Aprendizaje</a:t>
            </a:r>
            <a:r>
              <a:rPr lang="en-US" sz="900" spc="-10">
                <a:solidFill>
                  <a:schemeClr val="bg1"/>
                </a:solidFill>
                <a:latin typeface="Segoe Sans Display"/>
              </a:rPr>
              <a:t> y </a:t>
            </a:r>
            <a:r>
              <a:rPr lang="en-US" sz="900" spc="-10" err="1">
                <a:solidFill>
                  <a:schemeClr val="bg1"/>
                </a:solidFill>
                <a:latin typeface="Segoe Sans Display"/>
              </a:rPr>
              <a:t>desarrollo</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110" name="TextBox 41">
            <a:extLst>
              <a:ext uri="{FF2B5EF4-FFF2-40B4-BE49-F238E27FC236}">
                <a16:creationId xmlns:a16="http://schemas.microsoft.com/office/drawing/2014/main" id="{F14A6448-EB0C-DE3D-8CA6-38E77826D11C}"/>
              </a:ext>
            </a:extLst>
          </p:cNvPr>
          <p:cNvSpPr txBox="1"/>
          <p:nvPr/>
        </p:nvSpPr>
        <p:spPr>
          <a:xfrm>
            <a:off x="8616124" y="2831748"/>
            <a:ext cx="1159336" cy="3323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s-MX" sz="800" spc="-10">
                <a:solidFill>
                  <a:schemeClr val="bg1"/>
                </a:solidFill>
                <a:latin typeface="Segoe Sans Display"/>
              </a:rPr>
              <a:t>Desarrollo y mantenimiento de aplicaciones de software</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111" name="TextBox 42">
            <a:extLst>
              <a:ext uri="{FF2B5EF4-FFF2-40B4-BE49-F238E27FC236}">
                <a16:creationId xmlns:a16="http://schemas.microsoft.com/office/drawing/2014/main" id="{CCA75A55-437F-A035-3302-B4389AFA61ED}"/>
              </a:ext>
            </a:extLst>
          </p:cNvPr>
          <p:cNvSpPr txBox="1"/>
          <p:nvPr/>
        </p:nvSpPr>
        <p:spPr>
          <a:xfrm>
            <a:off x="8616124" y="3464269"/>
            <a:ext cx="838739" cy="2492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sz="900" spc="-10">
                <a:solidFill>
                  <a:schemeClr val="bg1"/>
                </a:solidFill>
                <a:latin typeface="Segoe Sans Display"/>
              </a:rPr>
              <a:t>Admin (</a:t>
            </a:r>
            <a:r>
              <a:rPr lang="en-US" sz="900" spc="-10" err="1">
                <a:solidFill>
                  <a:schemeClr val="bg1"/>
                </a:solidFill>
                <a:latin typeface="Segoe Sans Display"/>
              </a:rPr>
              <a:t>gestión</a:t>
            </a:r>
            <a:r>
              <a:rPr lang="en-US" sz="900" spc="-10">
                <a:solidFill>
                  <a:schemeClr val="bg1"/>
                </a:solidFill>
                <a:latin typeface="Segoe Sans Display"/>
              </a:rPr>
              <a:t> </a:t>
            </a:r>
            <a:r>
              <a:rPr lang="en-US" sz="900" spc="-10" err="1">
                <a:solidFill>
                  <a:schemeClr val="bg1"/>
                </a:solidFill>
                <a:latin typeface="Segoe Sans Display"/>
              </a:rPr>
              <a:t>técnica</a:t>
            </a:r>
            <a:r>
              <a:rPr lang="en-US" sz="900" spc="-10">
                <a:solidFill>
                  <a:schemeClr val="bg1"/>
                </a:solidFill>
                <a:latin typeface="Segoe Sans Display"/>
              </a:rPr>
              <a:t>)</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112" name="TextBox 43">
            <a:extLst>
              <a:ext uri="{FF2B5EF4-FFF2-40B4-BE49-F238E27FC236}">
                <a16:creationId xmlns:a16="http://schemas.microsoft.com/office/drawing/2014/main" id="{BA8A872C-FE54-B03B-9868-4636F3025107}"/>
              </a:ext>
            </a:extLst>
          </p:cNvPr>
          <p:cNvSpPr txBox="1"/>
          <p:nvPr/>
        </p:nvSpPr>
        <p:spPr>
          <a:xfrm>
            <a:off x="8616124" y="4234203"/>
            <a:ext cx="912015" cy="2492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s-MX" sz="900" spc="-10">
                <a:solidFill>
                  <a:schemeClr val="bg1"/>
                </a:solidFill>
                <a:latin typeface="Segoe Sans Display"/>
              </a:rPr>
              <a:t>Solución de problemas de TI</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113" name="TextBox 44">
            <a:extLst>
              <a:ext uri="{FF2B5EF4-FFF2-40B4-BE49-F238E27FC236}">
                <a16:creationId xmlns:a16="http://schemas.microsoft.com/office/drawing/2014/main" id="{47522517-25F3-D02D-4A05-11EB3540A679}"/>
              </a:ext>
            </a:extLst>
          </p:cNvPr>
          <p:cNvSpPr txBox="1"/>
          <p:nvPr/>
        </p:nvSpPr>
        <p:spPr>
          <a:xfrm>
            <a:off x="10965379" y="1655182"/>
            <a:ext cx="838739" cy="1384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sz="1000" spc="-10" err="1">
                <a:solidFill>
                  <a:schemeClr val="bg1"/>
                </a:solidFill>
                <a:latin typeface="Segoe Sans Display"/>
              </a:rPr>
              <a:t>Instrumento</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114" name="TextBox 45">
            <a:extLst>
              <a:ext uri="{FF2B5EF4-FFF2-40B4-BE49-F238E27FC236}">
                <a16:creationId xmlns:a16="http://schemas.microsoft.com/office/drawing/2014/main" id="{BEF781E6-54B1-81C1-A09E-62BFA70AC94B}"/>
              </a:ext>
            </a:extLst>
          </p:cNvPr>
          <p:cNvSpPr txBox="1"/>
          <p:nvPr/>
        </p:nvSpPr>
        <p:spPr>
          <a:xfrm>
            <a:off x="10965379" y="2109391"/>
            <a:ext cx="1062024" cy="1384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10" normalizeH="0" baseline="0" noProof="0">
                <a:ln>
                  <a:noFill/>
                </a:ln>
                <a:solidFill>
                  <a:schemeClr val="bg1"/>
                </a:solidFill>
                <a:effectLst/>
                <a:uLnTx/>
                <a:uFillTx/>
                <a:latin typeface="Segoe Sans Display"/>
                <a:ea typeface="+mn-ea"/>
                <a:cs typeface="+mn-cs"/>
              </a:rPr>
              <a:t>Plan</a:t>
            </a:r>
          </a:p>
        </p:txBody>
      </p:sp>
      <p:sp>
        <p:nvSpPr>
          <p:cNvPr id="115" name="TextBox 46">
            <a:extLst>
              <a:ext uri="{FF2B5EF4-FFF2-40B4-BE49-F238E27FC236}">
                <a16:creationId xmlns:a16="http://schemas.microsoft.com/office/drawing/2014/main" id="{EC04DA85-EE8D-2B72-23B5-742DA9AB85D7}"/>
              </a:ext>
            </a:extLst>
          </p:cNvPr>
          <p:cNvSpPr txBox="1"/>
          <p:nvPr/>
        </p:nvSpPr>
        <p:spPr>
          <a:xfrm>
            <a:off x="10965379" y="2660175"/>
            <a:ext cx="638208" cy="2769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sz="1000" spc="-10">
                <a:solidFill>
                  <a:schemeClr val="bg1"/>
                </a:solidFill>
                <a:latin typeface="Segoe Sans Display"/>
              </a:rPr>
              <a:t>Crear </a:t>
            </a:r>
            <a:r>
              <a:rPr lang="en-US" sz="1000" spc="-10" err="1">
                <a:solidFill>
                  <a:schemeClr val="bg1"/>
                </a:solidFill>
                <a:latin typeface="Segoe Sans Display"/>
              </a:rPr>
              <a:t>contenido</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116" name="TextBox 47">
            <a:extLst>
              <a:ext uri="{FF2B5EF4-FFF2-40B4-BE49-F238E27FC236}">
                <a16:creationId xmlns:a16="http://schemas.microsoft.com/office/drawing/2014/main" id="{950376D7-E647-1CBD-D660-11B981A0B89B}"/>
              </a:ext>
            </a:extLst>
          </p:cNvPr>
          <p:cNvSpPr txBox="1"/>
          <p:nvPr/>
        </p:nvSpPr>
        <p:spPr>
          <a:xfrm>
            <a:off x="10965379" y="3477611"/>
            <a:ext cx="838739" cy="1384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sz="1000" spc="-10" err="1">
                <a:solidFill>
                  <a:schemeClr val="bg1"/>
                </a:solidFill>
                <a:latin typeface="Segoe Sans Display"/>
              </a:rPr>
              <a:t>Revisión</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117" name="TextBox 48">
            <a:extLst>
              <a:ext uri="{FF2B5EF4-FFF2-40B4-BE49-F238E27FC236}">
                <a16:creationId xmlns:a16="http://schemas.microsoft.com/office/drawing/2014/main" id="{51ED2075-5AD0-A963-3BAE-C56332882F57}"/>
              </a:ext>
            </a:extLst>
          </p:cNvPr>
          <p:cNvSpPr txBox="1"/>
          <p:nvPr/>
        </p:nvSpPr>
        <p:spPr>
          <a:xfrm>
            <a:off x="10965379" y="4247622"/>
            <a:ext cx="838739" cy="2769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sz="1000" spc="-10" err="1">
                <a:solidFill>
                  <a:schemeClr val="bg1"/>
                </a:solidFill>
                <a:latin typeface="Segoe Sans Display"/>
              </a:rPr>
              <a:t>Seguimiento</a:t>
            </a:r>
            <a:r>
              <a:rPr lang="en-US" sz="1000" spc="-10">
                <a:solidFill>
                  <a:schemeClr val="bg1"/>
                </a:solidFill>
                <a:latin typeface="Segoe Sans Display"/>
              </a:rPr>
              <a:t> y </a:t>
            </a:r>
            <a:r>
              <a:rPr lang="en-US" sz="1000" spc="-10" err="1">
                <a:solidFill>
                  <a:schemeClr val="bg1"/>
                </a:solidFill>
                <a:latin typeface="Segoe Sans Display"/>
              </a:rPr>
              <a:t>análisis</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118" name="TextBox 49">
            <a:extLst>
              <a:ext uri="{FF2B5EF4-FFF2-40B4-BE49-F238E27FC236}">
                <a16:creationId xmlns:a16="http://schemas.microsoft.com/office/drawing/2014/main" id="{CB5C2DAE-CDA0-AF16-0FEF-CC7E38112A1F}"/>
              </a:ext>
            </a:extLst>
          </p:cNvPr>
          <p:cNvSpPr txBox="1"/>
          <p:nvPr/>
        </p:nvSpPr>
        <p:spPr>
          <a:xfrm>
            <a:off x="6266869" y="1732090"/>
            <a:ext cx="1062024" cy="3323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s-MX" sz="800" spc="-10">
                <a:solidFill>
                  <a:schemeClr val="bg1"/>
                </a:solidFill>
                <a:latin typeface="Segoe Sans Display"/>
              </a:rPr>
              <a:t>Otros (p. ej., administración, entrada de datos)</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119" name="TextBox 50">
            <a:extLst>
              <a:ext uri="{FF2B5EF4-FFF2-40B4-BE49-F238E27FC236}">
                <a16:creationId xmlns:a16="http://schemas.microsoft.com/office/drawing/2014/main" id="{13405807-158E-14CB-C515-1666811AFF24}"/>
              </a:ext>
            </a:extLst>
          </p:cNvPr>
          <p:cNvSpPr txBox="1"/>
          <p:nvPr/>
        </p:nvSpPr>
        <p:spPr>
          <a:xfrm>
            <a:off x="8616124" y="2371252"/>
            <a:ext cx="1233764" cy="221599"/>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s-MX" sz="800" spc="-10">
                <a:solidFill>
                  <a:schemeClr val="bg1"/>
                </a:solidFill>
                <a:latin typeface="Segoe Sans Display"/>
              </a:rPr>
              <a:t>Supervisión y optimización de sistemas de TI</a:t>
            </a:r>
            <a:endParaRPr kumimoji="0" lang="en-US" sz="1000" b="0" i="0" u="none" strike="noStrike" kern="1200" cap="none" spc="-10" normalizeH="0" baseline="0" noProof="0">
              <a:ln>
                <a:noFill/>
              </a:ln>
              <a:solidFill>
                <a:schemeClr val="bg1"/>
              </a:solidFill>
              <a:effectLst/>
              <a:uLnTx/>
              <a:uFillTx/>
              <a:latin typeface="Segoe Sans Display"/>
              <a:ea typeface="+mn-ea"/>
              <a:cs typeface="+mn-cs"/>
            </a:endParaRPr>
          </a:p>
        </p:txBody>
      </p:sp>
      <p:sp>
        <p:nvSpPr>
          <p:cNvPr id="84" name="TextBox 71">
            <a:extLst>
              <a:ext uri="{FF2B5EF4-FFF2-40B4-BE49-F238E27FC236}">
                <a16:creationId xmlns:a16="http://schemas.microsoft.com/office/drawing/2014/main" id="{20DB7797-BF9F-DF20-FD42-6339FF1BCEAB}"/>
              </a:ext>
            </a:extLst>
          </p:cNvPr>
          <p:cNvSpPr txBox="1"/>
          <p:nvPr/>
        </p:nvSpPr>
        <p:spPr>
          <a:xfrm>
            <a:off x="1391432" y="4869957"/>
            <a:ext cx="397260"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effectLst/>
                <a:uLnTx/>
                <a:uFillTx/>
                <a:latin typeface="Segoe Sans Display"/>
                <a:ea typeface="+mn-ea"/>
                <a:cs typeface="+mn-cs"/>
              </a:rPr>
              <a:t>1</a:t>
            </a:r>
            <a:endParaRPr kumimoji="0" lang="en-US" sz="1400" b="0" i="0" u="none" strike="noStrike" kern="1200" cap="none" spc="0" normalizeH="0" baseline="0" noProof="0">
              <a:ln>
                <a:noFill/>
              </a:ln>
              <a:effectLst/>
              <a:uLnTx/>
              <a:uFillTx/>
              <a:latin typeface="Segoe Sans Display"/>
              <a:ea typeface="+mn-ea"/>
              <a:cs typeface="+mn-cs"/>
            </a:endParaRPr>
          </a:p>
        </p:txBody>
      </p:sp>
      <p:sp>
        <p:nvSpPr>
          <p:cNvPr id="85" name="TextBox 72">
            <a:extLst>
              <a:ext uri="{FF2B5EF4-FFF2-40B4-BE49-F238E27FC236}">
                <a16:creationId xmlns:a16="http://schemas.microsoft.com/office/drawing/2014/main" id="{E5DB7A76-9AB7-F2C8-6D73-A2781BE79FE0}"/>
              </a:ext>
            </a:extLst>
          </p:cNvPr>
          <p:cNvSpPr txBox="1"/>
          <p:nvPr/>
        </p:nvSpPr>
        <p:spPr>
          <a:xfrm>
            <a:off x="3860851" y="5062290"/>
            <a:ext cx="397260"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effectLst/>
                <a:uLnTx/>
                <a:uFillTx/>
                <a:latin typeface="Segoe Sans Display"/>
                <a:ea typeface="+mn-ea"/>
                <a:cs typeface="+mn-cs"/>
              </a:rPr>
              <a:t>2</a:t>
            </a:r>
            <a:endParaRPr kumimoji="0" lang="en-US" sz="1400" b="0" i="0" u="none" strike="noStrike" kern="1200" cap="none" spc="0" normalizeH="0" baseline="0" noProof="0">
              <a:ln>
                <a:noFill/>
              </a:ln>
              <a:effectLst/>
              <a:uLnTx/>
              <a:uFillTx/>
              <a:latin typeface="Segoe Sans Display"/>
              <a:ea typeface="+mn-ea"/>
              <a:cs typeface="+mn-cs"/>
            </a:endParaRPr>
          </a:p>
        </p:txBody>
      </p:sp>
      <p:sp>
        <p:nvSpPr>
          <p:cNvPr id="86" name="TextBox 73">
            <a:extLst>
              <a:ext uri="{FF2B5EF4-FFF2-40B4-BE49-F238E27FC236}">
                <a16:creationId xmlns:a16="http://schemas.microsoft.com/office/drawing/2014/main" id="{1622ECF9-88FE-9BB6-7D85-B1868C9A1BF5}"/>
              </a:ext>
            </a:extLst>
          </p:cNvPr>
          <p:cNvSpPr txBox="1"/>
          <p:nvPr/>
        </p:nvSpPr>
        <p:spPr>
          <a:xfrm>
            <a:off x="6090200" y="5062290"/>
            <a:ext cx="397260"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effectLst/>
                <a:uLnTx/>
                <a:uFillTx/>
                <a:latin typeface="Segoe Sans Display"/>
                <a:ea typeface="+mn-ea"/>
                <a:cs typeface="+mn-cs"/>
              </a:rPr>
              <a:t>3</a:t>
            </a:r>
            <a:endParaRPr kumimoji="0" lang="en-US" sz="1400" b="0" i="0" u="none" strike="noStrike" kern="1200" cap="none" spc="0" normalizeH="0" baseline="0" noProof="0">
              <a:ln>
                <a:noFill/>
              </a:ln>
              <a:effectLst/>
              <a:uLnTx/>
              <a:uFillTx/>
              <a:latin typeface="Segoe Sans Display"/>
              <a:ea typeface="+mn-ea"/>
              <a:cs typeface="+mn-cs"/>
            </a:endParaRPr>
          </a:p>
        </p:txBody>
      </p:sp>
      <p:sp>
        <p:nvSpPr>
          <p:cNvPr id="87" name="TextBox 74">
            <a:extLst>
              <a:ext uri="{FF2B5EF4-FFF2-40B4-BE49-F238E27FC236}">
                <a16:creationId xmlns:a16="http://schemas.microsoft.com/office/drawing/2014/main" id="{DCF394F0-7D56-BC1A-86B0-B5DCFE8B2D6D}"/>
              </a:ext>
            </a:extLst>
          </p:cNvPr>
          <p:cNvSpPr txBox="1"/>
          <p:nvPr/>
        </p:nvSpPr>
        <p:spPr>
          <a:xfrm>
            <a:off x="8492852" y="5062290"/>
            <a:ext cx="397260"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effectLst/>
                <a:uLnTx/>
                <a:uFillTx/>
                <a:latin typeface="Segoe Sans Display"/>
                <a:ea typeface="+mn-ea"/>
                <a:cs typeface="+mn-cs"/>
              </a:rPr>
              <a:t>4</a:t>
            </a:r>
            <a:endParaRPr kumimoji="0" lang="en-US" sz="1400" b="0" i="0" u="none" strike="noStrike" kern="1200" cap="none" spc="0" normalizeH="0" baseline="0" noProof="0">
              <a:ln>
                <a:noFill/>
              </a:ln>
              <a:effectLst/>
              <a:uLnTx/>
              <a:uFillTx/>
              <a:latin typeface="Segoe Sans Display"/>
              <a:ea typeface="+mn-ea"/>
              <a:cs typeface="+mn-cs"/>
            </a:endParaRPr>
          </a:p>
        </p:txBody>
      </p:sp>
      <p:sp>
        <p:nvSpPr>
          <p:cNvPr id="88" name="TextBox 75">
            <a:extLst>
              <a:ext uri="{FF2B5EF4-FFF2-40B4-BE49-F238E27FC236}">
                <a16:creationId xmlns:a16="http://schemas.microsoft.com/office/drawing/2014/main" id="{85916B08-1EBF-000E-879F-C67666BF5588}"/>
              </a:ext>
            </a:extLst>
          </p:cNvPr>
          <p:cNvSpPr txBox="1"/>
          <p:nvPr/>
        </p:nvSpPr>
        <p:spPr>
          <a:xfrm>
            <a:off x="10828208" y="5062290"/>
            <a:ext cx="397260"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effectLst/>
                <a:uLnTx/>
                <a:uFillTx/>
                <a:latin typeface="Segoe Sans Display"/>
                <a:ea typeface="+mn-ea"/>
                <a:cs typeface="+mn-cs"/>
              </a:rPr>
              <a:t>5</a:t>
            </a:r>
            <a:endParaRPr kumimoji="0" lang="en-US" sz="1400" b="0" i="0" u="none" strike="noStrike" kern="1200" cap="none" spc="0" normalizeH="0" baseline="0" noProof="0">
              <a:ln>
                <a:noFill/>
              </a:ln>
              <a:effectLst/>
              <a:uLnTx/>
              <a:uFillTx/>
              <a:latin typeface="Segoe Sans Display"/>
              <a:ea typeface="+mn-ea"/>
              <a:cs typeface="+mn-cs"/>
            </a:endParaRPr>
          </a:p>
        </p:txBody>
      </p:sp>
      <p:graphicFrame>
        <p:nvGraphicFramePr>
          <p:cNvPr id="89" name="Chart 88">
            <a:extLst>
              <a:ext uri="{FF2B5EF4-FFF2-40B4-BE49-F238E27FC236}">
                <a16:creationId xmlns:a16="http://schemas.microsoft.com/office/drawing/2014/main" id="{480A57A7-AF2D-2C74-F220-1492CA40A44A}"/>
              </a:ext>
            </a:extLst>
          </p:cNvPr>
          <p:cNvGraphicFramePr/>
          <p:nvPr>
            <p:extLst>
              <p:ext uri="{D42A27DB-BD31-4B8C-83A1-F6EECF244321}">
                <p14:modId xmlns:p14="http://schemas.microsoft.com/office/powerpoint/2010/main" val="3480803183"/>
              </p:ext>
            </p:extLst>
          </p:nvPr>
        </p:nvGraphicFramePr>
        <p:xfrm>
          <a:off x="152996" y="1421352"/>
          <a:ext cx="1877876" cy="384280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88015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1.45833E-6 2.96296E-6 L 1.45833E-6 0.03541 " pathEditMode="relative" rAng="0" ptsTypes="AA">
                                      <p:cBhvr>
                                        <p:cTn id="9"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27A120F3-0567-19C4-0A36-E49F308D6403}"/>
              </a:ext>
              <a:ext uri="{C183D7F6-B498-43B3-948B-1728B52AA6E4}">
                <adec:decorative xmlns:adec="http://schemas.microsoft.com/office/drawing/2017/decorative" val="1"/>
              </a:ext>
            </a:extLst>
          </p:cNvPr>
          <p:cNvGrpSpPr/>
          <p:nvPr/>
        </p:nvGrpSpPr>
        <p:grpSpPr>
          <a:xfrm>
            <a:off x="758247" y="2758253"/>
            <a:ext cx="10659876" cy="3423192"/>
            <a:chOff x="758247" y="2758253"/>
            <a:chExt cx="10659876" cy="3423192"/>
          </a:xfrm>
        </p:grpSpPr>
        <p:sp>
          <p:nvSpPr>
            <p:cNvPr id="4" name="Rectangle: Rounded Corners 3">
              <a:extLst>
                <a:ext uri="{FF2B5EF4-FFF2-40B4-BE49-F238E27FC236}">
                  <a16:creationId xmlns:a16="http://schemas.microsoft.com/office/drawing/2014/main" id="{216D855B-5C5A-D0AE-61BA-C4F74D667CF5}"/>
                </a:ext>
                <a:ext uri="{C183D7F6-B498-43B3-948B-1728B52AA6E4}">
                  <adec:decorative xmlns:adec="http://schemas.microsoft.com/office/drawing/2017/decorative" val="1"/>
                </a:ext>
              </a:extLst>
            </p:cNvPr>
            <p:cNvSpPr>
              <a:spLocks/>
            </p:cNvSpPr>
            <p:nvPr/>
          </p:nvSpPr>
          <p:spPr bwMode="auto">
            <a:xfrm>
              <a:off x="758247" y="2758253"/>
              <a:ext cx="2001817" cy="3423192"/>
            </a:xfrm>
            <a:prstGeom prst="roundRect">
              <a:avLst>
                <a:gd name="adj" fmla="val 3200"/>
              </a:avLst>
            </a:prstGeom>
            <a:solidFill>
              <a:schemeClr val="bg1">
                <a:lumMod val="85000"/>
                <a:lumOff val="15000"/>
                <a:alpha val="10000"/>
              </a:schemeClr>
            </a:solidFill>
            <a:ln w="635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l" defTabSz="914289"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normalizeH="0" baseline="0" noProof="0">
                <a:ln>
                  <a:noFill/>
                </a:ln>
                <a:solidFill>
                  <a:srgbClr val="000000"/>
                </a:solidFill>
                <a:effectLst/>
                <a:uLnTx/>
                <a:uFillTx/>
                <a:latin typeface="Segoe UI"/>
                <a:ea typeface="+mn-ea"/>
                <a:cs typeface="Segoe UI" pitchFamily="34" charset="0"/>
              </a:endParaRPr>
            </a:p>
          </p:txBody>
        </p:sp>
        <p:sp>
          <p:nvSpPr>
            <p:cNvPr id="5" name="Grey oval containing warning">
              <a:extLst>
                <a:ext uri="{FF2B5EF4-FFF2-40B4-BE49-F238E27FC236}">
                  <a16:creationId xmlns:a16="http://schemas.microsoft.com/office/drawing/2014/main" id="{C44AD9D6-08E7-D91C-B7B4-99EF32772962}"/>
                </a:ext>
                <a:ext uri="{C183D7F6-B498-43B3-948B-1728B52AA6E4}">
                  <adec:decorative xmlns:adec="http://schemas.microsoft.com/office/drawing/2017/decorative" val="1"/>
                </a:ext>
              </a:extLst>
            </p:cNvPr>
            <p:cNvSpPr/>
            <p:nvPr/>
          </p:nvSpPr>
          <p:spPr>
            <a:xfrm flipV="1">
              <a:off x="758247" y="6160811"/>
              <a:ext cx="2001817" cy="20634"/>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5718" tIns="45718" rIns="45718" bIns="45718" anchor="ctr"/>
            <a:lstStyle/>
            <a:p>
              <a:pPr marL="0" marR="0" lvl="0" indent="0" algn="ctr" defTabSz="932114"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2000" b="0" i="0" u="none" strike="noStrike" kern="0" cap="none"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sp>
          <p:nvSpPr>
            <p:cNvPr id="9" name="Rectangle: Rounded Corners 8">
              <a:extLst>
                <a:ext uri="{FF2B5EF4-FFF2-40B4-BE49-F238E27FC236}">
                  <a16:creationId xmlns:a16="http://schemas.microsoft.com/office/drawing/2014/main" id="{45EDAAA4-5B64-259B-61E4-E809B34CFBBF}"/>
                </a:ext>
                <a:ext uri="{C183D7F6-B498-43B3-948B-1728B52AA6E4}">
                  <adec:decorative xmlns:adec="http://schemas.microsoft.com/office/drawing/2017/decorative" val="1"/>
                </a:ext>
              </a:extLst>
            </p:cNvPr>
            <p:cNvSpPr>
              <a:spLocks/>
            </p:cNvSpPr>
            <p:nvPr/>
          </p:nvSpPr>
          <p:spPr bwMode="auto">
            <a:xfrm>
              <a:off x="2914579" y="2758253"/>
              <a:ext cx="2001685" cy="3423192"/>
            </a:xfrm>
            <a:prstGeom prst="roundRect">
              <a:avLst>
                <a:gd name="adj" fmla="val 3200"/>
              </a:avLst>
            </a:prstGeom>
            <a:solidFill>
              <a:schemeClr val="bg1">
                <a:lumMod val="85000"/>
                <a:lumOff val="15000"/>
                <a:alpha val="10000"/>
              </a:schemeClr>
            </a:solidFill>
            <a:ln w="635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l" defTabSz="914289"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normalizeH="0" baseline="0" noProof="0">
                <a:ln>
                  <a:noFill/>
                </a:ln>
                <a:solidFill>
                  <a:srgbClr val="000000"/>
                </a:solidFill>
                <a:effectLst/>
                <a:uLnTx/>
                <a:uFillTx/>
                <a:latin typeface="Segoe UI"/>
                <a:ea typeface="+mn-ea"/>
                <a:cs typeface="Segoe UI" pitchFamily="34" charset="0"/>
              </a:endParaRPr>
            </a:p>
          </p:txBody>
        </p:sp>
        <p:sp>
          <p:nvSpPr>
            <p:cNvPr id="10" name="Grey oval containing warning">
              <a:extLst>
                <a:ext uri="{FF2B5EF4-FFF2-40B4-BE49-F238E27FC236}">
                  <a16:creationId xmlns:a16="http://schemas.microsoft.com/office/drawing/2014/main" id="{75E23D16-1328-1819-F562-39E55F78D4D5}"/>
                </a:ext>
                <a:ext uri="{C183D7F6-B498-43B3-948B-1728B52AA6E4}">
                  <adec:decorative xmlns:adec="http://schemas.microsoft.com/office/drawing/2017/decorative" val="1"/>
                </a:ext>
              </a:extLst>
            </p:cNvPr>
            <p:cNvSpPr/>
            <p:nvPr/>
          </p:nvSpPr>
          <p:spPr>
            <a:xfrm flipV="1">
              <a:off x="2914579" y="6160811"/>
              <a:ext cx="2001685" cy="20634"/>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5718" tIns="45718" rIns="45718" bIns="45718" anchor="ctr"/>
            <a:lstStyle/>
            <a:p>
              <a:pPr marL="0" marR="0" lvl="0" indent="0" algn="ctr" defTabSz="932114"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2000" b="0" i="0" u="none" strike="noStrike" kern="0" cap="none"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sp>
          <p:nvSpPr>
            <p:cNvPr id="14" name="Rectangle: Rounded Corners 13">
              <a:extLst>
                <a:ext uri="{FF2B5EF4-FFF2-40B4-BE49-F238E27FC236}">
                  <a16:creationId xmlns:a16="http://schemas.microsoft.com/office/drawing/2014/main" id="{6D5641D2-E0CC-0E30-0AAA-04BE28861DC1}"/>
                </a:ext>
                <a:ext uri="{C183D7F6-B498-43B3-948B-1728B52AA6E4}">
                  <adec:decorative xmlns:adec="http://schemas.microsoft.com/office/drawing/2017/decorative" val="1"/>
                </a:ext>
              </a:extLst>
            </p:cNvPr>
            <p:cNvSpPr>
              <a:spLocks/>
            </p:cNvSpPr>
            <p:nvPr/>
          </p:nvSpPr>
          <p:spPr bwMode="auto">
            <a:xfrm>
              <a:off x="5080774" y="2758253"/>
              <a:ext cx="2008314" cy="3423192"/>
            </a:xfrm>
            <a:prstGeom prst="roundRect">
              <a:avLst>
                <a:gd name="adj" fmla="val 3200"/>
              </a:avLst>
            </a:prstGeom>
            <a:solidFill>
              <a:schemeClr val="bg1">
                <a:lumMod val="85000"/>
                <a:lumOff val="15000"/>
                <a:alpha val="10000"/>
              </a:schemeClr>
            </a:solidFill>
            <a:ln w="635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l" defTabSz="914289"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normalizeH="0" baseline="0" noProof="0">
                <a:ln>
                  <a:noFill/>
                </a:ln>
                <a:solidFill>
                  <a:srgbClr val="000000"/>
                </a:solidFill>
                <a:effectLst/>
                <a:uLnTx/>
                <a:uFillTx/>
                <a:latin typeface="Segoe UI"/>
                <a:ea typeface="+mn-ea"/>
                <a:cs typeface="Segoe UI" pitchFamily="34" charset="0"/>
              </a:endParaRPr>
            </a:p>
          </p:txBody>
        </p:sp>
        <p:sp>
          <p:nvSpPr>
            <p:cNvPr id="15" name="Grey oval containing warning">
              <a:extLst>
                <a:ext uri="{FF2B5EF4-FFF2-40B4-BE49-F238E27FC236}">
                  <a16:creationId xmlns:a16="http://schemas.microsoft.com/office/drawing/2014/main" id="{28AAEAB2-B408-1BF8-9502-0162DA72E4CB}"/>
                </a:ext>
                <a:ext uri="{C183D7F6-B498-43B3-948B-1728B52AA6E4}">
                  <adec:decorative xmlns:adec="http://schemas.microsoft.com/office/drawing/2017/decorative" val="1"/>
                </a:ext>
              </a:extLst>
            </p:cNvPr>
            <p:cNvSpPr/>
            <p:nvPr/>
          </p:nvSpPr>
          <p:spPr>
            <a:xfrm flipV="1">
              <a:off x="5080774" y="6160811"/>
              <a:ext cx="2008314" cy="20634"/>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5718" tIns="45718" rIns="45718" bIns="45718" anchor="ctr"/>
            <a:lstStyle/>
            <a:p>
              <a:pPr marL="0" marR="0" lvl="0" indent="0" algn="ctr" defTabSz="932114"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2000" b="0" i="0" u="none" strike="noStrike" kern="0" cap="none"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sp>
          <p:nvSpPr>
            <p:cNvPr id="25" name="Rectangle: Rounded Corners 24">
              <a:extLst>
                <a:ext uri="{FF2B5EF4-FFF2-40B4-BE49-F238E27FC236}">
                  <a16:creationId xmlns:a16="http://schemas.microsoft.com/office/drawing/2014/main" id="{EEAFE982-102B-E60D-2886-DD817F234A93}"/>
                </a:ext>
                <a:ext uri="{C183D7F6-B498-43B3-948B-1728B52AA6E4}">
                  <adec:decorative xmlns:adec="http://schemas.microsoft.com/office/drawing/2017/decorative" val="1"/>
                </a:ext>
              </a:extLst>
            </p:cNvPr>
            <p:cNvSpPr>
              <a:spLocks/>
            </p:cNvSpPr>
            <p:nvPr/>
          </p:nvSpPr>
          <p:spPr bwMode="auto">
            <a:xfrm>
              <a:off x="9413162" y="2758253"/>
              <a:ext cx="2004961" cy="3423192"/>
            </a:xfrm>
            <a:prstGeom prst="roundRect">
              <a:avLst>
                <a:gd name="adj" fmla="val 3200"/>
              </a:avLst>
            </a:prstGeom>
            <a:solidFill>
              <a:schemeClr val="bg1">
                <a:lumMod val="85000"/>
                <a:lumOff val="15000"/>
                <a:alpha val="10000"/>
              </a:schemeClr>
            </a:solidFill>
            <a:ln w="635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l" defTabSz="914289"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normalizeH="0" baseline="0" noProof="0">
                <a:ln>
                  <a:noFill/>
                </a:ln>
                <a:solidFill>
                  <a:srgbClr val="000000"/>
                </a:solidFill>
                <a:effectLst/>
                <a:uLnTx/>
                <a:uFillTx/>
                <a:latin typeface="Segoe UI"/>
                <a:ea typeface="+mn-ea"/>
                <a:cs typeface="Segoe UI" pitchFamily="34" charset="0"/>
              </a:endParaRPr>
            </a:p>
          </p:txBody>
        </p:sp>
        <p:sp>
          <p:nvSpPr>
            <p:cNvPr id="26" name="Grey oval containing warning">
              <a:extLst>
                <a:ext uri="{FF2B5EF4-FFF2-40B4-BE49-F238E27FC236}">
                  <a16:creationId xmlns:a16="http://schemas.microsoft.com/office/drawing/2014/main" id="{394FF07B-41D1-3748-95C1-8A828A65CA99}"/>
                </a:ext>
                <a:ext uri="{C183D7F6-B498-43B3-948B-1728B52AA6E4}">
                  <adec:decorative xmlns:adec="http://schemas.microsoft.com/office/drawing/2017/decorative" val="1"/>
                </a:ext>
              </a:extLst>
            </p:cNvPr>
            <p:cNvSpPr/>
            <p:nvPr/>
          </p:nvSpPr>
          <p:spPr>
            <a:xfrm flipV="1">
              <a:off x="9413162" y="6160811"/>
              <a:ext cx="2004961" cy="20634"/>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5718" tIns="45718" rIns="45718" bIns="45718" anchor="ctr"/>
            <a:lstStyle/>
            <a:p>
              <a:pPr marL="0" marR="0" lvl="0" indent="0" algn="ctr" defTabSz="932114"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2000" b="0" i="0" u="none" strike="noStrike" kern="0" cap="none"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sp>
          <p:nvSpPr>
            <p:cNvPr id="19" name="Rectangle: Rounded Corners 18">
              <a:extLst>
                <a:ext uri="{FF2B5EF4-FFF2-40B4-BE49-F238E27FC236}">
                  <a16:creationId xmlns:a16="http://schemas.microsoft.com/office/drawing/2014/main" id="{E4EAEE67-8706-D0BD-D00D-EF50FF6036BA}"/>
                </a:ext>
                <a:ext uri="{C183D7F6-B498-43B3-948B-1728B52AA6E4}">
                  <adec:decorative xmlns:adec="http://schemas.microsoft.com/office/drawing/2017/decorative" val="1"/>
                </a:ext>
              </a:extLst>
            </p:cNvPr>
            <p:cNvSpPr>
              <a:spLocks/>
            </p:cNvSpPr>
            <p:nvPr/>
          </p:nvSpPr>
          <p:spPr bwMode="auto">
            <a:xfrm>
              <a:off x="7246969" y="2758253"/>
              <a:ext cx="2008314" cy="3423192"/>
            </a:xfrm>
            <a:prstGeom prst="roundRect">
              <a:avLst>
                <a:gd name="adj" fmla="val 3200"/>
              </a:avLst>
            </a:prstGeom>
            <a:solidFill>
              <a:schemeClr val="bg1">
                <a:lumMod val="85000"/>
                <a:lumOff val="15000"/>
                <a:alpha val="10000"/>
              </a:schemeClr>
            </a:solidFill>
            <a:ln w="635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l" defTabSz="914289"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normalizeH="0" baseline="0" noProof="0">
                <a:ln>
                  <a:noFill/>
                </a:ln>
                <a:solidFill>
                  <a:srgbClr val="000000"/>
                </a:solidFill>
                <a:effectLst/>
                <a:uLnTx/>
                <a:uFillTx/>
                <a:latin typeface="Segoe UI"/>
                <a:ea typeface="+mn-ea"/>
                <a:cs typeface="Segoe UI" pitchFamily="34" charset="0"/>
              </a:endParaRPr>
            </a:p>
          </p:txBody>
        </p:sp>
        <p:sp>
          <p:nvSpPr>
            <p:cNvPr id="21" name="Grey oval containing warning">
              <a:extLst>
                <a:ext uri="{FF2B5EF4-FFF2-40B4-BE49-F238E27FC236}">
                  <a16:creationId xmlns:a16="http://schemas.microsoft.com/office/drawing/2014/main" id="{3CCE5999-2D89-E18E-D809-6FFF78038591}"/>
                </a:ext>
                <a:ext uri="{C183D7F6-B498-43B3-948B-1728B52AA6E4}">
                  <adec:decorative xmlns:adec="http://schemas.microsoft.com/office/drawing/2017/decorative" val="1"/>
                </a:ext>
              </a:extLst>
            </p:cNvPr>
            <p:cNvSpPr/>
            <p:nvPr/>
          </p:nvSpPr>
          <p:spPr>
            <a:xfrm flipV="1">
              <a:off x="7246969" y="6160811"/>
              <a:ext cx="2008314" cy="20634"/>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5718" tIns="45718" rIns="45718" bIns="45718" anchor="ctr"/>
            <a:lstStyle/>
            <a:p>
              <a:pPr marL="0" marR="0" lvl="0" indent="0" algn="ctr" defTabSz="932114"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2000" b="0" i="0" u="none" strike="noStrike" kern="0" cap="none"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grpSp>
      <p:sp>
        <p:nvSpPr>
          <p:cNvPr id="20" name="Title 1">
            <a:extLst>
              <a:ext uri="{FF2B5EF4-FFF2-40B4-BE49-F238E27FC236}">
                <a16:creationId xmlns:a16="http://schemas.microsoft.com/office/drawing/2014/main" id="{22CC5EBC-E533-938A-0DBB-CE1AC0E7B98F}"/>
              </a:ext>
            </a:extLst>
          </p:cNvPr>
          <p:cNvSpPr txBox="1">
            <a:spLocks noGrp="1"/>
          </p:cNvSpPr>
          <p:nvPr>
            <p:ph type="title"/>
          </p:nvPr>
        </p:nvSpPr>
        <p:spPr>
          <a:xfrm>
            <a:off x="590868" y="1507707"/>
            <a:ext cx="11018520"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32742" rtl="0" eaLnBrk="1" latinLnBrk="0" hangingPunct="1">
              <a:lnSpc>
                <a:spcPct val="100000"/>
              </a:lnSpc>
              <a:spcBef>
                <a:spcPct val="0"/>
              </a:spcBef>
              <a:buNone/>
              <a:defRPr lang="en-US" sz="4000" b="1" kern="1200" cap="none" spc="-10" baseline="0" dirty="0" smtClean="0">
                <a:ln w="3175">
                  <a:noFill/>
                </a:ln>
                <a:gradFill>
                  <a:gsLst>
                    <a:gs pos="15000">
                      <a:srgbClr val="8DC8E8"/>
                    </a:gs>
                    <a:gs pos="85000">
                      <a:srgbClr val="D59ED7"/>
                    </a:gs>
                  </a:gsLst>
                  <a:lin ang="2700000" scaled="1"/>
                </a:gradFill>
                <a:effectLst/>
                <a:latin typeface="+mj-lt"/>
                <a:ea typeface="+mn-ea"/>
                <a:cs typeface="Segoe UI" pitchFamily="34" charset="0"/>
              </a:defRPr>
            </a:lvl1pPr>
          </a:lstStyle>
          <a:p>
            <a:pPr lvl="0">
              <a:defRPr/>
            </a:pPr>
            <a:r>
              <a:rPr lang="en-US" b="0" spc="-100">
                <a:ln>
                  <a:noFill/>
                </a:ln>
                <a:solidFill>
                  <a:schemeClr val="tx1"/>
                </a:solidFill>
                <a:cs typeface="Segoe UI Semibold" panose="020B0702040204020203" pitchFamily="34" charset="0"/>
              </a:rPr>
              <a:t>Impacto</a:t>
            </a:r>
            <a:r>
              <a:rPr kumimoji="0" lang="en-US" sz="4000" b="0" i="0" u="none" strike="noStrike" kern="1200" cap="none" spc="-100" normalizeH="0" baseline="0" noProof="0">
                <a:ln>
                  <a:noFill/>
                </a:ln>
                <a:solidFill>
                  <a:schemeClr val="tx1"/>
                </a:solidFill>
                <a:effectLst/>
                <a:uLnTx/>
                <a:uFillTx/>
                <a:latin typeface="+mj-lt"/>
                <a:ea typeface="+mn-ea"/>
                <a:cs typeface="Segoe UI Semibold" panose="020B0702040204020203" pitchFamily="34" charset="0"/>
              </a:rPr>
              <a:t> </a:t>
            </a:r>
            <a:r>
              <a:rPr lang="en-US" b="0" err="1"/>
              <a:t>por</a:t>
            </a:r>
            <a:r>
              <a:rPr lang="en-US" b="0"/>
              <a:t> </a:t>
            </a:r>
            <a:r>
              <a:rPr lang="en-US" b="0" err="1"/>
              <a:t>función</a:t>
            </a:r>
            <a:endParaRPr kumimoji="0" lang="en-US" sz="4000" b="0" i="0" u="none" strike="noStrike" kern="1200" cap="none" spc="-10" normalizeH="0" baseline="0" noProof="0">
              <a:ln w="3175">
                <a:noFill/>
              </a:ln>
              <a:gradFill>
                <a:gsLst>
                  <a:gs pos="15000">
                    <a:srgbClr val="8DC8E8"/>
                  </a:gs>
                  <a:gs pos="85000">
                    <a:srgbClr val="D59ED7"/>
                  </a:gs>
                </a:gsLst>
                <a:lin ang="2700000" scaled="1"/>
              </a:gradFill>
              <a:effectLst/>
              <a:uLnTx/>
              <a:uFillTx/>
              <a:latin typeface="+mj-lt"/>
              <a:ea typeface="+mn-ea"/>
            </a:endParaRPr>
          </a:p>
        </p:txBody>
      </p:sp>
      <p:sp>
        <p:nvSpPr>
          <p:cNvPr id="30" name="Graphic 28" descr="Icon of a person in front of a screen&#10;">
            <a:extLst>
              <a:ext uri="{FF2B5EF4-FFF2-40B4-BE49-F238E27FC236}">
                <a16:creationId xmlns:a16="http://schemas.microsoft.com/office/drawing/2014/main" id="{B36B4BA3-E230-39E4-7C5C-021B984BDE09}"/>
              </a:ext>
            </a:extLst>
          </p:cNvPr>
          <p:cNvSpPr>
            <a:spLocks/>
          </p:cNvSpPr>
          <p:nvPr/>
        </p:nvSpPr>
        <p:spPr>
          <a:xfrm>
            <a:off x="5765799" y="850900"/>
            <a:ext cx="622300" cy="607483"/>
          </a:xfrm>
          <a:custGeom>
            <a:avLst/>
            <a:gdLst>
              <a:gd name="connsiteX0" fmla="*/ 92869 w 200025"/>
              <a:gd name="connsiteY0" fmla="*/ 0 h 195262"/>
              <a:gd name="connsiteX1" fmla="*/ 100013 w 200025"/>
              <a:gd name="connsiteY1" fmla="*/ 7144 h 195262"/>
              <a:gd name="connsiteX2" fmla="*/ 100013 w 200025"/>
              <a:gd name="connsiteY2" fmla="*/ 9525 h 195262"/>
              <a:gd name="connsiteX3" fmla="*/ 159544 w 200025"/>
              <a:gd name="connsiteY3" fmla="*/ 9525 h 195262"/>
              <a:gd name="connsiteX4" fmla="*/ 190500 w 200025"/>
              <a:gd name="connsiteY4" fmla="*/ 40481 h 195262"/>
              <a:gd name="connsiteX5" fmla="*/ 190500 w 200025"/>
              <a:gd name="connsiteY5" fmla="*/ 104775 h 195262"/>
              <a:gd name="connsiteX6" fmla="*/ 188043 w 200025"/>
              <a:gd name="connsiteY6" fmla="*/ 104775 h 195262"/>
              <a:gd name="connsiteX7" fmla="*/ 154786 w 200025"/>
              <a:gd name="connsiteY7" fmla="*/ 66753 h 195262"/>
              <a:gd name="connsiteX8" fmla="*/ 116764 w 200025"/>
              <a:gd name="connsiteY8" fmla="*/ 100010 h 195262"/>
              <a:gd name="connsiteX9" fmla="*/ 128121 w 200025"/>
              <a:gd name="connsiteY9" fmla="*/ 128588 h 195262"/>
              <a:gd name="connsiteX10" fmla="*/ 119063 w 200025"/>
              <a:gd name="connsiteY10" fmla="*/ 128588 h 195262"/>
              <a:gd name="connsiteX11" fmla="*/ 95250 w 200025"/>
              <a:gd name="connsiteY11" fmla="*/ 152400 h 195262"/>
              <a:gd name="connsiteX12" fmla="*/ 95250 w 200025"/>
              <a:gd name="connsiteY12" fmla="*/ 157163 h 195262"/>
              <a:gd name="connsiteX13" fmla="*/ 95536 w 200025"/>
              <a:gd name="connsiteY13" fmla="*/ 161925 h 195262"/>
              <a:gd name="connsiteX14" fmla="*/ 72390 w 200025"/>
              <a:gd name="connsiteY14" fmla="*/ 161925 h 195262"/>
              <a:gd name="connsiteX15" fmla="*/ 50721 w 200025"/>
              <a:gd name="connsiteY15" fmla="*/ 187928 h 195262"/>
              <a:gd name="connsiteX16" fmla="*/ 40657 w 200025"/>
              <a:gd name="connsiteY16" fmla="*/ 188847 h 195262"/>
              <a:gd name="connsiteX17" fmla="*/ 39738 w 200025"/>
              <a:gd name="connsiteY17" fmla="*/ 178784 h 195262"/>
              <a:gd name="connsiteX18" fmla="*/ 53797 w 200025"/>
              <a:gd name="connsiteY18" fmla="*/ 161925 h 195262"/>
              <a:gd name="connsiteX19" fmla="*/ 30956 w 200025"/>
              <a:gd name="connsiteY19" fmla="*/ 161925 h 195262"/>
              <a:gd name="connsiteX20" fmla="*/ 0 w 200025"/>
              <a:gd name="connsiteY20" fmla="*/ 130969 h 195262"/>
              <a:gd name="connsiteX21" fmla="*/ 0 w 200025"/>
              <a:gd name="connsiteY21" fmla="*/ 40481 h 195262"/>
              <a:gd name="connsiteX22" fmla="*/ 30956 w 200025"/>
              <a:gd name="connsiteY22" fmla="*/ 9525 h 195262"/>
              <a:gd name="connsiteX23" fmla="*/ 85725 w 200025"/>
              <a:gd name="connsiteY23" fmla="*/ 9525 h 195262"/>
              <a:gd name="connsiteX24" fmla="*/ 85725 w 200025"/>
              <a:gd name="connsiteY24" fmla="*/ 7144 h 195262"/>
              <a:gd name="connsiteX25" fmla="*/ 92869 w 200025"/>
              <a:gd name="connsiteY25" fmla="*/ 0 h 195262"/>
              <a:gd name="connsiteX26" fmla="*/ 38100 w 200025"/>
              <a:gd name="connsiteY26" fmla="*/ 54769 h 195262"/>
              <a:gd name="connsiteX27" fmla="*/ 45244 w 200025"/>
              <a:gd name="connsiteY27" fmla="*/ 61913 h 195262"/>
              <a:gd name="connsiteX28" fmla="*/ 83344 w 200025"/>
              <a:gd name="connsiteY28" fmla="*/ 61913 h 195262"/>
              <a:gd name="connsiteX29" fmla="*/ 90488 w 200025"/>
              <a:gd name="connsiteY29" fmla="*/ 54769 h 195262"/>
              <a:gd name="connsiteX30" fmla="*/ 83344 w 200025"/>
              <a:gd name="connsiteY30" fmla="*/ 47625 h 195262"/>
              <a:gd name="connsiteX31" fmla="*/ 45244 w 200025"/>
              <a:gd name="connsiteY31" fmla="*/ 47625 h 195262"/>
              <a:gd name="connsiteX32" fmla="*/ 38100 w 200025"/>
              <a:gd name="connsiteY32" fmla="*/ 54769 h 195262"/>
              <a:gd name="connsiteX33" fmla="*/ 45244 w 200025"/>
              <a:gd name="connsiteY33" fmla="*/ 76200 h 195262"/>
              <a:gd name="connsiteX34" fmla="*/ 38100 w 200025"/>
              <a:gd name="connsiteY34" fmla="*/ 83344 h 195262"/>
              <a:gd name="connsiteX35" fmla="*/ 45244 w 200025"/>
              <a:gd name="connsiteY35" fmla="*/ 90488 h 195262"/>
              <a:gd name="connsiteX36" fmla="*/ 107156 w 200025"/>
              <a:gd name="connsiteY36" fmla="*/ 90488 h 195262"/>
              <a:gd name="connsiteX37" fmla="*/ 114300 w 200025"/>
              <a:gd name="connsiteY37" fmla="*/ 83344 h 195262"/>
              <a:gd name="connsiteX38" fmla="*/ 107156 w 200025"/>
              <a:gd name="connsiteY38" fmla="*/ 76200 h 195262"/>
              <a:gd name="connsiteX39" fmla="*/ 45244 w 200025"/>
              <a:gd name="connsiteY39" fmla="*/ 76200 h 195262"/>
              <a:gd name="connsiteX40" fmla="*/ 38100 w 200025"/>
              <a:gd name="connsiteY40" fmla="*/ 111919 h 195262"/>
              <a:gd name="connsiteX41" fmla="*/ 45244 w 200025"/>
              <a:gd name="connsiteY41" fmla="*/ 119063 h 195262"/>
              <a:gd name="connsiteX42" fmla="*/ 97631 w 200025"/>
              <a:gd name="connsiteY42" fmla="*/ 119063 h 195262"/>
              <a:gd name="connsiteX43" fmla="*/ 104775 w 200025"/>
              <a:gd name="connsiteY43" fmla="*/ 111919 h 195262"/>
              <a:gd name="connsiteX44" fmla="*/ 97631 w 200025"/>
              <a:gd name="connsiteY44" fmla="*/ 104775 h 195262"/>
              <a:gd name="connsiteX45" fmla="*/ 45244 w 200025"/>
              <a:gd name="connsiteY45" fmla="*/ 104775 h 195262"/>
              <a:gd name="connsiteX46" fmla="*/ 38100 w 200025"/>
              <a:gd name="connsiteY46" fmla="*/ 111919 h 195262"/>
              <a:gd name="connsiteX47" fmla="*/ 171450 w 200025"/>
              <a:gd name="connsiteY47" fmla="*/ 120367 h 195262"/>
              <a:gd name="connsiteX48" fmla="*/ 134422 w 200025"/>
              <a:gd name="connsiteY48" fmla="*/ 121439 h 195262"/>
              <a:gd name="connsiteX49" fmla="*/ 133350 w 200025"/>
              <a:gd name="connsiteY49" fmla="*/ 84411 h 195262"/>
              <a:gd name="connsiteX50" fmla="*/ 170378 w 200025"/>
              <a:gd name="connsiteY50" fmla="*/ 83339 h 195262"/>
              <a:gd name="connsiteX51" fmla="*/ 171450 w 200025"/>
              <a:gd name="connsiteY51" fmla="*/ 120367 h 195262"/>
              <a:gd name="connsiteX52" fmla="*/ 189548 w 200025"/>
              <a:gd name="connsiteY52" fmla="*/ 138627 h 195262"/>
              <a:gd name="connsiteX53" fmla="*/ 185738 w 200025"/>
              <a:gd name="connsiteY53" fmla="*/ 138113 h 195262"/>
              <a:gd name="connsiteX54" fmla="*/ 119063 w 200025"/>
              <a:gd name="connsiteY54" fmla="*/ 138113 h 195262"/>
              <a:gd name="connsiteX55" fmla="*/ 104775 w 200025"/>
              <a:gd name="connsiteY55" fmla="*/ 152400 h 195262"/>
              <a:gd name="connsiteX56" fmla="*/ 104775 w 200025"/>
              <a:gd name="connsiteY56" fmla="*/ 157163 h 195262"/>
              <a:gd name="connsiteX57" fmla="*/ 105156 w 200025"/>
              <a:gd name="connsiteY57" fmla="*/ 161925 h 195262"/>
              <a:gd name="connsiteX58" fmla="*/ 152400 w 200025"/>
              <a:gd name="connsiteY58" fmla="*/ 195263 h 195262"/>
              <a:gd name="connsiteX59" fmla="*/ 200025 w 200025"/>
              <a:gd name="connsiteY59" fmla="*/ 157163 h 195262"/>
              <a:gd name="connsiteX60" fmla="*/ 200025 w 200025"/>
              <a:gd name="connsiteY60" fmla="*/ 152400 h 195262"/>
              <a:gd name="connsiteX61" fmla="*/ 189548 w 200025"/>
              <a:gd name="connsiteY61" fmla="*/ 138627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00025" h="195262">
                <a:moveTo>
                  <a:pt x="92869" y="0"/>
                </a:moveTo>
                <a:cubicBezTo>
                  <a:pt x="96814" y="0"/>
                  <a:pt x="100013" y="3198"/>
                  <a:pt x="100013" y="7144"/>
                </a:cubicBezTo>
                <a:lnTo>
                  <a:pt x="100013" y="9525"/>
                </a:lnTo>
                <a:lnTo>
                  <a:pt x="159544" y="9525"/>
                </a:lnTo>
                <a:cubicBezTo>
                  <a:pt x="176640" y="9525"/>
                  <a:pt x="190500" y="23385"/>
                  <a:pt x="190500" y="40481"/>
                </a:cubicBezTo>
                <a:lnTo>
                  <a:pt x="190500" y="104775"/>
                </a:lnTo>
                <a:lnTo>
                  <a:pt x="188043" y="104775"/>
                </a:lnTo>
                <a:cubicBezTo>
                  <a:pt x="189359" y="85092"/>
                  <a:pt x="174469" y="68069"/>
                  <a:pt x="154786" y="66753"/>
                </a:cubicBezTo>
                <a:cubicBezTo>
                  <a:pt x="135103" y="65437"/>
                  <a:pt x="118080" y="80327"/>
                  <a:pt x="116764" y="100010"/>
                </a:cubicBezTo>
                <a:cubicBezTo>
                  <a:pt x="116045" y="110761"/>
                  <a:pt x="120219" y="121262"/>
                  <a:pt x="128121" y="128588"/>
                </a:cubicBezTo>
                <a:lnTo>
                  <a:pt x="119063" y="128588"/>
                </a:lnTo>
                <a:cubicBezTo>
                  <a:pt x="105911" y="128588"/>
                  <a:pt x="95250" y="139249"/>
                  <a:pt x="95250" y="152400"/>
                </a:cubicBezTo>
                <a:lnTo>
                  <a:pt x="95250" y="157163"/>
                </a:lnTo>
                <a:cubicBezTo>
                  <a:pt x="95250" y="158763"/>
                  <a:pt x="95345" y="160353"/>
                  <a:pt x="95536" y="161925"/>
                </a:cubicBezTo>
                <a:lnTo>
                  <a:pt x="72390" y="161925"/>
                </a:lnTo>
                <a:lnTo>
                  <a:pt x="50721" y="187928"/>
                </a:lnTo>
                <a:cubicBezTo>
                  <a:pt x="48196" y="190961"/>
                  <a:pt x="43690" y="191373"/>
                  <a:pt x="40657" y="188847"/>
                </a:cubicBezTo>
                <a:cubicBezTo>
                  <a:pt x="37625" y="186322"/>
                  <a:pt x="37213" y="181817"/>
                  <a:pt x="39738" y="178784"/>
                </a:cubicBezTo>
                <a:lnTo>
                  <a:pt x="53797" y="161925"/>
                </a:lnTo>
                <a:lnTo>
                  <a:pt x="30956" y="161925"/>
                </a:lnTo>
                <a:cubicBezTo>
                  <a:pt x="13860" y="161925"/>
                  <a:pt x="0" y="148065"/>
                  <a:pt x="0" y="130969"/>
                </a:cubicBezTo>
                <a:lnTo>
                  <a:pt x="0" y="40481"/>
                </a:lnTo>
                <a:cubicBezTo>
                  <a:pt x="0" y="23385"/>
                  <a:pt x="13860" y="9525"/>
                  <a:pt x="30956" y="9525"/>
                </a:cubicBezTo>
                <a:lnTo>
                  <a:pt x="85725" y="9525"/>
                </a:lnTo>
                <a:lnTo>
                  <a:pt x="85725" y="7144"/>
                </a:lnTo>
                <a:cubicBezTo>
                  <a:pt x="85725" y="3198"/>
                  <a:pt x="88924" y="0"/>
                  <a:pt x="92869" y="0"/>
                </a:cubicBezTo>
                <a:close/>
                <a:moveTo>
                  <a:pt x="38100" y="54769"/>
                </a:moveTo>
                <a:cubicBezTo>
                  <a:pt x="38100" y="58712"/>
                  <a:pt x="41300" y="61913"/>
                  <a:pt x="45244" y="61913"/>
                </a:cubicBezTo>
                <a:lnTo>
                  <a:pt x="83344" y="61913"/>
                </a:lnTo>
                <a:cubicBezTo>
                  <a:pt x="87289" y="61913"/>
                  <a:pt x="90488" y="58714"/>
                  <a:pt x="90488" y="54769"/>
                </a:cubicBezTo>
                <a:cubicBezTo>
                  <a:pt x="90488" y="50823"/>
                  <a:pt x="87289" y="47625"/>
                  <a:pt x="83344" y="47625"/>
                </a:cubicBezTo>
                <a:lnTo>
                  <a:pt x="45244" y="47625"/>
                </a:lnTo>
                <a:cubicBezTo>
                  <a:pt x="41298" y="47625"/>
                  <a:pt x="38100" y="50823"/>
                  <a:pt x="38100" y="54769"/>
                </a:cubicBezTo>
                <a:close/>
                <a:moveTo>
                  <a:pt x="45244" y="76200"/>
                </a:moveTo>
                <a:cubicBezTo>
                  <a:pt x="41298" y="76200"/>
                  <a:pt x="38100" y="79399"/>
                  <a:pt x="38100" y="83344"/>
                </a:cubicBezTo>
                <a:cubicBezTo>
                  <a:pt x="38100" y="87289"/>
                  <a:pt x="41298" y="90488"/>
                  <a:pt x="45244" y="90488"/>
                </a:cubicBezTo>
                <a:lnTo>
                  <a:pt x="107156" y="90488"/>
                </a:lnTo>
                <a:cubicBezTo>
                  <a:pt x="111102" y="90488"/>
                  <a:pt x="114300" y="87289"/>
                  <a:pt x="114300" y="83344"/>
                </a:cubicBezTo>
                <a:cubicBezTo>
                  <a:pt x="114300" y="79399"/>
                  <a:pt x="111102" y="76200"/>
                  <a:pt x="107156" y="76200"/>
                </a:cubicBezTo>
                <a:lnTo>
                  <a:pt x="45244" y="76200"/>
                </a:lnTo>
                <a:close/>
                <a:moveTo>
                  <a:pt x="38100" y="111919"/>
                </a:moveTo>
                <a:cubicBezTo>
                  <a:pt x="38100" y="115862"/>
                  <a:pt x="41300" y="119063"/>
                  <a:pt x="45244" y="119063"/>
                </a:cubicBezTo>
                <a:lnTo>
                  <a:pt x="97631" y="119063"/>
                </a:lnTo>
                <a:cubicBezTo>
                  <a:pt x="101577" y="119063"/>
                  <a:pt x="104775" y="115864"/>
                  <a:pt x="104775" y="111919"/>
                </a:cubicBezTo>
                <a:cubicBezTo>
                  <a:pt x="104775" y="107974"/>
                  <a:pt x="101577" y="104775"/>
                  <a:pt x="97631" y="104775"/>
                </a:cubicBezTo>
                <a:lnTo>
                  <a:pt x="45244" y="104775"/>
                </a:lnTo>
                <a:cubicBezTo>
                  <a:pt x="41298" y="104775"/>
                  <a:pt x="38100" y="107974"/>
                  <a:pt x="38100" y="111919"/>
                </a:cubicBezTo>
                <a:close/>
                <a:moveTo>
                  <a:pt x="171450" y="120367"/>
                </a:moveTo>
                <a:cubicBezTo>
                  <a:pt x="161521" y="130889"/>
                  <a:pt x="144943" y="131368"/>
                  <a:pt x="134422" y="121439"/>
                </a:cubicBezTo>
                <a:cubicBezTo>
                  <a:pt x="123900" y="111510"/>
                  <a:pt x="123421" y="94932"/>
                  <a:pt x="133350" y="84411"/>
                </a:cubicBezTo>
                <a:cubicBezTo>
                  <a:pt x="143279" y="73890"/>
                  <a:pt x="159857" y="73410"/>
                  <a:pt x="170378" y="83339"/>
                </a:cubicBezTo>
                <a:cubicBezTo>
                  <a:pt x="180900" y="93268"/>
                  <a:pt x="181379" y="109846"/>
                  <a:pt x="171450" y="120367"/>
                </a:cubicBezTo>
                <a:close/>
                <a:moveTo>
                  <a:pt x="189548" y="138627"/>
                </a:moveTo>
                <a:cubicBezTo>
                  <a:pt x="188306" y="138285"/>
                  <a:pt x="187025" y="138112"/>
                  <a:pt x="185738" y="138113"/>
                </a:cubicBezTo>
                <a:lnTo>
                  <a:pt x="119063" y="138113"/>
                </a:lnTo>
                <a:cubicBezTo>
                  <a:pt x="111172" y="138113"/>
                  <a:pt x="104775" y="144510"/>
                  <a:pt x="104775" y="152400"/>
                </a:cubicBezTo>
                <a:lnTo>
                  <a:pt x="104775" y="157163"/>
                </a:lnTo>
                <a:cubicBezTo>
                  <a:pt x="104775" y="158753"/>
                  <a:pt x="104899" y="160344"/>
                  <a:pt x="105156" y="161925"/>
                </a:cubicBezTo>
                <a:cubicBezTo>
                  <a:pt x="107861" y="179070"/>
                  <a:pt x="125016" y="195263"/>
                  <a:pt x="152400" y="195263"/>
                </a:cubicBezTo>
                <a:cubicBezTo>
                  <a:pt x="182309" y="195263"/>
                  <a:pt x="200025" y="175936"/>
                  <a:pt x="200025" y="157163"/>
                </a:cubicBezTo>
                <a:lnTo>
                  <a:pt x="200025" y="152400"/>
                </a:lnTo>
                <a:cubicBezTo>
                  <a:pt x="200026" y="145975"/>
                  <a:pt x="195740" y="140340"/>
                  <a:pt x="189548" y="138627"/>
                </a:cubicBezTo>
                <a:close/>
              </a:path>
            </a:pathLst>
          </a:custGeom>
          <a:gradFill flip="none" rotWithShape="1">
            <a:gsLst>
              <a:gs pos="85000">
                <a:srgbClr val="D59ED7"/>
              </a:gs>
              <a:gs pos="14000">
                <a:srgbClr val="8DC8E8"/>
              </a:gs>
            </a:gsLst>
            <a:lin ang="2700000" scaled="1"/>
            <a:tileRect/>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563" fontAlgn="base">
              <a:spcBef>
                <a:spcPct val="0"/>
              </a:spcBef>
              <a:spcAft>
                <a:spcPct val="0"/>
              </a:spcAft>
            </a:pPr>
            <a:endParaRPr lang="en-US" sz="1632" b="1" kern="0">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6" name="Rounded Rectangle 18" descr="Announcing&#10;">
            <a:extLst>
              <a:ext uri="{FF2B5EF4-FFF2-40B4-BE49-F238E27FC236}">
                <a16:creationId xmlns:a16="http://schemas.microsoft.com/office/drawing/2014/main" id="{58C8D26C-286E-E562-3169-1C79D9C9A044}"/>
              </a:ext>
            </a:extLst>
          </p:cNvPr>
          <p:cNvSpPr txBox="1">
            <a:spLocks/>
          </p:cNvSpPr>
          <p:nvPr/>
        </p:nvSpPr>
        <p:spPr bwMode="auto">
          <a:xfrm>
            <a:off x="851386" y="2876372"/>
            <a:ext cx="1815540" cy="341632"/>
          </a:xfrm>
          <a:prstGeom prst="rect">
            <a:avLst/>
          </a:prstGeom>
          <a:no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i="0" u="none" strike="noStrike" kern="1200" cap="none" spc="0" normalizeH="0" baseline="0" noProof="0">
                <a:ln w="3175">
                  <a:noFill/>
                </a:ln>
                <a:gradFill>
                  <a:gsLst>
                    <a:gs pos="15000">
                      <a:srgbClr val="8DC8E8"/>
                    </a:gs>
                    <a:gs pos="85000">
                      <a:srgbClr val="D59ED7"/>
                    </a:gs>
                  </a:gsLst>
                  <a:lin ang="2700000" scaled="1"/>
                </a:gradFill>
                <a:effectLst/>
                <a:uLnTx/>
                <a:uFillTx/>
                <a:ea typeface="+mn-ea"/>
                <a:cs typeface="Segoe UI" pitchFamily="34" charset="0"/>
              </a:rPr>
              <a:t>HR</a:t>
            </a:r>
          </a:p>
        </p:txBody>
      </p:sp>
      <p:sp>
        <p:nvSpPr>
          <p:cNvPr id="7" name="Rectangle 6">
            <a:extLst>
              <a:ext uri="{FF2B5EF4-FFF2-40B4-BE49-F238E27FC236}">
                <a16:creationId xmlns:a16="http://schemas.microsoft.com/office/drawing/2014/main" id="{0CE93D8A-BABB-CBC0-A2D5-18C84F22BA43}"/>
              </a:ext>
            </a:extLst>
          </p:cNvPr>
          <p:cNvSpPr/>
          <p:nvPr/>
        </p:nvSpPr>
        <p:spPr bwMode="auto">
          <a:xfrm>
            <a:off x="841523" y="3453081"/>
            <a:ext cx="1815540" cy="26683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defTabSz="932472" fontAlgn="base">
              <a:spcBef>
                <a:spcPct val="0"/>
              </a:spcBef>
              <a:spcAft>
                <a:spcPts val="1200"/>
              </a:spcAft>
              <a:defRPr/>
            </a:pPr>
            <a:r>
              <a:rPr lang="es-MX" sz="1200">
                <a:solidFill>
                  <a:srgbClr val="FFFFFF"/>
                </a:solidFill>
                <a:ea typeface="Segoe UI" pitchFamily="34" charset="0"/>
                <a:cs typeface="Segoe UI" pitchFamily="34" charset="0"/>
              </a:rPr>
              <a:t>Comunicar políticas y redactar descripciones de puestos de trabajo
Cree materiales de capacitación impresionantes
 Responda fácilmente a los correos electrónicos de los solicitantes de empleo o empleados</a:t>
            </a:r>
            <a:endParaRPr kumimoji="0" lang="en-US" sz="1400" b="0" i="0" u="none" strike="noStrike" kern="1200" cap="none" normalizeH="0" baseline="0" noProof="0">
              <a:ln>
                <a:noFill/>
              </a:ln>
              <a:solidFill>
                <a:srgbClr val="FFFFFF"/>
              </a:solidFill>
              <a:effectLst/>
              <a:uLnTx/>
              <a:uFillTx/>
              <a:ea typeface="Segoe UI" pitchFamily="34" charset="0"/>
              <a:cs typeface="Segoe UI" pitchFamily="34" charset="0"/>
            </a:endParaRPr>
          </a:p>
        </p:txBody>
      </p:sp>
      <p:sp>
        <p:nvSpPr>
          <p:cNvPr id="11" name="Rounded Rectangle 18" descr="Announcing&#10;">
            <a:extLst>
              <a:ext uri="{FF2B5EF4-FFF2-40B4-BE49-F238E27FC236}">
                <a16:creationId xmlns:a16="http://schemas.microsoft.com/office/drawing/2014/main" id="{FB51F984-4E12-4EC6-9B38-D13B9A6A50B8}"/>
              </a:ext>
            </a:extLst>
          </p:cNvPr>
          <p:cNvSpPr txBox="1">
            <a:spLocks/>
          </p:cNvSpPr>
          <p:nvPr/>
        </p:nvSpPr>
        <p:spPr bwMode="auto">
          <a:xfrm>
            <a:off x="3007712" y="2876372"/>
            <a:ext cx="1815420" cy="341632"/>
          </a:xfrm>
          <a:prstGeom prst="rect">
            <a:avLst/>
          </a:prstGeom>
          <a:no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i="0" u="none" strike="noStrike" kern="1200" cap="none" spc="0" normalizeH="0" baseline="0" noProof="0">
                <a:ln w="3175">
                  <a:noFill/>
                </a:ln>
                <a:gradFill>
                  <a:gsLst>
                    <a:gs pos="15000">
                      <a:srgbClr val="8DC8E8"/>
                    </a:gs>
                    <a:gs pos="85000">
                      <a:srgbClr val="D59ED7"/>
                    </a:gs>
                  </a:gsLst>
                  <a:lin ang="2700000" scaled="1"/>
                </a:gradFill>
                <a:effectLst/>
                <a:uLnTx/>
                <a:uFillTx/>
                <a:ea typeface="+mn-ea"/>
                <a:cs typeface="Segoe UI" pitchFamily="34" charset="0"/>
              </a:rPr>
              <a:t>Marketing</a:t>
            </a:r>
          </a:p>
        </p:txBody>
      </p:sp>
      <p:sp>
        <p:nvSpPr>
          <p:cNvPr id="12" name="Rectangle 11">
            <a:extLst>
              <a:ext uri="{FF2B5EF4-FFF2-40B4-BE49-F238E27FC236}">
                <a16:creationId xmlns:a16="http://schemas.microsoft.com/office/drawing/2014/main" id="{915BAA6F-0413-D3B8-2791-C0FD7ABC52E3}"/>
              </a:ext>
            </a:extLst>
          </p:cNvPr>
          <p:cNvSpPr/>
          <p:nvPr/>
        </p:nvSpPr>
        <p:spPr bwMode="auto">
          <a:xfrm>
            <a:off x="3017707" y="3453081"/>
            <a:ext cx="1815420" cy="26683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defTabSz="932472" fontAlgn="base">
              <a:spcBef>
                <a:spcPct val="0"/>
              </a:spcBef>
              <a:spcAft>
                <a:spcPts val="1200"/>
              </a:spcAft>
              <a:defRPr/>
            </a:pPr>
            <a:r>
              <a:rPr lang="es-MX" sz="1200">
                <a:solidFill>
                  <a:srgbClr val="FFFFFF"/>
                </a:solidFill>
                <a:ea typeface="Segoe UI" pitchFamily="34" charset="0"/>
                <a:cs typeface="Segoe UI" pitchFamily="34" charset="0"/>
              </a:rPr>
              <a:t>Identificar tendencias y segmentos de mercado relevantes
Crear el primer borrador de un proyecto
Resume los resultados de la campaña con elementos visuales potentes</a:t>
            </a:r>
            <a:endParaRPr kumimoji="0" lang="en-US" sz="1400" b="0" i="0" u="none" strike="noStrike" kern="1200" cap="none" normalizeH="0" baseline="0" noProof="0">
              <a:ln>
                <a:noFill/>
              </a:ln>
              <a:solidFill>
                <a:srgbClr val="FFFFFF"/>
              </a:solidFill>
              <a:effectLst/>
              <a:uLnTx/>
              <a:uFillTx/>
              <a:ea typeface="Segoe UI" pitchFamily="34" charset="0"/>
              <a:cs typeface="Segoe UI" pitchFamily="34" charset="0"/>
            </a:endParaRPr>
          </a:p>
        </p:txBody>
      </p:sp>
      <p:sp>
        <p:nvSpPr>
          <p:cNvPr id="16" name="Rounded Rectangle 18" descr="Announcing&#10;">
            <a:extLst>
              <a:ext uri="{FF2B5EF4-FFF2-40B4-BE49-F238E27FC236}">
                <a16:creationId xmlns:a16="http://schemas.microsoft.com/office/drawing/2014/main" id="{3F792B58-0B1B-4523-2CD2-59CB436554E8}"/>
              </a:ext>
            </a:extLst>
          </p:cNvPr>
          <p:cNvSpPr txBox="1">
            <a:spLocks/>
          </p:cNvSpPr>
          <p:nvPr/>
        </p:nvSpPr>
        <p:spPr bwMode="auto">
          <a:xfrm>
            <a:off x="5174214" y="2876372"/>
            <a:ext cx="1821434" cy="341632"/>
          </a:xfrm>
          <a:prstGeom prst="rect">
            <a:avLst/>
          </a:prstGeom>
          <a:no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defTabSz="932472" fontAlgn="base">
              <a:spcAft>
                <a:spcPct val="0"/>
              </a:spcAft>
              <a:defRPr/>
            </a:pPr>
            <a:r>
              <a:rPr lang="en-US" sz="1800" spc="0">
                <a:gradFill>
                  <a:gsLst>
                    <a:gs pos="15000">
                      <a:srgbClr val="8DC8E8"/>
                    </a:gs>
                    <a:gs pos="85000">
                      <a:srgbClr val="D59ED7"/>
                    </a:gs>
                  </a:gsLst>
                  <a:lin ang="2700000" scaled="1"/>
                </a:gradFill>
              </a:rPr>
              <a:t>Ventas</a:t>
            </a:r>
            <a:endParaRPr kumimoji="0" lang="en-US" sz="1800" i="0" u="none" strike="noStrike" kern="1200" cap="none" spc="0" normalizeH="0" baseline="0" noProof="0">
              <a:ln w="3175">
                <a:noFill/>
              </a:ln>
              <a:gradFill>
                <a:gsLst>
                  <a:gs pos="15000">
                    <a:srgbClr val="8DC8E8"/>
                  </a:gs>
                  <a:gs pos="85000">
                    <a:srgbClr val="D59ED7"/>
                  </a:gs>
                </a:gsLst>
                <a:lin ang="2700000" scaled="1"/>
              </a:gradFill>
              <a:effectLst/>
              <a:uLnTx/>
              <a:uFillTx/>
              <a:ea typeface="+mn-ea"/>
              <a:cs typeface="Segoe UI" pitchFamily="34" charset="0"/>
            </a:endParaRPr>
          </a:p>
        </p:txBody>
      </p:sp>
      <p:sp>
        <p:nvSpPr>
          <p:cNvPr id="17" name="Rectangle 16">
            <a:extLst>
              <a:ext uri="{FF2B5EF4-FFF2-40B4-BE49-F238E27FC236}">
                <a16:creationId xmlns:a16="http://schemas.microsoft.com/office/drawing/2014/main" id="{FB0D39FE-9C33-DFF3-B918-B07DE383E2DF}"/>
              </a:ext>
            </a:extLst>
          </p:cNvPr>
          <p:cNvSpPr/>
          <p:nvPr/>
        </p:nvSpPr>
        <p:spPr bwMode="auto">
          <a:xfrm>
            <a:off x="5177580" y="3453081"/>
            <a:ext cx="1821434" cy="26683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defTabSz="932472" fontAlgn="base">
              <a:spcBef>
                <a:spcPct val="0"/>
              </a:spcBef>
              <a:spcAft>
                <a:spcPts val="1200"/>
              </a:spcAft>
              <a:defRPr/>
            </a:pPr>
            <a:r>
              <a:rPr lang="es-MX" sz="1200">
                <a:solidFill>
                  <a:srgbClr val="FFFFFF"/>
                </a:solidFill>
                <a:ea typeface="Segoe UI" pitchFamily="34" charset="0"/>
                <a:cs typeface="Segoe UI" pitchFamily="34" charset="0"/>
              </a:rPr>
              <a:t>Tener mejores conversaciones de ventas y cerrar más acuerdos 
Crear presentaciones y propuestas de ventas 
Analice los datos de ventas de trimestres anteriores</a:t>
            </a:r>
            <a:endParaRPr kumimoji="0" lang="en-US" sz="14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sp>
        <p:nvSpPr>
          <p:cNvPr id="35" name="Rounded Rectangle 18" descr="Announcing&#10;">
            <a:extLst>
              <a:ext uri="{FF2B5EF4-FFF2-40B4-BE49-F238E27FC236}">
                <a16:creationId xmlns:a16="http://schemas.microsoft.com/office/drawing/2014/main" id="{B0AA9E37-3D66-C5E4-4189-5FA758E960D3}"/>
              </a:ext>
            </a:extLst>
          </p:cNvPr>
          <p:cNvSpPr txBox="1">
            <a:spLocks/>
          </p:cNvSpPr>
          <p:nvPr/>
        </p:nvSpPr>
        <p:spPr bwMode="auto">
          <a:xfrm>
            <a:off x="7340409" y="2876372"/>
            <a:ext cx="1821434" cy="341632"/>
          </a:xfrm>
          <a:prstGeom prst="rect">
            <a:avLst/>
          </a:prstGeom>
          <a:no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i="0" u="none" strike="noStrike" kern="1200" cap="none" spc="0" normalizeH="0" baseline="0" noProof="0">
                <a:ln w="3175">
                  <a:noFill/>
                </a:ln>
                <a:gradFill>
                  <a:gsLst>
                    <a:gs pos="15000">
                      <a:srgbClr val="8DC8E8"/>
                    </a:gs>
                    <a:gs pos="85000">
                      <a:srgbClr val="D59ED7"/>
                    </a:gs>
                  </a:gsLst>
                  <a:lin ang="2700000" scaled="1"/>
                </a:gradFill>
                <a:effectLst/>
                <a:uLnTx/>
                <a:uFillTx/>
                <a:ea typeface="+mn-ea"/>
                <a:cs typeface="Segoe UI" pitchFamily="34" charset="0"/>
              </a:rPr>
              <a:t>IT</a:t>
            </a:r>
          </a:p>
        </p:txBody>
      </p:sp>
      <p:sp>
        <p:nvSpPr>
          <p:cNvPr id="34" name="Rectangle 33">
            <a:extLst>
              <a:ext uri="{FF2B5EF4-FFF2-40B4-BE49-F238E27FC236}">
                <a16:creationId xmlns:a16="http://schemas.microsoft.com/office/drawing/2014/main" id="{682C1344-85EB-1404-9E29-EF4D7170D960}"/>
              </a:ext>
            </a:extLst>
          </p:cNvPr>
          <p:cNvSpPr/>
          <p:nvPr/>
        </p:nvSpPr>
        <p:spPr bwMode="auto">
          <a:xfrm>
            <a:off x="7343775" y="3453081"/>
            <a:ext cx="1821434" cy="26683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defTabSz="932472" fontAlgn="base">
              <a:spcBef>
                <a:spcPct val="0"/>
              </a:spcBef>
              <a:spcAft>
                <a:spcPts val="1200"/>
              </a:spcAft>
              <a:defRPr/>
            </a:pPr>
            <a:r>
              <a:rPr lang="es-MX" sz="1200">
                <a:solidFill>
                  <a:srgbClr val="FFFFFF"/>
                </a:solidFill>
                <a:ea typeface="Segoe UI" pitchFamily="34" charset="0"/>
                <a:cs typeface="Segoe UI" pitchFamily="34" charset="0"/>
              </a:rPr>
              <a:t>Crear un plan de proyecto para el lanzamiento de un producto
Mantente al día de las distintas llamadas y chats de proyectos
Identifique patrones en los datos y resuelva los problemas más rápido</a:t>
            </a:r>
            <a:endParaRPr kumimoji="0" lang="en-US" sz="1400" b="0" i="0" u="none" strike="noStrike" kern="1200" cap="none" normalizeH="0" baseline="0" noProof="0">
              <a:ln>
                <a:noFill/>
              </a:ln>
              <a:solidFill>
                <a:srgbClr val="FF0000"/>
              </a:solidFill>
              <a:effectLst/>
              <a:uLnTx/>
              <a:uFillTx/>
              <a:latin typeface="Segoe UI"/>
              <a:ea typeface="Segoe UI" pitchFamily="34" charset="0"/>
              <a:cs typeface="Segoe UI" pitchFamily="34" charset="0"/>
            </a:endParaRPr>
          </a:p>
        </p:txBody>
      </p:sp>
      <p:sp>
        <p:nvSpPr>
          <p:cNvPr id="27" name="Rounded Rectangle 18" descr="Announcing&#10;">
            <a:extLst>
              <a:ext uri="{FF2B5EF4-FFF2-40B4-BE49-F238E27FC236}">
                <a16:creationId xmlns:a16="http://schemas.microsoft.com/office/drawing/2014/main" id="{42E1369D-59D8-BB86-124F-BBD0A00100D5}"/>
              </a:ext>
            </a:extLst>
          </p:cNvPr>
          <p:cNvSpPr txBox="1">
            <a:spLocks/>
          </p:cNvSpPr>
          <p:nvPr/>
        </p:nvSpPr>
        <p:spPr bwMode="auto">
          <a:xfrm>
            <a:off x="9506447" y="2876372"/>
            <a:ext cx="1818392" cy="341632"/>
          </a:xfrm>
          <a:prstGeom prst="rect">
            <a:avLst/>
          </a:prstGeom>
          <a:no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defTabSz="932472" fontAlgn="base">
              <a:spcAft>
                <a:spcPct val="0"/>
              </a:spcAft>
              <a:defRPr/>
            </a:pPr>
            <a:r>
              <a:rPr lang="en-US" sz="1800" spc="0" err="1">
                <a:gradFill>
                  <a:gsLst>
                    <a:gs pos="15000">
                      <a:srgbClr val="8DC8E8"/>
                    </a:gs>
                    <a:gs pos="85000">
                      <a:srgbClr val="D59ED7"/>
                    </a:gs>
                  </a:gsLst>
                  <a:lin ang="2700000" scaled="1"/>
                </a:gradFill>
              </a:rPr>
              <a:t>Finanzas</a:t>
            </a:r>
            <a:endParaRPr kumimoji="0" lang="en-US" sz="1800" i="0" u="none" strike="noStrike" kern="1200" cap="none" spc="0" normalizeH="0" baseline="0" noProof="0">
              <a:ln w="3175">
                <a:noFill/>
              </a:ln>
              <a:gradFill>
                <a:gsLst>
                  <a:gs pos="15000">
                    <a:srgbClr val="8DC8E8"/>
                  </a:gs>
                  <a:gs pos="85000">
                    <a:srgbClr val="D59ED7"/>
                  </a:gs>
                </a:gsLst>
                <a:lin ang="2700000" scaled="1"/>
              </a:gradFill>
              <a:effectLst/>
              <a:uLnTx/>
              <a:uFillTx/>
              <a:ea typeface="+mn-ea"/>
              <a:cs typeface="Segoe UI" pitchFamily="34" charset="0"/>
            </a:endParaRPr>
          </a:p>
        </p:txBody>
      </p:sp>
      <p:sp>
        <p:nvSpPr>
          <p:cNvPr id="28" name="Rectangle 27">
            <a:extLst>
              <a:ext uri="{FF2B5EF4-FFF2-40B4-BE49-F238E27FC236}">
                <a16:creationId xmlns:a16="http://schemas.microsoft.com/office/drawing/2014/main" id="{12FB918F-42CF-242D-1E39-DDD39BFF9D08}"/>
              </a:ext>
            </a:extLst>
          </p:cNvPr>
          <p:cNvSpPr/>
          <p:nvPr/>
        </p:nvSpPr>
        <p:spPr bwMode="auto">
          <a:xfrm>
            <a:off x="9513166" y="3453081"/>
            <a:ext cx="1818392" cy="187743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932472" fontAlgn="base">
              <a:spcBef>
                <a:spcPct val="0"/>
              </a:spcBef>
              <a:spcAft>
                <a:spcPts val="1200"/>
              </a:spcAft>
              <a:defRPr/>
            </a:pPr>
            <a:r>
              <a:rPr lang="es-MX" sz="1200">
                <a:solidFill>
                  <a:srgbClr val="FFFFFF"/>
                </a:solidFill>
                <a:ea typeface="Segoe UI" pitchFamily="34" charset="0"/>
                <a:cs typeface="Segoe UI" pitchFamily="34" charset="0"/>
              </a:rPr>
              <a:t>Simplifique la planificación y los informes financieros
Identificar las mejoras de rendimiento
Informes de métricas mediante gráficos profesionales</a:t>
            </a:r>
            <a:endParaRPr kumimoji="0" lang="en-US" sz="1400" b="0" i="0" u="none" strike="noStrike" kern="1200" cap="none" normalizeH="0" baseline="0" noProof="0">
              <a:ln>
                <a:noFill/>
              </a:ln>
              <a:solidFill>
                <a:srgbClr val="FFFFFF"/>
              </a:solidFill>
              <a:effectLst/>
              <a:uLnTx/>
              <a:uFillTx/>
              <a:ea typeface="Segoe UI" pitchFamily="34" charset="0"/>
              <a:cs typeface="Segoe UI" pitchFamily="34" charset="0"/>
            </a:endParaRPr>
          </a:p>
        </p:txBody>
      </p:sp>
      <p:sp>
        <p:nvSpPr>
          <p:cNvPr id="2" name="TextBox 1">
            <a:hlinkClick r:id="rId3" action="ppaction://hlinksldjump"/>
            <a:extLst>
              <a:ext uri="{FF2B5EF4-FFF2-40B4-BE49-F238E27FC236}">
                <a16:creationId xmlns:a16="http://schemas.microsoft.com/office/drawing/2014/main" id="{512520F7-03A5-8328-BC90-8572C395074B}"/>
              </a:ext>
            </a:extLst>
          </p:cNvPr>
          <p:cNvSpPr txBox="1"/>
          <p:nvPr/>
        </p:nvSpPr>
        <p:spPr>
          <a:xfrm>
            <a:off x="2110994" y="2267320"/>
            <a:ext cx="8880856" cy="338554"/>
          </a:xfrm>
          <a:prstGeom prst="rect">
            <a:avLst/>
          </a:prstGeom>
          <a:noFill/>
        </p:spPr>
        <p:txBody>
          <a:bodyPr wrap="square">
            <a:spAutoFit/>
          </a:bodyPr>
          <a:lstStyle/>
          <a:p>
            <a:pPr lvl="0" algn="ctr" defTabSz="932742">
              <a:spcBef>
                <a:spcPct val="0"/>
              </a:spcBef>
              <a:defRPr/>
            </a:pPr>
            <a:r>
              <a:rPr lang="es-MX" sz="1600" u="sng">
                <a:ln w="3175">
                  <a:noFill/>
                </a:ln>
                <a:solidFill>
                  <a:schemeClr val="accent3"/>
                </a:solidFill>
                <a:latin typeface="Segoe UI Semibold"/>
                <a:cs typeface="Segoe UI Semilight" panose="020B0402040204020203" pitchFamily="34" charset="0"/>
              </a:rPr>
              <a:t>Vaya a la sección de conversación completa sobre casos de uso para obtener más detalles</a:t>
            </a:r>
            <a:endParaRPr kumimoji="0" lang="en-US" sz="2000" b="0" i="0" u="sng" strike="noStrike" kern="1200" cap="none" normalizeH="0" baseline="0" noProof="0">
              <a:ln w="3175">
                <a:noFill/>
              </a:ln>
              <a:solidFill>
                <a:schemeClr val="accent3"/>
              </a:solidFill>
              <a:effectLst/>
              <a:uLnTx/>
              <a:uFillTx/>
              <a:latin typeface="Segoe UI Semibold"/>
              <a:cs typeface="Segoe UI Semilight" panose="020B0402040204020203" pitchFamily="34" charset="0"/>
            </a:endParaRPr>
          </a:p>
        </p:txBody>
      </p:sp>
    </p:spTree>
    <p:extLst>
      <p:ext uri="{BB962C8B-B14F-4D97-AF65-F5344CB8AC3E}">
        <p14:creationId xmlns:p14="http://schemas.microsoft.com/office/powerpoint/2010/main" val="3080528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30"/>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0"/>
                                  </p:stCondLst>
                                  <p:childTnLst>
                                    <p:animMotion origin="layout" path="M 1.25E-6 0.03889 L 1.25E-6 1.85185E-6 " pathEditMode="relative" rAng="0" ptsTypes="AA">
                                      <p:cBhvr>
                                        <p:cTn id="14" dur="500" fill="hold"/>
                                        <p:tgtEl>
                                          <p:spTgt spid="6"/>
                                        </p:tgtEl>
                                        <p:attrNameLst>
                                          <p:attrName>ppt_x</p:attrName>
                                          <p:attrName>ppt_y</p:attrName>
                                        </p:attrNameLst>
                                      </p:cBhvr>
                                      <p:rCtr x="0" y="-1944"/>
                                    </p:animMotion>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decel="100000" fill="hold" grpId="1" nodeType="withEffect">
                                  <p:stCondLst>
                                    <p:cond delay="0"/>
                                  </p:stCondLst>
                                  <p:childTnLst>
                                    <p:animMotion origin="layout" path="M 1.25E-6 0.03889 L 1.25E-6 1.85185E-6 " pathEditMode="relative" rAng="0" ptsTypes="AA">
                                      <p:cBhvr>
                                        <p:cTn id="19" dur="500" fill="hold"/>
                                        <p:tgtEl>
                                          <p:spTgt spid="7"/>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11"/>
                                        </p:tgtEl>
                                        <p:attrNameLst>
                                          <p:attrName>ppt_x</p:attrName>
                                          <p:attrName>ppt_y</p:attrName>
                                        </p:attrNameLst>
                                      </p:cBhvr>
                                      <p:rCtr x="0" y="-1944"/>
                                    </p:animMotion>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12"/>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42" presetClass="path" presetSubtype="0" decel="100000" fill="hold" grpId="1" nodeType="withEffect">
                                  <p:stCondLst>
                                    <p:cond delay="0"/>
                                  </p:stCondLst>
                                  <p:childTnLst>
                                    <p:animMotion origin="layout" path="M 1.25E-6 0.03889 L 1.25E-6 1.85185E-6 " pathEditMode="relative" rAng="0" ptsTypes="AA">
                                      <p:cBhvr>
                                        <p:cTn id="34" dur="500" fill="hold"/>
                                        <p:tgtEl>
                                          <p:spTgt spid="16"/>
                                        </p:tgtEl>
                                        <p:attrNameLst>
                                          <p:attrName>ppt_x</p:attrName>
                                          <p:attrName>ppt_y</p:attrName>
                                        </p:attrNameLst>
                                      </p:cBhvr>
                                      <p:rCtr x="0" y="-1944"/>
                                    </p:animMotion>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42" presetClass="path" presetSubtype="0" decel="100000" fill="hold" grpId="1" nodeType="withEffect">
                                  <p:stCondLst>
                                    <p:cond delay="0"/>
                                  </p:stCondLst>
                                  <p:childTnLst>
                                    <p:animMotion origin="layout" path="M 1.25E-6 0.03889 L 1.25E-6 1.85185E-6 " pathEditMode="relative" rAng="0" ptsTypes="AA">
                                      <p:cBhvr>
                                        <p:cTn id="39" dur="500" fill="hold"/>
                                        <p:tgtEl>
                                          <p:spTgt spid="17"/>
                                        </p:tgtEl>
                                        <p:attrNameLst>
                                          <p:attrName>ppt_x</p:attrName>
                                          <p:attrName>ppt_y</p:attrName>
                                        </p:attrNameLst>
                                      </p:cBhvr>
                                      <p:rCtr x="0" y="-1944"/>
                                    </p:animMotion>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42" presetClass="path" presetSubtype="0" decel="100000" fill="hold" grpId="1" nodeType="withEffect">
                                  <p:stCondLst>
                                    <p:cond delay="0"/>
                                  </p:stCondLst>
                                  <p:childTnLst>
                                    <p:animMotion origin="layout" path="M 1.25E-6 0.03889 L 1.25E-6 1.85185E-6 " pathEditMode="relative" rAng="0" ptsTypes="AA">
                                      <p:cBhvr>
                                        <p:cTn id="44" dur="500" fill="hold"/>
                                        <p:tgtEl>
                                          <p:spTgt spid="27"/>
                                        </p:tgtEl>
                                        <p:attrNameLst>
                                          <p:attrName>ppt_x</p:attrName>
                                          <p:attrName>ppt_y</p:attrName>
                                        </p:attrNameLst>
                                      </p:cBhvr>
                                      <p:rCtr x="0" y="-1944"/>
                                    </p:animMotion>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42" presetClass="path" presetSubtype="0" decel="100000" fill="hold" grpId="1" nodeType="withEffect">
                                  <p:stCondLst>
                                    <p:cond delay="0"/>
                                  </p:stCondLst>
                                  <p:childTnLst>
                                    <p:animMotion origin="layout" path="M 1.25E-6 0.03889 L 1.25E-6 1.85185E-6 " pathEditMode="relative" rAng="0" ptsTypes="AA">
                                      <p:cBhvr>
                                        <p:cTn id="49" dur="500" fill="hold"/>
                                        <p:tgtEl>
                                          <p:spTgt spid="28"/>
                                        </p:tgtEl>
                                        <p:attrNameLst>
                                          <p:attrName>ppt_x</p:attrName>
                                          <p:attrName>ppt_y</p:attrName>
                                        </p:attrNameLst>
                                      </p:cBhvr>
                                      <p:rCtr x="0" y="-1944"/>
                                    </p:animMotion>
                                  </p:childTnLst>
                                </p:cTn>
                              </p:par>
                              <p:par>
                                <p:cTn id="50" presetID="10"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42" presetClass="path" presetSubtype="0" decel="100000" fill="hold" nodeType="withEffect">
                                  <p:stCondLst>
                                    <p:cond delay="0"/>
                                  </p:stCondLst>
                                  <p:childTnLst>
                                    <p:animMotion origin="layout" path="M 1.25E-6 0.03889 L 1.25E-6 1.85185E-6 " pathEditMode="relative" rAng="0" ptsTypes="AA">
                                      <p:cBhvr>
                                        <p:cTn id="54" dur="500" fill="hold"/>
                                        <p:tgtEl>
                                          <p:spTgt spid="31"/>
                                        </p:tgtEl>
                                        <p:attrNameLst>
                                          <p:attrName>ppt_x</p:attrName>
                                          <p:attrName>ppt_y</p:attrName>
                                        </p:attrNameLst>
                                      </p:cBhvr>
                                      <p:rCtr x="0" y="-1944"/>
                                    </p:animMotion>
                                  </p:childTnLst>
                                </p:cTn>
                              </p:par>
                              <p:par>
                                <p:cTn id="55" presetID="10"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par>
                                <p:cTn id="58" presetID="42" presetClass="path" presetSubtype="0" decel="100000" fill="hold" grpId="1" nodeType="withEffect">
                                  <p:stCondLst>
                                    <p:cond delay="0"/>
                                  </p:stCondLst>
                                  <p:childTnLst>
                                    <p:animMotion origin="layout" path="M 1.25E-6 0.03889 L 1.25E-6 1.85185E-6 " pathEditMode="relative" rAng="0" ptsTypes="AA">
                                      <p:cBhvr>
                                        <p:cTn id="59" dur="500" fill="hold"/>
                                        <p:tgtEl>
                                          <p:spTgt spid="34"/>
                                        </p:tgtEl>
                                        <p:attrNameLst>
                                          <p:attrName>ppt_x</p:attrName>
                                          <p:attrName>ppt_y</p:attrName>
                                        </p:attrNameLst>
                                      </p:cBhvr>
                                      <p:rCtr x="0" y="-1944"/>
                                    </p:animMotion>
                                  </p:childTnLst>
                                </p:cTn>
                              </p:par>
                              <p:par>
                                <p:cTn id="60" presetID="10" presetClass="entr" presetSubtype="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par>
                                <p:cTn id="63" presetID="42" presetClass="path" presetSubtype="0" decel="100000" fill="hold" grpId="1" nodeType="withEffect">
                                  <p:stCondLst>
                                    <p:cond delay="0"/>
                                  </p:stCondLst>
                                  <p:childTnLst>
                                    <p:animMotion origin="layout" path="M 1.25E-6 0.03889 L 1.25E-6 1.85185E-6 " pathEditMode="relative" rAng="0" ptsTypes="AA">
                                      <p:cBhvr>
                                        <p:cTn id="64" dur="500" fill="hold"/>
                                        <p:tgtEl>
                                          <p:spTgt spid="35"/>
                                        </p:tgtEl>
                                        <p:attrNameLst>
                                          <p:attrName>ppt_x</p:attrName>
                                          <p:attrName>ppt_y</p:attrName>
                                        </p:attrNameLst>
                                      </p:cBhvr>
                                      <p:rCtr x="0" y="-1944"/>
                                    </p:animMotion>
                                  </p:childTnLst>
                                </p:cTn>
                              </p:par>
                              <p:par>
                                <p:cTn id="65" presetID="10"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par>
                                <p:cTn id="68" presetID="42" presetClass="path" presetSubtype="0" decel="100000" fill="hold" grpId="1" nodeType="withEffect">
                                  <p:stCondLst>
                                    <p:cond delay="0"/>
                                  </p:stCondLst>
                                  <p:childTnLst>
                                    <p:animMotion origin="layout" path="M 1.25E-6 0.03889 L 1.25E-6 1.85185E-6 " pathEditMode="relative" rAng="0" ptsTypes="AA">
                                      <p:cBhvr>
                                        <p:cTn id="69" dur="500" fill="hold"/>
                                        <p:tgtEl>
                                          <p:spTgt spid="20"/>
                                        </p:tgtEl>
                                        <p:attrNameLst>
                                          <p:attrName>ppt_x</p:attrName>
                                          <p:attrName>ppt_y</p:attrName>
                                        </p:attrNameLst>
                                      </p:cBhvr>
                                      <p:rCtr x="0" y="-1944"/>
                                    </p:animMotion>
                                  </p:childTnLst>
                                </p:cTn>
                              </p:par>
                            </p:childTnLst>
                          </p:cTn>
                        </p:par>
                        <p:par>
                          <p:cTn id="70" fill="hold">
                            <p:stCondLst>
                              <p:cond delay="500"/>
                            </p:stCondLst>
                            <p:childTnLst>
                              <p:par>
                                <p:cTn id="71" presetID="10" presetClass="entr" presetSubtype="0" fill="hold" grpId="0" nodeType="afterEffect">
                                  <p:stCondLst>
                                    <p:cond delay="25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1250"/>
                                        <p:tgtEl>
                                          <p:spTgt spid="2"/>
                                        </p:tgtEl>
                                      </p:cBhvr>
                                    </p:animEffect>
                                  </p:childTnLst>
                                </p:cTn>
                              </p:par>
                              <p:par>
                                <p:cTn id="74" presetID="42" presetClass="path" presetSubtype="0" decel="100000" fill="hold" grpId="1" nodeType="withEffect">
                                  <p:stCondLst>
                                    <p:cond delay="250"/>
                                  </p:stCondLst>
                                  <p:childTnLst>
                                    <p:animMotion origin="layout" path="M 2.5E-6 -2.22222E-6 L 2.5E-6 0.03542 " pathEditMode="relative" rAng="0" ptsTypes="AA">
                                      <p:cBhvr>
                                        <p:cTn id="75" dur="1250" spd="-100000" fill="hold"/>
                                        <p:tgtEl>
                                          <p:spTgt spid="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0" grpId="0" animBg="1"/>
      <p:bldP spid="30" grpId="1" animBg="1"/>
      <p:bldP spid="6" grpId="0"/>
      <p:bldP spid="6" grpId="1"/>
      <p:bldP spid="7" grpId="0"/>
      <p:bldP spid="7" grpId="1"/>
      <p:bldP spid="11" grpId="0"/>
      <p:bldP spid="11" grpId="1"/>
      <p:bldP spid="12" grpId="0"/>
      <p:bldP spid="12" grpId="1"/>
      <p:bldP spid="16" grpId="0"/>
      <p:bldP spid="16" grpId="1"/>
      <p:bldP spid="17" grpId="0"/>
      <p:bldP spid="17" grpId="1"/>
      <p:bldP spid="35" grpId="0"/>
      <p:bldP spid="35" grpId="1"/>
      <p:bldP spid="34" grpId="0"/>
      <p:bldP spid="34" grpId="1"/>
      <p:bldP spid="27" grpId="0"/>
      <p:bldP spid="27" grpId="1"/>
      <p:bldP spid="28" grpId="0"/>
      <p:bldP spid="28" grpId="1"/>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D7E65-0B12-E75A-49D3-5BBC77FC528D}"/>
              </a:ext>
            </a:extLst>
          </p:cNvPr>
          <p:cNvSpPr>
            <a:spLocks noGrp="1"/>
          </p:cNvSpPr>
          <p:nvPr>
            <p:ph type="title"/>
          </p:nvPr>
        </p:nvSpPr>
        <p:spPr>
          <a:xfrm>
            <a:off x="554514" y="228386"/>
            <a:ext cx="11265989" cy="430887"/>
          </a:xfrm>
        </p:spPr>
        <p:txBody>
          <a:bodyPr/>
          <a:lstStyle/>
          <a:p>
            <a:r>
              <a:rPr lang="es-MX" sz="2800">
                <a:solidFill>
                  <a:schemeClr val="tx1">
                    <a:lumMod val="95000"/>
                  </a:schemeClr>
                </a:solidFill>
              </a:rPr>
              <a:t>Medición de la eficacia de la transformación de la IA en su organización</a:t>
            </a:r>
            <a:endParaRPr lang="en-US" sz="2800"/>
          </a:p>
        </p:txBody>
      </p:sp>
      <p:sp>
        <p:nvSpPr>
          <p:cNvPr id="9" name="Rectangle: Rounded Corners 3">
            <a:extLst>
              <a:ext uri="{FF2B5EF4-FFF2-40B4-BE49-F238E27FC236}">
                <a16:creationId xmlns:a16="http://schemas.microsoft.com/office/drawing/2014/main" id="{A8795942-EEC6-82A5-5346-EE11B15B8CE3}"/>
              </a:ext>
            </a:extLst>
          </p:cNvPr>
          <p:cNvSpPr/>
          <p:nvPr/>
        </p:nvSpPr>
        <p:spPr>
          <a:xfrm>
            <a:off x="877106" y="1244554"/>
            <a:ext cx="1371210" cy="2076747"/>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lIns="228535" rIns="107970" rtlCol="0" anchor="ctr"/>
          <a:lstStyle/>
          <a:p>
            <a:pPr defTabSz="914049">
              <a:defRPr/>
            </a:pPr>
            <a:r>
              <a:rPr lang="en-US" sz="1400" err="1">
                <a:solidFill>
                  <a:srgbClr val="FFF8F3"/>
                </a:solidFill>
                <a:latin typeface="Segoe Sans Display" pitchFamily="2" charset="0"/>
                <a:cs typeface="Segoe Sans Display" pitchFamily="2" charset="0"/>
              </a:rPr>
              <a:t>Crecimiento</a:t>
            </a:r>
            <a:r>
              <a:rPr lang="en-US" sz="1400">
                <a:solidFill>
                  <a:srgbClr val="FFF8F3"/>
                </a:solidFill>
                <a:latin typeface="Segoe Sans Display" pitchFamily="2" charset="0"/>
                <a:cs typeface="Segoe Sans Display" pitchFamily="2" charset="0"/>
              </a:rPr>
              <a:t> de </a:t>
            </a:r>
            <a:r>
              <a:rPr lang="en-US" sz="1400" err="1">
                <a:solidFill>
                  <a:srgbClr val="FFF8F3"/>
                </a:solidFill>
                <a:latin typeface="Segoe Sans Display" pitchFamily="2" charset="0"/>
                <a:cs typeface="Segoe Sans Display" pitchFamily="2" charset="0"/>
              </a:rPr>
              <a:t>los</a:t>
            </a:r>
            <a:r>
              <a:rPr lang="en-US" sz="1400">
                <a:solidFill>
                  <a:srgbClr val="FFF8F3"/>
                </a:solidFill>
                <a:latin typeface="Segoe Sans Display" pitchFamily="2" charset="0"/>
                <a:cs typeface="Segoe Sans Display" pitchFamily="2" charset="0"/>
              </a:rPr>
              <a:t> </a:t>
            </a:r>
            <a:r>
              <a:rPr lang="en-US" sz="1400" err="1">
                <a:solidFill>
                  <a:srgbClr val="FFF8F3"/>
                </a:solidFill>
                <a:latin typeface="Segoe Sans Display" pitchFamily="2" charset="0"/>
                <a:cs typeface="Segoe Sans Display" pitchFamily="2" charset="0"/>
              </a:rPr>
              <a:t>ingresos</a:t>
            </a:r>
            <a:endParaRPr lang="en-US" sz="1400">
              <a:solidFill>
                <a:srgbClr val="FFF8F3"/>
              </a:solidFill>
              <a:latin typeface="Segoe Sans Display" pitchFamily="2" charset="0"/>
              <a:cs typeface="Segoe Sans Display" pitchFamily="2" charset="0"/>
            </a:endParaRPr>
          </a:p>
        </p:txBody>
      </p:sp>
      <p:sp>
        <p:nvSpPr>
          <p:cNvPr id="26" name="Rectangle: Rounded Corners 35">
            <a:extLst>
              <a:ext uri="{FF2B5EF4-FFF2-40B4-BE49-F238E27FC236}">
                <a16:creationId xmlns:a16="http://schemas.microsoft.com/office/drawing/2014/main" id="{A35D7038-BBF6-CF7C-3662-FBABA4BB5E9F}"/>
              </a:ext>
            </a:extLst>
          </p:cNvPr>
          <p:cNvSpPr/>
          <p:nvPr/>
        </p:nvSpPr>
        <p:spPr>
          <a:xfrm>
            <a:off x="5387594" y="2153630"/>
            <a:ext cx="2627908" cy="265100"/>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938" fontAlgn="base">
              <a:spcBef>
                <a:spcPct val="0"/>
              </a:spcBef>
              <a:spcAft>
                <a:spcPct val="0"/>
              </a:spcAft>
              <a:defRPr/>
            </a:pPr>
            <a:r>
              <a:rPr lang="en-US" sz="1100" b="1" err="1">
                <a:solidFill>
                  <a:srgbClr val="FFE399"/>
                </a:solidFill>
                <a:latin typeface="Segoe Sans Display Semibold" pitchFamily="2" charset="0"/>
                <a:cs typeface="Segoe Sans Display Semibold" pitchFamily="2" charset="0"/>
              </a:rPr>
              <a:t>Tiempo</a:t>
            </a:r>
            <a:r>
              <a:rPr lang="en-US" sz="1100" b="1">
                <a:solidFill>
                  <a:srgbClr val="FFE399"/>
                </a:solidFill>
                <a:latin typeface="Segoe Sans Display Semibold" pitchFamily="2" charset="0"/>
                <a:cs typeface="Segoe Sans Display Semibold" pitchFamily="2" charset="0"/>
              </a:rPr>
              <a:t> de </a:t>
            </a:r>
            <a:r>
              <a:rPr lang="en-US" sz="1100" b="1" err="1">
                <a:solidFill>
                  <a:srgbClr val="FFE399"/>
                </a:solidFill>
                <a:latin typeface="Segoe Sans Display Semibold" pitchFamily="2" charset="0"/>
                <a:cs typeface="Segoe Sans Display Semibold" pitchFamily="2" charset="0"/>
              </a:rPr>
              <a:t>incorporación</a:t>
            </a:r>
            <a:endParaRPr lang="en-US" sz="1100" b="1">
              <a:solidFill>
                <a:srgbClr val="FFE399"/>
              </a:solidFill>
              <a:latin typeface="Segoe Sans Display Semibold" pitchFamily="2" charset="0"/>
              <a:cs typeface="Segoe Sans Display Semibold" pitchFamily="2" charset="0"/>
            </a:endParaRPr>
          </a:p>
        </p:txBody>
      </p:sp>
      <p:sp>
        <p:nvSpPr>
          <p:cNvPr id="27" name="Rectangle: Rounded Corners 44">
            <a:extLst>
              <a:ext uri="{FF2B5EF4-FFF2-40B4-BE49-F238E27FC236}">
                <a16:creationId xmlns:a16="http://schemas.microsoft.com/office/drawing/2014/main" id="{1004BA49-05CD-F5F4-0797-9C1CD52DE41B}"/>
              </a:ext>
            </a:extLst>
          </p:cNvPr>
          <p:cNvSpPr/>
          <p:nvPr/>
        </p:nvSpPr>
        <p:spPr>
          <a:xfrm>
            <a:off x="5387594" y="2458614"/>
            <a:ext cx="2627908" cy="266325"/>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lIns="91414" tIns="45706" rIns="91414" bIns="45706" rtlCol="0" anchor="ctr"/>
          <a:lstStyle/>
          <a:p>
            <a:pPr algn="ctr" defTabSz="913938" fontAlgn="base">
              <a:spcBef>
                <a:spcPct val="0"/>
              </a:spcBef>
              <a:spcAft>
                <a:spcPct val="0"/>
              </a:spcAft>
              <a:defRPr/>
            </a:pPr>
            <a:r>
              <a:rPr lang="en-US" sz="1100" b="1" err="1">
                <a:solidFill>
                  <a:srgbClr val="FFE399"/>
                </a:solidFill>
                <a:latin typeface="Segoe Sans Display Semibold"/>
                <a:cs typeface="Segoe Sans Display Semibold"/>
              </a:rPr>
              <a:t>Retención</a:t>
            </a:r>
            <a:r>
              <a:rPr lang="en-US" sz="1100" b="1">
                <a:solidFill>
                  <a:srgbClr val="FFE399"/>
                </a:solidFill>
                <a:latin typeface="Segoe Sans Display Semibold"/>
                <a:cs typeface="Segoe Sans Display Semibold"/>
              </a:rPr>
              <a:t> de </a:t>
            </a:r>
            <a:r>
              <a:rPr lang="en-US" sz="1100" b="1" err="1">
                <a:solidFill>
                  <a:srgbClr val="FFE399"/>
                </a:solidFill>
                <a:latin typeface="Segoe Sans Display Semibold"/>
                <a:cs typeface="Segoe Sans Display Semibold"/>
              </a:rPr>
              <a:t>clientes</a:t>
            </a:r>
            <a:endParaRPr lang="en-US" sz="1100" b="1">
              <a:solidFill>
                <a:srgbClr val="FFE399"/>
              </a:solidFill>
              <a:latin typeface="Segoe Sans Display Semibold" pitchFamily="2" charset="0"/>
              <a:cs typeface="Segoe Sans Display Semibold" pitchFamily="2" charset="0"/>
            </a:endParaRPr>
          </a:p>
        </p:txBody>
      </p:sp>
      <p:sp>
        <p:nvSpPr>
          <p:cNvPr id="29" name="Rectangle: Rounded Corners 48">
            <a:extLst>
              <a:ext uri="{FF2B5EF4-FFF2-40B4-BE49-F238E27FC236}">
                <a16:creationId xmlns:a16="http://schemas.microsoft.com/office/drawing/2014/main" id="{6F3D8A30-CF35-30C8-6E24-69A94787D66A}"/>
              </a:ext>
            </a:extLst>
          </p:cNvPr>
          <p:cNvSpPr/>
          <p:nvPr/>
        </p:nvSpPr>
        <p:spPr>
          <a:xfrm>
            <a:off x="5387594" y="1546497"/>
            <a:ext cx="2627908" cy="266325"/>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938" fontAlgn="base">
              <a:spcBef>
                <a:spcPct val="0"/>
              </a:spcBef>
              <a:spcAft>
                <a:spcPct val="0"/>
              </a:spcAft>
              <a:defRPr/>
            </a:pPr>
            <a:r>
              <a:rPr lang="en-US" sz="1100" b="1">
                <a:solidFill>
                  <a:srgbClr val="FFE399"/>
                </a:solidFill>
                <a:latin typeface="Segoe Sans Display Semibold" pitchFamily="2" charset="0"/>
                <a:cs typeface="Segoe Sans Display Semibold" pitchFamily="2" charset="0"/>
              </a:rPr>
              <a:t>Tasa de </a:t>
            </a:r>
            <a:r>
              <a:rPr lang="en-US" sz="1100" b="1" err="1">
                <a:solidFill>
                  <a:srgbClr val="FFE399"/>
                </a:solidFill>
                <a:latin typeface="Segoe Sans Display Semibold" pitchFamily="2" charset="0"/>
                <a:cs typeface="Segoe Sans Display Semibold" pitchFamily="2" charset="0"/>
              </a:rPr>
              <a:t>cierre</a:t>
            </a:r>
            <a:endParaRPr lang="en-US" sz="1100" b="1">
              <a:solidFill>
                <a:srgbClr val="FFE399"/>
              </a:solidFill>
              <a:latin typeface="Segoe Sans Display Semibold" pitchFamily="2" charset="0"/>
              <a:cs typeface="Segoe Sans Display Semibold" pitchFamily="2" charset="0"/>
            </a:endParaRPr>
          </a:p>
        </p:txBody>
      </p:sp>
      <p:sp>
        <p:nvSpPr>
          <p:cNvPr id="31" name="Rectangle: Rounded Corners 50">
            <a:extLst>
              <a:ext uri="{FF2B5EF4-FFF2-40B4-BE49-F238E27FC236}">
                <a16:creationId xmlns:a16="http://schemas.microsoft.com/office/drawing/2014/main" id="{6720CDEF-FA17-A9EB-4216-E1539AC88D69}"/>
              </a:ext>
            </a:extLst>
          </p:cNvPr>
          <p:cNvSpPr/>
          <p:nvPr/>
        </p:nvSpPr>
        <p:spPr>
          <a:xfrm>
            <a:off x="5387594" y="1848437"/>
            <a:ext cx="2627908" cy="266325"/>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938" fontAlgn="base">
              <a:spcBef>
                <a:spcPct val="0"/>
              </a:spcBef>
              <a:spcAft>
                <a:spcPct val="0"/>
              </a:spcAft>
              <a:defRPr/>
            </a:pPr>
            <a:r>
              <a:rPr lang="en-US" sz="1050" b="1" err="1">
                <a:solidFill>
                  <a:srgbClr val="FFE399"/>
                </a:solidFill>
                <a:latin typeface="Segoe Sans Display Semibold" pitchFamily="2" charset="0"/>
                <a:cs typeface="Segoe Sans Display Semibold" pitchFamily="2" charset="0"/>
              </a:rPr>
              <a:t>Número</a:t>
            </a:r>
            <a:r>
              <a:rPr lang="en-US" sz="1050" b="1">
                <a:solidFill>
                  <a:srgbClr val="FFE399"/>
                </a:solidFill>
                <a:latin typeface="Segoe Sans Display Semibold" pitchFamily="2" charset="0"/>
                <a:cs typeface="Segoe Sans Display Semibold" pitchFamily="2" charset="0"/>
              </a:rPr>
              <a:t> de </a:t>
            </a:r>
            <a:r>
              <a:rPr lang="en-US" sz="1050" b="1" err="1">
                <a:solidFill>
                  <a:srgbClr val="FFE399"/>
                </a:solidFill>
                <a:latin typeface="Segoe Sans Display Semibold" pitchFamily="2" charset="0"/>
                <a:cs typeface="Segoe Sans Display Semibold" pitchFamily="2" charset="0"/>
              </a:rPr>
              <a:t>oportunidades</a:t>
            </a:r>
            <a:r>
              <a:rPr lang="en-US" sz="1050" b="1">
                <a:solidFill>
                  <a:srgbClr val="FFE399"/>
                </a:solidFill>
                <a:latin typeface="Segoe Sans Display Semibold" pitchFamily="2" charset="0"/>
                <a:cs typeface="Segoe Sans Display Semibold" pitchFamily="2" charset="0"/>
              </a:rPr>
              <a:t> </a:t>
            </a:r>
            <a:r>
              <a:rPr lang="en-US" sz="1050" b="1" err="1">
                <a:solidFill>
                  <a:srgbClr val="FFE399"/>
                </a:solidFill>
                <a:latin typeface="Segoe Sans Display Semibold" pitchFamily="2" charset="0"/>
                <a:cs typeface="Segoe Sans Display Semibold" pitchFamily="2" charset="0"/>
              </a:rPr>
              <a:t>perseguidas</a:t>
            </a:r>
            <a:endParaRPr lang="en-US" sz="1100" b="1">
              <a:solidFill>
                <a:srgbClr val="FFE399"/>
              </a:solidFill>
              <a:latin typeface="Segoe Sans Display Semibold" pitchFamily="2" charset="0"/>
              <a:cs typeface="Segoe Sans Display Semibold" pitchFamily="2" charset="0"/>
            </a:endParaRPr>
          </a:p>
        </p:txBody>
      </p:sp>
      <p:sp>
        <p:nvSpPr>
          <p:cNvPr id="32" name="Rectangle: Rounded Corners 51">
            <a:extLst>
              <a:ext uri="{FF2B5EF4-FFF2-40B4-BE49-F238E27FC236}">
                <a16:creationId xmlns:a16="http://schemas.microsoft.com/office/drawing/2014/main" id="{9AA5FAF6-E84D-B22F-5013-8B7AD66E69A9}"/>
              </a:ext>
            </a:extLst>
          </p:cNvPr>
          <p:cNvSpPr/>
          <p:nvPr/>
        </p:nvSpPr>
        <p:spPr>
          <a:xfrm>
            <a:off x="5387594" y="2753039"/>
            <a:ext cx="2627908" cy="266325"/>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lIns="91414" tIns="45706" rIns="91414" bIns="45706" rtlCol="0" anchor="ctr"/>
          <a:lstStyle/>
          <a:p>
            <a:pPr algn="ctr" defTabSz="913938" fontAlgn="base">
              <a:spcBef>
                <a:spcPct val="0"/>
              </a:spcBef>
              <a:spcAft>
                <a:spcPct val="0"/>
              </a:spcAft>
              <a:defRPr/>
            </a:pPr>
            <a:r>
              <a:rPr lang="en-US" sz="1100" b="1">
                <a:solidFill>
                  <a:srgbClr val="FFE399"/>
                </a:solidFill>
                <a:latin typeface="Segoe Sans Display Semibold" pitchFamily="2" charset="0"/>
                <a:cs typeface="Segoe Sans Display Semibold" pitchFamily="2" charset="0"/>
              </a:rPr>
              <a:t>Generación de leads</a:t>
            </a:r>
          </a:p>
        </p:txBody>
      </p:sp>
      <p:sp>
        <p:nvSpPr>
          <p:cNvPr id="34" name="Rectangle: Rounded Corners 131">
            <a:extLst>
              <a:ext uri="{FF2B5EF4-FFF2-40B4-BE49-F238E27FC236}">
                <a16:creationId xmlns:a16="http://schemas.microsoft.com/office/drawing/2014/main" id="{5604E3E7-CDD0-0C56-B417-8DA7885B6922}"/>
              </a:ext>
            </a:extLst>
          </p:cNvPr>
          <p:cNvSpPr/>
          <p:nvPr/>
        </p:nvSpPr>
        <p:spPr>
          <a:xfrm>
            <a:off x="5380166" y="944828"/>
            <a:ext cx="2635336" cy="215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defTabSz="914049">
              <a:defRPr/>
            </a:pPr>
            <a:r>
              <a:rPr lang="en-US" sz="1400" b="1">
                <a:solidFill>
                  <a:srgbClr val="FFFFFF"/>
                </a:solidFill>
                <a:latin typeface="Segoe Sans Display Semibold" pitchFamily="2" charset="0"/>
                <a:cs typeface="Segoe Sans Display Semibold" pitchFamily="2" charset="0"/>
              </a:rPr>
              <a:t>KPIs</a:t>
            </a:r>
          </a:p>
        </p:txBody>
      </p:sp>
      <p:sp>
        <p:nvSpPr>
          <p:cNvPr id="35" name="Rectangle: Rounded Corners 159">
            <a:extLst>
              <a:ext uri="{FF2B5EF4-FFF2-40B4-BE49-F238E27FC236}">
                <a16:creationId xmlns:a16="http://schemas.microsoft.com/office/drawing/2014/main" id="{3D373898-CFE0-55DE-5542-FE5C4CDF871D}"/>
              </a:ext>
            </a:extLst>
          </p:cNvPr>
          <p:cNvSpPr/>
          <p:nvPr/>
        </p:nvSpPr>
        <p:spPr>
          <a:xfrm>
            <a:off x="8492217" y="944828"/>
            <a:ext cx="3290906" cy="215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defTabSz="914049">
              <a:defRPr/>
            </a:pPr>
            <a:r>
              <a:rPr lang="en-US" sz="1400" b="1">
                <a:solidFill>
                  <a:srgbClr val="FFFFFF"/>
                </a:solidFill>
                <a:latin typeface="Segoe Sans Display Semibold" pitchFamily="2" charset="0"/>
                <a:cs typeface="Segoe Sans Display Semibold" pitchFamily="2" charset="0"/>
              </a:rPr>
              <a:t>Casos de </a:t>
            </a:r>
            <a:r>
              <a:rPr lang="en-US" sz="1400" b="1" err="1">
                <a:solidFill>
                  <a:srgbClr val="FFFFFF"/>
                </a:solidFill>
                <a:latin typeface="Segoe Sans Display Semibold" pitchFamily="2" charset="0"/>
                <a:cs typeface="Segoe Sans Display Semibold" pitchFamily="2" charset="0"/>
              </a:rPr>
              <a:t>uso</a:t>
            </a:r>
            <a:endParaRPr lang="en-US" sz="1400" b="1">
              <a:solidFill>
                <a:srgbClr val="FFFFFF"/>
              </a:solidFill>
              <a:latin typeface="Segoe Sans Display Semibold" pitchFamily="2" charset="0"/>
              <a:cs typeface="Segoe Sans Display Semibold" pitchFamily="2" charset="0"/>
            </a:endParaRPr>
          </a:p>
        </p:txBody>
      </p:sp>
      <p:sp>
        <p:nvSpPr>
          <p:cNvPr id="38" name="Rectangle: Rounded Corners 170">
            <a:extLst>
              <a:ext uri="{FF2B5EF4-FFF2-40B4-BE49-F238E27FC236}">
                <a16:creationId xmlns:a16="http://schemas.microsoft.com/office/drawing/2014/main" id="{6904E9E2-6DAC-C669-38E8-45054B3D03D9}"/>
              </a:ext>
            </a:extLst>
          </p:cNvPr>
          <p:cNvSpPr/>
          <p:nvPr/>
        </p:nvSpPr>
        <p:spPr>
          <a:xfrm>
            <a:off x="8492218" y="2153630"/>
            <a:ext cx="3290906" cy="265100"/>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049">
              <a:defRPr/>
            </a:pPr>
            <a:r>
              <a:rPr lang="es-MX" sz="1100">
                <a:solidFill>
                  <a:srgbClr val="FFF8F3"/>
                </a:solidFill>
                <a:latin typeface="Segoe Sans Display" pitchFamily="2" charset="0"/>
                <a:cs typeface="Segoe Sans Display" pitchFamily="2" charset="0"/>
              </a:rPr>
              <a:t>Gestión de transiciones de trabajo internas</a:t>
            </a:r>
            <a:endParaRPr lang="en-US" sz="1100">
              <a:solidFill>
                <a:srgbClr val="FFF8F3"/>
              </a:solidFill>
              <a:latin typeface="Segoe Sans Display" pitchFamily="2" charset="0"/>
              <a:cs typeface="Segoe Sans Display" pitchFamily="2" charset="0"/>
            </a:endParaRPr>
          </a:p>
        </p:txBody>
      </p:sp>
      <p:sp>
        <p:nvSpPr>
          <p:cNvPr id="39" name="Rectangle: Rounded Corners 171">
            <a:extLst>
              <a:ext uri="{FF2B5EF4-FFF2-40B4-BE49-F238E27FC236}">
                <a16:creationId xmlns:a16="http://schemas.microsoft.com/office/drawing/2014/main" id="{AF5EED74-6B30-ECED-5D36-0693A6801D02}"/>
              </a:ext>
            </a:extLst>
          </p:cNvPr>
          <p:cNvSpPr/>
          <p:nvPr/>
        </p:nvSpPr>
        <p:spPr>
          <a:xfrm>
            <a:off x="8492218" y="2458614"/>
            <a:ext cx="3290906" cy="266325"/>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049">
              <a:defRPr/>
            </a:pPr>
            <a:r>
              <a:rPr lang="es-MX" sz="1050">
                <a:solidFill>
                  <a:srgbClr val="FFF8F3"/>
                </a:solidFill>
                <a:latin typeface="Segoe Sans Display" pitchFamily="2" charset="0"/>
                <a:cs typeface="Segoe Sans Display" pitchFamily="2" charset="0"/>
              </a:rPr>
              <a:t>Responder a un cliente que cumple con las normas</a:t>
            </a:r>
            <a:endParaRPr lang="en-US" sz="1100">
              <a:solidFill>
                <a:srgbClr val="FFF8F3"/>
              </a:solidFill>
              <a:latin typeface="Segoe Sans Display" pitchFamily="2" charset="0"/>
              <a:cs typeface="Segoe Sans Display" pitchFamily="2" charset="0"/>
            </a:endParaRPr>
          </a:p>
        </p:txBody>
      </p:sp>
      <p:sp>
        <p:nvSpPr>
          <p:cNvPr id="40" name="Rectangle: Rounded Corners 186">
            <a:extLst>
              <a:ext uri="{FF2B5EF4-FFF2-40B4-BE49-F238E27FC236}">
                <a16:creationId xmlns:a16="http://schemas.microsoft.com/office/drawing/2014/main" id="{AA66C517-9992-126F-F32C-2AE2C04DCB31}"/>
              </a:ext>
            </a:extLst>
          </p:cNvPr>
          <p:cNvSpPr/>
          <p:nvPr/>
        </p:nvSpPr>
        <p:spPr>
          <a:xfrm>
            <a:off x="8492218" y="1244555"/>
            <a:ext cx="3290906" cy="864046"/>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049">
              <a:defRPr/>
            </a:pPr>
            <a:r>
              <a:rPr lang="es-MX" sz="1100">
                <a:solidFill>
                  <a:srgbClr val="FFF8F3"/>
                </a:solidFill>
                <a:latin typeface="Segoe Sans Display" pitchFamily="2" charset="0"/>
                <a:cs typeface="Segoe Sans Display" pitchFamily="2" charset="0"/>
              </a:rPr>
              <a:t>Mejorar las reuniones con los clientes
Haz una presentación
Responder a una solicitud de propuestas
Crear una propuesta no solicitada</a:t>
            </a:r>
            <a:endParaRPr lang="en-US" sz="1100">
              <a:solidFill>
                <a:srgbClr val="FFF8F3"/>
              </a:solidFill>
              <a:latin typeface="Segoe Sans Display" pitchFamily="2" charset="0"/>
              <a:cs typeface="Segoe Sans Display" pitchFamily="2" charset="0"/>
            </a:endParaRPr>
          </a:p>
        </p:txBody>
      </p:sp>
      <p:sp>
        <p:nvSpPr>
          <p:cNvPr id="41" name="Rectangle: Rounded Corners 190">
            <a:extLst>
              <a:ext uri="{FF2B5EF4-FFF2-40B4-BE49-F238E27FC236}">
                <a16:creationId xmlns:a16="http://schemas.microsoft.com/office/drawing/2014/main" id="{8EDB8077-E8E6-D94E-7F7C-ED0780EAFDA8}"/>
              </a:ext>
            </a:extLst>
          </p:cNvPr>
          <p:cNvSpPr/>
          <p:nvPr/>
        </p:nvSpPr>
        <p:spPr>
          <a:xfrm>
            <a:off x="8492218" y="2753039"/>
            <a:ext cx="3290906" cy="266325"/>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049">
              <a:defRPr/>
            </a:pPr>
            <a:r>
              <a:rPr lang="en-US" sz="1100">
                <a:solidFill>
                  <a:srgbClr val="FFF8F3"/>
                </a:solidFill>
                <a:latin typeface="Segoe Sans Display" pitchFamily="2" charset="0"/>
                <a:cs typeface="Segoe Sans Display" pitchFamily="2" charset="0"/>
              </a:rPr>
              <a:t>Crear </a:t>
            </a:r>
            <a:r>
              <a:rPr lang="en-US" sz="1100" err="1">
                <a:solidFill>
                  <a:srgbClr val="FFF8F3"/>
                </a:solidFill>
                <a:latin typeface="Segoe Sans Display" pitchFamily="2" charset="0"/>
                <a:cs typeface="Segoe Sans Display" pitchFamily="2" charset="0"/>
              </a:rPr>
              <a:t>una</a:t>
            </a:r>
            <a:r>
              <a:rPr lang="en-US" sz="1100">
                <a:solidFill>
                  <a:srgbClr val="FFF8F3"/>
                </a:solidFill>
                <a:latin typeface="Segoe Sans Display" pitchFamily="2" charset="0"/>
                <a:cs typeface="Segoe Sans Display" pitchFamily="2" charset="0"/>
              </a:rPr>
              <a:t> </a:t>
            </a:r>
            <a:r>
              <a:rPr lang="en-US" sz="1100" err="1">
                <a:solidFill>
                  <a:srgbClr val="FFF8F3"/>
                </a:solidFill>
                <a:latin typeface="Segoe Sans Display" pitchFamily="2" charset="0"/>
                <a:cs typeface="Segoe Sans Display" pitchFamily="2" charset="0"/>
              </a:rPr>
              <a:t>nueva</a:t>
            </a:r>
            <a:r>
              <a:rPr lang="en-US" sz="1100">
                <a:solidFill>
                  <a:srgbClr val="FFF8F3"/>
                </a:solidFill>
                <a:latin typeface="Segoe Sans Display" pitchFamily="2" charset="0"/>
                <a:cs typeface="Segoe Sans Display" pitchFamily="2" charset="0"/>
              </a:rPr>
              <a:t> </a:t>
            </a:r>
            <a:r>
              <a:rPr lang="en-US" sz="1100" err="1">
                <a:solidFill>
                  <a:srgbClr val="FFF8F3"/>
                </a:solidFill>
                <a:latin typeface="Segoe Sans Display" pitchFamily="2" charset="0"/>
                <a:cs typeface="Segoe Sans Display" pitchFamily="2" charset="0"/>
              </a:rPr>
              <a:t>oferta</a:t>
            </a:r>
            <a:endParaRPr lang="en-US" sz="1100">
              <a:solidFill>
                <a:srgbClr val="FFF8F3"/>
              </a:solidFill>
              <a:latin typeface="Segoe Sans Display" pitchFamily="2" charset="0"/>
              <a:cs typeface="Segoe Sans Display" pitchFamily="2" charset="0"/>
            </a:endParaRPr>
          </a:p>
        </p:txBody>
      </p:sp>
      <p:sp>
        <p:nvSpPr>
          <p:cNvPr id="43" name="Rectangle: Rounded Corners 201">
            <a:extLst>
              <a:ext uri="{FF2B5EF4-FFF2-40B4-BE49-F238E27FC236}">
                <a16:creationId xmlns:a16="http://schemas.microsoft.com/office/drawing/2014/main" id="{C534175D-DE4A-E151-CAC2-BE1E508B4FD7}"/>
              </a:ext>
            </a:extLst>
          </p:cNvPr>
          <p:cNvSpPr/>
          <p:nvPr/>
        </p:nvSpPr>
        <p:spPr>
          <a:xfrm>
            <a:off x="5387594" y="3055582"/>
            <a:ext cx="2627908" cy="265100"/>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938" fontAlgn="base">
              <a:spcBef>
                <a:spcPct val="0"/>
              </a:spcBef>
              <a:spcAft>
                <a:spcPct val="0"/>
              </a:spcAft>
              <a:defRPr/>
            </a:pPr>
            <a:r>
              <a:rPr lang="es-MX" sz="1000" b="1">
                <a:solidFill>
                  <a:srgbClr val="FFE399"/>
                </a:solidFill>
                <a:latin typeface="Segoe Sans Display Semibold" pitchFamily="2" charset="0"/>
                <a:cs typeface="Segoe Sans Display Semibold" pitchFamily="2" charset="0"/>
              </a:rPr>
              <a:t>Tiempo de comercialización de nuevos productos</a:t>
            </a:r>
            <a:endParaRPr lang="en-US" sz="1100" b="1">
              <a:solidFill>
                <a:srgbClr val="FFE399"/>
              </a:solidFill>
              <a:latin typeface="Segoe Sans Display Semibold" pitchFamily="2" charset="0"/>
              <a:cs typeface="Segoe Sans Display Semibold" pitchFamily="2" charset="0"/>
            </a:endParaRPr>
          </a:p>
        </p:txBody>
      </p:sp>
      <p:sp>
        <p:nvSpPr>
          <p:cNvPr id="138" name="Rectangle: Rounded Corners 15">
            <a:extLst>
              <a:ext uri="{FF2B5EF4-FFF2-40B4-BE49-F238E27FC236}">
                <a16:creationId xmlns:a16="http://schemas.microsoft.com/office/drawing/2014/main" id="{49587EF0-35E7-7290-A572-79EC7A43A683}"/>
              </a:ext>
            </a:extLst>
          </p:cNvPr>
          <p:cNvSpPr/>
          <p:nvPr/>
        </p:nvSpPr>
        <p:spPr>
          <a:xfrm>
            <a:off x="8492218" y="3055582"/>
            <a:ext cx="3290906" cy="265100"/>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049">
              <a:defRPr/>
            </a:pPr>
            <a:r>
              <a:rPr lang="es-MX" sz="1000">
                <a:solidFill>
                  <a:srgbClr val="FFF8F3"/>
                </a:solidFill>
                <a:latin typeface="Segoe Sans Display" pitchFamily="2" charset="0"/>
                <a:cs typeface="Segoe Sans Display" pitchFamily="2" charset="0"/>
              </a:rPr>
              <a:t>Aumentar la velocidad de los ciclos de tiempo de comercialización del producto</a:t>
            </a:r>
            <a:endParaRPr lang="en-US" sz="1100">
              <a:solidFill>
                <a:srgbClr val="FFF8F3"/>
              </a:solidFill>
              <a:latin typeface="Segoe Sans Display" pitchFamily="2" charset="0"/>
              <a:cs typeface="Segoe Sans Display" pitchFamily="2" charset="0"/>
            </a:endParaRPr>
          </a:p>
        </p:txBody>
      </p:sp>
      <p:sp>
        <p:nvSpPr>
          <p:cNvPr id="3" name="Rectangle: Rounded Corners 291">
            <a:extLst>
              <a:ext uri="{FF2B5EF4-FFF2-40B4-BE49-F238E27FC236}">
                <a16:creationId xmlns:a16="http://schemas.microsoft.com/office/drawing/2014/main" id="{DC5BF972-C583-ED98-1037-D9E7A11AF035}"/>
              </a:ext>
            </a:extLst>
          </p:cNvPr>
          <p:cNvSpPr/>
          <p:nvPr/>
        </p:nvSpPr>
        <p:spPr>
          <a:xfrm>
            <a:off x="877106" y="5881300"/>
            <a:ext cx="1371210" cy="570724"/>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lIns="228535" rIns="107970" rtlCol="0" anchor="ctr"/>
          <a:lstStyle/>
          <a:p>
            <a:pPr defTabSz="914049">
              <a:defRPr/>
            </a:pPr>
            <a:r>
              <a:rPr lang="en-US" sz="1200" err="1">
                <a:solidFill>
                  <a:srgbClr val="FFF8F3"/>
                </a:solidFill>
                <a:latin typeface="Segoe Sans Display" pitchFamily="2" charset="0"/>
                <a:cs typeface="Segoe Sans Display" pitchFamily="2" charset="0"/>
              </a:rPr>
              <a:t>Experiencia</a:t>
            </a:r>
            <a:r>
              <a:rPr lang="en-US" sz="1200">
                <a:solidFill>
                  <a:srgbClr val="FFF8F3"/>
                </a:solidFill>
                <a:latin typeface="Segoe Sans Display" pitchFamily="2" charset="0"/>
                <a:cs typeface="Segoe Sans Display" pitchFamily="2" charset="0"/>
              </a:rPr>
              <a:t> del </a:t>
            </a:r>
            <a:r>
              <a:rPr lang="en-US" sz="1200" err="1">
                <a:solidFill>
                  <a:srgbClr val="FFF8F3"/>
                </a:solidFill>
                <a:latin typeface="Segoe Sans Display" pitchFamily="2" charset="0"/>
                <a:cs typeface="Segoe Sans Display" pitchFamily="2" charset="0"/>
              </a:rPr>
              <a:t>empleado</a:t>
            </a:r>
            <a:endParaRPr lang="en-US" sz="1400">
              <a:solidFill>
                <a:srgbClr val="FFF8F3"/>
              </a:solidFill>
              <a:latin typeface="Segoe Sans Display" pitchFamily="2" charset="0"/>
              <a:cs typeface="Segoe Sans Display" pitchFamily="2" charset="0"/>
            </a:endParaRPr>
          </a:p>
        </p:txBody>
      </p:sp>
      <p:sp>
        <p:nvSpPr>
          <p:cNvPr id="6" name="Rectangle: Rounded Corners 294">
            <a:extLst>
              <a:ext uri="{FF2B5EF4-FFF2-40B4-BE49-F238E27FC236}">
                <a16:creationId xmlns:a16="http://schemas.microsoft.com/office/drawing/2014/main" id="{4458E91B-2440-DEA4-84D8-8318DE057BC4}"/>
              </a:ext>
            </a:extLst>
          </p:cNvPr>
          <p:cNvSpPr/>
          <p:nvPr/>
        </p:nvSpPr>
        <p:spPr>
          <a:xfrm>
            <a:off x="5387594" y="5881299"/>
            <a:ext cx="2627908" cy="266325"/>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938" fontAlgn="base">
              <a:spcBef>
                <a:spcPct val="0"/>
              </a:spcBef>
              <a:spcAft>
                <a:spcPct val="0"/>
              </a:spcAft>
              <a:defRPr/>
            </a:pPr>
            <a:r>
              <a:rPr lang="es-MX" sz="1100" b="1">
                <a:solidFill>
                  <a:srgbClr val="FFB3BB"/>
                </a:solidFill>
                <a:latin typeface="Segoe Sans Display Semibold" pitchFamily="2" charset="0"/>
                <a:cs typeface="Segoe Sans Display Semibold" pitchFamily="2" charset="0"/>
              </a:rPr>
              <a:t>Tasa de rotación de empleados</a:t>
            </a:r>
            <a:endParaRPr lang="en-US" sz="1100" b="1">
              <a:solidFill>
                <a:srgbClr val="FFB3BB"/>
              </a:solidFill>
              <a:latin typeface="Segoe Sans Display Semibold" pitchFamily="2" charset="0"/>
              <a:cs typeface="Segoe Sans Display Semibold" pitchFamily="2" charset="0"/>
            </a:endParaRPr>
          </a:p>
        </p:txBody>
      </p:sp>
      <p:sp>
        <p:nvSpPr>
          <p:cNvPr id="7" name="Rectangle: Rounded Corners 294">
            <a:extLst>
              <a:ext uri="{FF2B5EF4-FFF2-40B4-BE49-F238E27FC236}">
                <a16:creationId xmlns:a16="http://schemas.microsoft.com/office/drawing/2014/main" id="{73774F53-EC36-F27B-0CBE-1CE7DE09CF51}"/>
              </a:ext>
            </a:extLst>
          </p:cNvPr>
          <p:cNvSpPr/>
          <p:nvPr/>
        </p:nvSpPr>
        <p:spPr>
          <a:xfrm>
            <a:off x="5387594" y="6185701"/>
            <a:ext cx="2627908" cy="266325"/>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938" fontAlgn="base">
              <a:spcBef>
                <a:spcPct val="0"/>
              </a:spcBef>
              <a:spcAft>
                <a:spcPct val="0"/>
              </a:spcAft>
              <a:defRPr/>
            </a:pPr>
            <a:r>
              <a:rPr lang="en-US" sz="1100" b="1" err="1">
                <a:solidFill>
                  <a:srgbClr val="FFB3BB"/>
                </a:solidFill>
                <a:latin typeface="Segoe Sans Display Semibold" pitchFamily="2" charset="0"/>
                <a:cs typeface="Segoe Sans Display Semibold" pitchFamily="2" charset="0"/>
              </a:rPr>
              <a:t>Satisfacción</a:t>
            </a:r>
            <a:r>
              <a:rPr lang="en-US" sz="1100" b="1">
                <a:solidFill>
                  <a:srgbClr val="FFB3BB"/>
                </a:solidFill>
                <a:latin typeface="Segoe Sans Display Semibold" pitchFamily="2" charset="0"/>
                <a:cs typeface="Segoe Sans Display Semibold" pitchFamily="2" charset="0"/>
              </a:rPr>
              <a:t> de </a:t>
            </a:r>
            <a:r>
              <a:rPr lang="en-US" sz="1100" b="1" err="1">
                <a:solidFill>
                  <a:srgbClr val="FFB3BB"/>
                </a:solidFill>
                <a:latin typeface="Segoe Sans Display Semibold" pitchFamily="2" charset="0"/>
                <a:cs typeface="Segoe Sans Display Semibold" pitchFamily="2" charset="0"/>
              </a:rPr>
              <a:t>los</a:t>
            </a:r>
            <a:r>
              <a:rPr lang="en-US" sz="1100" b="1">
                <a:solidFill>
                  <a:srgbClr val="FFB3BB"/>
                </a:solidFill>
                <a:latin typeface="Segoe Sans Display Semibold" pitchFamily="2" charset="0"/>
                <a:cs typeface="Segoe Sans Display Semibold" pitchFamily="2" charset="0"/>
              </a:rPr>
              <a:t> </a:t>
            </a:r>
            <a:r>
              <a:rPr lang="en-US" sz="1100" b="1" err="1">
                <a:solidFill>
                  <a:srgbClr val="FFB3BB"/>
                </a:solidFill>
                <a:latin typeface="Segoe Sans Display Semibold" pitchFamily="2" charset="0"/>
                <a:cs typeface="Segoe Sans Display Semibold" pitchFamily="2" charset="0"/>
              </a:rPr>
              <a:t>empleados</a:t>
            </a:r>
            <a:endParaRPr lang="en-US" sz="1100" b="1">
              <a:solidFill>
                <a:srgbClr val="FFB3BB"/>
              </a:solidFill>
              <a:latin typeface="Segoe Sans Display Semibold" pitchFamily="2" charset="0"/>
              <a:cs typeface="Segoe Sans Display Semibold" pitchFamily="2" charset="0"/>
            </a:endParaRPr>
          </a:p>
        </p:txBody>
      </p:sp>
      <p:sp>
        <p:nvSpPr>
          <p:cNvPr id="4" name="Rounded Rectangle 3">
            <a:extLst>
              <a:ext uri="{FF2B5EF4-FFF2-40B4-BE49-F238E27FC236}">
                <a16:creationId xmlns:a16="http://schemas.microsoft.com/office/drawing/2014/main" id="{5DE24DE6-7C27-F3B4-D67D-884420BC29B6}"/>
              </a:ext>
            </a:extLst>
          </p:cNvPr>
          <p:cNvSpPr/>
          <p:nvPr/>
        </p:nvSpPr>
        <p:spPr bwMode="auto">
          <a:xfrm>
            <a:off x="554107" y="1244554"/>
            <a:ext cx="328812" cy="2076747"/>
          </a:xfrm>
          <a:prstGeom prst="roundRect">
            <a:avLst>
              <a:gd name="adj" fmla="val 0"/>
            </a:avLst>
          </a:prstGeom>
          <a:gradFill flip="none" rotWithShape="1">
            <a:gsLst>
              <a:gs pos="0">
                <a:srgbClr val="FFB3BB"/>
              </a:gs>
              <a:gs pos="51000">
                <a:srgbClr val="FFE399"/>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14" tIns="45706" rIns="91414" bIns="45706" numCol="1" spcCol="0" rtlCol="0" fromWordArt="0" anchor="ctr" anchorCtr="0" forceAA="0" compatLnSpc="1">
            <a:prstTxWarp prst="textNoShape">
              <a:avLst/>
            </a:prstTxWarp>
            <a:noAutofit/>
          </a:bodyPr>
          <a:lstStyle/>
          <a:p>
            <a:pPr algn="ctr" defTabSz="914049">
              <a:defRPr/>
            </a:pPr>
            <a:r>
              <a:rPr lang="en-US" b="1">
                <a:solidFill>
                  <a:srgbClr val="2A446F"/>
                </a:solidFill>
                <a:latin typeface="Segoe Sans Display Semibold" pitchFamily="2" charset="0"/>
                <a:cs typeface="Segoe Sans Display Semibold" pitchFamily="2" charset="0"/>
              </a:rPr>
              <a:t>1</a:t>
            </a:r>
          </a:p>
        </p:txBody>
      </p:sp>
      <p:sp>
        <p:nvSpPr>
          <p:cNvPr id="46" name="Rectangle: Rounded Corners 146">
            <a:extLst>
              <a:ext uri="{FF2B5EF4-FFF2-40B4-BE49-F238E27FC236}">
                <a16:creationId xmlns:a16="http://schemas.microsoft.com/office/drawing/2014/main" id="{0CE113BB-E5DF-84F7-DDD9-9B0D151FB36D}"/>
              </a:ext>
            </a:extLst>
          </p:cNvPr>
          <p:cNvSpPr/>
          <p:nvPr/>
        </p:nvSpPr>
        <p:spPr>
          <a:xfrm>
            <a:off x="877106" y="3712319"/>
            <a:ext cx="1371210" cy="867698"/>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lIns="228535" rIns="107970" rtlCol="0" anchor="ctr"/>
          <a:lstStyle/>
          <a:p>
            <a:pPr defTabSz="914049">
              <a:defRPr/>
            </a:pPr>
            <a:r>
              <a:rPr lang="en-US" sz="1400" err="1">
                <a:solidFill>
                  <a:srgbClr val="FFF8F3"/>
                </a:solidFill>
                <a:latin typeface="Segoe Sans Display" pitchFamily="2" charset="0"/>
                <a:cs typeface="Segoe Sans Display" pitchFamily="2" charset="0"/>
              </a:rPr>
              <a:t>Eficiencia</a:t>
            </a:r>
            <a:r>
              <a:rPr lang="en-US" sz="1400">
                <a:solidFill>
                  <a:srgbClr val="FFF8F3"/>
                </a:solidFill>
                <a:latin typeface="Segoe Sans Display" pitchFamily="2" charset="0"/>
                <a:cs typeface="Segoe Sans Display" pitchFamily="2" charset="0"/>
              </a:rPr>
              <a:t> de </a:t>
            </a:r>
            <a:r>
              <a:rPr lang="en-US" sz="1400" err="1">
                <a:solidFill>
                  <a:srgbClr val="FFF8F3"/>
                </a:solidFill>
                <a:latin typeface="Segoe Sans Display" pitchFamily="2" charset="0"/>
                <a:cs typeface="Segoe Sans Display" pitchFamily="2" charset="0"/>
              </a:rPr>
              <a:t>costos</a:t>
            </a:r>
            <a:endParaRPr lang="en-US" sz="1400">
              <a:solidFill>
                <a:srgbClr val="FFF8F3"/>
              </a:solidFill>
              <a:latin typeface="Segoe Sans Display" pitchFamily="2" charset="0"/>
              <a:cs typeface="Segoe Sans Display" pitchFamily="2" charset="0"/>
            </a:endParaRPr>
          </a:p>
        </p:txBody>
      </p:sp>
      <p:sp>
        <p:nvSpPr>
          <p:cNvPr id="47" name="Rectangle: Rounded Corners 193">
            <a:extLst>
              <a:ext uri="{FF2B5EF4-FFF2-40B4-BE49-F238E27FC236}">
                <a16:creationId xmlns:a16="http://schemas.microsoft.com/office/drawing/2014/main" id="{C5D49586-F87E-06C1-6D1B-A87F8CD117C1}"/>
              </a:ext>
            </a:extLst>
          </p:cNvPr>
          <p:cNvSpPr/>
          <p:nvPr/>
        </p:nvSpPr>
        <p:spPr>
          <a:xfrm>
            <a:off x="8492217" y="3712319"/>
            <a:ext cx="3290906" cy="867698"/>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049">
              <a:defRPr/>
            </a:pPr>
            <a:r>
              <a:rPr lang="es-MX" sz="1100">
                <a:solidFill>
                  <a:srgbClr val="FFF8F3"/>
                </a:solidFill>
                <a:latin typeface="Segoe Sans Display" pitchFamily="2" charset="0"/>
                <a:cs typeface="Segoe Sans Display" pitchFamily="2" charset="0"/>
              </a:rPr>
              <a:t>Optimice los costos de los proveedores</a:t>
            </a:r>
            <a:endParaRPr lang="en-US" sz="1100">
              <a:solidFill>
                <a:srgbClr val="FFF8F3"/>
              </a:solidFill>
              <a:latin typeface="Segoe Sans Display" pitchFamily="2" charset="0"/>
              <a:cs typeface="Segoe Sans Display" pitchFamily="2" charset="0"/>
            </a:endParaRPr>
          </a:p>
        </p:txBody>
      </p:sp>
      <p:sp>
        <p:nvSpPr>
          <p:cNvPr id="53" name="Rectangle: Rounded Corners 202">
            <a:extLst>
              <a:ext uri="{FF2B5EF4-FFF2-40B4-BE49-F238E27FC236}">
                <a16:creationId xmlns:a16="http://schemas.microsoft.com/office/drawing/2014/main" id="{0CF6011D-20BC-F8FB-868D-E5E088DC0077}"/>
              </a:ext>
            </a:extLst>
          </p:cNvPr>
          <p:cNvSpPr/>
          <p:nvPr/>
        </p:nvSpPr>
        <p:spPr>
          <a:xfrm>
            <a:off x="5387594" y="3712318"/>
            <a:ext cx="2627908" cy="265100"/>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938" fontAlgn="base">
              <a:spcBef>
                <a:spcPct val="0"/>
              </a:spcBef>
              <a:spcAft>
                <a:spcPct val="0"/>
              </a:spcAft>
              <a:defRPr/>
            </a:pPr>
            <a:r>
              <a:rPr lang="en-US" sz="1100" b="1" err="1">
                <a:solidFill>
                  <a:srgbClr val="D4EC8E"/>
                </a:solidFill>
                <a:latin typeface="Segoe Sans Display Semibold" pitchFamily="2" charset="0"/>
                <a:cs typeface="Segoe Sans Display Semibold" pitchFamily="2" charset="0"/>
              </a:rPr>
              <a:t>Externalización</a:t>
            </a:r>
            <a:r>
              <a:rPr lang="en-US" sz="1100" b="1">
                <a:solidFill>
                  <a:srgbClr val="D4EC8E"/>
                </a:solidFill>
                <a:latin typeface="Segoe Sans Display Semibold" pitchFamily="2" charset="0"/>
                <a:cs typeface="Segoe Sans Display Semibold" pitchFamily="2" charset="0"/>
              </a:rPr>
              <a:t> de </a:t>
            </a:r>
            <a:r>
              <a:rPr lang="en-US" sz="1100" b="1" err="1">
                <a:solidFill>
                  <a:srgbClr val="D4EC8E"/>
                </a:solidFill>
                <a:latin typeface="Segoe Sans Display Semibold" pitchFamily="2" charset="0"/>
                <a:cs typeface="Segoe Sans Display Semibold" pitchFamily="2" charset="0"/>
              </a:rPr>
              <a:t>costes</a:t>
            </a:r>
            <a:r>
              <a:rPr lang="en-US" sz="1100" b="1">
                <a:solidFill>
                  <a:srgbClr val="D4EC8E"/>
                </a:solidFill>
                <a:latin typeface="Segoe Sans Display Semibold" pitchFamily="2" charset="0"/>
                <a:cs typeface="Segoe Sans Display Semibold" pitchFamily="2" charset="0"/>
              </a:rPr>
              <a:t> </a:t>
            </a:r>
            <a:r>
              <a:rPr lang="en-US" sz="1100" b="1" err="1">
                <a:solidFill>
                  <a:srgbClr val="D4EC8E"/>
                </a:solidFill>
                <a:latin typeface="Segoe Sans Display Semibold" pitchFamily="2" charset="0"/>
                <a:cs typeface="Segoe Sans Display Semibold" pitchFamily="2" charset="0"/>
              </a:rPr>
              <a:t>financieros</a:t>
            </a:r>
            <a:endParaRPr lang="en-US" sz="1100" b="1">
              <a:solidFill>
                <a:srgbClr val="D4EC8E"/>
              </a:solidFill>
              <a:latin typeface="Segoe Sans Display Semibold" pitchFamily="2" charset="0"/>
              <a:cs typeface="Segoe Sans Display Semibold" pitchFamily="2" charset="0"/>
            </a:endParaRPr>
          </a:p>
        </p:txBody>
      </p:sp>
      <p:sp>
        <p:nvSpPr>
          <p:cNvPr id="56" name="Rectangle: Rounded Corners 204">
            <a:extLst>
              <a:ext uri="{FF2B5EF4-FFF2-40B4-BE49-F238E27FC236}">
                <a16:creationId xmlns:a16="http://schemas.microsoft.com/office/drawing/2014/main" id="{A0CDD18C-1891-8CF6-6F47-557B4C17C833}"/>
              </a:ext>
            </a:extLst>
          </p:cNvPr>
          <p:cNvSpPr/>
          <p:nvPr/>
        </p:nvSpPr>
        <p:spPr>
          <a:xfrm>
            <a:off x="5387594" y="4015151"/>
            <a:ext cx="2627908" cy="265100"/>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938" fontAlgn="base">
              <a:spcBef>
                <a:spcPct val="0"/>
              </a:spcBef>
              <a:spcAft>
                <a:spcPct val="0"/>
              </a:spcAft>
              <a:defRPr/>
            </a:pPr>
            <a:r>
              <a:rPr lang="es-MX" sz="1100" b="1">
                <a:solidFill>
                  <a:srgbClr val="D4EC8E"/>
                </a:solidFill>
                <a:latin typeface="Segoe Sans Display Semibold" pitchFamily="2" charset="0"/>
                <a:cs typeface="Segoe Sans Display Semibold" pitchFamily="2" charset="0"/>
              </a:rPr>
              <a:t>Gasto de la agencia de marketing</a:t>
            </a:r>
            <a:endParaRPr lang="en-US" sz="1100" b="1">
              <a:solidFill>
                <a:srgbClr val="D4EC8E"/>
              </a:solidFill>
              <a:latin typeface="Segoe Sans Display Semibold" pitchFamily="2" charset="0"/>
              <a:cs typeface="Segoe Sans Display Semibold" pitchFamily="2" charset="0"/>
            </a:endParaRPr>
          </a:p>
        </p:txBody>
      </p:sp>
      <p:sp>
        <p:nvSpPr>
          <p:cNvPr id="57" name="Rectangle: Rounded Corners 205">
            <a:extLst>
              <a:ext uri="{FF2B5EF4-FFF2-40B4-BE49-F238E27FC236}">
                <a16:creationId xmlns:a16="http://schemas.microsoft.com/office/drawing/2014/main" id="{94A008DC-2275-5272-F408-52FD2789DABC}"/>
              </a:ext>
            </a:extLst>
          </p:cNvPr>
          <p:cNvSpPr/>
          <p:nvPr/>
        </p:nvSpPr>
        <p:spPr>
          <a:xfrm>
            <a:off x="5380166" y="4317777"/>
            <a:ext cx="2627908" cy="265100"/>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938" fontAlgn="base">
              <a:spcBef>
                <a:spcPct val="0"/>
              </a:spcBef>
              <a:spcAft>
                <a:spcPct val="0"/>
              </a:spcAft>
              <a:defRPr/>
            </a:pPr>
            <a:r>
              <a:rPr lang="en-US" sz="1100" b="1" err="1">
                <a:solidFill>
                  <a:srgbClr val="D4EC8E"/>
                </a:solidFill>
                <a:latin typeface="Segoe Sans Display Semibold" pitchFamily="2" charset="0"/>
                <a:cs typeface="Segoe Sans Display Semibold" pitchFamily="2" charset="0"/>
              </a:rPr>
              <a:t>Asesoría</a:t>
            </a:r>
            <a:r>
              <a:rPr lang="en-US" sz="1100" b="1">
                <a:solidFill>
                  <a:srgbClr val="D4EC8E"/>
                </a:solidFill>
                <a:latin typeface="Segoe Sans Display Semibold" pitchFamily="2" charset="0"/>
                <a:cs typeface="Segoe Sans Display Semibold" pitchFamily="2" charset="0"/>
              </a:rPr>
              <a:t> legal </a:t>
            </a:r>
            <a:r>
              <a:rPr lang="en-US" sz="1100" b="1" err="1">
                <a:solidFill>
                  <a:srgbClr val="D4EC8E"/>
                </a:solidFill>
                <a:latin typeface="Segoe Sans Display Semibold" pitchFamily="2" charset="0"/>
                <a:cs typeface="Segoe Sans Display Semibold" pitchFamily="2" charset="0"/>
              </a:rPr>
              <a:t>subcontratada</a:t>
            </a:r>
            <a:endParaRPr lang="en-US" sz="1100" b="1">
              <a:solidFill>
                <a:srgbClr val="D4EC8E"/>
              </a:solidFill>
              <a:latin typeface="Segoe Sans Display Semibold" pitchFamily="2" charset="0"/>
              <a:cs typeface="Segoe Sans Display Semibold" pitchFamily="2" charset="0"/>
            </a:endParaRPr>
          </a:p>
        </p:txBody>
      </p:sp>
      <p:sp>
        <p:nvSpPr>
          <p:cNvPr id="58" name="Rectangle: Rounded Corners 291">
            <a:extLst>
              <a:ext uri="{FF2B5EF4-FFF2-40B4-BE49-F238E27FC236}">
                <a16:creationId xmlns:a16="http://schemas.microsoft.com/office/drawing/2014/main" id="{703CA1EE-8495-E2FB-FBB8-5654203FE8EE}"/>
              </a:ext>
            </a:extLst>
          </p:cNvPr>
          <p:cNvSpPr/>
          <p:nvPr/>
        </p:nvSpPr>
        <p:spPr>
          <a:xfrm>
            <a:off x="877106" y="4621945"/>
            <a:ext cx="1371210" cy="872246"/>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lIns="228535" rIns="107970" rtlCol="0" anchor="ctr"/>
          <a:lstStyle/>
          <a:p>
            <a:pPr defTabSz="914049">
              <a:defRPr/>
            </a:pPr>
            <a:r>
              <a:rPr lang="en-US" sz="1400" err="1">
                <a:solidFill>
                  <a:srgbClr val="FFF8F3"/>
                </a:solidFill>
                <a:latin typeface="Segoe Sans Display" pitchFamily="2" charset="0"/>
                <a:cs typeface="Segoe Sans Display" pitchFamily="2" charset="0"/>
              </a:rPr>
              <a:t>Evitación</a:t>
            </a:r>
            <a:r>
              <a:rPr lang="en-US" sz="1400">
                <a:solidFill>
                  <a:srgbClr val="FFF8F3"/>
                </a:solidFill>
                <a:latin typeface="Segoe Sans Display" pitchFamily="2" charset="0"/>
                <a:cs typeface="Segoe Sans Display" pitchFamily="2" charset="0"/>
              </a:rPr>
              <a:t> de </a:t>
            </a:r>
            <a:r>
              <a:rPr lang="en-US" sz="1400" err="1">
                <a:solidFill>
                  <a:srgbClr val="FFF8F3"/>
                </a:solidFill>
                <a:latin typeface="Segoe Sans Display" pitchFamily="2" charset="0"/>
                <a:cs typeface="Segoe Sans Display" pitchFamily="2" charset="0"/>
              </a:rPr>
              <a:t>costos</a:t>
            </a:r>
            <a:endParaRPr lang="en-US" sz="1400">
              <a:solidFill>
                <a:srgbClr val="FFF8F3"/>
              </a:solidFill>
              <a:latin typeface="Segoe Sans Display" pitchFamily="2" charset="0"/>
              <a:cs typeface="Segoe Sans Display" pitchFamily="2" charset="0"/>
            </a:endParaRPr>
          </a:p>
        </p:txBody>
      </p:sp>
      <p:sp>
        <p:nvSpPr>
          <p:cNvPr id="62" name="Rectangle: Rounded Corners 294">
            <a:extLst>
              <a:ext uri="{FF2B5EF4-FFF2-40B4-BE49-F238E27FC236}">
                <a16:creationId xmlns:a16="http://schemas.microsoft.com/office/drawing/2014/main" id="{0AC1A69E-DE19-C7A5-E4E7-6F8911C522AE}"/>
              </a:ext>
            </a:extLst>
          </p:cNvPr>
          <p:cNvSpPr/>
          <p:nvPr/>
        </p:nvSpPr>
        <p:spPr>
          <a:xfrm>
            <a:off x="5387594" y="4623358"/>
            <a:ext cx="2627908" cy="266325"/>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938" fontAlgn="base">
              <a:spcBef>
                <a:spcPct val="0"/>
              </a:spcBef>
              <a:spcAft>
                <a:spcPct val="0"/>
              </a:spcAft>
              <a:defRPr/>
            </a:pPr>
            <a:r>
              <a:rPr lang="es-MX" sz="1100" b="1">
                <a:solidFill>
                  <a:srgbClr val="D4EC8E"/>
                </a:solidFill>
                <a:latin typeface="Segoe Sans Display Semibold" pitchFamily="2" charset="0"/>
                <a:cs typeface="Segoe Sans Display Semibold" pitchFamily="2" charset="0"/>
              </a:rPr>
              <a:t>Tasa de rotación de empleados</a:t>
            </a:r>
            <a:endParaRPr lang="en-US" sz="1100" b="1">
              <a:solidFill>
                <a:srgbClr val="D4EC8E"/>
              </a:solidFill>
              <a:latin typeface="Segoe Sans Display Semibold" pitchFamily="2" charset="0"/>
              <a:cs typeface="Segoe Sans Display Semibold" pitchFamily="2" charset="0"/>
            </a:endParaRPr>
          </a:p>
        </p:txBody>
      </p:sp>
      <p:sp>
        <p:nvSpPr>
          <p:cNvPr id="63" name="Rectangle: Rounded Corners 296">
            <a:extLst>
              <a:ext uri="{FF2B5EF4-FFF2-40B4-BE49-F238E27FC236}">
                <a16:creationId xmlns:a16="http://schemas.microsoft.com/office/drawing/2014/main" id="{AE194BFB-87C1-8F6B-29C7-5767C1CEF22A}"/>
              </a:ext>
            </a:extLst>
          </p:cNvPr>
          <p:cNvSpPr/>
          <p:nvPr/>
        </p:nvSpPr>
        <p:spPr>
          <a:xfrm>
            <a:off x="5387594" y="5228141"/>
            <a:ext cx="2627908" cy="266325"/>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938" fontAlgn="base">
              <a:spcBef>
                <a:spcPct val="0"/>
              </a:spcBef>
              <a:spcAft>
                <a:spcPct val="0"/>
              </a:spcAft>
              <a:defRPr/>
            </a:pPr>
            <a:r>
              <a:rPr lang="es-MX" sz="1100" b="1">
                <a:solidFill>
                  <a:srgbClr val="D4EC8E"/>
                </a:solidFill>
                <a:latin typeface="Segoe Sans Display Semibold" pitchFamily="2" charset="0"/>
                <a:cs typeface="Segoe Sans Display Semibold" pitchFamily="2" charset="0"/>
              </a:rPr>
              <a:t>Tiempo de inactividad de la aplicación</a:t>
            </a:r>
            <a:endParaRPr lang="en-US" sz="1100" b="1">
              <a:solidFill>
                <a:srgbClr val="D4EC8E"/>
              </a:solidFill>
              <a:latin typeface="Segoe Sans Display Semibold" pitchFamily="2" charset="0"/>
              <a:cs typeface="Segoe Sans Display Semibold" pitchFamily="2" charset="0"/>
            </a:endParaRPr>
          </a:p>
        </p:txBody>
      </p:sp>
      <p:sp>
        <p:nvSpPr>
          <p:cNvPr id="128" name="Rectangle: Rounded Corners 297">
            <a:extLst>
              <a:ext uri="{FF2B5EF4-FFF2-40B4-BE49-F238E27FC236}">
                <a16:creationId xmlns:a16="http://schemas.microsoft.com/office/drawing/2014/main" id="{E4AC7D0B-FD89-FEA7-E526-69275B2FB267}"/>
              </a:ext>
            </a:extLst>
          </p:cNvPr>
          <p:cNvSpPr/>
          <p:nvPr/>
        </p:nvSpPr>
        <p:spPr>
          <a:xfrm>
            <a:off x="5387594" y="4926346"/>
            <a:ext cx="2627908" cy="266325"/>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938" fontAlgn="base">
              <a:spcBef>
                <a:spcPct val="0"/>
              </a:spcBef>
              <a:spcAft>
                <a:spcPct val="0"/>
              </a:spcAft>
              <a:defRPr/>
            </a:pPr>
            <a:r>
              <a:rPr lang="en-US" sz="1100" b="1">
                <a:solidFill>
                  <a:srgbClr val="D4EC8E"/>
                </a:solidFill>
                <a:latin typeface="Segoe Sans Display Semibold" pitchFamily="2" charset="0"/>
                <a:cs typeface="Segoe Sans Display Semibold" pitchFamily="2" charset="0"/>
              </a:rPr>
              <a:t>Costo </a:t>
            </a:r>
            <a:r>
              <a:rPr lang="en-US" sz="1100" b="1" err="1">
                <a:solidFill>
                  <a:srgbClr val="D4EC8E"/>
                </a:solidFill>
                <a:latin typeface="Segoe Sans Display Semibold" pitchFamily="2" charset="0"/>
                <a:cs typeface="Segoe Sans Display Semibold" pitchFamily="2" charset="0"/>
              </a:rPr>
              <a:t>por</a:t>
            </a:r>
            <a:r>
              <a:rPr lang="en-US" sz="1100" b="1">
                <a:solidFill>
                  <a:srgbClr val="D4EC8E"/>
                </a:solidFill>
                <a:latin typeface="Segoe Sans Display Semibold" pitchFamily="2" charset="0"/>
                <a:cs typeface="Segoe Sans Display Semibold" pitchFamily="2" charset="0"/>
              </a:rPr>
              <a:t> </a:t>
            </a:r>
            <a:r>
              <a:rPr lang="en-US" sz="1100" b="1" err="1">
                <a:solidFill>
                  <a:srgbClr val="D4EC8E"/>
                </a:solidFill>
                <a:latin typeface="Segoe Sans Display Semibold" pitchFamily="2" charset="0"/>
                <a:cs typeface="Segoe Sans Display Semibold" pitchFamily="2" charset="0"/>
              </a:rPr>
              <a:t>llamar</a:t>
            </a:r>
            <a:endParaRPr lang="en-US" sz="1100" b="1">
              <a:solidFill>
                <a:srgbClr val="D4EC8E"/>
              </a:solidFill>
              <a:latin typeface="Segoe Sans Display Semibold" pitchFamily="2" charset="0"/>
              <a:cs typeface="Segoe Sans Display Semibold" pitchFamily="2" charset="0"/>
            </a:endParaRPr>
          </a:p>
        </p:txBody>
      </p:sp>
      <p:sp>
        <p:nvSpPr>
          <p:cNvPr id="129" name="Rectangle: Rounded Corners 303">
            <a:extLst>
              <a:ext uri="{FF2B5EF4-FFF2-40B4-BE49-F238E27FC236}">
                <a16:creationId xmlns:a16="http://schemas.microsoft.com/office/drawing/2014/main" id="{B6D1293F-AC71-28DE-1CFB-6406A47629A8}"/>
              </a:ext>
            </a:extLst>
          </p:cNvPr>
          <p:cNvSpPr/>
          <p:nvPr/>
        </p:nvSpPr>
        <p:spPr>
          <a:xfrm>
            <a:off x="8492217" y="4621947"/>
            <a:ext cx="3290906" cy="266325"/>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049">
              <a:defRPr/>
            </a:pPr>
            <a:r>
              <a:rPr lang="es-MX" sz="1100">
                <a:solidFill>
                  <a:srgbClr val="FFF8F3"/>
                </a:solidFill>
                <a:latin typeface="Segoe Sans Display" pitchFamily="2" charset="0"/>
                <a:cs typeface="Segoe Sans Display" pitchFamily="2" charset="0"/>
              </a:rPr>
              <a:t>Reducir el coste de la incorporación</a:t>
            </a:r>
            <a:endParaRPr lang="en-US" sz="1100">
              <a:solidFill>
                <a:srgbClr val="FFF8F3"/>
              </a:solidFill>
              <a:latin typeface="Segoe Sans Display" pitchFamily="2" charset="0"/>
              <a:cs typeface="Segoe Sans Display" pitchFamily="2" charset="0"/>
            </a:endParaRPr>
          </a:p>
        </p:txBody>
      </p:sp>
      <p:sp>
        <p:nvSpPr>
          <p:cNvPr id="133" name="Rectangle: Rounded Corners 305">
            <a:extLst>
              <a:ext uri="{FF2B5EF4-FFF2-40B4-BE49-F238E27FC236}">
                <a16:creationId xmlns:a16="http://schemas.microsoft.com/office/drawing/2014/main" id="{6CA137BC-80E6-A849-8F12-73247015E01B}"/>
              </a:ext>
            </a:extLst>
          </p:cNvPr>
          <p:cNvSpPr/>
          <p:nvPr/>
        </p:nvSpPr>
        <p:spPr>
          <a:xfrm>
            <a:off x="8474172" y="4926346"/>
            <a:ext cx="3290906" cy="568117"/>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049">
              <a:defRPr/>
            </a:pPr>
            <a:r>
              <a:rPr lang="es-MX" sz="1100">
                <a:solidFill>
                  <a:srgbClr val="FFF8F3"/>
                </a:solidFill>
                <a:latin typeface="Segoe Sans Display" pitchFamily="2" charset="0"/>
                <a:cs typeface="Segoe Sans Display" pitchFamily="2" charset="0"/>
              </a:rPr>
              <a:t>Soporte de TI más eficiente
Adquirir una nueva solución de TI</a:t>
            </a:r>
            <a:endParaRPr lang="en-US" sz="1100">
              <a:solidFill>
                <a:srgbClr val="FFF8F3"/>
              </a:solidFill>
              <a:latin typeface="Segoe Sans Display" pitchFamily="2" charset="0"/>
              <a:cs typeface="Segoe Sans Display" pitchFamily="2" charset="0"/>
            </a:endParaRPr>
          </a:p>
        </p:txBody>
      </p:sp>
      <p:sp>
        <p:nvSpPr>
          <p:cNvPr id="5" name="Rounded Rectangle 4">
            <a:extLst>
              <a:ext uri="{FF2B5EF4-FFF2-40B4-BE49-F238E27FC236}">
                <a16:creationId xmlns:a16="http://schemas.microsoft.com/office/drawing/2014/main" id="{5BBEDD90-BCC6-AADE-D656-FC2C8C9E5273}"/>
              </a:ext>
            </a:extLst>
          </p:cNvPr>
          <p:cNvSpPr/>
          <p:nvPr/>
        </p:nvSpPr>
        <p:spPr bwMode="auto">
          <a:xfrm>
            <a:off x="554107" y="3712315"/>
            <a:ext cx="328812" cy="1781877"/>
          </a:xfrm>
          <a:prstGeom prst="roundRect">
            <a:avLst>
              <a:gd name="adj" fmla="val 0"/>
            </a:avLst>
          </a:prstGeom>
          <a:gradFill flip="none" rotWithShape="0">
            <a:gsLst>
              <a:gs pos="0">
                <a:srgbClr val="D4EC8E"/>
              </a:gs>
              <a:gs pos="70000">
                <a:srgbClr val="B9DCD2"/>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14" tIns="45706" rIns="91414" bIns="45706" numCol="1" spcCol="0" rtlCol="0" fromWordArt="0" anchor="ctr" anchorCtr="0" forceAA="0" compatLnSpc="1">
            <a:prstTxWarp prst="textNoShape">
              <a:avLst/>
            </a:prstTxWarp>
            <a:noAutofit/>
          </a:bodyPr>
          <a:lstStyle/>
          <a:p>
            <a:pPr algn="ctr" defTabSz="914049">
              <a:defRPr/>
            </a:pPr>
            <a:r>
              <a:rPr lang="en-US" b="1">
                <a:solidFill>
                  <a:srgbClr val="2A446F"/>
                </a:solidFill>
                <a:latin typeface="Segoe Sans Display Semibold" pitchFamily="2" charset="0"/>
                <a:cs typeface="Segoe Sans Display Semibold" pitchFamily="2" charset="0"/>
              </a:rPr>
              <a:t>2</a:t>
            </a:r>
          </a:p>
        </p:txBody>
      </p:sp>
      <p:sp>
        <p:nvSpPr>
          <p:cNvPr id="8" name="Rounded Rectangle 7">
            <a:extLst>
              <a:ext uri="{FF2B5EF4-FFF2-40B4-BE49-F238E27FC236}">
                <a16:creationId xmlns:a16="http://schemas.microsoft.com/office/drawing/2014/main" id="{7CFC6744-3904-F68E-6707-B1F540F42C31}"/>
              </a:ext>
            </a:extLst>
          </p:cNvPr>
          <p:cNvSpPr/>
          <p:nvPr/>
        </p:nvSpPr>
        <p:spPr bwMode="auto">
          <a:xfrm>
            <a:off x="554107" y="5881298"/>
            <a:ext cx="328812" cy="570723"/>
          </a:xfrm>
          <a:prstGeom prst="roundRect">
            <a:avLst>
              <a:gd name="adj" fmla="val 0"/>
            </a:avLst>
          </a:prstGeom>
          <a:gradFill flip="none" rotWithShape="0">
            <a:gsLst>
              <a:gs pos="0">
                <a:srgbClr val="FFA38B"/>
              </a:gs>
              <a:gs pos="70000">
                <a:srgbClr val="D59ED7"/>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14" tIns="45706" rIns="91414" bIns="45706" numCol="1" spcCol="0" rtlCol="0" fromWordArt="0" anchor="ctr" anchorCtr="0" forceAA="0" compatLnSpc="1">
            <a:prstTxWarp prst="textNoShape">
              <a:avLst/>
            </a:prstTxWarp>
            <a:noAutofit/>
          </a:bodyPr>
          <a:lstStyle/>
          <a:p>
            <a:pPr algn="ctr" defTabSz="914049">
              <a:defRPr/>
            </a:pPr>
            <a:r>
              <a:rPr lang="en-US" b="1">
                <a:solidFill>
                  <a:srgbClr val="2A446F"/>
                </a:solidFill>
                <a:latin typeface="Segoe Sans Display Semibold" pitchFamily="2" charset="0"/>
                <a:cs typeface="Segoe Sans Display Semibold" pitchFamily="2" charset="0"/>
              </a:rPr>
              <a:t>3</a:t>
            </a:r>
          </a:p>
        </p:txBody>
      </p:sp>
      <p:sp>
        <p:nvSpPr>
          <p:cNvPr id="17" name="Rectangle: Rounded Corners 190">
            <a:extLst>
              <a:ext uri="{FF2B5EF4-FFF2-40B4-BE49-F238E27FC236}">
                <a16:creationId xmlns:a16="http://schemas.microsoft.com/office/drawing/2014/main" id="{5A6C96B6-F0F4-4BC6-86B1-19B0AD6CBEFD}"/>
              </a:ext>
            </a:extLst>
          </p:cNvPr>
          <p:cNvSpPr/>
          <p:nvPr/>
        </p:nvSpPr>
        <p:spPr>
          <a:xfrm>
            <a:off x="8492217" y="5881299"/>
            <a:ext cx="3290906" cy="266325"/>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049">
              <a:defRPr/>
            </a:pPr>
            <a:r>
              <a:rPr lang="es-MX" sz="1100">
                <a:solidFill>
                  <a:srgbClr val="FFF8F3"/>
                </a:solidFill>
                <a:latin typeface="Segoe Sans Display" pitchFamily="2" charset="0"/>
                <a:cs typeface="Segoe Sans Display" pitchFamily="2" charset="0"/>
              </a:rPr>
              <a:t>Gestión de transiciones de trabajo internas</a:t>
            </a:r>
            <a:endParaRPr lang="en-US" sz="1100">
              <a:solidFill>
                <a:srgbClr val="FFF8F3"/>
              </a:solidFill>
              <a:latin typeface="Segoe Sans Display" pitchFamily="2" charset="0"/>
              <a:cs typeface="Segoe Sans Display" pitchFamily="2" charset="0"/>
            </a:endParaRPr>
          </a:p>
        </p:txBody>
      </p:sp>
      <p:sp>
        <p:nvSpPr>
          <p:cNvPr id="28" name="Rectangle: Rounded Corners 47">
            <a:extLst>
              <a:ext uri="{FF2B5EF4-FFF2-40B4-BE49-F238E27FC236}">
                <a16:creationId xmlns:a16="http://schemas.microsoft.com/office/drawing/2014/main" id="{5CC218D3-AF37-8FEF-89A9-DE1C5DF3B89E}"/>
              </a:ext>
            </a:extLst>
          </p:cNvPr>
          <p:cNvSpPr/>
          <p:nvPr/>
        </p:nvSpPr>
        <p:spPr>
          <a:xfrm>
            <a:off x="5382933" y="1244554"/>
            <a:ext cx="2627908" cy="266325"/>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938" fontAlgn="base">
              <a:spcBef>
                <a:spcPct val="0"/>
              </a:spcBef>
              <a:spcAft>
                <a:spcPct val="0"/>
              </a:spcAft>
              <a:defRPr/>
            </a:pPr>
            <a:r>
              <a:rPr lang="en-US" sz="1100" b="1" err="1">
                <a:solidFill>
                  <a:srgbClr val="FFE399"/>
                </a:solidFill>
                <a:latin typeface="Segoe Sans Display Semibold" pitchFamily="2" charset="0"/>
                <a:cs typeface="Segoe Sans Display Semibold" pitchFamily="2" charset="0"/>
              </a:rPr>
              <a:t>Ingresos</a:t>
            </a:r>
            <a:r>
              <a:rPr lang="en-US" sz="1100" b="1">
                <a:solidFill>
                  <a:srgbClr val="FFE399"/>
                </a:solidFill>
                <a:latin typeface="Segoe Sans Display Semibold" pitchFamily="2" charset="0"/>
                <a:cs typeface="Segoe Sans Display Semibold" pitchFamily="2" charset="0"/>
              </a:rPr>
              <a:t> </a:t>
            </a:r>
            <a:r>
              <a:rPr lang="en-US" sz="1100" b="1" err="1">
                <a:solidFill>
                  <a:srgbClr val="FFE399"/>
                </a:solidFill>
                <a:latin typeface="Segoe Sans Display Semibold" pitchFamily="2" charset="0"/>
                <a:cs typeface="Segoe Sans Display Semibold" pitchFamily="2" charset="0"/>
              </a:rPr>
              <a:t>por</a:t>
            </a:r>
            <a:r>
              <a:rPr lang="en-US" sz="1100" b="1">
                <a:solidFill>
                  <a:srgbClr val="FFE399"/>
                </a:solidFill>
                <a:latin typeface="Segoe Sans Display Semibold" pitchFamily="2" charset="0"/>
                <a:cs typeface="Segoe Sans Display Semibold" pitchFamily="2" charset="0"/>
              </a:rPr>
              <a:t> </a:t>
            </a:r>
            <a:r>
              <a:rPr lang="en-US" sz="1100" b="1" err="1">
                <a:solidFill>
                  <a:srgbClr val="FFE399"/>
                </a:solidFill>
                <a:latin typeface="Segoe Sans Display Semibold" pitchFamily="2" charset="0"/>
                <a:cs typeface="Segoe Sans Display Semibold" pitchFamily="2" charset="0"/>
              </a:rPr>
              <a:t>venta</a:t>
            </a:r>
            <a:endParaRPr lang="en-US" sz="1100" b="1">
              <a:solidFill>
                <a:srgbClr val="FFE399"/>
              </a:solidFill>
              <a:latin typeface="Segoe Sans Display Semibold" pitchFamily="2" charset="0"/>
              <a:cs typeface="Segoe Sans Display Semibold" pitchFamily="2" charset="0"/>
            </a:endParaRPr>
          </a:p>
        </p:txBody>
      </p:sp>
      <p:sp>
        <p:nvSpPr>
          <p:cNvPr id="16" name="Rectangle: Rounded Corners 190">
            <a:extLst>
              <a:ext uri="{FF2B5EF4-FFF2-40B4-BE49-F238E27FC236}">
                <a16:creationId xmlns:a16="http://schemas.microsoft.com/office/drawing/2014/main" id="{B7349EBD-C9E9-A57A-F49F-B72C24B9196E}"/>
              </a:ext>
            </a:extLst>
          </p:cNvPr>
          <p:cNvSpPr/>
          <p:nvPr/>
        </p:nvSpPr>
        <p:spPr>
          <a:xfrm>
            <a:off x="8492217" y="6185701"/>
            <a:ext cx="3290906" cy="266325"/>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049">
              <a:defRPr/>
            </a:pPr>
            <a:r>
              <a:rPr lang="en-US" sz="1100" err="1">
                <a:solidFill>
                  <a:srgbClr val="FFF8F3"/>
                </a:solidFill>
                <a:latin typeface="Segoe Sans Display" pitchFamily="2" charset="0"/>
                <a:cs typeface="Segoe Sans Display" pitchFamily="2" charset="0"/>
              </a:rPr>
              <a:t>Simplifique</a:t>
            </a:r>
            <a:r>
              <a:rPr lang="en-US" sz="1100">
                <a:solidFill>
                  <a:srgbClr val="FFF8F3"/>
                </a:solidFill>
                <a:latin typeface="Segoe Sans Display" pitchFamily="2" charset="0"/>
                <a:cs typeface="Segoe Sans Display" pitchFamily="2" charset="0"/>
              </a:rPr>
              <a:t> las </a:t>
            </a:r>
            <a:r>
              <a:rPr lang="en-US" sz="1100" err="1">
                <a:solidFill>
                  <a:srgbClr val="FFF8F3"/>
                </a:solidFill>
                <a:latin typeface="Segoe Sans Display" pitchFamily="2" charset="0"/>
                <a:cs typeface="Segoe Sans Display" pitchFamily="2" charset="0"/>
              </a:rPr>
              <a:t>tareas</a:t>
            </a:r>
            <a:r>
              <a:rPr lang="en-US" sz="1100">
                <a:solidFill>
                  <a:srgbClr val="FFF8F3"/>
                </a:solidFill>
                <a:latin typeface="Segoe Sans Display" pitchFamily="2" charset="0"/>
                <a:cs typeface="Segoe Sans Display" pitchFamily="2" charset="0"/>
              </a:rPr>
              <a:t> </a:t>
            </a:r>
            <a:r>
              <a:rPr lang="en-US" sz="1100" err="1">
                <a:solidFill>
                  <a:srgbClr val="FFF8F3"/>
                </a:solidFill>
                <a:latin typeface="Segoe Sans Display" pitchFamily="2" charset="0"/>
                <a:cs typeface="Segoe Sans Display" pitchFamily="2" charset="0"/>
              </a:rPr>
              <a:t>comunes</a:t>
            </a:r>
            <a:endParaRPr lang="en-US" sz="1100">
              <a:solidFill>
                <a:srgbClr val="FFF8F3"/>
              </a:solidFill>
              <a:latin typeface="Segoe Sans Display" pitchFamily="2" charset="0"/>
              <a:cs typeface="Segoe Sans Display" pitchFamily="2" charset="0"/>
            </a:endParaRPr>
          </a:p>
        </p:txBody>
      </p:sp>
      <p:sp>
        <p:nvSpPr>
          <p:cNvPr id="156" name="Rectangle: Rounded Corners 9">
            <a:extLst>
              <a:ext uri="{FF2B5EF4-FFF2-40B4-BE49-F238E27FC236}">
                <a16:creationId xmlns:a16="http://schemas.microsoft.com/office/drawing/2014/main" id="{986F3903-9E55-7ACF-1197-E78A9F6B6922}"/>
              </a:ext>
            </a:extLst>
          </p:cNvPr>
          <p:cNvSpPr/>
          <p:nvPr/>
        </p:nvSpPr>
        <p:spPr>
          <a:xfrm>
            <a:off x="2747557" y="1244556"/>
            <a:ext cx="1736866" cy="864046"/>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049">
              <a:defRPr/>
            </a:pPr>
            <a:r>
              <a:rPr lang="en-US" sz="1100">
                <a:solidFill>
                  <a:srgbClr val="FFFFFF"/>
                </a:solidFill>
                <a:latin typeface="Segoe Sans Display" pitchFamily="2" charset="0"/>
                <a:cs typeface="Segoe Sans Display" pitchFamily="2" charset="0"/>
              </a:rPr>
              <a:t>Ventas</a:t>
            </a:r>
          </a:p>
        </p:txBody>
      </p:sp>
      <p:sp>
        <p:nvSpPr>
          <p:cNvPr id="157" name="Rectangle: Rounded Corners 11">
            <a:extLst>
              <a:ext uri="{FF2B5EF4-FFF2-40B4-BE49-F238E27FC236}">
                <a16:creationId xmlns:a16="http://schemas.microsoft.com/office/drawing/2014/main" id="{C364EB94-A8B3-E81F-E995-7F3E04F9E49B}"/>
              </a:ext>
            </a:extLst>
          </p:cNvPr>
          <p:cNvSpPr/>
          <p:nvPr/>
        </p:nvSpPr>
        <p:spPr>
          <a:xfrm>
            <a:off x="2747557" y="2156880"/>
            <a:ext cx="1736866" cy="265100"/>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049">
              <a:defRPr/>
            </a:pPr>
            <a:r>
              <a:rPr lang="en-US" sz="1100">
                <a:solidFill>
                  <a:srgbClr val="FFFFFF"/>
                </a:solidFill>
                <a:latin typeface="Segoe Sans Display" pitchFamily="2" charset="0"/>
                <a:cs typeface="Segoe Sans Display" pitchFamily="2" charset="0"/>
              </a:rPr>
              <a:t>HR</a:t>
            </a:r>
          </a:p>
        </p:txBody>
      </p:sp>
      <p:sp>
        <p:nvSpPr>
          <p:cNvPr id="158" name="Rectangle: Rounded Corners 29">
            <a:extLst>
              <a:ext uri="{FF2B5EF4-FFF2-40B4-BE49-F238E27FC236}">
                <a16:creationId xmlns:a16="http://schemas.microsoft.com/office/drawing/2014/main" id="{3AC72830-539C-8A78-D19A-B41A3864B795}"/>
              </a:ext>
            </a:extLst>
          </p:cNvPr>
          <p:cNvSpPr/>
          <p:nvPr/>
        </p:nvSpPr>
        <p:spPr>
          <a:xfrm>
            <a:off x="2741420" y="2461112"/>
            <a:ext cx="1736866" cy="255014"/>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049">
              <a:defRPr/>
            </a:pPr>
            <a:r>
              <a:rPr lang="en-US" sz="1100" err="1">
                <a:solidFill>
                  <a:srgbClr val="FFFFFF"/>
                </a:solidFill>
                <a:latin typeface="Segoe Sans Display" pitchFamily="2" charset="0"/>
                <a:cs typeface="Segoe Sans Display" pitchFamily="2" charset="0"/>
              </a:rPr>
              <a:t>Servicio</a:t>
            </a:r>
            <a:endParaRPr lang="en-US" sz="1100">
              <a:solidFill>
                <a:srgbClr val="FFFFFF"/>
              </a:solidFill>
              <a:latin typeface="Segoe Sans Display" pitchFamily="2" charset="0"/>
              <a:cs typeface="Segoe Sans Display" pitchFamily="2" charset="0"/>
            </a:endParaRPr>
          </a:p>
        </p:txBody>
      </p:sp>
      <p:sp>
        <p:nvSpPr>
          <p:cNvPr id="159" name="Rectangle: Rounded Corners 130">
            <a:extLst>
              <a:ext uri="{FF2B5EF4-FFF2-40B4-BE49-F238E27FC236}">
                <a16:creationId xmlns:a16="http://schemas.microsoft.com/office/drawing/2014/main" id="{03AB3350-4B29-B6C6-3186-9A8C290D44C8}"/>
              </a:ext>
            </a:extLst>
          </p:cNvPr>
          <p:cNvSpPr/>
          <p:nvPr/>
        </p:nvSpPr>
        <p:spPr>
          <a:xfrm>
            <a:off x="2741420" y="944828"/>
            <a:ext cx="1736866" cy="215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defTabSz="914049">
              <a:defRPr/>
            </a:pPr>
            <a:r>
              <a:rPr lang="en-US" sz="1400" b="1" err="1">
                <a:solidFill>
                  <a:srgbClr val="FFFFFF"/>
                </a:solidFill>
                <a:latin typeface="Segoe Sans Display Semibold" pitchFamily="2" charset="0"/>
                <a:cs typeface="Segoe Sans Display Semibold" pitchFamily="2" charset="0"/>
              </a:rPr>
              <a:t>Función</a:t>
            </a:r>
            <a:endParaRPr lang="en-US" sz="1400" b="1">
              <a:solidFill>
                <a:srgbClr val="FFFFFF"/>
              </a:solidFill>
              <a:latin typeface="Segoe Sans Display Semibold" pitchFamily="2" charset="0"/>
              <a:cs typeface="Segoe Sans Display Semibold" pitchFamily="2" charset="0"/>
            </a:endParaRPr>
          </a:p>
        </p:txBody>
      </p:sp>
      <p:sp>
        <p:nvSpPr>
          <p:cNvPr id="167" name="Rectangle: Rounded Corners 292">
            <a:extLst>
              <a:ext uri="{FF2B5EF4-FFF2-40B4-BE49-F238E27FC236}">
                <a16:creationId xmlns:a16="http://schemas.microsoft.com/office/drawing/2014/main" id="{D609A993-6601-D8B1-63C2-0D617804014F}"/>
              </a:ext>
            </a:extLst>
          </p:cNvPr>
          <p:cNvSpPr/>
          <p:nvPr/>
        </p:nvSpPr>
        <p:spPr>
          <a:xfrm>
            <a:off x="2747557" y="4623358"/>
            <a:ext cx="1736866" cy="255527"/>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049">
              <a:defRPr/>
            </a:pPr>
            <a:r>
              <a:rPr lang="en-US" sz="1100">
                <a:solidFill>
                  <a:srgbClr val="FFFFFF"/>
                </a:solidFill>
                <a:latin typeface="Segoe Sans Display" pitchFamily="2" charset="0"/>
                <a:cs typeface="Segoe Sans Display" pitchFamily="2" charset="0"/>
              </a:rPr>
              <a:t>HR</a:t>
            </a:r>
          </a:p>
        </p:txBody>
      </p:sp>
      <p:sp>
        <p:nvSpPr>
          <p:cNvPr id="171" name="Rectangle: Rounded Corners 304">
            <a:extLst>
              <a:ext uri="{FF2B5EF4-FFF2-40B4-BE49-F238E27FC236}">
                <a16:creationId xmlns:a16="http://schemas.microsoft.com/office/drawing/2014/main" id="{D1EEBEE2-4A90-2D77-F98F-F8379668F778}"/>
              </a:ext>
            </a:extLst>
          </p:cNvPr>
          <p:cNvSpPr/>
          <p:nvPr/>
        </p:nvSpPr>
        <p:spPr>
          <a:xfrm>
            <a:off x="2747557" y="4931812"/>
            <a:ext cx="1736866" cy="562653"/>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049">
              <a:defRPr/>
            </a:pPr>
            <a:r>
              <a:rPr lang="en-US" sz="1100">
                <a:solidFill>
                  <a:srgbClr val="FFFFFF"/>
                </a:solidFill>
                <a:latin typeface="Segoe Sans Display" pitchFamily="2" charset="0"/>
                <a:cs typeface="Segoe Sans Display" pitchFamily="2" charset="0"/>
              </a:rPr>
              <a:t>IT</a:t>
            </a:r>
          </a:p>
        </p:txBody>
      </p:sp>
      <p:sp>
        <p:nvSpPr>
          <p:cNvPr id="192" name="Rectangle: Rounded Corners 200">
            <a:extLst>
              <a:ext uri="{FF2B5EF4-FFF2-40B4-BE49-F238E27FC236}">
                <a16:creationId xmlns:a16="http://schemas.microsoft.com/office/drawing/2014/main" id="{740A794A-51A0-44F5-4B88-9B251C36FC0B}"/>
              </a:ext>
            </a:extLst>
          </p:cNvPr>
          <p:cNvSpPr/>
          <p:nvPr/>
        </p:nvSpPr>
        <p:spPr>
          <a:xfrm>
            <a:off x="2747557" y="5878666"/>
            <a:ext cx="1736866" cy="570723"/>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049">
              <a:defRPr/>
            </a:pPr>
            <a:r>
              <a:rPr lang="en-US" sz="1100" err="1">
                <a:solidFill>
                  <a:srgbClr val="FFFFFF"/>
                </a:solidFill>
                <a:latin typeface="Segoe Sans Display" pitchFamily="2" charset="0"/>
                <a:cs typeface="Segoe Sans Display" pitchFamily="2" charset="0"/>
              </a:rPr>
              <a:t>Todas</a:t>
            </a:r>
            <a:r>
              <a:rPr lang="en-US" sz="1100">
                <a:solidFill>
                  <a:srgbClr val="FFFFFF"/>
                </a:solidFill>
                <a:latin typeface="Segoe Sans Display" pitchFamily="2" charset="0"/>
                <a:cs typeface="Segoe Sans Display" pitchFamily="2" charset="0"/>
              </a:rPr>
              <a:t> las </a:t>
            </a:r>
            <a:r>
              <a:rPr lang="en-US" sz="1100" err="1">
                <a:solidFill>
                  <a:srgbClr val="FFFFFF"/>
                </a:solidFill>
                <a:latin typeface="Segoe Sans Display" pitchFamily="2" charset="0"/>
                <a:cs typeface="Segoe Sans Display" pitchFamily="2" charset="0"/>
              </a:rPr>
              <a:t>funciones</a:t>
            </a:r>
            <a:endParaRPr lang="en-US" sz="1100">
              <a:solidFill>
                <a:srgbClr val="FFFFFF"/>
              </a:solidFill>
              <a:latin typeface="Segoe Sans Display" pitchFamily="2" charset="0"/>
              <a:cs typeface="Segoe Sans Display" pitchFamily="2" charset="0"/>
            </a:endParaRPr>
          </a:p>
        </p:txBody>
      </p:sp>
      <p:sp>
        <p:nvSpPr>
          <p:cNvPr id="11" name="Rectangle: Rounded Corners 6">
            <a:extLst>
              <a:ext uri="{FF2B5EF4-FFF2-40B4-BE49-F238E27FC236}">
                <a16:creationId xmlns:a16="http://schemas.microsoft.com/office/drawing/2014/main" id="{FD600466-82CA-937D-3913-174DFD9A579E}"/>
              </a:ext>
            </a:extLst>
          </p:cNvPr>
          <p:cNvSpPr/>
          <p:nvPr/>
        </p:nvSpPr>
        <p:spPr>
          <a:xfrm>
            <a:off x="2747557" y="4317777"/>
            <a:ext cx="1736866" cy="265100"/>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lIns="91414" tIns="45706" rIns="91414" bIns="45706" rtlCol="0" anchor="ctr"/>
          <a:lstStyle/>
          <a:p>
            <a:pPr algn="ctr" defTabSz="914049">
              <a:defRPr/>
            </a:pPr>
            <a:r>
              <a:rPr lang="en-US" sz="1100">
                <a:solidFill>
                  <a:srgbClr val="FFFFFF"/>
                </a:solidFill>
                <a:latin typeface="Segoe Sans Display"/>
                <a:cs typeface="Segoe Sans Display"/>
              </a:rPr>
              <a:t>Legal</a:t>
            </a:r>
            <a:endParaRPr lang="en-US" sz="1600">
              <a:solidFill>
                <a:srgbClr val="FFF8F3"/>
              </a:solidFill>
              <a:latin typeface="Segoe Sans Display"/>
            </a:endParaRPr>
          </a:p>
        </p:txBody>
      </p:sp>
      <p:sp>
        <p:nvSpPr>
          <p:cNvPr id="13" name="Rectangle: Rounded Corners 6">
            <a:extLst>
              <a:ext uri="{FF2B5EF4-FFF2-40B4-BE49-F238E27FC236}">
                <a16:creationId xmlns:a16="http://schemas.microsoft.com/office/drawing/2014/main" id="{C7D3AB89-FC00-91BA-7A7D-3455A88681D9}"/>
              </a:ext>
            </a:extLst>
          </p:cNvPr>
          <p:cNvSpPr/>
          <p:nvPr/>
        </p:nvSpPr>
        <p:spPr>
          <a:xfrm>
            <a:off x="2747557" y="4015151"/>
            <a:ext cx="1736866" cy="265100"/>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lIns="91414" tIns="45706" rIns="91414" bIns="45706" rtlCol="0" anchor="ctr"/>
          <a:lstStyle/>
          <a:p>
            <a:pPr algn="ctr" defTabSz="914049">
              <a:defRPr/>
            </a:pPr>
            <a:r>
              <a:rPr lang="en-US" sz="1100">
                <a:solidFill>
                  <a:srgbClr val="FFFFFF"/>
                </a:solidFill>
                <a:latin typeface="Segoe Sans Display"/>
                <a:cs typeface="Segoe Sans Display"/>
              </a:rPr>
              <a:t>Marketing</a:t>
            </a:r>
            <a:endParaRPr lang="en-US" sz="1100">
              <a:solidFill>
                <a:srgbClr val="FFFFFF"/>
              </a:solidFill>
              <a:latin typeface="Segoe Sans Display" pitchFamily="2" charset="0"/>
              <a:cs typeface="Segoe Sans Display" pitchFamily="2" charset="0"/>
            </a:endParaRPr>
          </a:p>
        </p:txBody>
      </p:sp>
      <p:sp>
        <p:nvSpPr>
          <p:cNvPr id="18" name="Rectangle: Rounded Corners 6">
            <a:extLst>
              <a:ext uri="{FF2B5EF4-FFF2-40B4-BE49-F238E27FC236}">
                <a16:creationId xmlns:a16="http://schemas.microsoft.com/office/drawing/2014/main" id="{C1DF40B8-34F5-1F7D-F2C7-C7730255E528}"/>
              </a:ext>
            </a:extLst>
          </p:cNvPr>
          <p:cNvSpPr/>
          <p:nvPr/>
        </p:nvSpPr>
        <p:spPr>
          <a:xfrm>
            <a:off x="2747557" y="3712318"/>
            <a:ext cx="1736866" cy="265100"/>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049">
              <a:defRPr/>
            </a:pPr>
            <a:r>
              <a:rPr lang="en-US" sz="1100" err="1">
                <a:solidFill>
                  <a:srgbClr val="FFFFFF"/>
                </a:solidFill>
                <a:latin typeface="Segoe Sans Display" pitchFamily="2" charset="0"/>
                <a:cs typeface="Segoe Sans Display" pitchFamily="2" charset="0"/>
              </a:rPr>
              <a:t>Finanzas</a:t>
            </a:r>
            <a:endParaRPr lang="en-US" sz="1100">
              <a:solidFill>
                <a:srgbClr val="FFFFFF"/>
              </a:solidFill>
              <a:latin typeface="Segoe Sans Display" pitchFamily="2" charset="0"/>
              <a:cs typeface="Segoe Sans Display" pitchFamily="2" charset="0"/>
            </a:endParaRPr>
          </a:p>
        </p:txBody>
      </p:sp>
      <p:sp>
        <p:nvSpPr>
          <p:cNvPr id="10" name="Arrow: Right 9" descr="Arrow right">
            <a:extLst>
              <a:ext uri="{FF2B5EF4-FFF2-40B4-BE49-F238E27FC236}">
                <a16:creationId xmlns:a16="http://schemas.microsoft.com/office/drawing/2014/main" id="{8D721EB0-8A7E-BB05-F261-8700170CC98C}"/>
              </a:ext>
            </a:extLst>
          </p:cNvPr>
          <p:cNvSpPr/>
          <p:nvPr/>
        </p:nvSpPr>
        <p:spPr bwMode="auto">
          <a:xfrm>
            <a:off x="2248498" y="1585578"/>
            <a:ext cx="498215" cy="182828"/>
          </a:xfrm>
          <a:prstGeom prst="rightArrow">
            <a:avLst/>
          </a:prstGeom>
          <a:gradFill flip="none" rotWithShape="1">
            <a:gsLst>
              <a:gs pos="0">
                <a:srgbClr val="FFB3BB"/>
              </a:gs>
              <a:gs pos="51000">
                <a:srgbClr val="FFE399"/>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14" tIns="45706" rIns="91414" bIns="45706" numCol="1" spcCol="0" rtlCol="0" fromWordArt="0" anchor="ctr" anchorCtr="0" forceAA="0" compatLnSpc="1">
            <a:prstTxWarp prst="textNoShape">
              <a:avLst/>
            </a:prstTxWarp>
            <a:noAutofit/>
          </a:bodyPr>
          <a:lstStyle/>
          <a:p>
            <a:pPr algn="ctr" defTabSz="914049">
              <a:defRPr/>
            </a:pPr>
            <a:endParaRPr lang="en-US" sz="1400" b="1" err="1">
              <a:solidFill>
                <a:srgbClr val="2A446F"/>
              </a:solidFill>
              <a:latin typeface="Segoe Sans Display Semibold" pitchFamily="2" charset="0"/>
              <a:cs typeface="Segoe Sans Display Semibold" pitchFamily="2" charset="0"/>
            </a:endParaRPr>
          </a:p>
        </p:txBody>
      </p:sp>
      <p:sp>
        <p:nvSpPr>
          <p:cNvPr id="19" name="Arrow: Right 18" descr="Arrow right">
            <a:extLst>
              <a:ext uri="{FF2B5EF4-FFF2-40B4-BE49-F238E27FC236}">
                <a16:creationId xmlns:a16="http://schemas.microsoft.com/office/drawing/2014/main" id="{21474447-6EF1-64C1-5A39-149AA2A5665E}"/>
              </a:ext>
            </a:extLst>
          </p:cNvPr>
          <p:cNvSpPr/>
          <p:nvPr/>
        </p:nvSpPr>
        <p:spPr bwMode="auto">
          <a:xfrm>
            <a:off x="2248498" y="2204933"/>
            <a:ext cx="498215" cy="182828"/>
          </a:xfrm>
          <a:prstGeom prst="rightArrow">
            <a:avLst/>
          </a:prstGeom>
          <a:gradFill flip="none" rotWithShape="1">
            <a:gsLst>
              <a:gs pos="0">
                <a:srgbClr val="FFB3BB"/>
              </a:gs>
              <a:gs pos="51000">
                <a:srgbClr val="FFE399"/>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14" tIns="45706" rIns="91414" bIns="45706" numCol="1" spcCol="0" rtlCol="0" fromWordArt="0" anchor="ctr" anchorCtr="0" forceAA="0" compatLnSpc="1">
            <a:prstTxWarp prst="textNoShape">
              <a:avLst/>
            </a:prstTxWarp>
            <a:noAutofit/>
          </a:bodyPr>
          <a:lstStyle/>
          <a:p>
            <a:pPr algn="ctr" defTabSz="914049">
              <a:defRPr/>
            </a:pPr>
            <a:endParaRPr lang="en-US" sz="1400" b="1" err="1">
              <a:solidFill>
                <a:srgbClr val="2A446F"/>
              </a:solidFill>
              <a:latin typeface="Segoe Sans Display Semibold" pitchFamily="2" charset="0"/>
              <a:cs typeface="Segoe Sans Display Semibold" pitchFamily="2" charset="0"/>
            </a:endParaRPr>
          </a:p>
        </p:txBody>
      </p:sp>
      <p:sp>
        <p:nvSpPr>
          <p:cNvPr id="23" name="Arrow: Right 22" descr="Arrow right">
            <a:extLst>
              <a:ext uri="{FF2B5EF4-FFF2-40B4-BE49-F238E27FC236}">
                <a16:creationId xmlns:a16="http://schemas.microsoft.com/office/drawing/2014/main" id="{FB94D30C-AEF9-EDB5-9832-1C05C20B7A80}"/>
              </a:ext>
            </a:extLst>
          </p:cNvPr>
          <p:cNvSpPr/>
          <p:nvPr/>
        </p:nvSpPr>
        <p:spPr bwMode="auto">
          <a:xfrm>
            <a:off x="2247021" y="2505798"/>
            <a:ext cx="498215" cy="182828"/>
          </a:xfrm>
          <a:prstGeom prst="rightArrow">
            <a:avLst/>
          </a:prstGeom>
          <a:gradFill flip="none" rotWithShape="1">
            <a:gsLst>
              <a:gs pos="0">
                <a:srgbClr val="FFB3BB"/>
              </a:gs>
              <a:gs pos="51000">
                <a:srgbClr val="FFE399"/>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14" tIns="45706" rIns="91414" bIns="45706" numCol="1" spcCol="0" rtlCol="0" fromWordArt="0" anchor="ctr" anchorCtr="0" forceAA="0" compatLnSpc="1">
            <a:prstTxWarp prst="textNoShape">
              <a:avLst/>
            </a:prstTxWarp>
            <a:noAutofit/>
          </a:bodyPr>
          <a:lstStyle/>
          <a:p>
            <a:pPr algn="ctr" defTabSz="914049">
              <a:defRPr/>
            </a:pPr>
            <a:endParaRPr lang="en-US" sz="1400" b="1" err="1">
              <a:solidFill>
                <a:srgbClr val="2A446F"/>
              </a:solidFill>
              <a:latin typeface="Segoe Sans Display Semibold" pitchFamily="2" charset="0"/>
              <a:cs typeface="Segoe Sans Display Semibold" pitchFamily="2" charset="0"/>
            </a:endParaRPr>
          </a:p>
        </p:txBody>
      </p:sp>
      <p:cxnSp>
        <p:nvCxnSpPr>
          <p:cNvPr id="37" name="Connector: Curved 36" descr="Arrow right">
            <a:extLst>
              <a:ext uri="{FF2B5EF4-FFF2-40B4-BE49-F238E27FC236}">
                <a16:creationId xmlns:a16="http://schemas.microsoft.com/office/drawing/2014/main" id="{06F66C05-061B-C832-EFD4-1BE507524E68}"/>
              </a:ext>
            </a:extLst>
          </p:cNvPr>
          <p:cNvCxnSpPr>
            <a:cxnSpLocks/>
            <a:stCxn id="156" idx="3"/>
            <a:endCxn id="28" idx="1"/>
          </p:cNvCxnSpPr>
          <p:nvPr/>
        </p:nvCxnSpPr>
        <p:spPr>
          <a:xfrm flipV="1">
            <a:off x="4484425" y="1377718"/>
            <a:ext cx="898507" cy="298860"/>
          </a:xfrm>
          <a:prstGeom prst="curvedConnector3">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5" name="Connector: Curved 44" descr="Arrow right">
            <a:extLst>
              <a:ext uri="{FF2B5EF4-FFF2-40B4-BE49-F238E27FC236}">
                <a16:creationId xmlns:a16="http://schemas.microsoft.com/office/drawing/2014/main" id="{C13D7946-DB4D-6F47-5989-22B3195F00D4}"/>
              </a:ext>
            </a:extLst>
          </p:cNvPr>
          <p:cNvCxnSpPr>
            <a:cxnSpLocks/>
            <a:stCxn id="156" idx="3"/>
            <a:endCxn id="29" idx="1"/>
          </p:cNvCxnSpPr>
          <p:nvPr/>
        </p:nvCxnSpPr>
        <p:spPr>
          <a:xfrm>
            <a:off x="4484426" y="1676579"/>
            <a:ext cx="903169" cy="3080"/>
          </a:xfrm>
          <a:prstGeom prst="curvedConnector3">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0" name="Connector: Curved 49" descr="Arrow right">
            <a:extLst>
              <a:ext uri="{FF2B5EF4-FFF2-40B4-BE49-F238E27FC236}">
                <a16:creationId xmlns:a16="http://schemas.microsoft.com/office/drawing/2014/main" id="{D0298979-198F-0A02-3E8A-2B716015A620}"/>
              </a:ext>
            </a:extLst>
          </p:cNvPr>
          <p:cNvCxnSpPr>
            <a:cxnSpLocks/>
            <a:stCxn id="156" idx="3"/>
            <a:endCxn id="31" idx="1"/>
          </p:cNvCxnSpPr>
          <p:nvPr/>
        </p:nvCxnSpPr>
        <p:spPr>
          <a:xfrm>
            <a:off x="4484426" y="1676579"/>
            <a:ext cx="903169" cy="305023"/>
          </a:xfrm>
          <a:prstGeom prst="curvedConnector3">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99" name="Connector: Curved 198" descr="Arrow right">
            <a:extLst>
              <a:ext uri="{FF2B5EF4-FFF2-40B4-BE49-F238E27FC236}">
                <a16:creationId xmlns:a16="http://schemas.microsoft.com/office/drawing/2014/main" id="{CA9DB88A-6B77-2FC7-6B33-EB9B9D5CFE38}"/>
              </a:ext>
            </a:extLst>
          </p:cNvPr>
          <p:cNvCxnSpPr>
            <a:cxnSpLocks/>
            <a:stCxn id="28" idx="3"/>
            <a:endCxn id="40" idx="1"/>
          </p:cNvCxnSpPr>
          <p:nvPr/>
        </p:nvCxnSpPr>
        <p:spPr>
          <a:xfrm>
            <a:off x="8010842" y="1377717"/>
            <a:ext cx="481378" cy="298859"/>
          </a:xfrm>
          <a:prstGeom prst="curvedConnector3">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02" name="Connector: Curved 201" descr="Arrow right">
            <a:extLst>
              <a:ext uri="{FF2B5EF4-FFF2-40B4-BE49-F238E27FC236}">
                <a16:creationId xmlns:a16="http://schemas.microsoft.com/office/drawing/2014/main" id="{625DB853-B892-BBF3-3192-445F0D0ABB26}"/>
              </a:ext>
            </a:extLst>
          </p:cNvPr>
          <p:cNvCxnSpPr>
            <a:cxnSpLocks/>
            <a:stCxn id="29" idx="3"/>
            <a:endCxn id="40" idx="1"/>
          </p:cNvCxnSpPr>
          <p:nvPr/>
        </p:nvCxnSpPr>
        <p:spPr>
          <a:xfrm flipV="1">
            <a:off x="8015500" y="1676578"/>
            <a:ext cx="476717" cy="3081"/>
          </a:xfrm>
          <a:prstGeom prst="curvedConnector3">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05" name="Connector: Curved 204" descr="Arrow right">
            <a:extLst>
              <a:ext uri="{FF2B5EF4-FFF2-40B4-BE49-F238E27FC236}">
                <a16:creationId xmlns:a16="http://schemas.microsoft.com/office/drawing/2014/main" id="{3ED632C5-E800-06EE-945D-45816FF6AA45}"/>
              </a:ext>
            </a:extLst>
          </p:cNvPr>
          <p:cNvCxnSpPr>
            <a:cxnSpLocks/>
            <a:stCxn id="31" idx="3"/>
            <a:endCxn id="40" idx="1"/>
          </p:cNvCxnSpPr>
          <p:nvPr/>
        </p:nvCxnSpPr>
        <p:spPr>
          <a:xfrm flipV="1">
            <a:off x="8015500" y="1676575"/>
            <a:ext cx="476717" cy="305024"/>
          </a:xfrm>
          <a:prstGeom prst="curvedConnector3">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25" name="Straight Arrow Connector 224" descr="Arrow right">
            <a:extLst>
              <a:ext uri="{FF2B5EF4-FFF2-40B4-BE49-F238E27FC236}">
                <a16:creationId xmlns:a16="http://schemas.microsoft.com/office/drawing/2014/main" id="{5E341CBE-1B70-F43B-9B13-3D96B905EB09}"/>
              </a:ext>
            </a:extLst>
          </p:cNvPr>
          <p:cNvCxnSpPr>
            <a:stCxn id="26" idx="3"/>
            <a:endCxn id="38" idx="1"/>
          </p:cNvCxnSpPr>
          <p:nvPr/>
        </p:nvCxnSpPr>
        <p:spPr>
          <a:xfrm>
            <a:off x="8015500" y="2286179"/>
            <a:ext cx="476717" cy="0"/>
          </a:xfrm>
          <a:prstGeom prst="straightConnector1">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descr="Arrow right">
            <a:extLst>
              <a:ext uri="{FF2B5EF4-FFF2-40B4-BE49-F238E27FC236}">
                <a16:creationId xmlns:a16="http://schemas.microsoft.com/office/drawing/2014/main" id="{FF01605D-1EB0-70D4-3142-4D74EA851B48}"/>
              </a:ext>
            </a:extLst>
          </p:cNvPr>
          <p:cNvCxnSpPr>
            <a:cxnSpLocks/>
            <a:stCxn id="27" idx="3"/>
            <a:endCxn id="39" idx="1"/>
          </p:cNvCxnSpPr>
          <p:nvPr/>
        </p:nvCxnSpPr>
        <p:spPr>
          <a:xfrm>
            <a:off x="8015500" y="2591776"/>
            <a:ext cx="476717" cy="0"/>
          </a:xfrm>
          <a:prstGeom prst="straightConnector1">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descr="Arrow right">
            <a:extLst>
              <a:ext uri="{FF2B5EF4-FFF2-40B4-BE49-F238E27FC236}">
                <a16:creationId xmlns:a16="http://schemas.microsoft.com/office/drawing/2014/main" id="{D8C5E5E0-2DEB-87C4-D560-D189E4AE8ACC}"/>
              </a:ext>
            </a:extLst>
          </p:cNvPr>
          <p:cNvCxnSpPr>
            <a:cxnSpLocks/>
            <a:stCxn id="32" idx="3"/>
            <a:endCxn id="41" idx="1"/>
          </p:cNvCxnSpPr>
          <p:nvPr/>
        </p:nvCxnSpPr>
        <p:spPr>
          <a:xfrm>
            <a:off x="8015500" y="2886200"/>
            <a:ext cx="476717" cy="0"/>
          </a:xfrm>
          <a:prstGeom prst="straightConnector1">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32" name="Straight Arrow Connector 231" descr="Arrow right">
            <a:extLst>
              <a:ext uri="{FF2B5EF4-FFF2-40B4-BE49-F238E27FC236}">
                <a16:creationId xmlns:a16="http://schemas.microsoft.com/office/drawing/2014/main" id="{084B9364-3512-3690-DA2A-07F65A8738BA}"/>
              </a:ext>
            </a:extLst>
          </p:cNvPr>
          <p:cNvCxnSpPr>
            <a:cxnSpLocks/>
            <a:stCxn id="43" idx="3"/>
            <a:endCxn id="138" idx="1"/>
          </p:cNvCxnSpPr>
          <p:nvPr/>
        </p:nvCxnSpPr>
        <p:spPr>
          <a:xfrm>
            <a:off x="8015500" y="3188132"/>
            <a:ext cx="476717" cy="0"/>
          </a:xfrm>
          <a:prstGeom prst="straightConnector1">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36" name="Arrow: Right 235" descr="Arrow right">
            <a:extLst>
              <a:ext uri="{FF2B5EF4-FFF2-40B4-BE49-F238E27FC236}">
                <a16:creationId xmlns:a16="http://schemas.microsoft.com/office/drawing/2014/main" id="{7BAD9FBE-0697-30DC-21AE-825E7109B542}"/>
              </a:ext>
            </a:extLst>
          </p:cNvPr>
          <p:cNvSpPr/>
          <p:nvPr/>
        </p:nvSpPr>
        <p:spPr bwMode="auto">
          <a:xfrm>
            <a:off x="2248498" y="3764464"/>
            <a:ext cx="498215" cy="182828"/>
          </a:xfrm>
          <a:prstGeom prst="rightArrow">
            <a:avLst/>
          </a:prstGeom>
          <a:gradFill flip="none" rotWithShape="0">
            <a:gsLst>
              <a:gs pos="0">
                <a:srgbClr val="D4EC8E"/>
              </a:gs>
              <a:gs pos="70000">
                <a:srgbClr val="B9DCD2"/>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14" tIns="45706" rIns="91414" bIns="45706" numCol="1" spcCol="0" rtlCol="0" fromWordArt="0" anchor="ctr" anchorCtr="0" forceAA="0" compatLnSpc="1">
            <a:prstTxWarp prst="textNoShape">
              <a:avLst/>
            </a:prstTxWarp>
            <a:noAutofit/>
          </a:bodyPr>
          <a:lstStyle/>
          <a:p>
            <a:pPr algn="ctr" defTabSz="914049">
              <a:defRPr/>
            </a:pPr>
            <a:endParaRPr lang="en-US" sz="1400" b="1" err="1">
              <a:solidFill>
                <a:srgbClr val="2A446F"/>
              </a:solidFill>
              <a:latin typeface="Segoe Sans Display Semibold" pitchFamily="2" charset="0"/>
              <a:cs typeface="Segoe Sans Display Semibold" pitchFamily="2" charset="0"/>
            </a:endParaRPr>
          </a:p>
        </p:txBody>
      </p:sp>
      <p:sp>
        <p:nvSpPr>
          <p:cNvPr id="237" name="Arrow: Right 236" descr="Arrow right">
            <a:extLst>
              <a:ext uri="{FF2B5EF4-FFF2-40B4-BE49-F238E27FC236}">
                <a16:creationId xmlns:a16="http://schemas.microsoft.com/office/drawing/2014/main" id="{104CC6CB-67DB-4B57-CE66-55447363BCEA}"/>
              </a:ext>
            </a:extLst>
          </p:cNvPr>
          <p:cNvSpPr/>
          <p:nvPr/>
        </p:nvSpPr>
        <p:spPr bwMode="auto">
          <a:xfrm>
            <a:off x="2248498" y="4062230"/>
            <a:ext cx="498215" cy="182828"/>
          </a:xfrm>
          <a:prstGeom prst="rightArrow">
            <a:avLst/>
          </a:prstGeom>
          <a:gradFill flip="none" rotWithShape="0">
            <a:gsLst>
              <a:gs pos="0">
                <a:srgbClr val="D4EC8E"/>
              </a:gs>
              <a:gs pos="70000">
                <a:srgbClr val="B9DCD2"/>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14" tIns="45706" rIns="91414" bIns="45706" numCol="1" spcCol="0" rtlCol="0" fromWordArt="0" anchor="ctr" anchorCtr="0" forceAA="0" compatLnSpc="1">
            <a:prstTxWarp prst="textNoShape">
              <a:avLst/>
            </a:prstTxWarp>
            <a:noAutofit/>
          </a:bodyPr>
          <a:lstStyle/>
          <a:p>
            <a:pPr algn="ctr" defTabSz="914049">
              <a:defRPr/>
            </a:pPr>
            <a:endParaRPr lang="en-US" sz="1400" b="1" err="1">
              <a:solidFill>
                <a:srgbClr val="2A446F"/>
              </a:solidFill>
              <a:latin typeface="Segoe Sans Display Semibold" pitchFamily="2" charset="0"/>
              <a:cs typeface="Segoe Sans Display Semibold" pitchFamily="2" charset="0"/>
            </a:endParaRPr>
          </a:p>
        </p:txBody>
      </p:sp>
      <p:sp>
        <p:nvSpPr>
          <p:cNvPr id="238" name="Arrow: Right 237" descr="Arrow right">
            <a:extLst>
              <a:ext uri="{FF2B5EF4-FFF2-40B4-BE49-F238E27FC236}">
                <a16:creationId xmlns:a16="http://schemas.microsoft.com/office/drawing/2014/main" id="{90C73CD8-8461-10C2-C0F5-01E4403C6F39}"/>
              </a:ext>
            </a:extLst>
          </p:cNvPr>
          <p:cNvSpPr/>
          <p:nvPr/>
        </p:nvSpPr>
        <p:spPr bwMode="auto">
          <a:xfrm>
            <a:off x="2248498" y="4359994"/>
            <a:ext cx="498215" cy="182828"/>
          </a:xfrm>
          <a:prstGeom prst="rightArrow">
            <a:avLst/>
          </a:prstGeom>
          <a:gradFill flip="none" rotWithShape="0">
            <a:gsLst>
              <a:gs pos="0">
                <a:srgbClr val="D4EC8E"/>
              </a:gs>
              <a:gs pos="70000">
                <a:srgbClr val="B9DCD2"/>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14" tIns="45706" rIns="91414" bIns="45706" numCol="1" spcCol="0" rtlCol="0" fromWordArt="0" anchor="ctr" anchorCtr="0" forceAA="0" compatLnSpc="1">
            <a:prstTxWarp prst="textNoShape">
              <a:avLst/>
            </a:prstTxWarp>
            <a:noAutofit/>
          </a:bodyPr>
          <a:lstStyle/>
          <a:p>
            <a:pPr algn="ctr" defTabSz="914049">
              <a:defRPr/>
            </a:pPr>
            <a:endParaRPr lang="en-US" sz="1400" b="1" err="1">
              <a:solidFill>
                <a:srgbClr val="2A446F"/>
              </a:solidFill>
              <a:latin typeface="Segoe Sans Display Semibold" pitchFamily="2" charset="0"/>
              <a:cs typeface="Segoe Sans Display Semibold" pitchFamily="2" charset="0"/>
            </a:endParaRPr>
          </a:p>
        </p:txBody>
      </p:sp>
      <p:cxnSp>
        <p:nvCxnSpPr>
          <p:cNvPr id="239" name="Connector: Curved 238" descr="Arrow right">
            <a:extLst>
              <a:ext uri="{FF2B5EF4-FFF2-40B4-BE49-F238E27FC236}">
                <a16:creationId xmlns:a16="http://schemas.microsoft.com/office/drawing/2014/main" id="{ADE00397-62DF-5567-5127-C9DBEA5FB1C4}"/>
              </a:ext>
            </a:extLst>
          </p:cNvPr>
          <p:cNvCxnSpPr>
            <a:cxnSpLocks/>
            <a:stCxn id="53" idx="3"/>
            <a:endCxn id="47" idx="1"/>
          </p:cNvCxnSpPr>
          <p:nvPr/>
        </p:nvCxnSpPr>
        <p:spPr>
          <a:xfrm>
            <a:off x="8015502" y="3844868"/>
            <a:ext cx="476716" cy="301298"/>
          </a:xfrm>
          <a:prstGeom prst="curvedConnector3">
            <a:avLst/>
          </a:prstGeom>
          <a:ln w="28575">
            <a:gradFill>
              <a:gsLst>
                <a:gs pos="0">
                  <a:srgbClr val="B9DCD2"/>
                </a:gs>
                <a:gs pos="100000">
                  <a:srgbClr val="CFE99B"/>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40" name="Connector: Curved 239" descr="Arrow right">
            <a:extLst>
              <a:ext uri="{FF2B5EF4-FFF2-40B4-BE49-F238E27FC236}">
                <a16:creationId xmlns:a16="http://schemas.microsoft.com/office/drawing/2014/main" id="{0A38183A-F8C1-8BC5-42DB-0D99E34C88FE}"/>
              </a:ext>
            </a:extLst>
          </p:cNvPr>
          <p:cNvCxnSpPr>
            <a:cxnSpLocks/>
            <a:stCxn id="56" idx="3"/>
            <a:endCxn id="47" idx="1"/>
          </p:cNvCxnSpPr>
          <p:nvPr/>
        </p:nvCxnSpPr>
        <p:spPr>
          <a:xfrm flipV="1">
            <a:off x="8015502" y="4146167"/>
            <a:ext cx="476716" cy="1536"/>
          </a:xfrm>
          <a:prstGeom prst="curvedConnector3">
            <a:avLst/>
          </a:prstGeom>
          <a:ln w="28575">
            <a:gradFill>
              <a:gsLst>
                <a:gs pos="0">
                  <a:srgbClr val="B9DCD2"/>
                </a:gs>
                <a:gs pos="100000">
                  <a:srgbClr val="CFE99B"/>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41" name="Connector: Curved 240" descr="Arrow right">
            <a:extLst>
              <a:ext uri="{FF2B5EF4-FFF2-40B4-BE49-F238E27FC236}">
                <a16:creationId xmlns:a16="http://schemas.microsoft.com/office/drawing/2014/main" id="{B37C5D07-5CF8-D116-7AD8-3C8FEB6AB8AA}"/>
              </a:ext>
            </a:extLst>
          </p:cNvPr>
          <p:cNvCxnSpPr>
            <a:cxnSpLocks/>
            <a:stCxn id="57" idx="3"/>
            <a:endCxn id="47" idx="1"/>
          </p:cNvCxnSpPr>
          <p:nvPr/>
        </p:nvCxnSpPr>
        <p:spPr>
          <a:xfrm flipV="1">
            <a:off x="8008074" y="4146167"/>
            <a:ext cx="484144" cy="304162"/>
          </a:xfrm>
          <a:prstGeom prst="curvedConnector3">
            <a:avLst/>
          </a:prstGeom>
          <a:ln w="28575">
            <a:gradFill>
              <a:gsLst>
                <a:gs pos="0">
                  <a:srgbClr val="B9DCD2"/>
                </a:gs>
                <a:gs pos="100000">
                  <a:srgbClr val="CFE99B"/>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63" name="Connector: Curved 262" descr="Arrow right">
            <a:extLst>
              <a:ext uri="{FF2B5EF4-FFF2-40B4-BE49-F238E27FC236}">
                <a16:creationId xmlns:a16="http://schemas.microsoft.com/office/drawing/2014/main" id="{A1ECB0B8-F805-1AC5-4078-343794C5EDAB}"/>
              </a:ext>
            </a:extLst>
          </p:cNvPr>
          <p:cNvCxnSpPr>
            <a:cxnSpLocks/>
            <a:stCxn id="171" idx="3"/>
            <a:endCxn id="128" idx="1"/>
          </p:cNvCxnSpPr>
          <p:nvPr/>
        </p:nvCxnSpPr>
        <p:spPr>
          <a:xfrm flipV="1">
            <a:off x="4484426" y="5059509"/>
            <a:ext cx="903169" cy="153629"/>
          </a:xfrm>
          <a:prstGeom prst="curvedConnector3">
            <a:avLst/>
          </a:prstGeom>
          <a:ln w="28575">
            <a:gradFill>
              <a:gsLst>
                <a:gs pos="0">
                  <a:srgbClr val="B9DCD2"/>
                </a:gs>
                <a:gs pos="100000">
                  <a:srgbClr val="D1EA95"/>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66" name="Connector: Curved 265" descr="Arrow right">
            <a:extLst>
              <a:ext uri="{FF2B5EF4-FFF2-40B4-BE49-F238E27FC236}">
                <a16:creationId xmlns:a16="http://schemas.microsoft.com/office/drawing/2014/main" id="{D950C11B-1088-2E68-A08B-CAEA770FE46F}"/>
              </a:ext>
            </a:extLst>
          </p:cNvPr>
          <p:cNvCxnSpPr>
            <a:cxnSpLocks/>
            <a:stCxn id="171" idx="3"/>
            <a:endCxn id="63" idx="1"/>
          </p:cNvCxnSpPr>
          <p:nvPr/>
        </p:nvCxnSpPr>
        <p:spPr>
          <a:xfrm>
            <a:off x="4484426" y="5213139"/>
            <a:ext cx="903169" cy="148164"/>
          </a:xfrm>
          <a:prstGeom prst="curvedConnector3">
            <a:avLst/>
          </a:prstGeom>
          <a:ln w="28575">
            <a:gradFill>
              <a:gsLst>
                <a:gs pos="0">
                  <a:srgbClr val="B9DCD2"/>
                </a:gs>
                <a:gs pos="100000">
                  <a:srgbClr val="D1EA95"/>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69" name="Connector: Curved 268" descr="Arrow right">
            <a:extLst>
              <a:ext uri="{FF2B5EF4-FFF2-40B4-BE49-F238E27FC236}">
                <a16:creationId xmlns:a16="http://schemas.microsoft.com/office/drawing/2014/main" id="{6950BDAA-F026-981F-AA5A-F25ECCC477A5}"/>
              </a:ext>
            </a:extLst>
          </p:cNvPr>
          <p:cNvCxnSpPr>
            <a:cxnSpLocks/>
            <a:stCxn id="62" idx="3"/>
            <a:endCxn id="129" idx="1"/>
          </p:cNvCxnSpPr>
          <p:nvPr/>
        </p:nvCxnSpPr>
        <p:spPr>
          <a:xfrm flipV="1">
            <a:off x="8015502" y="4755107"/>
            <a:ext cx="476716" cy="1412"/>
          </a:xfrm>
          <a:prstGeom prst="curvedConnector3">
            <a:avLst>
              <a:gd name="adj1" fmla="val 50000"/>
            </a:avLst>
          </a:prstGeom>
          <a:ln w="28575">
            <a:gradFill>
              <a:gsLst>
                <a:gs pos="0">
                  <a:srgbClr val="B9DCD2"/>
                </a:gs>
                <a:gs pos="100000">
                  <a:srgbClr val="CFE99B"/>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74" name="Connector: Curved 273" descr="Arrow right">
            <a:extLst>
              <a:ext uri="{FF2B5EF4-FFF2-40B4-BE49-F238E27FC236}">
                <a16:creationId xmlns:a16="http://schemas.microsoft.com/office/drawing/2014/main" id="{C246EC77-3BE9-F777-F5CE-E5739DFFD6A2}"/>
              </a:ext>
            </a:extLst>
          </p:cNvPr>
          <p:cNvCxnSpPr>
            <a:cxnSpLocks/>
            <a:stCxn id="128" idx="3"/>
            <a:endCxn id="133" idx="1"/>
          </p:cNvCxnSpPr>
          <p:nvPr/>
        </p:nvCxnSpPr>
        <p:spPr>
          <a:xfrm>
            <a:off x="8015502" y="5059509"/>
            <a:ext cx="458670" cy="150896"/>
          </a:xfrm>
          <a:prstGeom prst="curvedConnector3">
            <a:avLst>
              <a:gd name="adj1" fmla="val 50000"/>
            </a:avLst>
          </a:prstGeom>
          <a:ln w="28575">
            <a:gradFill>
              <a:gsLst>
                <a:gs pos="0">
                  <a:srgbClr val="B9DCD2"/>
                </a:gs>
                <a:gs pos="100000">
                  <a:srgbClr val="CFE99B"/>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77" name="Connector: Curved 276" descr="Arrow right">
            <a:extLst>
              <a:ext uri="{FF2B5EF4-FFF2-40B4-BE49-F238E27FC236}">
                <a16:creationId xmlns:a16="http://schemas.microsoft.com/office/drawing/2014/main" id="{AB8D9359-BCC3-75C0-9D97-15CEECEC1909}"/>
              </a:ext>
            </a:extLst>
          </p:cNvPr>
          <p:cNvCxnSpPr>
            <a:cxnSpLocks/>
            <a:stCxn id="63" idx="3"/>
            <a:endCxn id="133" idx="1"/>
          </p:cNvCxnSpPr>
          <p:nvPr/>
        </p:nvCxnSpPr>
        <p:spPr>
          <a:xfrm flipV="1">
            <a:off x="8015502" y="5210405"/>
            <a:ext cx="458670" cy="150899"/>
          </a:xfrm>
          <a:prstGeom prst="curvedConnector3">
            <a:avLst>
              <a:gd name="adj1" fmla="val 50000"/>
            </a:avLst>
          </a:prstGeom>
          <a:ln w="28575">
            <a:gradFill>
              <a:gsLst>
                <a:gs pos="0">
                  <a:srgbClr val="B9DCD2"/>
                </a:gs>
                <a:gs pos="100000">
                  <a:srgbClr val="CFE99B"/>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80" name="Arrow: Right 279" descr="Arrow right">
            <a:extLst>
              <a:ext uri="{FF2B5EF4-FFF2-40B4-BE49-F238E27FC236}">
                <a16:creationId xmlns:a16="http://schemas.microsoft.com/office/drawing/2014/main" id="{911E3E53-2A9E-346F-E552-451112CAE2E5}"/>
              </a:ext>
            </a:extLst>
          </p:cNvPr>
          <p:cNvSpPr/>
          <p:nvPr/>
        </p:nvSpPr>
        <p:spPr bwMode="auto">
          <a:xfrm>
            <a:off x="2243206" y="4663536"/>
            <a:ext cx="498215" cy="182828"/>
          </a:xfrm>
          <a:prstGeom prst="rightArrow">
            <a:avLst/>
          </a:prstGeom>
          <a:gradFill flip="none" rotWithShape="0">
            <a:gsLst>
              <a:gs pos="0">
                <a:srgbClr val="D4EC8E"/>
              </a:gs>
              <a:gs pos="70000">
                <a:srgbClr val="B9DCD2"/>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14" tIns="45706" rIns="91414" bIns="45706" numCol="1" spcCol="0" rtlCol="0" fromWordArt="0" anchor="ctr" anchorCtr="0" forceAA="0" compatLnSpc="1">
            <a:prstTxWarp prst="textNoShape">
              <a:avLst/>
            </a:prstTxWarp>
            <a:noAutofit/>
          </a:bodyPr>
          <a:lstStyle/>
          <a:p>
            <a:pPr algn="ctr" defTabSz="914049">
              <a:defRPr/>
            </a:pPr>
            <a:endParaRPr lang="en-US" sz="1400" b="1" err="1">
              <a:solidFill>
                <a:srgbClr val="2A446F"/>
              </a:solidFill>
              <a:latin typeface="Segoe Sans Display Semibold" pitchFamily="2" charset="0"/>
              <a:cs typeface="Segoe Sans Display Semibold" pitchFamily="2" charset="0"/>
            </a:endParaRPr>
          </a:p>
        </p:txBody>
      </p:sp>
      <p:sp>
        <p:nvSpPr>
          <p:cNvPr id="281" name="Arrow: Right 280" descr="Arrow right">
            <a:extLst>
              <a:ext uri="{FF2B5EF4-FFF2-40B4-BE49-F238E27FC236}">
                <a16:creationId xmlns:a16="http://schemas.microsoft.com/office/drawing/2014/main" id="{B5C1E34D-E91B-E527-94CB-6E50ACCE97B2}"/>
              </a:ext>
            </a:extLst>
          </p:cNvPr>
          <p:cNvSpPr/>
          <p:nvPr/>
        </p:nvSpPr>
        <p:spPr bwMode="auto">
          <a:xfrm>
            <a:off x="2247021" y="5117410"/>
            <a:ext cx="498215" cy="182828"/>
          </a:xfrm>
          <a:prstGeom prst="rightArrow">
            <a:avLst/>
          </a:prstGeom>
          <a:gradFill flip="none" rotWithShape="0">
            <a:gsLst>
              <a:gs pos="0">
                <a:srgbClr val="D4EC8E"/>
              </a:gs>
              <a:gs pos="70000">
                <a:srgbClr val="B9DCD2"/>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14" tIns="45706" rIns="91414" bIns="45706" numCol="1" spcCol="0" rtlCol="0" fromWordArt="0" anchor="ctr" anchorCtr="0" forceAA="0" compatLnSpc="1">
            <a:prstTxWarp prst="textNoShape">
              <a:avLst/>
            </a:prstTxWarp>
            <a:noAutofit/>
          </a:bodyPr>
          <a:lstStyle/>
          <a:p>
            <a:pPr algn="ctr" defTabSz="914049">
              <a:defRPr/>
            </a:pPr>
            <a:endParaRPr lang="en-US" sz="1400" b="1" err="1">
              <a:solidFill>
                <a:srgbClr val="2A446F"/>
              </a:solidFill>
              <a:latin typeface="Segoe Sans Display Semibold" pitchFamily="2" charset="0"/>
              <a:cs typeface="Segoe Sans Display Semibold" pitchFamily="2" charset="0"/>
            </a:endParaRPr>
          </a:p>
        </p:txBody>
      </p:sp>
      <p:sp>
        <p:nvSpPr>
          <p:cNvPr id="282" name="Arrow: Right 281" descr="Arrow right">
            <a:extLst>
              <a:ext uri="{FF2B5EF4-FFF2-40B4-BE49-F238E27FC236}">
                <a16:creationId xmlns:a16="http://schemas.microsoft.com/office/drawing/2014/main" id="{CE7014F8-4560-09ED-1D6D-07E51A354FE4}"/>
              </a:ext>
            </a:extLst>
          </p:cNvPr>
          <p:cNvSpPr/>
          <p:nvPr/>
        </p:nvSpPr>
        <p:spPr bwMode="auto">
          <a:xfrm>
            <a:off x="2247021" y="6077536"/>
            <a:ext cx="498215" cy="182828"/>
          </a:xfrm>
          <a:prstGeom prst="rightArrow">
            <a:avLst/>
          </a:prstGeom>
          <a:gradFill flip="none" rotWithShape="0">
            <a:gsLst>
              <a:gs pos="0">
                <a:srgbClr val="FFA38B"/>
              </a:gs>
              <a:gs pos="70000">
                <a:srgbClr val="D59ED7"/>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14" tIns="45706" rIns="91414" bIns="45706" numCol="1" spcCol="0" rtlCol="0" fromWordArt="0" anchor="ctr" anchorCtr="0" forceAA="0" compatLnSpc="1">
            <a:prstTxWarp prst="textNoShape">
              <a:avLst/>
            </a:prstTxWarp>
            <a:noAutofit/>
          </a:bodyPr>
          <a:lstStyle/>
          <a:p>
            <a:pPr algn="ctr" defTabSz="914049">
              <a:defRPr/>
            </a:pPr>
            <a:endParaRPr lang="en-US" sz="1400" b="1" err="1">
              <a:solidFill>
                <a:srgbClr val="2A446F"/>
              </a:solidFill>
              <a:latin typeface="Segoe Sans Display Semibold" pitchFamily="2" charset="0"/>
              <a:cs typeface="Segoe Sans Display Semibold" pitchFamily="2" charset="0"/>
            </a:endParaRPr>
          </a:p>
        </p:txBody>
      </p:sp>
      <p:cxnSp>
        <p:nvCxnSpPr>
          <p:cNvPr id="283" name="Connector: Curved 282" descr="Arrow right">
            <a:extLst>
              <a:ext uri="{FF2B5EF4-FFF2-40B4-BE49-F238E27FC236}">
                <a16:creationId xmlns:a16="http://schemas.microsoft.com/office/drawing/2014/main" id="{60F699FC-28A9-AAAD-3046-F294388A1796}"/>
              </a:ext>
            </a:extLst>
          </p:cNvPr>
          <p:cNvCxnSpPr>
            <a:cxnSpLocks/>
            <a:stCxn id="192" idx="3"/>
            <a:endCxn id="6" idx="1"/>
          </p:cNvCxnSpPr>
          <p:nvPr/>
        </p:nvCxnSpPr>
        <p:spPr>
          <a:xfrm flipV="1">
            <a:off x="4484426" y="6014462"/>
            <a:ext cx="903169" cy="149566"/>
          </a:xfrm>
          <a:prstGeom prst="curvedConnector3">
            <a:avLst/>
          </a:prstGeom>
          <a:ln w="28575">
            <a:gradFill>
              <a:gsLst>
                <a:gs pos="0">
                  <a:srgbClr val="D59ED7"/>
                </a:gs>
                <a:gs pos="100000">
                  <a:srgbClr val="FCA38F"/>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86" name="Connector: Curved 285" descr="Arrow right">
            <a:extLst>
              <a:ext uri="{FF2B5EF4-FFF2-40B4-BE49-F238E27FC236}">
                <a16:creationId xmlns:a16="http://schemas.microsoft.com/office/drawing/2014/main" id="{0C2A07AC-F776-EA03-8F57-A143314E006C}"/>
              </a:ext>
            </a:extLst>
          </p:cNvPr>
          <p:cNvCxnSpPr>
            <a:cxnSpLocks/>
            <a:stCxn id="192" idx="3"/>
            <a:endCxn id="7" idx="1"/>
          </p:cNvCxnSpPr>
          <p:nvPr/>
        </p:nvCxnSpPr>
        <p:spPr>
          <a:xfrm>
            <a:off x="4484426" y="6164029"/>
            <a:ext cx="903169" cy="154835"/>
          </a:xfrm>
          <a:prstGeom prst="curvedConnector3">
            <a:avLst/>
          </a:prstGeom>
          <a:ln w="28575">
            <a:gradFill>
              <a:gsLst>
                <a:gs pos="0">
                  <a:srgbClr val="D59ED7"/>
                </a:gs>
                <a:gs pos="100000">
                  <a:srgbClr val="FCA38F"/>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93" name="Straight Arrow Connector 292" descr="Arrow right">
            <a:extLst>
              <a:ext uri="{FF2B5EF4-FFF2-40B4-BE49-F238E27FC236}">
                <a16:creationId xmlns:a16="http://schemas.microsoft.com/office/drawing/2014/main" id="{8EDED6E2-13F1-70B2-E827-586A4D8E9099}"/>
              </a:ext>
            </a:extLst>
          </p:cNvPr>
          <p:cNvCxnSpPr>
            <a:stCxn id="7" idx="3"/>
            <a:endCxn id="16" idx="1"/>
          </p:cNvCxnSpPr>
          <p:nvPr/>
        </p:nvCxnSpPr>
        <p:spPr>
          <a:xfrm>
            <a:off x="8015502" y="6318862"/>
            <a:ext cx="476716" cy="0"/>
          </a:xfrm>
          <a:prstGeom prst="straightConnector1">
            <a:avLst/>
          </a:prstGeom>
          <a:ln w="28575">
            <a:gradFill>
              <a:gsLst>
                <a:gs pos="0">
                  <a:srgbClr val="D59ED7"/>
                </a:gs>
                <a:gs pos="100000">
                  <a:srgbClr val="FCA38F"/>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95" name="Straight Arrow Connector 294" descr="Arrow right">
            <a:extLst>
              <a:ext uri="{FF2B5EF4-FFF2-40B4-BE49-F238E27FC236}">
                <a16:creationId xmlns:a16="http://schemas.microsoft.com/office/drawing/2014/main" id="{62E0DE73-F026-CB34-9EFD-A3B3DC141317}"/>
              </a:ext>
            </a:extLst>
          </p:cNvPr>
          <p:cNvCxnSpPr>
            <a:stCxn id="6" idx="3"/>
            <a:endCxn id="17" idx="1"/>
          </p:cNvCxnSpPr>
          <p:nvPr/>
        </p:nvCxnSpPr>
        <p:spPr>
          <a:xfrm>
            <a:off x="8015502" y="6014461"/>
            <a:ext cx="476716" cy="0"/>
          </a:xfrm>
          <a:prstGeom prst="straightConnector1">
            <a:avLst/>
          </a:prstGeom>
          <a:ln w="28575">
            <a:gradFill>
              <a:gsLst>
                <a:gs pos="0">
                  <a:srgbClr val="D59ED7"/>
                </a:gs>
                <a:gs pos="100000">
                  <a:srgbClr val="FCA38F"/>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12" name="Straight Arrow Connector 311" descr="Arrow right">
            <a:extLst>
              <a:ext uri="{FF2B5EF4-FFF2-40B4-BE49-F238E27FC236}">
                <a16:creationId xmlns:a16="http://schemas.microsoft.com/office/drawing/2014/main" id="{1D7FFCFB-2BA7-9DC2-BAE3-8DE618085175}"/>
              </a:ext>
            </a:extLst>
          </p:cNvPr>
          <p:cNvCxnSpPr>
            <a:stCxn id="18" idx="3"/>
            <a:endCxn id="53" idx="1"/>
          </p:cNvCxnSpPr>
          <p:nvPr/>
        </p:nvCxnSpPr>
        <p:spPr>
          <a:xfrm>
            <a:off x="4484426" y="3844867"/>
            <a:ext cx="903169" cy="0"/>
          </a:xfrm>
          <a:prstGeom prst="straightConnector1">
            <a:avLst/>
          </a:prstGeom>
          <a:ln w="28575">
            <a:gradFill>
              <a:gsLst>
                <a:gs pos="0">
                  <a:srgbClr val="B9DCD2"/>
                </a:gs>
                <a:gs pos="100000">
                  <a:srgbClr val="CFE99B"/>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14" name="Straight Arrow Connector 313" descr="Arrow right">
            <a:extLst>
              <a:ext uri="{FF2B5EF4-FFF2-40B4-BE49-F238E27FC236}">
                <a16:creationId xmlns:a16="http://schemas.microsoft.com/office/drawing/2014/main" id="{88B4ECBC-D955-6C9D-26C1-43DF532BA39D}"/>
              </a:ext>
            </a:extLst>
          </p:cNvPr>
          <p:cNvCxnSpPr>
            <a:stCxn id="13" idx="3"/>
            <a:endCxn id="56" idx="1"/>
          </p:cNvCxnSpPr>
          <p:nvPr/>
        </p:nvCxnSpPr>
        <p:spPr>
          <a:xfrm>
            <a:off x="4484426" y="4147701"/>
            <a:ext cx="903169" cy="0"/>
          </a:xfrm>
          <a:prstGeom prst="straightConnector1">
            <a:avLst/>
          </a:prstGeom>
          <a:ln w="28575">
            <a:gradFill>
              <a:gsLst>
                <a:gs pos="0">
                  <a:srgbClr val="B9DCD2"/>
                </a:gs>
                <a:gs pos="100000">
                  <a:srgbClr val="CFE99B"/>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16" name="Straight Arrow Connector 315" descr="Arrow right">
            <a:extLst>
              <a:ext uri="{FF2B5EF4-FFF2-40B4-BE49-F238E27FC236}">
                <a16:creationId xmlns:a16="http://schemas.microsoft.com/office/drawing/2014/main" id="{85EDC76E-FC5C-B1B9-287E-AE06E4A17B82}"/>
              </a:ext>
            </a:extLst>
          </p:cNvPr>
          <p:cNvCxnSpPr>
            <a:stCxn id="11" idx="3"/>
            <a:endCxn id="57" idx="1"/>
          </p:cNvCxnSpPr>
          <p:nvPr/>
        </p:nvCxnSpPr>
        <p:spPr>
          <a:xfrm>
            <a:off x="4484424" y="4450327"/>
            <a:ext cx="895741" cy="0"/>
          </a:xfrm>
          <a:prstGeom prst="straightConnector1">
            <a:avLst/>
          </a:prstGeom>
          <a:ln w="28575">
            <a:gradFill>
              <a:gsLst>
                <a:gs pos="0">
                  <a:srgbClr val="B9DCD2"/>
                </a:gs>
                <a:gs pos="100000">
                  <a:srgbClr val="CFE99B"/>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descr="Arrow right">
            <a:extLst>
              <a:ext uri="{FF2B5EF4-FFF2-40B4-BE49-F238E27FC236}">
                <a16:creationId xmlns:a16="http://schemas.microsoft.com/office/drawing/2014/main" id="{1723FDDA-184C-A091-CF6D-0D2B99D4FB93}"/>
              </a:ext>
            </a:extLst>
          </p:cNvPr>
          <p:cNvCxnSpPr>
            <a:cxnSpLocks/>
            <a:stCxn id="167" idx="3"/>
            <a:endCxn id="62" idx="1"/>
          </p:cNvCxnSpPr>
          <p:nvPr/>
        </p:nvCxnSpPr>
        <p:spPr>
          <a:xfrm>
            <a:off x="4484426" y="4751120"/>
            <a:ext cx="903169" cy="5400"/>
          </a:xfrm>
          <a:prstGeom prst="straightConnector1">
            <a:avLst/>
          </a:prstGeom>
          <a:ln w="28575">
            <a:gradFill>
              <a:gsLst>
                <a:gs pos="0">
                  <a:srgbClr val="B9DCD2"/>
                </a:gs>
                <a:gs pos="100000">
                  <a:srgbClr val="CFE99B"/>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descr="Arrow right">
            <a:extLst>
              <a:ext uri="{FF2B5EF4-FFF2-40B4-BE49-F238E27FC236}">
                <a16:creationId xmlns:a16="http://schemas.microsoft.com/office/drawing/2014/main" id="{485783F7-7F14-9232-1DFD-B25AF7CA6251}"/>
              </a:ext>
            </a:extLst>
          </p:cNvPr>
          <p:cNvCxnSpPr>
            <a:cxnSpLocks/>
            <a:stCxn id="157" idx="3"/>
            <a:endCxn id="26" idx="1"/>
          </p:cNvCxnSpPr>
          <p:nvPr/>
        </p:nvCxnSpPr>
        <p:spPr>
          <a:xfrm flipV="1">
            <a:off x="4484426" y="2286180"/>
            <a:ext cx="903169" cy="3251"/>
          </a:xfrm>
          <a:prstGeom prst="straightConnector1">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descr="Arrow right">
            <a:extLst>
              <a:ext uri="{FF2B5EF4-FFF2-40B4-BE49-F238E27FC236}">
                <a16:creationId xmlns:a16="http://schemas.microsoft.com/office/drawing/2014/main" id="{8F9014CA-18F5-7BCC-6E4F-96910ACFD1EC}"/>
              </a:ext>
            </a:extLst>
          </p:cNvPr>
          <p:cNvCxnSpPr>
            <a:cxnSpLocks/>
            <a:stCxn id="158" idx="3"/>
            <a:endCxn id="27" idx="1"/>
          </p:cNvCxnSpPr>
          <p:nvPr/>
        </p:nvCxnSpPr>
        <p:spPr>
          <a:xfrm>
            <a:off x="4478289" y="2588618"/>
            <a:ext cx="909306" cy="3159"/>
          </a:xfrm>
          <a:prstGeom prst="straightConnector1">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C822F1C9-C1CF-1707-7BE9-AC972526B712}"/>
              </a:ext>
            </a:extLst>
          </p:cNvPr>
          <p:cNvSpPr/>
          <p:nvPr/>
        </p:nvSpPr>
        <p:spPr>
          <a:xfrm>
            <a:off x="2755953" y="2739389"/>
            <a:ext cx="1736866" cy="265100"/>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049">
              <a:defRPr/>
            </a:pPr>
            <a:r>
              <a:rPr lang="en-US" sz="1100">
                <a:solidFill>
                  <a:srgbClr val="FFFFFF"/>
                </a:solidFill>
                <a:latin typeface="Segoe Sans Display" pitchFamily="2" charset="0"/>
                <a:cs typeface="Segoe Sans Display" pitchFamily="2" charset="0"/>
              </a:rPr>
              <a:t>Marketing</a:t>
            </a:r>
          </a:p>
        </p:txBody>
      </p:sp>
      <p:sp>
        <p:nvSpPr>
          <p:cNvPr id="14" name="Rectangle: Rounded Corners 29">
            <a:extLst>
              <a:ext uri="{FF2B5EF4-FFF2-40B4-BE49-F238E27FC236}">
                <a16:creationId xmlns:a16="http://schemas.microsoft.com/office/drawing/2014/main" id="{8E37D515-3250-527A-FF60-239F5D943D9E}"/>
              </a:ext>
            </a:extLst>
          </p:cNvPr>
          <p:cNvSpPr/>
          <p:nvPr/>
        </p:nvSpPr>
        <p:spPr>
          <a:xfrm>
            <a:off x="2749816" y="3043622"/>
            <a:ext cx="1736866" cy="255014"/>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049">
              <a:defRPr/>
            </a:pPr>
            <a:r>
              <a:rPr lang="en-US" sz="1100" err="1">
                <a:solidFill>
                  <a:srgbClr val="FFFFFF"/>
                </a:solidFill>
                <a:latin typeface="Segoe Sans Display" pitchFamily="2" charset="0"/>
                <a:cs typeface="Segoe Sans Display" pitchFamily="2" charset="0"/>
              </a:rPr>
              <a:t>Operaciones</a:t>
            </a:r>
            <a:endParaRPr lang="en-US" sz="1100">
              <a:solidFill>
                <a:srgbClr val="FFFFFF"/>
              </a:solidFill>
              <a:latin typeface="Segoe Sans Display" pitchFamily="2" charset="0"/>
              <a:cs typeface="Segoe Sans Display" pitchFamily="2" charset="0"/>
            </a:endParaRPr>
          </a:p>
        </p:txBody>
      </p:sp>
      <p:sp>
        <p:nvSpPr>
          <p:cNvPr id="15" name="Arrow: Right 14" descr="Arrow right">
            <a:extLst>
              <a:ext uri="{FF2B5EF4-FFF2-40B4-BE49-F238E27FC236}">
                <a16:creationId xmlns:a16="http://schemas.microsoft.com/office/drawing/2014/main" id="{E0728D76-4565-7F38-ED19-618FFF969EA6}"/>
              </a:ext>
            </a:extLst>
          </p:cNvPr>
          <p:cNvSpPr/>
          <p:nvPr/>
        </p:nvSpPr>
        <p:spPr bwMode="auto">
          <a:xfrm>
            <a:off x="2256893" y="2787442"/>
            <a:ext cx="498215" cy="182828"/>
          </a:xfrm>
          <a:prstGeom prst="rightArrow">
            <a:avLst/>
          </a:prstGeom>
          <a:gradFill flip="none" rotWithShape="1">
            <a:gsLst>
              <a:gs pos="0">
                <a:srgbClr val="FFB3BB"/>
              </a:gs>
              <a:gs pos="51000">
                <a:srgbClr val="FFE399"/>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14" tIns="45706" rIns="91414" bIns="45706" numCol="1" spcCol="0" rtlCol="0" fromWordArt="0" anchor="ctr" anchorCtr="0" forceAA="0" compatLnSpc="1">
            <a:prstTxWarp prst="textNoShape">
              <a:avLst/>
            </a:prstTxWarp>
            <a:noAutofit/>
          </a:bodyPr>
          <a:lstStyle/>
          <a:p>
            <a:pPr algn="ctr" defTabSz="914049">
              <a:defRPr/>
            </a:pPr>
            <a:endParaRPr lang="en-US" sz="1400" b="1" err="1">
              <a:solidFill>
                <a:srgbClr val="2A446F"/>
              </a:solidFill>
              <a:latin typeface="Segoe Sans Display Semibold" pitchFamily="2" charset="0"/>
              <a:cs typeface="Segoe Sans Display Semibold" pitchFamily="2" charset="0"/>
            </a:endParaRPr>
          </a:p>
        </p:txBody>
      </p:sp>
      <p:sp>
        <p:nvSpPr>
          <p:cNvPr id="20" name="Arrow: Right 19" descr="Arrow right">
            <a:extLst>
              <a:ext uri="{FF2B5EF4-FFF2-40B4-BE49-F238E27FC236}">
                <a16:creationId xmlns:a16="http://schemas.microsoft.com/office/drawing/2014/main" id="{50F631B5-A4DB-7677-E9B7-076C9F735D89}"/>
              </a:ext>
            </a:extLst>
          </p:cNvPr>
          <p:cNvSpPr/>
          <p:nvPr/>
        </p:nvSpPr>
        <p:spPr bwMode="auto">
          <a:xfrm>
            <a:off x="2255417" y="3088307"/>
            <a:ext cx="498215" cy="182828"/>
          </a:xfrm>
          <a:prstGeom prst="rightArrow">
            <a:avLst/>
          </a:prstGeom>
          <a:gradFill flip="none" rotWithShape="1">
            <a:gsLst>
              <a:gs pos="0">
                <a:srgbClr val="FFB3BB"/>
              </a:gs>
              <a:gs pos="51000">
                <a:srgbClr val="FFE399"/>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14" tIns="45706" rIns="91414" bIns="45706" numCol="1" spcCol="0" rtlCol="0" fromWordArt="0" anchor="ctr" anchorCtr="0" forceAA="0" compatLnSpc="1">
            <a:prstTxWarp prst="textNoShape">
              <a:avLst/>
            </a:prstTxWarp>
            <a:noAutofit/>
          </a:bodyPr>
          <a:lstStyle/>
          <a:p>
            <a:pPr algn="ctr" defTabSz="914049">
              <a:defRPr/>
            </a:pPr>
            <a:endParaRPr lang="en-US" sz="1400" b="1" err="1">
              <a:solidFill>
                <a:srgbClr val="2A446F"/>
              </a:solidFill>
              <a:latin typeface="Segoe Sans Display Semibold" pitchFamily="2" charset="0"/>
              <a:cs typeface="Segoe Sans Display Semibold" pitchFamily="2" charset="0"/>
            </a:endParaRPr>
          </a:p>
        </p:txBody>
      </p:sp>
      <p:cxnSp>
        <p:nvCxnSpPr>
          <p:cNvPr id="21" name="Straight Arrow Connector 20" descr="Arrow right">
            <a:extLst>
              <a:ext uri="{FF2B5EF4-FFF2-40B4-BE49-F238E27FC236}">
                <a16:creationId xmlns:a16="http://schemas.microsoft.com/office/drawing/2014/main" id="{E913050D-59B4-620F-5BA8-DF16DCCE1038}"/>
              </a:ext>
            </a:extLst>
          </p:cNvPr>
          <p:cNvCxnSpPr>
            <a:cxnSpLocks/>
            <a:stCxn id="12" idx="3"/>
          </p:cNvCxnSpPr>
          <p:nvPr/>
        </p:nvCxnSpPr>
        <p:spPr>
          <a:xfrm flipV="1">
            <a:off x="4492821" y="2868689"/>
            <a:ext cx="903169" cy="3251"/>
          </a:xfrm>
          <a:prstGeom prst="straightConnector1">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descr="Arrow right">
            <a:extLst>
              <a:ext uri="{FF2B5EF4-FFF2-40B4-BE49-F238E27FC236}">
                <a16:creationId xmlns:a16="http://schemas.microsoft.com/office/drawing/2014/main" id="{60AA9D7B-06B8-6FE9-26EE-403062F7D912}"/>
              </a:ext>
            </a:extLst>
          </p:cNvPr>
          <p:cNvCxnSpPr>
            <a:cxnSpLocks/>
            <a:stCxn id="14" idx="3"/>
          </p:cNvCxnSpPr>
          <p:nvPr/>
        </p:nvCxnSpPr>
        <p:spPr>
          <a:xfrm>
            <a:off x="4486684" y="3171128"/>
            <a:ext cx="909306" cy="3159"/>
          </a:xfrm>
          <a:prstGeom prst="straightConnector1">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63512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1573-4688-278C-E154-35FB254E0541}"/>
              </a:ext>
            </a:extLst>
          </p:cNvPr>
          <p:cNvSpPr>
            <a:spLocks noGrp="1"/>
          </p:cNvSpPr>
          <p:nvPr>
            <p:ph type="title"/>
          </p:nvPr>
        </p:nvSpPr>
        <p:spPr>
          <a:xfrm>
            <a:off x="590868" y="557213"/>
            <a:ext cx="11018520" cy="615553"/>
          </a:xfrm>
        </p:spPr>
        <p:txBody>
          <a:bodyPr/>
          <a:lstStyle/>
          <a:p>
            <a:r>
              <a:rPr lang="es-MX" b="0"/>
              <a:t>¿Cuáles son tus métricas de éxito?</a:t>
            </a:r>
            <a:endParaRPr lang="en-US" b="0"/>
          </a:p>
        </p:txBody>
      </p:sp>
      <p:sp>
        <p:nvSpPr>
          <p:cNvPr id="12" name="Rounded Rectangle 18" descr="Announcing&#10;">
            <a:extLst>
              <a:ext uri="{FF2B5EF4-FFF2-40B4-BE49-F238E27FC236}">
                <a16:creationId xmlns:a16="http://schemas.microsoft.com/office/drawing/2014/main" id="{86B6B05C-4FC9-B8C9-9B51-14E5BFEEFA23}"/>
              </a:ext>
            </a:extLst>
          </p:cNvPr>
          <p:cNvSpPr txBox="1">
            <a:spLocks/>
          </p:cNvSpPr>
          <p:nvPr/>
        </p:nvSpPr>
        <p:spPr bwMode="auto">
          <a:xfrm>
            <a:off x="8963511" y="2466464"/>
            <a:ext cx="2651760" cy="30469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R="0" lvl="0" indent="0" algn="ctr" defTabSz="932472" fontAlgn="base">
              <a:spcAft>
                <a:spcPct val="0"/>
              </a:spcAft>
              <a:buClrTx/>
              <a:buSzTx/>
              <a:tabLst/>
              <a:defRPr/>
            </a:pPr>
            <a:r>
              <a:rPr lang="en-US" sz="1800" spc="-10" err="1">
                <a:gradFill>
                  <a:gsLst>
                    <a:gs pos="15000">
                      <a:srgbClr val="8DC8E8"/>
                    </a:gs>
                    <a:gs pos="85000">
                      <a:srgbClr val="D59ED7"/>
                    </a:gs>
                  </a:gsLst>
                  <a:lin ang="2700000" scaled="1"/>
                </a:gradFill>
              </a:rPr>
              <a:t>Bienestar</a:t>
            </a:r>
            <a:endParaRPr lang="en-US" sz="1800" spc="-10">
              <a:gradFill>
                <a:gsLst>
                  <a:gs pos="15000">
                    <a:srgbClr val="8DC8E8"/>
                  </a:gs>
                  <a:gs pos="85000">
                    <a:srgbClr val="D59ED7"/>
                  </a:gs>
                </a:gsLst>
                <a:lin ang="2700000" scaled="1"/>
              </a:gradFill>
            </a:endParaRPr>
          </a:p>
          <a:p>
            <a:pPr marR="0" lvl="0" indent="0" algn="ctr" defTabSz="932472" fontAlgn="base">
              <a:spcAft>
                <a:spcPct val="0"/>
              </a:spcAft>
              <a:buClrTx/>
              <a:buSzTx/>
              <a:tabLst/>
              <a:defRPr/>
            </a:pPr>
            <a:endParaRPr lang="en-US" sz="1800" spc="-10">
              <a:gradFill>
                <a:gsLst>
                  <a:gs pos="15000">
                    <a:srgbClr val="8DC8E8"/>
                  </a:gs>
                  <a:gs pos="85000">
                    <a:srgbClr val="D59ED7"/>
                  </a:gs>
                </a:gsLst>
                <a:lin ang="2700000" scaled="1"/>
              </a:gradFill>
            </a:endParaRPr>
          </a:p>
          <a:p>
            <a:pPr marR="0" lvl="0" indent="0" algn="ctr" defTabSz="932472" fontAlgn="base">
              <a:spcAft>
                <a:spcPct val="0"/>
              </a:spcAft>
              <a:buClrTx/>
              <a:buSzTx/>
              <a:tabLst/>
              <a:defRPr/>
            </a:pPr>
            <a:endParaRPr lang="en-US" sz="1800" spc="0">
              <a:solidFill>
                <a:srgbClr val="FFFFFF"/>
              </a:solidFill>
            </a:endParaRPr>
          </a:p>
          <a:p>
            <a:pPr marL="285750" lvl="0" indent="-285750" defTabSz="932472" fontAlgn="base">
              <a:spcAft>
                <a:spcPct val="0"/>
              </a:spcAft>
              <a:buFont typeface="Arial" panose="020B0604020202020204" pitchFamily="34" charset="0"/>
              <a:buChar char="•"/>
              <a:defRPr/>
            </a:pPr>
            <a:r>
              <a:rPr lang="es-MX" sz="1800" spc="0">
                <a:solidFill>
                  <a:srgbClr val="FFFFFF"/>
                </a:solidFill>
              </a:rPr>
              <a:t>Reducir la rotación de personal y los costes de contratación asociados
Aceleración de la incorporación
Promover la mejora de las competencias</a:t>
            </a:r>
            <a:endParaRPr kumimoji="0" lang="en-US" sz="1800" i="0" u="none" strike="noStrike" kern="1200" cap="none" spc="0" normalizeH="0" baseline="0" noProof="0">
              <a:ln w="3175">
                <a:noFill/>
              </a:ln>
              <a:solidFill>
                <a:srgbClr val="FFFFFF"/>
              </a:solidFill>
              <a:effectLst/>
              <a:uLnTx/>
              <a:uFillTx/>
              <a:ea typeface="+mn-ea"/>
              <a:cs typeface="Segoe UI" pitchFamily="34" charset="0"/>
            </a:endParaRPr>
          </a:p>
        </p:txBody>
      </p:sp>
      <p:sp>
        <p:nvSpPr>
          <p:cNvPr id="17" name="Rounded Rectangle 18" descr="Announcing&#10;">
            <a:extLst>
              <a:ext uri="{FF2B5EF4-FFF2-40B4-BE49-F238E27FC236}">
                <a16:creationId xmlns:a16="http://schemas.microsoft.com/office/drawing/2014/main" id="{8A19F7AF-6088-77F0-F21F-63D69080A908}"/>
              </a:ext>
            </a:extLst>
          </p:cNvPr>
          <p:cNvSpPr txBox="1">
            <a:spLocks/>
          </p:cNvSpPr>
          <p:nvPr/>
        </p:nvSpPr>
        <p:spPr bwMode="auto">
          <a:xfrm>
            <a:off x="3367610" y="2441911"/>
            <a:ext cx="2651760" cy="249299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defTabSz="932472" fontAlgn="base">
              <a:spcAft>
                <a:spcPct val="0"/>
              </a:spcAft>
              <a:defRPr/>
            </a:pPr>
            <a:r>
              <a:rPr lang="en-US" sz="1800" spc="-10" err="1">
                <a:gradFill>
                  <a:gsLst>
                    <a:gs pos="15000">
                      <a:srgbClr val="8DC8E8"/>
                    </a:gs>
                    <a:gs pos="85000">
                      <a:srgbClr val="D59ED7"/>
                    </a:gs>
                  </a:gsLst>
                  <a:lin ang="2700000" scaled="1"/>
                </a:gradFill>
              </a:rPr>
              <a:t>Ahorro</a:t>
            </a:r>
            <a:r>
              <a:rPr lang="en-US" sz="1800" spc="-10">
                <a:gradFill>
                  <a:gsLst>
                    <a:gs pos="15000">
                      <a:srgbClr val="8DC8E8"/>
                    </a:gs>
                    <a:gs pos="85000">
                      <a:srgbClr val="D59ED7"/>
                    </a:gs>
                  </a:gsLst>
                  <a:lin ang="2700000" scaled="1"/>
                </a:gradFill>
              </a:rPr>
              <a:t> de </a:t>
            </a:r>
            <a:r>
              <a:rPr lang="en-US" sz="1800" spc="-10" err="1">
                <a:gradFill>
                  <a:gsLst>
                    <a:gs pos="15000">
                      <a:srgbClr val="8DC8E8"/>
                    </a:gs>
                    <a:gs pos="85000">
                      <a:srgbClr val="D59ED7"/>
                    </a:gs>
                  </a:gsLst>
                  <a:lin ang="2700000" scaled="1"/>
                </a:gradFill>
              </a:rPr>
              <a:t>costos</a:t>
            </a:r>
            <a:endParaRPr lang="en-US" sz="1800" spc="-10">
              <a:gradFill>
                <a:gsLst>
                  <a:gs pos="15000">
                    <a:srgbClr val="8DC8E8"/>
                  </a:gs>
                  <a:gs pos="85000">
                    <a:srgbClr val="D59ED7"/>
                  </a:gs>
                </a:gsLst>
                <a:lin ang="2700000" scaled="1"/>
              </a:gradFill>
            </a:endParaRPr>
          </a:p>
          <a:p>
            <a:pPr algn="ctr" defTabSz="932472" fontAlgn="base">
              <a:spcAft>
                <a:spcPct val="0"/>
              </a:spcAft>
              <a:defRPr/>
            </a:pPr>
            <a:endParaRPr lang="en-US" sz="1800" spc="0"/>
          </a:p>
          <a:p>
            <a:pPr marL="285750" indent="-285750" defTabSz="932472" fontAlgn="base">
              <a:spcAft>
                <a:spcPct val="0"/>
              </a:spcAft>
              <a:buFont typeface="Arial" panose="020B0604020202020204" pitchFamily="34" charset="0"/>
              <a:buChar char="•"/>
              <a:defRPr/>
            </a:pPr>
            <a:endParaRPr lang="en-US" sz="1800" spc="0"/>
          </a:p>
          <a:p>
            <a:pPr marL="285750" indent="-285750" defTabSz="932472" fontAlgn="base">
              <a:spcAft>
                <a:spcPct val="0"/>
              </a:spcAft>
              <a:buFont typeface="Arial" panose="020B0604020202020204" pitchFamily="34" charset="0"/>
              <a:buChar char="•"/>
              <a:defRPr/>
            </a:pPr>
            <a:r>
              <a:rPr lang="es-MX" sz="1800" spc="0"/>
              <a:t>Reducir los costos de la cadena de suministro
Reducir los costes de externalización o contratación</a:t>
            </a:r>
            <a:endParaRPr kumimoji="0" lang="en-US" sz="1800" i="0" u="none" strike="noStrike" kern="1200" cap="none" spc="0" normalizeH="0" baseline="0" noProof="0">
              <a:ln w="3175">
                <a:noFill/>
              </a:ln>
              <a:solidFill>
                <a:srgbClr val="FFFFFF"/>
              </a:solidFill>
              <a:effectLst/>
              <a:uLnTx/>
              <a:uFillTx/>
              <a:ea typeface="+mn-ea"/>
              <a:cs typeface="Segoe UI" pitchFamily="34" charset="0"/>
            </a:endParaRPr>
          </a:p>
        </p:txBody>
      </p:sp>
      <p:sp>
        <p:nvSpPr>
          <p:cNvPr id="23" name="Rounded Rectangle 18" descr="Announcing&#10;">
            <a:extLst>
              <a:ext uri="{FF2B5EF4-FFF2-40B4-BE49-F238E27FC236}">
                <a16:creationId xmlns:a16="http://schemas.microsoft.com/office/drawing/2014/main" id="{9596BF9C-1B5C-2002-DDC0-23643F40BB29}"/>
              </a:ext>
            </a:extLst>
          </p:cNvPr>
          <p:cNvSpPr txBox="1">
            <a:spLocks/>
          </p:cNvSpPr>
          <p:nvPr/>
        </p:nvSpPr>
        <p:spPr bwMode="auto">
          <a:xfrm>
            <a:off x="590869" y="2466464"/>
            <a:ext cx="2651760" cy="32932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defTabSz="932472" fontAlgn="base">
              <a:spcAft>
                <a:spcPct val="0"/>
              </a:spcAft>
              <a:defRPr/>
            </a:pPr>
            <a:r>
              <a:rPr lang="en-US" sz="1800" spc="-10" err="1">
                <a:gradFill>
                  <a:gsLst>
                    <a:gs pos="15000">
                      <a:srgbClr val="8DC8E8"/>
                    </a:gs>
                    <a:gs pos="85000">
                      <a:srgbClr val="D59ED7"/>
                    </a:gs>
                  </a:gsLst>
                  <a:lin ang="2700000" scaled="1"/>
                </a:gradFill>
              </a:rPr>
              <a:t>Aumentar</a:t>
            </a:r>
            <a:r>
              <a:rPr lang="en-US" sz="1800" spc="-10">
                <a:gradFill>
                  <a:gsLst>
                    <a:gs pos="15000">
                      <a:srgbClr val="8DC8E8"/>
                    </a:gs>
                    <a:gs pos="85000">
                      <a:srgbClr val="D59ED7"/>
                    </a:gs>
                  </a:gsLst>
                  <a:lin ang="2700000" scaled="1"/>
                </a:gradFill>
              </a:rPr>
              <a:t> </a:t>
            </a:r>
            <a:r>
              <a:rPr lang="en-US" sz="1800" spc="-10" err="1">
                <a:gradFill>
                  <a:gsLst>
                    <a:gs pos="15000">
                      <a:srgbClr val="8DC8E8"/>
                    </a:gs>
                    <a:gs pos="85000">
                      <a:srgbClr val="D59ED7"/>
                    </a:gs>
                  </a:gsLst>
                  <a:lin ang="2700000" scaled="1"/>
                </a:gradFill>
              </a:rPr>
              <a:t>los</a:t>
            </a:r>
            <a:r>
              <a:rPr lang="en-US" sz="1800" spc="-10">
                <a:gradFill>
                  <a:gsLst>
                    <a:gs pos="15000">
                      <a:srgbClr val="8DC8E8"/>
                    </a:gs>
                    <a:gs pos="85000">
                      <a:srgbClr val="D59ED7"/>
                    </a:gs>
                  </a:gsLst>
                  <a:lin ang="2700000" scaled="1"/>
                </a:gradFill>
              </a:rPr>
              <a:t> </a:t>
            </a:r>
            <a:r>
              <a:rPr lang="en-US" sz="1800" spc="-10" err="1">
                <a:gradFill>
                  <a:gsLst>
                    <a:gs pos="15000">
                      <a:srgbClr val="8DC8E8"/>
                    </a:gs>
                    <a:gs pos="85000">
                      <a:srgbClr val="D59ED7"/>
                    </a:gs>
                  </a:gsLst>
                  <a:lin ang="2700000" scaled="1"/>
                </a:gradFill>
              </a:rPr>
              <a:t>ingresos</a:t>
            </a:r>
            <a:endParaRPr lang="en-US" sz="1800" spc="-10">
              <a:gradFill>
                <a:gsLst>
                  <a:gs pos="15000">
                    <a:srgbClr val="8DC8E8"/>
                  </a:gs>
                  <a:gs pos="85000">
                    <a:srgbClr val="D59ED7"/>
                  </a:gs>
                </a:gsLst>
                <a:lin ang="2700000" scaled="1"/>
              </a:gradFill>
            </a:endParaRPr>
          </a:p>
          <a:p>
            <a:pPr lvl="0" algn="ctr" defTabSz="932472" fontAlgn="base">
              <a:spcAft>
                <a:spcPct val="0"/>
              </a:spcAft>
              <a:defRPr/>
            </a:pPr>
            <a:endParaRPr lang="en-US" sz="1800" spc="0"/>
          </a:p>
          <a:p>
            <a:pPr marL="285750" marR="0" lvl="0" indent="-285750"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i="0" u="none" strike="noStrike" kern="1200" cap="none" spc="0" normalizeH="0" baseline="0" noProof="0">
              <a:ln w="3175">
                <a:noFill/>
              </a:ln>
              <a:effectLst/>
              <a:uLnTx/>
              <a:uFillTx/>
              <a:ea typeface="+mn-ea"/>
              <a:cs typeface="Segoe UI" pitchFamily="34" charset="0"/>
            </a:endParaRPr>
          </a:p>
          <a:p>
            <a:pPr marL="285750" lvl="0" indent="-285750" defTabSz="932472" fontAlgn="base">
              <a:spcAft>
                <a:spcPct val="0"/>
              </a:spcAft>
              <a:buFont typeface="Arial" panose="020B0604020202020204" pitchFamily="34" charset="0"/>
              <a:buChar char="•"/>
              <a:defRPr/>
            </a:pPr>
            <a:r>
              <a:rPr lang="es-MX" sz="1600" spc="0"/>
              <a:t>Cierre más acuerdos respondiendo a más solicitudes de propuestas y creando más canalización
Retener a los clientes a través de un mejor servicio al cliente
Acelere el tiempo de comercialización</a:t>
            </a:r>
            <a:endParaRPr kumimoji="0" lang="en-US" sz="1800" i="0" u="none" strike="noStrike" kern="1200" cap="none" spc="0" normalizeH="0" baseline="0" noProof="0">
              <a:ln w="3175">
                <a:noFill/>
              </a:ln>
              <a:effectLst/>
              <a:uLnTx/>
              <a:uFillTx/>
              <a:ea typeface="+mn-ea"/>
              <a:cs typeface="Segoe UI" pitchFamily="34" charset="0"/>
            </a:endParaRPr>
          </a:p>
        </p:txBody>
      </p:sp>
      <p:sp>
        <p:nvSpPr>
          <p:cNvPr id="3" name="Rounded Rectangle 18" descr="Announcing&#10;">
            <a:extLst>
              <a:ext uri="{FF2B5EF4-FFF2-40B4-BE49-F238E27FC236}">
                <a16:creationId xmlns:a16="http://schemas.microsoft.com/office/drawing/2014/main" id="{88618D1F-88A2-6647-5E9A-D4C01EB3FD93}"/>
              </a:ext>
            </a:extLst>
          </p:cNvPr>
          <p:cNvSpPr txBox="1">
            <a:spLocks/>
          </p:cNvSpPr>
          <p:nvPr/>
        </p:nvSpPr>
        <p:spPr bwMode="auto">
          <a:xfrm>
            <a:off x="6172631" y="2466464"/>
            <a:ext cx="2651760" cy="193899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defTabSz="932472" fontAlgn="base">
              <a:spcAft>
                <a:spcPct val="0"/>
              </a:spcAft>
              <a:defRPr/>
            </a:pPr>
            <a:r>
              <a:rPr lang="en-US" sz="1800" spc="-10" err="1">
                <a:gradFill>
                  <a:gsLst>
                    <a:gs pos="15000">
                      <a:srgbClr val="8DC8E8"/>
                    </a:gs>
                    <a:gs pos="85000">
                      <a:srgbClr val="D59ED7"/>
                    </a:gs>
                  </a:gsLst>
                  <a:lin ang="2700000" scaled="1"/>
                </a:gradFill>
              </a:rPr>
              <a:t>Evitación</a:t>
            </a:r>
            <a:r>
              <a:rPr lang="en-US" sz="1800" spc="-10">
                <a:gradFill>
                  <a:gsLst>
                    <a:gs pos="15000">
                      <a:srgbClr val="8DC8E8"/>
                    </a:gs>
                    <a:gs pos="85000">
                      <a:srgbClr val="D59ED7"/>
                    </a:gs>
                  </a:gsLst>
                  <a:lin ang="2700000" scaled="1"/>
                </a:gradFill>
              </a:rPr>
              <a:t> de </a:t>
            </a:r>
            <a:r>
              <a:rPr lang="en-US" sz="1800" spc="-10" err="1">
                <a:gradFill>
                  <a:gsLst>
                    <a:gs pos="15000">
                      <a:srgbClr val="8DC8E8"/>
                    </a:gs>
                    <a:gs pos="85000">
                      <a:srgbClr val="D59ED7"/>
                    </a:gs>
                  </a:gsLst>
                  <a:lin ang="2700000" scaled="1"/>
                </a:gradFill>
              </a:rPr>
              <a:t>costos</a:t>
            </a:r>
            <a:endParaRPr lang="en-US" sz="1800" spc="-10">
              <a:gradFill>
                <a:gsLst>
                  <a:gs pos="15000">
                    <a:srgbClr val="8DC8E8"/>
                  </a:gs>
                  <a:gs pos="85000">
                    <a:srgbClr val="D59ED7"/>
                  </a:gs>
                </a:gsLst>
                <a:lin ang="2700000" scaled="1"/>
              </a:gradFill>
            </a:endParaRPr>
          </a:p>
          <a:p>
            <a:pPr algn="ctr" defTabSz="932472" fontAlgn="base">
              <a:spcAft>
                <a:spcPct val="0"/>
              </a:spcAft>
              <a:defRPr/>
            </a:pPr>
            <a:endParaRPr lang="en-US" sz="1800" spc="0">
              <a:solidFill>
                <a:srgbClr val="FFFFFF"/>
              </a:solidFill>
            </a:endParaRPr>
          </a:p>
          <a:p>
            <a:pPr marL="285750" marR="0" lvl="0" indent="-285750"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1800" spc="0">
              <a:solidFill>
                <a:srgbClr val="FFFFFF"/>
              </a:solidFill>
            </a:endParaRPr>
          </a:p>
          <a:p>
            <a:pPr marL="285750" lvl="0" indent="-285750" defTabSz="932472" fontAlgn="base">
              <a:spcAft>
                <a:spcPct val="0"/>
              </a:spcAft>
              <a:buFont typeface="Arial" panose="020B0604020202020204" pitchFamily="34" charset="0"/>
              <a:buChar char="•"/>
              <a:defRPr/>
            </a:pPr>
            <a:r>
              <a:rPr lang="es-MX" sz="1800" spc="0">
                <a:solidFill>
                  <a:srgbClr val="FFFFFF"/>
                </a:solidFill>
              </a:rPr>
              <a:t>Evite gastos en tecnología
Evite contrataciones adicionales</a:t>
            </a:r>
            <a:endParaRPr kumimoji="0" lang="en-US" sz="1800" i="0" u="none" strike="noStrike" kern="1200" cap="none" spc="0" normalizeH="0" baseline="0" noProof="0">
              <a:ln w="3175">
                <a:noFill/>
              </a:ln>
              <a:solidFill>
                <a:srgbClr val="FFFFFF"/>
              </a:solidFill>
              <a:effectLst/>
              <a:uLnTx/>
              <a:uFillTx/>
              <a:ea typeface="+mn-ea"/>
              <a:cs typeface="Segoe UI" pitchFamily="34" charset="0"/>
            </a:endParaRPr>
          </a:p>
        </p:txBody>
      </p:sp>
      <p:grpSp>
        <p:nvGrpSpPr>
          <p:cNvPr id="9" name="Group 8">
            <a:extLst>
              <a:ext uri="{FF2B5EF4-FFF2-40B4-BE49-F238E27FC236}">
                <a16:creationId xmlns:a16="http://schemas.microsoft.com/office/drawing/2014/main" id="{A44EB8E0-A5FF-3148-D0A3-794D42FB263E}"/>
              </a:ext>
            </a:extLst>
          </p:cNvPr>
          <p:cNvGrpSpPr/>
          <p:nvPr/>
        </p:nvGrpSpPr>
        <p:grpSpPr>
          <a:xfrm>
            <a:off x="7326679" y="2146958"/>
            <a:ext cx="308867" cy="284949"/>
            <a:chOff x="7326679" y="2762837"/>
            <a:chExt cx="308867" cy="284949"/>
          </a:xfrm>
        </p:grpSpPr>
        <p:sp>
          <p:nvSpPr>
            <p:cNvPr id="4" name="Grey oval containing warning">
              <a:extLst>
                <a:ext uri="{FF2B5EF4-FFF2-40B4-BE49-F238E27FC236}">
                  <a16:creationId xmlns:a16="http://schemas.microsoft.com/office/drawing/2014/main" id="{16DFC783-E0B4-7A3D-E3C5-70F21F28B95F}"/>
                </a:ext>
                <a:ext uri="{C183D7F6-B498-43B3-948B-1728B52AA6E4}">
                  <adec:decorative xmlns:adec="http://schemas.microsoft.com/office/drawing/2017/decorative" val="1"/>
                </a:ext>
              </a:extLst>
            </p:cNvPr>
            <p:cNvSpPr/>
            <p:nvPr/>
          </p:nvSpPr>
          <p:spPr>
            <a:xfrm>
              <a:off x="7343953" y="2773466"/>
              <a:ext cx="274321" cy="274320"/>
            </a:xfrm>
            <a:prstGeom prst="ellipse">
              <a:avLst/>
            </a:prstGeom>
            <a:noFill/>
            <a:ln w="50800">
              <a:gradFill flip="none" rotWithShape="1">
                <a:gsLst>
                  <a:gs pos="0">
                    <a:srgbClr val="8DC8E8"/>
                  </a:gs>
                  <a:gs pos="50000">
                    <a:srgbClr val="C5B4E3"/>
                  </a:gs>
                  <a:gs pos="100000">
                    <a:srgbClr val="D59ED7"/>
                  </a:gs>
                </a:gsLst>
                <a:lin ang="18900000" scaled="1"/>
                <a:tileRect/>
              </a:gradFill>
              <a:miter lim="400000"/>
            </a:ln>
            <a:effectLst>
              <a:outerShdw blurRad="254000" dist="50800" dir="2700000" sx="103000" sy="103000" rotWithShape="0">
                <a:srgbClr val="000000">
                  <a:alpha val="20000"/>
                </a:srgbClr>
              </a:outerShdw>
            </a:effectLst>
          </p:spPr>
          <p:txBody>
            <a:bodyPr wrap="square" lIns="44819" tIns="44819" rIns="44819" bIns="44819"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lang="en-US" sz="1961" b="0" i="0" u="none" strike="noStrike" kern="0" cap="none" spc="0" normalizeH="0" baseline="0">
                <a:ln>
                  <a:noFill/>
                </a:ln>
                <a:solidFill>
                  <a:srgbClr val="FF0000"/>
                </a:solidFill>
                <a:effectLst/>
                <a:uLnTx/>
                <a:uFillTx/>
                <a:latin typeface="Segoe UI Semilight"/>
                <a:cs typeface="Segoe UI Semilight"/>
                <a:sym typeface="Segoe UI Semilight"/>
              </a:endParaRPr>
            </a:p>
          </p:txBody>
        </p:sp>
        <p:sp>
          <p:nvSpPr>
            <p:cNvPr id="5" name="TextBox 65">
              <a:extLst>
                <a:ext uri="{FF2B5EF4-FFF2-40B4-BE49-F238E27FC236}">
                  <a16:creationId xmlns:a16="http://schemas.microsoft.com/office/drawing/2014/main" id="{EFD378FB-6201-FFC9-B551-25F78EE0577B}"/>
                </a:ext>
              </a:extLst>
            </p:cNvPr>
            <p:cNvSpPr txBox="1"/>
            <p:nvPr/>
          </p:nvSpPr>
          <p:spPr>
            <a:xfrm>
              <a:off x="7326679" y="2762837"/>
              <a:ext cx="308867" cy="282513"/>
            </a:xfrm>
            <a:prstGeom prst="rect">
              <a:avLst/>
            </a:prstGeom>
            <a:noFill/>
          </p:spPr>
          <p:txBody>
            <a:bodyPr wrap="square" lIns="0" tIns="0" rIns="0" bIns="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indent="0" algn="ctr" defTabSz="932742" rtl="0" eaLnBrk="1" latinLnBrk="0" hangingPunct="1">
                <a:spcBef>
                  <a:spcPts val="1020"/>
                </a:spcBef>
                <a:spcAft>
                  <a:spcPts val="1020"/>
                </a:spcAft>
                <a:defRPr/>
              </a:pPr>
              <a:r>
                <a:rPr lang="en-US" sz="1836" kern="1200" spc="-51">
                  <a:ln w="3175">
                    <a:noFill/>
                  </a:ln>
                  <a:gradFill flip="none" rotWithShape="1">
                    <a:gsLst>
                      <a:gs pos="0">
                        <a:srgbClr val="D59ED7"/>
                      </a:gs>
                      <a:gs pos="82000">
                        <a:srgbClr val="8DC8E8"/>
                      </a:gs>
                    </a:gsLst>
                    <a:lin ang="2700000" scaled="1"/>
                    <a:tileRect/>
                  </a:gradFill>
                  <a:latin typeface="Segoe UI Semibold"/>
                  <a:ea typeface="Segoe UI Semibold"/>
                  <a:cs typeface="Segoe UI" pitchFamily="34" charset="0"/>
                </a:rPr>
                <a:t>$</a:t>
              </a:r>
            </a:p>
          </p:txBody>
        </p:sp>
      </p:grpSp>
      <p:sp>
        <p:nvSpPr>
          <p:cNvPr id="6" name="Freeform: Shape 5">
            <a:extLst>
              <a:ext uri="{FF2B5EF4-FFF2-40B4-BE49-F238E27FC236}">
                <a16:creationId xmlns:a16="http://schemas.microsoft.com/office/drawing/2014/main" id="{300E3945-A13B-24D3-FB30-8075B47D387F}"/>
              </a:ext>
            </a:extLst>
          </p:cNvPr>
          <p:cNvSpPr/>
          <p:nvPr/>
        </p:nvSpPr>
        <p:spPr>
          <a:xfrm>
            <a:off x="4549936" y="2136954"/>
            <a:ext cx="315387" cy="304957"/>
          </a:xfrm>
          <a:custGeom>
            <a:avLst/>
            <a:gdLst>
              <a:gd name="connsiteX0" fmla="*/ 82537 w 275122"/>
              <a:gd name="connsiteY0" fmla="*/ 87195 h 266024"/>
              <a:gd name="connsiteX1" fmla="*/ 68780 w 275122"/>
              <a:gd name="connsiteY1" fmla="*/ 100951 h 266024"/>
              <a:gd name="connsiteX2" fmla="*/ 82537 w 275122"/>
              <a:gd name="connsiteY2" fmla="*/ 114707 h 266024"/>
              <a:gd name="connsiteX3" fmla="*/ 96293 w 275122"/>
              <a:gd name="connsiteY3" fmla="*/ 100951 h 266024"/>
              <a:gd name="connsiteX4" fmla="*/ 82537 w 275122"/>
              <a:gd name="connsiteY4" fmla="*/ 87195 h 266024"/>
              <a:gd name="connsiteX5" fmla="*/ 199682 w 275122"/>
              <a:gd name="connsiteY5" fmla="*/ 5206 h 266024"/>
              <a:gd name="connsiteX6" fmla="*/ 247156 w 275122"/>
              <a:gd name="connsiteY6" fmla="*/ 66863 h 266024"/>
              <a:gd name="connsiteX7" fmla="*/ 223660 w 275122"/>
              <a:gd name="connsiteY7" fmla="*/ 105105 h 266024"/>
              <a:gd name="connsiteX8" fmla="*/ 203122 w 275122"/>
              <a:gd name="connsiteY8" fmla="*/ 106150 h 266024"/>
              <a:gd name="connsiteX9" fmla="*/ 152280 w 275122"/>
              <a:gd name="connsiteY9" fmla="*/ 85103 h 266024"/>
              <a:gd name="connsiteX10" fmla="*/ 142761 w 275122"/>
              <a:gd name="connsiteY10" fmla="*/ 78432 h 266024"/>
              <a:gd name="connsiteX11" fmla="*/ 140285 w 275122"/>
              <a:gd name="connsiteY11" fmla="*/ 74855 h 266024"/>
              <a:gd name="connsiteX12" fmla="*/ 138496 w 275122"/>
              <a:gd name="connsiteY12" fmla="*/ 69848 h 266024"/>
              <a:gd name="connsiteX13" fmla="*/ 138024 w 275122"/>
              <a:gd name="connsiteY13" fmla="*/ 52680 h 266024"/>
              <a:gd name="connsiteX14" fmla="*/ 199682 w 275122"/>
              <a:gd name="connsiteY14" fmla="*/ 5206 h 266024"/>
              <a:gd name="connsiteX15" fmla="*/ 77601 w 275122"/>
              <a:gd name="connsiteY15" fmla="*/ 980 h 266024"/>
              <a:gd name="connsiteX16" fmla="*/ 92716 w 275122"/>
              <a:gd name="connsiteY16" fmla="*/ 4025 h 266024"/>
              <a:gd name="connsiteX17" fmla="*/ 111163 w 275122"/>
              <a:gd name="connsiteY17" fmla="*/ 19625 h 266024"/>
              <a:gd name="connsiteX18" fmla="*/ 131164 w 275122"/>
              <a:gd name="connsiteY18" fmla="*/ 28704 h 266024"/>
              <a:gd name="connsiteX19" fmla="*/ 124974 w 275122"/>
              <a:gd name="connsiteY19" fmla="*/ 72379 h 266024"/>
              <a:gd name="connsiteX20" fmla="*/ 147011 w 275122"/>
              <a:gd name="connsiteY20" fmla="*/ 97801 h 266024"/>
              <a:gd name="connsiteX21" fmla="*/ 197854 w 275122"/>
              <a:gd name="connsiteY21" fmla="*/ 118847 h 266024"/>
              <a:gd name="connsiteX22" fmla="*/ 231419 w 275122"/>
              <a:gd name="connsiteY22" fmla="*/ 116454 h 266024"/>
              <a:gd name="connsiteX23" fmla="*/ 231419 w 275122"/>
              <a:gd name="connsiteY23" fmla="*/ 116468 h 266024"/>
              <a:gd name="connsiteX24" fmla="*/ 258463 w 275122"/>
              <a:gd name="connsiteY24" fmla="*/ 79450 h 266024"/>
              <a:gd name="connsiteX25" fmla="*/ 262342 w 275122"/>
              <a:gd name="connsiteY25" fmla="*/ 85269 h 266024"/>
              <a:gd name="connsiteX26" fmla="*/ 275122 w 275122"/>
              <a:gd name="connsiteY26" fmla="*/ 135341 h 266024"/>
              <a:gd name="connsiteX27" fmla="*/ 252011 w 275122"/>
              <a:gd name="connsiteY27" fmla="*/ 200517 h 266024"/>
              <a:gd name="connsiteX28" fmla="*/ 233853 w 275122"/>
              <a:gd name="connsiteY28" fmla="*/ 216791 h 266024"/>
              <a:gd name="connsiteX29" fmla="*/ 233853 w 275122"/>
              <a:gd name="connsiteY29" fmla="*/ 241964 h 266024"/>
              <a:gd name="connsiteX30" fmla="*/ 209780 w 275122"/>
              <a:gd name="connsiteY30" fmla="*/ 266024 h 266024"/>
              <a:gd name="connsiteX31" fmla="*/ 192585 w 275122"/>
              <a:gd name="connsiteY31" fmla="*/ 266024 h 266024"/>
              <a:gd name="connsiteX32" fmla="*/ 171951 w 275122"/>
              <a:gd name="connsiteY32" fmla="*/ 245390 h 266024"/>
              <a:gd name="connsiteX33" fmla="*/ 144439 w 275122"/>
              <a:gd name="connsiteY33" fmla="*/ 245390 h 266024"/>
              <a:gd name="connsiteX34" fmla="*/ 123805 w 275122"/>
              <a:gd name="connsiteY34" fmla="*/ 266024 h 266024"/>
              <a:gd name="connsiteX35" fmla="*/ 106610 w 275122"/>
              <a:gd name="connsiteY35" fmla="*/ 266024 h 266024"/>
              <a:gd name="connsiteX36" fmla="*/ 82537 w 275122"/>
              <a:gd name="connsiteY36" fmla="*/ 241951 h 266024"/>
              <a:gd name="connsiteX37" fmla="*/ 82537 w 275122"/>
              <a:gd name="connsiteY37" fmla="*/ 232541 h 266024"/>
              <a:gd name="connsiteX38" fmla="*/ 76154 w 275122"/>
              <a:gd name="connsiteY38" fmla="*/ 230134 h 266024"/>
              <a:gd name="connsiteX39" fmla="*/ 47734 w 275122"/>
              <a:gd name="connsiteY39" fmla="*/ 211412 h 266024"/>
              <a:gd name="connsiteX40" fmla="*/ 25655 w 275122"/>
              <a:gd name="connsiteY40" fmla="*/ 182112 h 266024"/>
              <a:gd name="connsiteX41" fmla="*/ 21129 w 275122"/>
              <a:gd name="connsiteY41" fmla="*/ 178549 h 266024"/>
              <a:gd name="connsiteX42" fmla="*/ 0 w 275122"/>
              <a:gd name="connsiteY42" fmla="*/ 153609 h 266024"/>
              <a:gd name="connsiteX43" fmla="*/ 0 w 275122"/>
              <a:gd name="connsiteY43" fmla="*/ 129495 h 266024"/>
              <a:gd name="connsiteX44" fmla="*/ 19809 w 275122"/>
              <a:gd name="connsiteY44" fmla="*/ 106109 h 266024"/>
              <a:gd name="connsiteX45" fmla="*/ 23619 w 275122"/>
              <a:gd name="connsiteY45" fmla="*/ 102202 h 266024"/>
              <a:gd name="connsiteX46" fmla="*/ 40856 w 275122"/>
              <a:gd name="connsiteY46" fmla="*/ 73026 h 266024"/>
              <a:gd name="connsiteX47" fmla="*/ 63663 w 275122"/>
              <a:gd name="connsiteY47" fmla="*/ 55886 h 266024"/>
              <a:gd name="connsiteX48" fmla="*/ 68780 w 275122"/>
              <a:gd name="connsiteY48" fmla="*/ 53121 h 266024"/>
              <a:gd name="connsiteX49" fmla="*/ 68780 w 275122"/>
              <a:gd name="connsiteY49" fmla="*/ 13875 h 266024"/>
              <a:gd name="connsiteX50" fmla="*/ 77601 w 275122"/>
              <a:gd name="connsiteY50" fmla="*/ 980 h 26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75122" h="266024">
                <a:moveTo>
                  <a:pt x="82537" y="87195"/>
                </a:moveTo>
                <a:cubicBezTo>
                  <a:pt x="74939" y="87195"/>
                  <a:pt x="68780" y="93353"/>
                  <a:pt x="68780" y="100951"/>
                </a:cubicBezTo>
                <a:cubicBezTo>
                  <a:pt x="68780" y="108548"/>
                  <a:pt x="74939" y="114707"/>
                  <a:pt x="82537" y="114707"/>
                </a:cubicBezTo>
                <a:cubicBezTo>
                  <a:pt x="90134" y="114707"/>
                  <a:pt x="96293" y="108548"/>
                  <a:pt x="96293" y="100951"/>
                </a:cubicBezTo>
                <a:cubicBezTo>
                  <a:pt x="96293" y="93353"/>
                  <a:pt x="90134" y="87195"/>
                  <a:pt x="82537" y="87195"/>
                </a:cubicBezTo>
                <a:close/>
                <a:moveTo>
                  <a:pt x="199682" y="5206"/>
                </a:moveTo>
                <a:cubicBezTo>
                  <a:pt x="229817" y="9122"/>
                  <a:pt x="251072" y="36727"/>
                  <a:pt x="247156" y="66863"/>
                </a:cubicBezTo>
                <a:cubicBezTo>
                  <a:pt x="245105" y="82366"/>
                  <a:pt x="236563" y="96269"/>
                  <a:pt x="223660" y="105105"/>
                </a:cubicBezTo>
                <a:cubicBezTo>
                  <a:pt x="217635" y="109218"/>
                  <a:pt x="209863" y="108956"/>
                  <a:pt x="203122" y="106150"/>
                </a:cubicBezTo>
                <a:lnTo>
                  <a:pt x="152280" y="85103"/>
                </a:lnTo>
                <a:cubicBezTo>
                  <a:pt x="148621" y="83590"/>
                  <a:pt x="145264" y="81320"/>
                  <a:pt x="142761" y="78432"/>
                </a:cubicBezTo>
                <a:cubicBezTo>
                  <a:pt x="141798" y="77331"/>
                  <a:pt x="140972" y="76148"/>
                  <a:pt x="140285" y="74855"/>
                </a:cubicBezTo>
                <a:cubicBezTo>
                  <a:pt x="139446" y="73314"/>
                  <a:pt x="138840" y="71636"/>
                  <a:pt x="138496" y="69848"/>
                </a:cubicBezTo>
                <a:cubicBezTo>
                  <a:pt x="137441" y="64185"/>
                  <a:pt x="137283" y="58392"/>
                  <a:pt x="138024" y="52680"/>
                </a:cubicBezTo>
                <a:cubicBezTo>
                  <a:pt x="141941" y="22544"/>
                  <a:pt x="169545" y="1290"/>
                  <a:pt x="199682" y="5206"/>
                </a:cubicBezTo>
                <a:close/>
                <a:moveTo>
                  <a:pt x="77601" y="980"/>
                </a:moveTo>
                <a:cubicBezTo>
                  <a:pt x="82537" y="-914"/>
                  <a:pt x="88521" y="-150"/>
                  <a:pt x="92716" y="4025"/>
                </a:cubicBezTo>
                <a:cubicBezTo>
                  <a:pt x="97256" y="8551"/>
                  <a:pt x="103858" y="14590"/>
                  <a:pt x="111163" y="19625"/>
                </a:cubicBezTo>
                <a:cubicBezTo>
                  <a:pt x="118454" y="24659"/>
                  <a:pt x="125428" y="27975"/>
                  <a:pt x="131164" y="28704"/>
                </a:cubicBezTo>
                <a:cubicBezTo>
                  <a:pt x="124362" y="42188"/>
                  <a:pt x="122186" y="57536"/>
                  <a:pt x="124974" y="72379"/>
                </a:cubicBezTo>
                <a:cubicBezTo>
                  <a:pt x="127464" y="85558"/>
                  <a:pt x="137547" y="93880"/>
                  <a:pt x="147011" y="97801"/>
                </a:cubicBezTo>
                <a:lnTo>
                  <a:pt x="197854" y="118847"/>
                </a:lnTo>
                <a:cubicBezTo>
                  <a:pt x="207332" y="122782"/>
                  <a:pt x="220331" y="124020"/>
                  <a:pt x="231419" y="116454"/>
                </a:cubicBezTo>
                <a:lnTo>
                  <a:pt x="231419" y="116468"/>
                </a:lnTo>
                <a:cubicBezTo>
                  <a:pt x="244400" y="107584"/>
                  <a:pt x="253946" y="94518"/>
                  <a:pt x="258463" y="79450"/>
                </a:cubicBezTo>
                <a:cubicBezTo>
                  <a:pt x="259839" y="81307"/>
                  <a:pt x="261132" y="83247"/>
                  <a:pt x="262342" y="85269"/>
                </a:cubicBezTo>
                <a:cubicBezTo>
                  <a:pt x="270651" y="98997"/>
                  <a:pt x="275122" y="115573"/>
                  <a:pt x="275122" y="135341"/>
                </a:cubicBezTo>
                <a:cubicBezTo>
                  <a:pt x="275122" y="165687"/>
                  <a:pt x="263663" y="186926"/>
                  <a:pt x="252011" y="200517"/>
                </a:cubicBezTo>
                <a:cubicBezTo>
                  <a:pt x="246702" y="206717"/>
                  <a:pt x="240597" y="212189"/>
                  <a:pt x="233853" y="216791"/>
                </a:cubicBezTo>
                <a:lnTo>
                  <a:pt x="233853" y="241964"/>
                </a:lnTo>
                <a:cubicBezTo>
                  <a:pt x="233845" y="255254"/>
                  <a:pt x="223070" y="266024"/>
                  <a:pt x="209780" y="266024"/>
                </a:cubicBezTo>
                <a:lnTo>
                  <a:pt x="192585" y="266024"/>
                </a:lnTo>
                <a:cubicBezTo>
                  <a:pt x="181190" y="266024"/>
                  <a:pt x="171951" y="256785"/>
                  <a:pt x="171951" y="245390"/>
                </a:cubicBezTo>
                <a:lnTo>
                  <a:pt x="144439" y="245390"/>
                </a:lnTo>
                <a:cubicBezTo>
                  <a:pt x="144439" y="256785"/>
                  <a:pt x="135200" y="266024"/>
                  <a:pt x="123805" y="266024"/>
                </a:cubicBezTo>
                <a:lnTo>
                  <a:pt x="106610" y="266024"/>
                </a:lnTo>
                <a:cubicBezTo>
                  <a:pt x="93314" y="266024"/>
                  <a:pt x="82537" y="255246"/>
                  <a:pt x="82537" y="241951"/>
                </a:cubicBezTo>
                <a:lnTo>
                  <a:pt x="82537" y="232541"/>
                </a:lnTo>
                <a:cubicBezTo>
                  <a:pt x="80381" y="231815"/>
                  <a:pt x="78252" y="231012"/>
                  <a:pt x="76154" y="230134"/>
                </a:cubicBezTo>
                <a:cubicBezTo>
                  <a:pt x="65562" y="225783"/>
                  <a:pt x="55912" y="219426"/>
                  <a:pt x="47734" y="211412"/>
                </a:cubicBezTo>
                <a:cubicBezTo>
                  <a:pt x="39081" y="202689"/>
                  <a:pt x="31654" y="192833"/>
                  <a:pt x="25655" y="182112"/>
                </a:cubicBezTo>
                <a:cubicBezTo>
                  <a:pt x="24755" y="180307"/>
                  <a:pt x="23095" y="179000"/>
                  <a:pt x="21129" y="178549"/>
                </a:cubicBezTo>
                <a:cubicBezTo>
                  <a:pt x="8937" y="176518"/>
                  <a:pt x="0" y="165969"/>
                  <a:pt x="0" y="153609"/>
                </a:cubicBezTo>
                <a:lnTo>
                  <a:pt x="0" y="129495"/>
                </a:lnTo>
                <a:cubicBezTo>
                  <a:pt x="0" y="117898"/>
                  <a:pt x="8391" y="108008"/>
                  <a:pt x="19809" y="106109"/>
                </a:cubicBezTo>
                <a:cubicBezTo>
                  <a:pt x="21006" y="105903"/>
                  <a:pt x="22780" y="104720"/>
                  <a:pt x="23619" y="102202"/>
                </a:cubicBezTo>
                <a:cubicBezTo>
                  <a:pt x="26260" y="94279"/>
                  <a:pt x="31391" y="82476"/>
                  <a:pt x="40856" y="73026"/>
                </a:cubicBezTo>
                <a:cubicBezTo>
                  <a:pt x="47676" y="66340"/>
                  <a:pt x="55344" y="60578"/>
                  <a:pt x="63663" y="55886"/>
                </a:cubicBezTo>
                <a:cubicBezTo>
                  <a:pt x="65534" y="54813"/>
                  <a:pt x="67267" y="53891"/>
                  <a:pt x="68780" y="53121"/>
                </a:cubicBezTo>
                <a:lnTo>
                  <a:pt x="68780" y="13875"/>
                </a:lnTo>
                <a:cubicBezTo>
                  <a:pt x="68780" y="7423"/>
                  <a:pt x="72666" y="2873"/>
                  <a:pt x="77601" y="980"/>
                </a:cubicBezTo>
                <a:close/>
              </a:path>
            </a:pathLst>
          </a:custGeom>
          <a:gradFill flip="none" rotWithShape="1">
            <a:gsLst>
              <a:gs pos="85000">
                <a:srgbClr val="D59ED7"/>
              </a:gs>
              <a:gs pos="14000">
                <a:srgbClr val="8DC8E8"/>
              </a:gs>
            </a:gsLst>
            <a:lin ang="2700000" scaled="1"/>
            <a:tileRect/>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92" fontAlgn="base">
              <a:lnSpc>
                <a:spcPct val="90000"/>
              </a:lnSpc>
              <a:spcBef>
                <a:spcPct val="0"/>
              </a:spcBef>
              <a:spcAft>
                <a:spcPct val="0"/>
              </a:spcAft>
            </a:pPr>
            <a:endParaRPr lang="en-US" sz="1600" b="1" kern="0">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7" name="Graphic 96">
            <a:extLst>
              <a:ext uri="{FF2B5EF4-FFF2-40B4-BE49-F238E27FC236}">
                <a16:creationId xmlns:a16="http://schemas.microsoft.com/office/drawing/2014/main" id="{918C0275-EC22-B9DF-7A11-03C7B45D889F}"/>
              </a:ext>
            </a:extLst>
          </p:cNvPr>
          <p:cNvSpPr/>
          <p:nvPr/>
        </p:nvSpPr>
        <p:spPr>
          <a:xfrm>
            <a:off x="10061955" y="2120574"/>
            <a:ext cx="337716" cy="337716"/>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118986 w 190500"/>
              <a:gd name="connsiteY5" fmla="*/ 70104 h 190500"/>
              <a:gd name="connsiteX6" fmla="*/ 110871 w 190500"/>
              <a:gd name="connsiteY6" fmla="*/ 76124 h 190500"/>
              <a:gd name="connsiteX7" fmla="*/ 104851 w 190500"/>
              <a:gd name="connsiteY7" fmla="*/ 68009 h 190500"/>
              <a:gd name="connsiteX8" fmla="*/ 126206 w 190500"/>
              <a:gd name="connsiteY8" fmla="*/ 50006 h 190500"/>
              <a:gd name="connsiteX9" fmla="*/ 147561 w 190500"/>
              <a:gd name="connsiteY9" fmla="*/ 68009 h 190500"/>
              <a:gd name="connsiteX10" fmla="*/ 141542 w 190500"/>
              <a:gd name="connsiteY10" fmla="*/ 76124 h 190500"/>
              <a:gd name="connsiteX11" fmla="*/ 133426 w 190500"/>
              <a:gd name="connsiteY11" fmla="*/ 70104 h 190500"/>
              <a:gd name="connsiteX12" fmla="*/ 126206 w 190500"/>
              <a:gd name="connsiteY12" fmla="*/ 64294 h 190500"/>
              <a:gd name="connsiteX13" fmla="*/ 118986 w 190500"/>
              <a:gd name="connsiteY13" fmla="*/ 70104 h 190500"/>
              <a:gd name="connsiteX14" fmla="*/ 95250 w 190500"/>
              <a:gd name="connsiteY14" fmla="*/ 152400 h 190500"/>
              <a:gd name="connsiteX15" fmla="*/ 42863 w 190500"/>
              <a:gd name="connsiteY15" fmla="*/ 102394 h 190500"/>
              <a:gd name="connsiteX16" fmla="*/ 147638 w 190500"/>
              <a:gd name="connsiteY16" fmla="*/ 102394 h 190500"/>
              <a:gd name="connsiteX17" fmla="*/ 95250 w 190500"/>
              <a:gd name="connsiteY17" fmla="*/ 152400 h 190500"/>
              <a:gd name="connsiteX18" fmla="*/ 64294 w 190500"/>
              <a:gd name="connsiteY18" fmla="*/ 64294 h 190500"/>
              <a:gd name="connsiteX19" fmla="*/ 57074 w 190500"/>
              <a:gd name="connsiteY19" fmla="*/ 70104 h 190500"/>
              <a:gd name="connsiteX20" fmla="*/ 48959 w 190500"/>
              <a:gd name="connsiteY20" fmla="*/ 76124 h 190500"/>
              <a:gd name="connsiteX21" fmla="*/ 42939 w 190500"/>
              <a:gd name="connsiteY21" fmla="*/ 68009 h 190500"/>
              <a:gd name="connsiteX22" fmla="*/ 64294 w 190500"/>
              <a:gd name="connsiteY22" fmla="*/ 50006 h 190500"/>
              <a:gd name="connsiteX23" fmla="*/ 85649 w 190500"/>
              <a:gd name="connsiteY23" fmla="*/ 68009 h 190500"/>
              <a:gd name="connsiteX24" fmla="*/ 79629 w 190500"/>
              <a:gd name="connsiteY24" fmla="*/ 76124 h 190500"/>
              <a:gd name="connsiteX25" fmla="*/ 71514 w 190500"/>
              <a:gd name="connsiteY25" fmla="*/ 70104 h 190500"/>
              <a:gd name="connsiteX26" fmla="*/ 64294 w 190500"/>
              <a:gd name="connsiteY26" fmla="*/ 6429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0500" h="190500">
                <a:moveTo>
                  <a:pt x="95250" y="0"/>
                </a:moveTo>
                <a:cubicBezTo>
                  <a:pt x="42643" y="0"/>
                  <a:pt x="0" y="42643"/>
                  <a:pt x="0" y="95250"/>
                </a:cubicBezTo>
                <a:cubicBezTo>
                  <a:pt x="0" y="147857"/>
                  <a:pt x="42643" y="190500"/>
                  <a:pt x="95250" y="190500"/>
                </a:cubicBezTo>
                <a:cubicBezTo>
                  <a:pt x="147857" y="190500"/>
                  <a:pt x="190500" y="147857"/>
                  <a:pt x="190500" y="95250"/>
                </a:cubicBezTo>
                <a:cubicBezTo>
                  <a:pt x="190500" y="42643"/>
                  <a:pt x="147857" y="0"/>
                  <a:pt x="95250" y="0"/>
                </a:cubicBezTo>
                <a:close/>
                <a:moveTo>
                  <a:pt x="118986" y="70104"/>
                </a:moveTo>
                <a:cubicBezTo>
                  <a:pt x="118407" y="74007"/>
                  <a:pt x="114774" y="76703"/>
                  <a:pt x="110871" y="76124"/>
                </a:cubicBezTo>
                <a:cubicBezTo>
                  <a:pt x="106968" y="75545"/>
                  <a:pt x="104272" y="71912"/>
                  <a:pt x="104851" y="68009"/>
                </a:cubicBezTo>
                <a:cubicBezTo>
                  <a:pt x="106394" y="57626"/>
                  <a:pt x="115548" y="50006"/>
                  <a:pt x="126206" y="50006"/>
                </a:cubicBezTo>
                <a:cubicBezTo>
                  <a:pt x="136865" y="50006"/>
                  <a:pt x="146018" y="57626"/>
                  <a:pt x="147561" y="68009"/>
                </a:cubicBezTo>
                <a:cubicBezTo>
                  <a:pt x="148140" y="71912"/>
                  <a:pt x="145445" y="75545"/>
                  <a:pt x="141542" y="76124"/>
                </a:cubicBezTo>
                <a:cubicBezTo>
                  <a:pt x="137638" y="76703"/>
                  <a:pt x="134005" y="74007"/>
                  <a:pt x="133426" y="70104"/>
                </a:cubicBezTo>
                <a:cubicBezTo>
                  <a:pt x="132969" y="67027"/>
                  <a:pt x="130092" y="64294"/>
                  <a:pt x="126206" y="64294"/>
                </a:cubicBezTo>
                <a:cubicBezTo>
                  <a:pt x="122320" y="64294"/>
                  <a:pt x="119444" y="67027"/>
                  <a:pt x="118986" y="70104"/>
                </a:cubicBezTo>
                <a:close/>
                <a:moveTo>
                  <a:pt x="95250" y="152400"/>
                </a:moveTo>
                <a:cubicBezTo>
                  <a:pt x="65322" y="152400"/>
                  <a:pt x="45368" y="129892"/>
                  <a:pt x="42863" y="102394"/>
                </a:cubicBezTo>
                <a:lnTo>
                  <a:pt x="147638" y="102394"/>
                </a:lnTo>
                <a:cubicBezTo>
                  <a:pt x="145132" y="129892"/>
                  <a:pt x="125178" y="152400"/>
                  <a:pt x="95250" y="152400"/>
                </a:cubicBezTo>
                <a:close/>
                <a:moveTo>
                  <a:pt x="64294" y="64294"/>
                </a:moveTo>
                <a:cubicBezTo>
                  <a:pt x="60408" y="64294"/>
                  <a:pt x="57531" y="67027"/>
                  <a:pt x="57074" y="70104"/>
                </a:cubicBezTo>
                <a:cubicBezTo>
                  <a:pt x="56495" y="74007"/>
                  <a:pt x="52862" y="76703"/>
                  <a:pt x="48959" y="76124"/>
                </a:cubicBezTo>
                <a:cubicBezTo>
                  <a:pt x="45055" y="75545"/>
                  <a:pt x="42360" y="71912"/>
                  <a:pt x="42939" y="68009"/>
                </a:cubicBezTo>
                <a:cubicBezTo>
                  <a:pt x="44482" y="57626"/>
                  <a:pt x="53635" y="50006"/>
                  <a:pt x="64294" y="50006"/>
                </a:cubicBezTo>
                <a:cubicBezTo>
                  <a:pt x="74952" y="50006"/>
                  <a:pt x="84106" y="57626"/>
                  <a:pt x="85649" y="68009"/>
                </a:cubicBezTo>
                <a:cubicBezTo>
                  <a:pt x="86228" y="71912"/>
                  <a:pt x="83532" y="75545"/>
                  <a:pt x="79629" y="76124"/>
                </a:cubicBezTo>
                <a:cubicBezTo>
                  <a:pt x="75726" y="76703"/>
                  <a:pt x="72092" y="74007"/>
                  <a:pt x="71514" y="70104"/>
                </a:cubicBezTo>
                <a:cubicBezTo>
                  <a:pt x="71057" y="67027"/>
                  <a:pt x="68180" y="64294"/>
                  <a:pt x="64294" y="64294"/>
                </a:cubicBezTo>
                <a:close/>
              </a:path>
            </a:pathLst>
          </a:custGeom>
          <a:gradFill flip="none" rotWithShape="1">
            <a:gsLst>
              <a:gs pos="85000">
                <a:srgbClr val="D59ED7"/>
              </a:gs>
              <a:gs pos="14000">
                <a:srgbClr val="8DC8E8"/>
              </a:gs>
            </a:gsLst>
            <a:lin ang="2700000" scaled="1"/>
            <a:tileRect/>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92" fontAlgn="base">
              <a:lnSpc>
                <a:spcPct val="90000"/>
              </a:lnSpc>
              <a:spcBef>
                <a:spcPct val="0"/>
              </a:spcBef>
              <a:spcAft>
                <a:spcPct val="0"/>
              </a:spcAft>
            </a:pPr>
            <a:endParaRPr lang="en-US" sz="1600" b="1" kern="0">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8" name="Graphic 66">
            <a:extLst>
              <a:ext uri="{FF2B5EF4-FFF2-40B4-BE49-F238E27FC236}">
                <a16:creationId xmlns:a16="http://schemas.microsoft.com/office/drawing/2014/main" id="{DEB935CB-0390-CD54-F770-48ADBAC39462}"/>
              </a:ext>
            </a:extLst>
          </p:cNvPr>
          <p:cNvSpPr/>
          <p:nvPr/>
        </p:nvSpPr>
        <p:spPr>
          <a:xfrm>
            <a:off x="1786066" y="2151872"/>
            <a:ext cx="261365" cy="275121"/>
          </a:xfrm>
          <a:custGeom>
            <a:avLst/>
            <a:gdLst>
              <a:gd name="connsiteX0" fmla="*/ 192585 w 261365"/>
              <a:gd name="connsiteY0" fmla="*/ 27512 h 275121"/>
              <a:gd name="connsiteX1" fmla="*/ 178829 w 261365"/>
              <a:gd name="connsiteY1" fmla="*/ 13756 h 275121"/>
              <a:gd name="connsiteX2" fmla="*/ 192585 w 261365"/>
              <a:gd name="connsiteY2" fmla="*/ 0 h 275121"/>
              <a:gd name="connsiteX3" fmla="*/ 247610 w 261365"/>
              <a:gd name="connsiteY3" fmla="*/ 0 h 275121"/>
              <a:gd name="connsiteX4" fmla="*/ 261366 w 261365"/>
              <a:gd name="connsiteY4" fmla="*/ 13756 h 275121"/>
              <a:gd name="connsiteX5" fmla="*/ 261366 w 261365"/>
              <a:gd name="connsiteY5" fmla="*/ 68780 h 275121"/>
              <a:gd name="connsiteX6" fmla="*/ 247610 w 261365"/>
              <a:gd name="connsiteY6" fmla="*/ 82537 h 275121"/>
              <a:gd name="connsiteX7" fmla="*/ 233853 w 261365"/>
              <a:gd name="connsiteY7" fmla="*/ 68780 h 275121"/>
              <a:gd name="connsiteX8" fmla="*/ 233853 w 261365"/>
              <a:gd name="connsiteY8" fmla="*/ 46963 h 275121"/>
              <a:gd name="connsiteX9" fmla="*/ 154164 w 261365"/>
              <a:gd name="connsiteY9" fmla="*/ 126652 h 275121"/>
              <a:gd name="connsiteX10" fmla="*/ 134713 w 261365"/>
              <a:gd name="connsiteY10" fmla="*/ 126652 h 275121"/>
              <a:gd name="connsiteX11" fmla="*/ 96293 w 261365"/>
              <a:gd name="connsiteY11" fmla="*/ 88232 h 275121"/>
              <a:gd name="connsiteX12" fmla="*/ 23482 w 261365"/>
              <a:gd name="connsiteY12" fmla="*/ 161042 h 275121"/>
              <a:gd name="connsiteX13" fmla="*/ 4031 w 261365"/>
              <a:gd name="connsiteY13" fmla="*/ 160704 h 275121"/>
              <a:gd name="connsiteX14" fmla="*/ 4031 w 261365"/>
              <a:gd name="connsiteY14" fmla="*/ 141591 h 275121"/>
              <a:gd name="connsiteX15" fmla="*/ 86567 w 261365"/>
              <a:gd name="connsiteY15" fmla="*/ 59055 h 275121"/>
              <a:gd name="connsiteX16" fmla="*/ 106018 w 261365"/>
              <a:gd name="connsiteY16" fmla="*/ 59055 h 275121"/>
              <a:gd name="connsiteX17" fmla="*/ 144439 w 261365"/>
              <a:gd name="connsiteY17" fmla="*/ 97476 h 275121"/>
              <a:gd name="connsiteX18" fmla="*/ 214402 w 261365"/>
              <a:gd name="connsiteY18" fmla="*/ 27512 h 275121"/>
              <a:gd name="connsiteX19" fmla="*/ 192585 w 261365"/>
              <a:gd name="connsiteY19" fmla="*/ 27512 h 275121"/>
              <a:gd name="connsiteX20" fmla="*/ 27512 w 261365"/>
              <a:gd name="connsiteY20" fmla="*/ 220097 h 275121"/>
              <a:gd name="connsiteX21" fmla="*/ 27512 w 261365"/>
              <a:gd name="connsiteY21" fmla="*/ 261366 h 275121"/>
              <a:gd name="connsiteX22" fmla="*/ 13756 w 261365"/>
              <a:gd name="connsiteY22" fmla="*/ 275122 h 275121"/>
              <a:gd name="connsiteX23" fmla="*/ 0 w 261365"/>
              <a:gd name="connsiteY23" fmla="*/ 261366 h 275121"/>
              <a:gd name="connsiteX24" fmla="*/ 0 w 261365"/>
              <a:gd name="connsiteY24" fmla="*/ 220097 h 275121"/>
              <a:gd name="connsiteX25" fmla="*/ 13756 w 261365"/>
              <a:gd name="connsiteY25" fmla="*/ 206341 h 275121"/>
              <a:gd name="connsiteX26" fmla="*/ 27512 w 261365"/>
              <a:gd name="connsiteY26" fmla="*/ 220097 h 275121"/>
              <a:gd name="connsiteX27" fmla="*/ 96293 w 261365"/>
              <a:gd name="connsiteY27" fmla="*/ 165073 h 275121"/>
              <a:gd name="connsiteX28" fmla="*/ 82537 w 261365"/>
              <a:gd name="connsiteY28" fmla="*/ 151317 h 275121"/>
              <a:gd name="connsiteX29" fmla="*/ 68780 w 261365"/>
              <a:gd name="connsiteY29" fmla="*/ 165073 h 275121"/>
              <a:gd name="connsiteX30" fmla="*/ 68780 w 261365"/>
              <a:gd name="connsiteY30" fmla="*/ 261366 h 275121"/>
              <a:gd name="connsiteX31" fmla="*/ 82537 w 261365"/>
              <a:gd name="connsiteY31" fmla="*/ 275122 h 275121"/>
              <a:gd name="connsiteX32" fmla="*/ 96293 w 261365"/>
              <a:gd name="connsiteY32" fmla="*/ 261366 h 275121"/>
              <a:gd name="connsiteX33" fmla="*/ 96293 w 261365"/>
              <a:gd name="connsiteY33" fmla="*/ 165073 h 275121"/>
              <a:gd name="connsiteX34" fmla="*/ 151317 w 261365"/>
              <a:gd name="connsiteY34" fmla="*/ 178829 h 275121"/>
              <a:gd name="connsiteX35" fmla="*/ 165073 w 261365"/>
              <a:gd name="connsiteY35" fmla="*/ 192585 h 275121"/>
              <a:gd name="connsiteX36" fmla="*/ 165073 w 261365"/>
              <a:gd name="connsiteY36" fmla="*/ 261366 h 275121"/>
              <a:gd name="connsiteX37" fmla="*/ 151317 w 261365"/>
              <a:gd name="connsiteY37" fmla="*/ 275122 h 275121"/>
              <a:gd name="connsiteX38" fmla="*/ 137561 w 261365"/>
              <a:gd name="connsiteY38" fmla="*/ 261366 h 275121"/>
              <a:gd name="connsiteX39" fmla="*/ 137561 w 261365"/>
              <a:gd name="connsiteY39" fmla="*/ 192585 h 275121"/>
              <a:gd name="connsiteX40" fmla="*/ 151317 w 261365"/>
              <a:gd name="connsiteY40" fmla="*/ 178829 h 275121"/>
              <a:gd name="connsiteX41" fmla="*/ 233853 w 261365"/>
              <a:gd name="connsiteY41" fmla="*/ 123805 h 275121"/>
              <a:gd name="connsiteX42" fmla="*/ 220097 w 261365"/>
              <a:gd name="connsiteY42" fmla="*/ 110049 h 275121"/>
              <a:gd name="connsiteX43" fmla="*/ 206341 w 261365"/>
              <a:gd name="connsiteY43" fmla="*/ 123805 h 275121"/>
              <a:gd name="connsiteX44" fmla="*/ 206341 w 261365"/>
              <a:gd name="connsiteY44" fmla="*/ 261366 h 275121"/>
              <a:gd name="connsiteX45" fmla="*/ 220097 w 261365"/>
              <a:gd name="connsiteY45" fmla="*/ 275122 h 275121"/>
              <a:gd name="connsiteX46" fmla="*/ 233853 w 261365"/>
              <a:gd name="connsiteY46" fmla="*/ 261366 h 275121"/>
              <a:gd name="connsiteX47" fmla="*/ 233853 w 261365"/>
              <a:gd name="connsiteY47" fmla="*/ 123805 h 27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61365" h="275121">
                <a:moveTo>
                  <a:pt x="192585" y="27512"/>
                </a:moveTo>
                <a:cubicBezTo>
                  <a:pt x="184988" y="27512"/>
                  <a:pt x="178829" y="21353"/>
                  <a:pt x="178829" y="13756"/>
                </a:cubicBezTo>
                <a:cubicBezTo>
                  <a:pt x="178829" y="6159"/>
                  <a:pt x="184988" y="0"/>
                  <a:pt x="192585" y="0"/>
                </a:cubicBezTo>
                <a:lnTo>
                  <a:pt x="247610" y="0"/>
                </a:lnTo>
                <a:cubicBezTo>
                  <a:pt x="255207" y="0"/>
                  <a:pt x="261366" y="6159"/>
                  <a:pt x="261366" y="13756"/>
                </a:cubicBezTo>
                <a:lnTo>
                  <a:pt x="261366" y="68780"/>
                </a:lnTo>
                <a:cubicBezTo>
                  <a:pt x="261366" y="76378"/>
                  <a:pt x="255207" y="82537"/>
                  <a:pt x="247610" y="82537"/>
                </a:cubicBezTo>
                <a:cubicBezTo>
                  <a:pt x="240012" y="82537"/>
                  <a:pt x="233853" y="76378"/>
                  <a:pt x="233853" y="68780"/>
                </a:cubicBezTo>
                <a:lnTo>
                  <a:pt x="233853" y="46963"/>
                </a:lnTo>
                <a:lnTo>
                  <a:pt x="154164" y="126652"/>
                </a:lnTo>
                <a:cubicBezTo>
                  <a:pt x="148793" y="132023"/>
                  <a:pt x="140085" y="132023"/>
                  <a:pt x="134713" y="126652"/>
                </a:cubicBezTo>
                <a:lnTo>
                  <a:pt x="96293" y="88232"/>
                </a:lnTo>
                <a:lnTo>
                  <a:pt x="23482" y="161042"/>
                </a:lnTo>
                <a:cubicBezTo>
                  <a:pt x="18017" y="166321"/>
                  <a:pt x="9308" y="166169"/>
                  <a:pt x="4031" y="160704"/>
                </a:cubicBezTo>
                <a:cubicBezTo>
                  <a:pt x="-1118" y="155374"/>
                  <a:pt x="-1118" y="146922"/>
                  <a:pt x="4031" y="141591"/>
                </a:cubicBezTo>
                <a:lnTo>
                  <a:pt x="86567" y="59055"/>
                </a:lnTo>
                <a:cubicBezTo>
                  <a:pt x="91939" y="53685"/>
                  <a:pt x="100646" y="53685"/>
                  <a:pt x="106018" y="59055"/>
                </a:cubicBezTo>
                <a:lnTo>
                  <a:pt x="144439" y="97476"/>
                </a:lnTo>
                <a:lnTo>
                  <a:pt x="214402" y="27512"/>
                </a:lnTo>
                <a:lnTo>
                  <a:pt x="192585" y="27512"/>
                </a:lnTo>
                <a:close/>
                <a:moveTo>
                  <a:pt x="27512" y="220097"/>
                </a:moveTo>
                <a:lnTo>
                  <a:pt x="27512" y="261366"/>
                </a:lnTo>
                <a:cubicBezTo>
                  <a:pt x="27512" y="268963"/>
                  <a:pt x="21353" y="275122"/>
                  <a:pt x="13756" y="275122"/>
                </a:cubicBezTo>
                <a:cubicBezTo>
                  <a:pt x="6159" y="275122"/>
                  <a:pt x="0" y="268963"/>
                  <a:pt x="0" y="261366"/>
                </a:cubicBezTo>
                <a:lnTo>
                  <a:pt x="0" y="220097"/>
                </a:lnTo>
                <a:cubicBezTo>
                  <a:pt x="0" y="212500"/>
                  <a:pt x="6159" y="206341"/>
                  <a:pt x="13756" y="206341"/>
                </a:cubicBezTo>
                <a:cubicBezTo>
                  <a:pt x="21353" y="206341"/>
                  <a:pt x="27512" y="212500"/>
                  <a:pt x="27512" y="220097"/>
                </a:cubicBezTo>
                <a:close/>
                <a:moveTo>
                  <a:pt x="96293" y="165073"/>
                </a:moveTo>
                <a:cubicBezTo>
                  <a:pt x="96293" y="157476"/>
                  <a:pt x="90134" y="151317"/>
                  <a:pt x="82537" y="151317"/>
                </a:cubicBezTo>
                <a:cubicBezTo>
                  <a:pt x="74939" y="151317"/>
                  <a:pt x="68780" y="157476"/>
                  <a:pt x="68780" y="165073"/>
                </a:cubicBezTo>
                <a:lnTo>
                  <a:pt x="68780" y="261366"/>
                </a:lnTo>
                <a:cubicBezTo>
                  <a:pt x="68780" y="268963"/>
                  <a:pt x="74939" y="275122"/>
                  <a:pt x="82537" y="275122"/>
                </a:cubicBezTo>
                <a:cubicBezTo>
                  <a:pt x="90134" y="275122"/>
                  <a:pt x="96293" y="268963"/>
                  <a:pt x="96293" y="261366"/>
                </a:cubicBezTo>
                <a:lnTo>
                  <a:pt x="96293" y="165073"/>
                </a:lnTo>
                <a:close/>
                <a:moveTo>
                  <a:pt x="151317" y="178829"/>
                </a:moveTo>
                <a:cubicBezTo>
                  <a:pt x="158914" y="178829"/>
                  <a:pt x="165073" y="184988"/>
                  <a:pt x="165073" y="192585"/>
                </a:cubicBezTo>
                <a:lnTo>
                  <a:pt x="165073" y="261366"/>
                </a:lnTo>
                <a:cubicBezTo>
                  <a:pt x="165073" y="268963"/>
                  <a:pt x="158914" y="275122"/>
                  <a:pt x="151317" y="275122"/>
                </a:cubicBezTo>
                <a:cubicBezTo>
                  <a:pt x="143719" y="275122"/>
                  <a:pt x="137561" y="268963"/>
                  <a:pt x="137561" y="261366"/>
                </a:cubicBezTo>
                <a:lnTo>
                  <a:pt x="137561" y="192585"/>
                </a:lnTo>
                <a:cubicBezTo>
                  <a:pt x="137561" y="184988"/>
                  <a:pt x="143719" y="178829"/>
                  <a:pt x="151317" y="178829"/>
                </a:cubicBezTo>
                <a:close/>
                <a:moveTo>
                  <a:pt x="233853" y="123805"/>
                </a:moveTo>
                <a:cubicBezTo>
                  <a:pt x="233853" y="116207"/>
                  <a:pt x="227695" y="110049"/>
                  <a:pt x="220097" y="110049"/>
                </a:cubicBezTo>
                <a:cubicBezTo>
                  <a:pt x="212500" y="110049"/>
                  <a:pt x="206341" y="116207"/>
                  <a:pt x="206341" y="123805"/>
                </a:cubicBezTo>
                <a:lnTo>
                  <a:pt x="206341" y="261366"/>
                </a:lnTo>
                <a:cubicBezTo>
                  <a:pt x="206341" y="268963"/>
                  <a:pt x="212500" y="275122"/>
                  <a:pt x="220097" y="275122"/>
                </a:cubicBezTo>
                <a:cubicBezTo>
                  <a:pt x="227695" y="275122"/>
                  <a:pt x="233853" y="268963"/>
                  <a:pt x="233853" y="261366"/>
                </a:cubicBezTo>
                <a:lnTo>
                  <a:pt x="233853" y="123805"/>
                </a:lnTo>
                <a:close/>
              </a:path>
            </a:pathLst>
          </a:custGeom>
          <a:gradFill flip="none" rotWithShape="1">
            <a:gsLst>
              <a:gs pos="85000">
                <a:srgbClr val="D59ED7"/>
              </a:gs>
              <a:gs pos="14000">
                <a:srgbClr val="8DC8E8"/>
              </a:gs>
            </a:gsLst>
            <a:lin ang="2700000" scaled="1"/>
            <a:tileRect/>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horz" wrap="square" lIns="0" tIns="0" rIns="0" bIns="0" numCol="1" spcCol="0" rtlCol="0" fromWordArt="0" anchor="ctr"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32563" fontAlgn="base">
              <a:lnSpc>
                <a:spcPct val="90000"/>
              </a:lnSpc>
              <a:spcBef>
                <a:spcPct val="0"/>
              </a:spcBef>
              <a:spcAft>
                <a:spcPct val="0"/>
              </a:spcAft>
            </a:pPr>
            <a:endParaRPr lang="en-US" sz="1632" b="1" kern="0">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10" name="TextBox 9">
            <a:hlinkClick r:id="rId3" action="ppaction://hlinksldjump"/>
            <a:extLst>
              <a:ext uri="{FF2B5EF4-FFF2-40B4-BE49-F238E27FC236}">
                <a16:creationId xmlns:a16="http://schemas.microsoft.com/office/drawing/2014/main" id="{8CB24D5F-E620-A6A8-C0C1-CBDFA0B577CF}"/>
              </a:ext>
            </a:extLst>
          </p:cNvPr>
          <p:cNvSpPr txBox="1"/>
          <p:nvPr/>
        </p:nvSpPr>
        <p:spPr>
          <a:xfrm>
            <a:off x="1663319" y="1562470"/>
            <a:ext cx="8880856" cy="369332"/>
          </a:xfrm>
          <a:prstGeom prst="rect">
            <a:avLst/>
          </a:prstGeom>
          <a:noFill/>
        </p:spPr>
        <p:txBody>
          <a:bodyPr wrap="square">
            <a:spAutoFit/>
          </a:bodyPr>
          <a:lstStyle/>
          <a:p>
            <a:pPr lvl="0" algn="ctr" defTabSz="932742">
              <a:spcBef>
                <a:spcPct val="0"/>
              </a:spcBef>
              <a:defRPr/>
            </a:pPr>
            <a:r>
              <a:rPr lang="es-MX" u="sng">
                <a:ln w="3175">
                  <a:noFill/>
                </a:ln>
                <a:solidFill>
                  <a:schemeClr val="accent3"/>
                </a:solidFill>
                <a:latin typeface="Segoe UI Semibold"/>
                <a:cs typeface="Segoe UI Semilight" panose="020B0402040204020203" pitchFamily="34" charset="0"/>
              </a:rPr>
              <a:t>Vaya a la sección completa de conversación de KPI para obtener más detalles</a:t>
            </a:r>
            <a:endParaRPr kumimoji="0" lang="en-US" sz="2000" b="0" i="0" u="sng" strike="noStrike" kern="1200" cap="none" normalizeH="0" baseline="0" noProof="0">
              <a:ln w="3175">
                <a:noFill/>
              </a:ln>
              <a:solidFill>
                <a:schemeClr val="accent3"/>
              </a:solidFill>
              <a:effectLst/>
              <a:uLnTx/>
              <a:uFillTx/>
              <a:latin typeface="Segoe UI Semibold"/>
              <a:cs typeface="Segoe UI Semilight" panose="020B0402040204020203" pitchFamily="34" charset="0"/>
            </a:endParaRPr>
          </a:p>
        </p:txBody>
      </p:sp>
    </p:spTree>
    <p:extLst>
      <p:ext uri="{BB962C8B-B14F-4D97-AF65-F5344CB8AC3E}">
        <p14:creationId xmlns:p14="http://schemas.microsoft.com/office/powerpoint/2010/main" val="1025437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par>
                                <p:cTn id="8" presetID="42" presetClass="path" presetSubtype="0" decel="100000" fill="hold" grpId="1" nodeType="withEffect">
                                  <p:stCondLst>
                                    <p:cond delay="0"/>
                                  </p:stCondLst>
                                  <p:childTnLst>
                                    <p:animMotion origin="layout" path="M -4.16667E-7 -1.48148E-6 L -4.16667E-7 0.03542 " pathEditMode="relative" rAng="0" ptsTypes="AA">
                                      <p:cBhvr>
                                        <p:cTn id="9" dur="1250" spd="-100000" fill="hold"/>
                                        <p:tgtEl>
                                          <p:spTgt spid="2"/>
                                        </p:tgtEl>
                                        <p:attrNameLst>
                                          <p:attrName>ppt_x</p:attrName>
                                          <p:attrName>ppt_y</p:attrName>
                                        </p:attrNameLst>
                                      </p:cBhvr>
                                      <p:rCtr x="0" y="1759"/>
                                    </p:animMotion>
                                  </p:childTnLst>
                                </p:cTn>
                              </p:par>
                            </p:childTnLst>
                          </p:cTn>
                        </p:par>
                        <p:par>
                          <p:cTn id="10" fill="hold">
                            <p:stCondLst>
                              <p:cond delay="1250"/>
                            </p:stCondLst>
                            <p:childTnLst>
                              <p:par>
                                <p:cTn id="11" presetID="10" presetClass="entr" presetSubtype="0" fill="hold" grpId="0" nodeType="after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childTnLst>
                                </p:cTn>
                              </p:par>
                              <p:par>
                                <p:cTn id="14" presetID="42" presetClass="path" presetSubtype="0" decel="100000" fill="hold" grpId="1" nodeType="withEffect">
                                  <p:stCondLst>
                                    <p:cond delay="250"/>
                                  </p:stCondLst>
                                  <p:childTnLst>
                                    <p:animMotion origin="layout" path="M 2.5E-6 -2.22222E-6 L 2.5E-6 0.03542 " pathEditMode="relative" rAng="0" ptsTypes="AA">
                                      <p:cBhvr>
                                        <p:cTn id="15" dur="1250" spd="-100000" fill="hold"/>
                                        <p:tgtEl>
                                          <p:spTgt spid="1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p:bldP spid="10"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7CF63-376F-E4AD-D62F-E2D0596CFE3D}"/>
              </a:ext>
            </a:extLst>
          </p:cNvPr>
          <p:cNvSpPr>
            <a:spLocks noGrp="1"/>
          </p:cNvSpPr>
          <p:nvPr>
            <p:ph type="title"/>
          </p:nvPr>
        </p:nvSpPr>
        <p:spPr>
          <a:xfrm>
            <a:off x="0" y="435877"/>
            <a:ext cx="12192000" cy="615553"/>
          </a:xfrm>
        </p:spPr>
        <p:txBody>
          <a:bodyPr/>
          <a:lstStyle/>
          <a:p>
            <a:r>
              <a:rPr lang="es-MX" b="0"/>
              <a:t>Metodología y resultados del Business Case </a:t>
            </a:r>
            <a:r>
              <a:rPr lang="es-MX" b="0" err="1"/>
              <a:t>Builder</a:t>
            </a:r>
            <a:endParaRPr lang="en-US" b="0"/>
          </a:p>
        </p:txBody>
      </p:sp>
      <p:sp>
        <p:nvSpPr>
          <p:cNvPr id="3" name="Rectangle: Rounded Corners 2">
            <a:extLst>
              <a:ext uri="{FF2B5EF4-FFF2-40B4-BE49-F238E27FC236}">
                <a16:creationId xmlns:a16="http://schemas.microsoft.com/office/drawing/2014/main" id="{D60D5E3E-DD87-FE5B-EEB0-C7CAE41FD597}"/>
              </a:ext>
              <a:ext uri="{C183D7F6-B498-43B3-948B-1728B52AA6E4}">
                <adec:decorative xmlns:adec="http://schemas.microsoft.com/office/drawing/2017/decorative" val="1"/>
              </a:ext>
            </a:extLst>
          </p:cNvPr>
          <p:cNvSpPr>
            <a:spLocks/>
          </p:cNvSpPr>
          <p:nvPr/>
        </p:nvSpPr>
        <p:spPr bwMode="auto">
          <a:xfrm>
            <a:off x="302245" y="1436688"/>
            <a:ext cx="3776472" cy="3766908"/>
          </a:xfrm>
          <a:prstGeom prst="roundRect">
            <a:avLst>
              <a:gd name="adj" fmla="val 3200"/>
            </a:avLst>
          </a:prstGeom>
          <a:solidFill>
            <a:schemeClr val="bg1">
              <a:lumMod val="85000"/>
              <a:lumOff val="15000"/>
              <a:alpha val="10000"/>
            </a:schemeClr>
          </a:solidFill>
          <a:ln w="1270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78" tIns="146302" rIns="182878" bIns="146302"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l" defTabSz="93248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3" name="Graphic 51" descr="Icon of a folder with an arrow going upward">
            <a:extLst>
              <a:ext uri="{FF2B5EF4-FFF2-40B4-BE49-F238E27FC236}">
                <a16:creationId xmlns:a16="http://schemas.microsoft.com/office/drawing/2014/main" id="{5E13C943-93A0-4F1C-040A-8C9161DB8324}"/>
              </a:ext>
            </a:extLst>
          </p:cNvPr>
          <p:cNvSpPr>
            <a:spLocks/>
          </p:cNvSpPr>
          <p:nvPr/>
        </p:nvSpPr>
        <p:spPr>
          <a:xfrm>
            <a:off x="1956842" y="1561734"/>
            <a:ext cx="408242" cy="451216"/>
          </a:xfrm>
          <a:custGeom>
            <a:avLst/>
            <a:gdLst>
              <a:gd name="connsiteX0" fmla="*/ 71428 w 180975"/>
              <a:gd name="connsiteY0" fmla="*/ 28575 h 200025"/>
              <a:gd name="connsiteX1" fmla="*/ 67399 w 180975"/>
              <a:gd name="connsiteY1" fmla="*/ 42863 h 200025"/>
              <a:gd name="connsiteX2" fmla="*/ 30956 w 180975"/>
              <a:gd name="connsiteY2" fmla="*/ 42863 h 200025"/>
              <a:gd name="connsiteX3" fmla="*/ 14288 w 180975"/>
              <a:gd name="connsiteY3" fmla="*/ 59531 h 200025"/>
              <a:gd name="connsiteX4" fmla="*/ 14288 w 180975"/>
              <a:gd name="connsiteY4" fmla="*/ 123825 h 200025"/>
              <a:gd name="connsiteX5" fmla="*/ 57150 w 180975"/>
              <a:gd name="connsiteY5" fmla="*/ 123825 h 200025"/>
              <a:gd name="connsiteX6" fmla="*/ 64227 w 180975"/>
              <a:gd name="connsiteY6" fmla="*/ 129997 h 200025"/>
              <a:gd name="connsiteX7" fmla="*/ 64294 w 180975"/>
              <a:gd name="connsiteY7" fmla="*/ 130969 h 200025"/>
              <a:gd name="connsiteX8" fmla="*/ 85725 w 180975"/>
              <a:gd name="connsiteY8" fmla="*/ 152400 h 200025"/>
              <a:gd name="connsiteX9" fmla="*/ 107156 w 180975"/>
              <a:gd name="connsiteY9" fmla="*/ 130969 h 200025"/>
              <a:gd name="connsiteX10" fmla="*/ 114300 w 180975"/>
              <a:gd name="connsiteY10" fmla="*/ 123825 h 200025"/>
              <a:gd name="connsiteX11" fmla="*/ 157163 w 180975"/>
              <a:gd name="connsiteY11" fmla="*/ 123825 h 200025"/>
              <a:gd name="connsiteX12" fmla="*/ 157172 w 180975"/>
              <a:gd name="connsiteY12" fmla="*/ 107318 h 200025"/>
              <a:gd name="connsiteX13" fmla="*/ 171460 w 180975"/>
              <a:gd name="connsiteY13" fmla="*/ 97060 h 200025"/>
              <a:gd name="connsiteX14" fmla="*/ 171450 w 180975"/>
              <a:gd name="connsiteY14" fmla="*/ 169069 h 200025"/>
              <a:gd name="connsiteX15" fmla="*/ 140494 w 180975"/>
              <a:gd name="connsiteY15" fmla="*/ 200025 h 200025"/>
              <a:gd name="connsiteX16" fmla="*/ 30956 w 180975"/>
              <a:gd name="connsiteY16" fmla="*/ 200025 h 200025"/>
              <a:gd name="connsiteX17" fmla="*/ 0 w 180975"/>
              <a:gd name="connsiteY17" fmla="*/ 169069 h 200025"/>
              <a:gd name="connsiteX18" fmla="*/ 0 w 180975"/>
              <a:gd name="connsiteY18" fmla="*/ 59531 h 200025"/>
              <a:gd name="connsiteX19" fmla="*/ 30956 w 180975"/>
              <a:gd name="connsiteY19" fmla="*/ 28575 h 200025"/>
              <a:gd name="connsiteX20" fmla="*/ 71428 w 180975"/>
              <a:gd name="connsiteY20" fmla="*/ 28575 h 200025"/>
              <a:gd name="connsiteX21" fmla="*/ 128588 w 180975"/>
              <a:gd name="connsiteY21" fmla="*/ 0 h 200025"/>
              <a:gd name="connsiteX22" fmla="*/ 180975 w 180975"/>
              <a:gd name="connsiteY22" fmla="*/ 52388 h 200025"/>
              <a:gd name="connsiteX23" fmla="*/ 128588 w 180975"/>
              <a:gd name="connsiteY23" fmla="*/ 104775 h 200025"/>
              <a:gd name="connsiteX24" fmla="*/ 76200 w 180975"/>
              <a:gd name="connsiteY24" fmla="*/ 52388 h 200025"/>
              <a:gd name="connsiteX25" fmla="*/ 128588 w 180975"/>
              <a:gd name="connsiteY25" fmla="*/ 0 h 200025"/>
              <a:gd name="connsiteX26" fmla="*/ 129807 w 180975"/>
              <a:gd name="connsiteY26" fmla="*/ 19212 h 200025"/>
              <a:gd name="connsiteX27" fmla="*/ 128988 w 180975"/>
              <a:gd name="connsiteY27" fmla="*/ 19069 h 200025"/>
              <a:gd name="connsiteX28" fmla="*/ 128473 w 180975"/>
              <a:gd name="connsiteY28" fmla="*/ 19050 h 200025"/>
              <a:gd name="connsiteX29" fmla="*/ 127940 w 180975"/>
              <a:gd name="connsiteY29" fmla="*/ 19098 h 200025"/>
              <a:gd name="connsiteX30" fmla="*/ 127368 w 180975"/>
              <a:gd name="connsiteY30" fmla="*/ 19212 h 200025"/>
              <a:gd name="connsiteX31" fmla="*/ 126578 w 180975"/>
              <a:gd name="connsiteY31" fmla="*/ 19498 h 200025"/>
              <a:gd name="connsiteX32" fmla="*/ 125873 w 180975"/>
              <a:gd name="connsiteY32" fmla="*/ 19898 h 200025"/>
              <a:gd name="connsiteX33" fmla="*/ 125339 w 180975"/>
              <a:gd name="connsiteY33" fmla="*/ 20326 h 200025"/>
              <a:gd name="connsiteX34" fmla="*/ 101403 w 180975"/>
              <a:gd name="connsiteY34" fmla="*/ 44253 h 200025"/>
              <a:gd name="connsiteX35" fmla="*/ 100860 w 180975"/>
              <a:gd name="connsiteY35" fmla="*/ 44920 h 200025"/>
              <a:gd name="connsiteX36" fmla="*/ 100860 w 180975"/>
              <a:gd name="connsiteY36" fmla="*/ 50330 h 200025"/>
              <a:gd name="connsiteX37" fmla="*/ 101403 w 180975"/>
              <a:gd name="connsiteY37" fmla="*/ 50997 h 200025"/>
              <a:gd name="connsiteX38" fmla="*/ 102070 w 180975"/>
              <a:gd name="connsiteY38" fmla="*/ 51540 h 200025"/>
              <a:gd name="connsiteX39" fmla="*/ 107480 w 180975"/>
              <a:gd name="connsiteY39" fmla="*/ 51540 h 200025"/>
              <a:gd name="connsiteX40" fmla="*/ 108147 w 180975"/>
              <a:gd name="connsiteY40" fmla="*/ 50997 h 200025"/>
              <a:gd name="connsiteX41" fmla="*/ 123815 w 180975"/>
              <a:gd name="connsiteY41" fmla="*/ 35319 h 200025"/>
              <a:gd name="connsiteX42" fmla="*/ 123825 w 180975"/>
              <a:gd name="connsiteY42" fmla="*/ 85725 h 200025"/>
              <a:gd name="connsiteX43" fmla="*/ 123901 w 180975"/>
              <a:gd name="connsiteY43" fmla="*/ 86582 h 200025"/>
              <a:gd name="connsiteX44" fmla="*/ 127730 w 180975"/>
              <a:gd name="connsiteY44" fmla="*/ 90411 h 200025"/>
              <a:gd name="connsiteX45" fmla="*/ 128588 w 180975"/>
              <a:gd name="connsiteY45" fmla="*/ 90488 h 200025"/>
              <a:gd name="connsiteX46" fmla="*/ 129445 w 180975"/>
              <a:gd name="connsiteY46" fmla="*/ 90411 h 200025"/>
              <a:gd name="connsiteX47" fmla="*/ 133274 w 180975"/>
              <a:gd name="connsiteY47" fmla="*/ 86582 h 200025"/>
              <a:gd name="connsiteX48" fmla="*/ 133350 w 180975"/>
              <a:gd name="connsiteY48" fmla="*/ 85725 h 200025"/>
              <a:gd name="connsiteX49" fmla="*/ 133340 w 180975"/>
              <a:gd name="connsiteY49" fmla="*/ 35300 h 200025"/>
              <a:gd name="connsiteX50" fmla="*/ 149028 w 180975"/>
              <a:gd name="connsiteY50" fmla="*/ 50997 h 200025"/>
              <a:gd name="connsiteX51" fmla="*/ 149695 w 180975"/>
              <a:gd name="connsiteY51" fmla="*/ 51540 h 200025"/>
              <a:gd name="connsiteX52" fmla="*/ 156315 w 180975"/>
              <a:gd name="connsiteY52" fmla="*/ 50299 h 200025"/>
              <a:gd name="connsiteX53" fmla="*/ 156315 w 180975"/>
              <a:gd name="connsiteY53" fmla="*/ 44920 h 200025"/>
              <a:gd name="connsiteX54" fmla="*/ 155772 w 180975"/>
              <a:gd name="connsiteY54" fmla="*/ 44253 h 200025"/>
              <a:gd name="connsiteX55" fmla="*/ 131502 w 180975"/>
              <a:gd name="connsiteY55" fmla="*/ 20041 h 200025"/>
              <a:gd name="connsiteX56" fmla="*/ 131054 w 180975"/>
              <a:gd name="connsiteY56" fmla="*/ 19736 h 200025"/>
              <a:gd name="connsiteX57" fmla="*/ 130407 w 180975"/>
              <a:gd name="connsiteY57" fmla="*/ 19412 h 200025"/>
              <a:gd name="connsiteX58" fmla="*/ 129807 w 180975"/>
              <a:gd name="connsiteY58" fmla="*/ 1921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0975" h="200025">
                <a:moveTo>
                  <a:pt x="71428" y="28575"/>
                </a:moveTo>
                <a:cubicBezTo>
                  <a:pt x="69513" y="33157"/>
                  <a:pt x="68160" y="37955"/>
                  <a:pt x="67399" y="42863"/>
                </a:cubicBezTo>
                <a:lnTo>
                  <a:pt x="30956" y="42863"/>
                </a:lnTo>
                <a:cubicBezTo>
                  <a:pt x="21750" y="42863"/>
                  <a:pt x="14288" y="50325"/>
                  <a:pt x="14288" y="59531"/>
                </a:cubicBezTo>
                <a:lnTo>
                  <a:pt x="14288" y="123825"/>
                </a:lnTo>
                <a:lnTo>
                  <a:pt x="57150" y="123825"/>
                </a:lnTo>
                <a:cubicBezTo>
                  <a:pt x="60720" y="123825"/>
                  <a:pt x="63742" y="126461"/>
                  <a:pt x="64227" y="129997"/>
                </a:cubicBezTo>
                <a:lnTo>
                  <a:pt x="64294" y="130969"/>
                </a:lnTo>
                <a:cubicBezTo>
                  <a:pt x="64294" y="142805"/>
                  <a:pt x="73889" y="152400"/>
                  <a:pt x="85725" y="152400"/>
                </a:cubicBezTo>
                <a:cubicBezTo>
                  <a:pt x="97561" y="152400"/>
                  <a:pt x="107156" y="142805"/>
                  <a:pt x="107156" y="130969"/>
                </a:cubicBezTo>
                <a:cubicBezTo>
                  <a:pt x="107156" y="127024"/>
                  <a:pt x="110355" y="123825"/>
                  <a:pt x="114300" y="123825"/>
                </a:cubicBezTo>
                <a:lnTo>
                  <a:pt x="157163" y="123825"/>
                </a:lnTo>
                <a:lnTo>
                  <a:pt x="157172" y="107318"/>
                </a:lnTo>
                <a:cubicBezTo>
                  <a:pt x="162397" y="104594"/>
                  <a:pt x="167209" y="101140"/>
                  <a:pt x="171460" y="97060"/>
                </a:cubicBezTo>
                <a:lnTo>
                  <a:pt x="171450" y="169069"/>
                </a:lnTo>
                <a:cubicBezTo>
                  <a:pt x="171450" y="186165"/>
                  <a:pt x="157590" y="200025"/>
                  <a:pt x="140494" y="200025"/>
                </a:cubicBezTo>
                <a:lnTo>
                  <a:pt x="30956" y="200025"/>
                </a:lnTo>
                <a:cubicBezTo>
                  <a:pt x="13860" y="200025"/>
                  <a:pt x="0" y="186165"/>
                  <a:pt x="0" y="169069"/>
                </a:cubicBezTo>
                <a:lnTo>
                  <a:pt x="0" y="59531"/>
                </a:lnTo>
                <a:cubicBezTo>
                  <a:pt x="0" y="42435"/>
                  <a:pt x="13860" y="28575"/>
                  <a:pt x="30956" y="28575"/>
                </a:cubicBezTo>
                <a:lnTo>
                  <a:pt x="71428" y="28575"/>
                </a:lnTo>
                <a:close/>
                <a:moveTo>
                  <a:pt x="128588" y="0"/>
                </a:moveTo>
                <a:cubicBezTo>
                  <a:pt x="157521" y="0"/>
                  <a:pt x="180975" y="23455"/>
                  <a:pt x="180975" y="52388"/>
                </a:cubicBezTo>
                <a:cubicBezTo>
                  <a:pt x="180975" y="81320"/>
                  <a:pt x="157521" y="104775"/>
                  <a:pt x="128588" y="104775"/>
                </a:cubicBezTo>
                <a:cubicBezTo>
                  <a:pt x="99654" y="104775"/>
                  <a:pt x="76200" y="81320"/>
                  <a:pt x="76200" y="52388"/>
                </a:cubicBezTo>
                <a:cubicBezTo>
                  <a:pt x="76200" y="23455"/>
                  <a:pt x="99654" y="0"/>
                  <a:pt x="128588" y="0"/>
                </a:cubicBezTo>
                <a:close/>
                <a:moveTo>
                  <a:pt x="129807" y="19212"/>
                </a:moveTo>
                <a:lnTo>
                  <a:pt x="128988" y="19069"/>
                </a:lnTo>
                <a:lnTo>
                  <a:pt x="128473" y="19050"/>
                </a:lnTo>
                <a:lnTo>
                  <a:pt x="127940" y="19098"/>
                </a:lnTo>
                <a:lnTo>
                  <a:pt x="127368" y="19212"/>
                </a:lnTo>
                <a:lnTo>
                  <a:pt x="126578" y="19498"/>
                </a:lnTo>
                <a:lnTo>
                  <a:pt x="125873" y="19898"/>
                </a:lnTo>
                <a:lnTo>
                  <a:pt x="125339" y="20326"/>
                </a:lnTo>
                <a:lnTo>
                  <a:pt x="101403" y="44253"/>
                </a:lnTo>
                <a:lnTo>
                  <a:pt x="100860" y="44920"/>
                </a:lnTo>
                <a:cubicBezTo>
                  <a:pt x="99736" y="46548"/>
                  <a:pt x="99736" y="48702"/>
                  <a:pt x="100860" y="50330"/>
                </a:cubicBezTo>
                <a:lnTo>
                  <a:pt x="101403" y="50997"/>
                </a:lnTo>
                <a:lnTo>
                  <a:pt x="102070" y="51540"/>
                </a:lnTo>
                <a:cubicBezTo>
                  <a:pt x="103699" y="52664"/>
                  <a:pt x="105851" y="52664"/>
                  <a:pt x="107480" y="51540"/>
                </a:cubicBezTo>
                <a:lnTo>
                  <a:pt x="108147" y="50997"/>
                </a:lnTo>
                <a:lnTo>
                  <a:pt x="123815" y="35319"/>
                </a:lnTo>
                <a:lnTo>
                  <a:pt x="123825" y="85725"/>
                </a:lnTo>
                <a:lnTo>
                  <a:pt x="123901" y="86582"/>
                </a:lnTo>
                <a:cubicBezTo>
                  <a:pt x="124257" y="88531"/>
                  <a:pt x="125781" y="90055"/>
                  <a:pt x="127730" y="90411"/>
                </a:cubicBezTo>
                <a:lnTo>
                  <a:pt x="128588" y="90488"/>
                </a:lnTo>
                <a:lnTo>
                  <a:pt x="129445" y="90411"/>
                </a:lnTo>
                <a:cubicBezTo>
                  <a:pt x="131394" y="90055"/>
                  <a:pt x="132918" y="88531"/>
                  <a:pt x="133274" y="86582"/>
                </a:cubicBezTo>
                <a:lnTo>
                  <a:pt x="133350" y="85725"/>
                </a:lnTo>
                <a:lnTo>
                  <a:pt x="133340" y="35300"/>
                </a:lnTo>
                <a:lnTo>
                  <a:pt x="149028" y="50997"/>
                </a:lnTo>
                <a:lnTo>
                  <a:pt x="149695" y="51540"/>
                </a:lnTo>
                <a:cubicBezTo>
                  <a:pt x="151866" y="53025"/>
                  <a:pt x="154830" y="52470"/>
                  <a:pt x="156315" y="50299"/>
                </a:cubicBezTo>
                <a:cubicBezTo>
                  <a:pt x="157424" y="48677"/>
                  <a:pt x="157424" y="46541"/>
                  <a:pt x="156315" y="44920"/>
                </a:cubicBezTo>
                <a:lnTo>
                  <a:pt x="155772" y="44253"/>
                </a:lnTo>
                <a:lnTo>
                  <a:pt x="131502" y="20041"/>
                </a:lnTo>
                <a:lnTo>
                  <a:pt x="131054" y="19736"/>
                </a:lnTo>
                <a:lnTo>
                  <a:pt x="130407" y="19412"/>
                </a:lnTo>
                <a:lnTo>
                  <a:pt x="129807" y="19212"/>
                </a:lnTo>
                <a:close/>
              </a:path>
            </a:pathLst>
          </a:custGeom>
          <a:gradFill flip="none" rotWithShape="1">
            <a:gsLst>
              <a:gs pos="85000">
                <a:srgbClr val="D59ED7"/>
              </a:gs>
              <a:gs pos="14000">
                <a:srgbClr val="8DC8E8"/>
              </a:gs>
            </a:gsLst>
            <a:lin ang="2700000" scaled="1"/>
            <a:tileRect/>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563" fontAlgn="base">
              <a:spcBef>
                <a:spcPct val="0"/>
              </a:spcBef>
              <a:spcAft>
                <a:spcPct val="0"/>
              </a:spcAft>
            </a:pPr>
            <a:endParaRPr lang="en-US" sz="1632" kern="0">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49" name="TextBox 48">
            <a:extLst>
              <a:ext uri="{FF2B5EF4-FFF2-40B4-BE49-F238E27FC236}">
                <a16:creationId xmlns:a16="http://schemas.microsoft.com/office/drawing/2014/main" id="{98F5AAFC-B980-49AF-609C-5D5D1FD24EC1}"/>
              </a:ext>
            </a:extLst>
          </p:cNvPr>
          <p:cNvSpPr txBox="1">
            <a:spLocks/>
          </p:cNvSpPr>
          <p:nvPr/>
        </p:nvSpPr>
        <p:spPr>
          <a:xfrm>
            <a:off x="361681" y="2144223"/>
            <a:ext cx="3657600" cy="440666"/>
          </a:xfrm>
          <a:prstGeom prst="roundRect">
            <a:avLst/>
          </a:prstGeom>
          <a:solidFill>
            <a:srgbClr val="C5B4E3">
              <a:alpha val="1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932293" fontAlgn="base">
              <a:spcBef>
                <a:spcPct val="0"/>
              </a:spcBef>
              <a:spcAft>
                <a:spcPct val="0"/>
              </a:spcAft>
              <a:defRPr/>
            </a:pPr>
            <a:r>
              <a:rPr lang="en-US" sz="2000">
                <a:solidFill>
                  <a:schemeClr val="tx1"/>
                </a:solidFill>
                <a:latin typeface="+mj-lt"/>
                <a:cs typeface="Segoe UI"/>
              </a:rPr>
              <a:t>Entradas</a:t>
            </a:r>
          </a:p>
        </p:txBody>
      </p:sp>
      <p:sp>
        <p:nvSpPr>
          <p:cNvPr id="66" name="Rectangle: Rounded Corners 65">
            <a:extLst>
              <a:ext uri="{FF2B5EF4-FFF2-40B4-BE49-F238E27FC236}">
                <a16:creationId xmlns:a16="http://schemas.microsoft.com/office/drawing/2014/main" id="{47B7AF96-E0FE-AC7D-2E43-48F70BEA8B07}"/>
              </a:ext>
            </a:extLst>
          </p:cNvPr>
          <p:cNvSpPr>
            <a:spLocks/>
          </p:cNvSpPr>
          <p:nvPr/>
        </p:nvSpPr>
        <p:spPr bwMode="auto">
          <a:xfrm>
            <a:off x="448156" y="2634743"/>
            <a:ext cx="3639312" cy="1662767"/>
          </a:xfrm>
          <a:prstGeom prst="roundRect">
            <a:avLst>
              <a:gd name="adj" fmla="val 453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spcAft>
                <a:spcPts val="600"/>
              </a:spcAft>
              <a:defRPr/>
            </a:pPr>
            <a:r>
              <a:rPr lang="es-MX" sz="1400">
                <a:gradFill>
                  <a:gsLst>
                    <a:gs pos="0">
                      <a:srgbClr val="8DC8E8"/>
                    </a:gs>
                    <a:gs pos="100000">
                      <a:srgbClr val="D59ED7"/>
                    </a:gs>
                  </a:gsLst>
                  <a:lin ang="2700000" scaled="1"/>
                </a:gradFill>
                <a:latin typeface="+mj-lt"/>
                <a:cs typeface="Segoe UI" panose="020B0502040204020203" pitchFamily="34" charset="0"/>
              </a:rPr>
              <a:t>Resultados agregados de la investigación</a:t>
            </a:r>
          </a:p>
          <a:p>
            <a:pPr marL="171450" lvl="0" indent="-171450">
              <a:spcAft>
                <a:spcPts val="600"/>
              </a:spcAft>
              <a:buFont typeface="Arial" panose="020B0604020202020204" pitchFamily="34" charset="0"/>
              <a:buChar char="•"/>
              <a:defRPr/>
            </a:pPr>
            <a:r>
              <a:rPr lang="es-MX" sz="1200">
                <a:solidFill>
                  <a:schemeClr val="tx1"/>
                </a:solidFill>
                <a:cs typeface="Segoe UI" panose="020B0502040204020203" pitchFamily="34" charset="0"/>
              </a:rPr>
              <a:t>Índice de tendencias laborales de Microsoft
Investigación de usuarios del Programa de Acceso Anticipado
Investigación interna de usuarios de Microsoft
Estudios de analistas y hallazgos publicados de líderes de opinión e instituciones académicas</a:t>
            </a:r>
            <a:endParaRPr kumimoji="0" lang="en-US" sz="1200" i="0" u="none" strike="noStrike" kern="1200" cap="none" spc="0" normalizeH="0" baseline="0" noProof="0">
              <a:ln>
                <a:noFill/>
              </a:ln>
              <a:solidFill>
                <a:schemeClr val="tx1"/>
              </a:solidFill>
              <a:effectLst/>
              <a:uLnTx/>
              <a:uFillTx/>
              <a:cs typeface="Segoe UI" panose="020B0502040204020203" pitchFamily="34" charset="0"/>
            </a:endParaRPr>
          </a:p>
        </p:txBody>
      </p:sp>
      <p:sp>
        <p:nvSpPr>
          <p:cNvPr id="77" name="Rectangle: Rounded Corners 76">
            <a:extLst>
              <a:ext uri="{FF2B5EF4-FFF2-40B4-BE49-F238E27FC236}">
                <a16:creationId xmlns:a16="http://schemas.microsoft.com/office/drawing/2014/main" id="{4DCC7669-9D17-1DED-9DEB-CB3C7417CEC8}"/>
              </a:ext>
              <a:ext uri="{C183D7F6-B498-43B3-948B-1728B52AA6E4}">
                <adec:decorative xmlns:adec="http://schemas.microsoft.com/office/drawing/2017/decorative" val="1"/>
              </a:ext>
            </a:extLst>
          </p:cNvPr>
          <p:cNvSpPr>
            <a:spLocks/>
          </p:cNvSpPr>
          <p:nvPr/>
        </p:nvSpPr>
        <p:spPr bwMode="auto">
          <a:xfrm>
            <a:off x="4206009" y="1436687"/>
            <a:ext cx="3778787" cy="3766907"/>
          </a:xfrm>
          <a:prstGeom prst="roundRect">
            <a:avLst>
              <a:gd name="adj" fmla="val 3200"/>
            </a:avLst>
          </a:prstGeom>
          <a:solidFill>
            <a:schemeClr val="bg1">
              <a:lumMod val="85000"/>
              <a:lumOff val="15000"/>
              <a:alpha val="10000"/>
            </a:schemeClr>
          </a:solidFill>
          <a:ln w="1905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78" tIns="146302" rIns="182878" bIns="146302"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l" defTabSz="93248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90" name="Graphic 48" descr="Icon of a calculator">
            <a:extLst>
              <a:ext uri="{FF2B5EF4-FFF2-40B4-BE49-F238E27FC236}">
                <a16:creationId xmlns:a16="http://schemas.microsoft.com/office/drawing/2014/main" id="{985FABE3-3569-7C53-0D5E-6A440A9D2778}"/>
              </a:ext>
            </a:extLst>
          </p:cNvPr>
          <p:cNvSpPr>
            <a:spLocks/>
          </p:cNvSpPr>
          <p:nvPr/>
        </p:nvSpPr>
        <p:spPr>
          <a:xfrm>
            <a:off x="5923354" y="1572284"/>
            <a:ext cx="344096" cy="430118"/>
          </a:xfrm>
          <a:custGeom>
            <a:avLst/>
            <a:gdLst>
              <a:gd name="connsiteX0" fmla="*/ 0 w 152400"/>
              <a:gd name="connsiteY0" fmla="*/ 30956 h 190500"/>
              <a:gd name="connsiteX1" fmla="*/ 30956 w 152400"/>
              <a:gd name="connsiteY1" fmla="*/ 0 h 190500"/>
              <a:gd name="connsiteX2" fmla="*/ 121444 w 152400"/>
              <a:gd name="connsiteY2" fmla="*/ 0 h 190500"/>
              <a:gd name="connsiteX3" fmla="*/ 152400 w 152400"/>
              <a:gd name="connsiteY3" fmla="*/ 30956 h 190500"/>
              <a:gd name="connsiteX4" fmla="*/ 152400 w 152400"/>
              <a:gd name="connsiteY4" fmla="*/ 159544 h 190500"/>
              <a:gd name="connsiteX5" fmla="*/ 121444 w 152400"/>
              <a:gd name="connsiteY5" fmla="*/ 190500 h 190500"/>
              <a:gd name="connsiteX6" fmla="*/ 30956 w 152400"/>
              <a:gd name="connsiteY6" fmla="*/ 190500 h 190500"/>
              <a:gd name="connsiteX7" fmla="*/ 0 w 152400"/>
              <a:gd name="connsiteY7" fmla="*/ 159544 h 190500"/>
              <a:gd name="connsiteX8" fmla="*/ 0 w 152400"/>
              <a:gd name="connsiteY8" fmla="*/ 30956 h 190500"/>
              <a:gd name="connsiteX9" fmla="*/ 47625 w 152400"/>
              <a:gd name="connsiteY9" fmla="*/ 28575 h 190500"/>
              <a:gd name="connsiteX10" fmla="*/ 28575 w 152400"/>
              <a:gd name="connsiteY10" fmla="*/ 47625 h 190500"/>
              <a:gd name="connsiteX11" fmla="*/ 28575 w 152400"/>
              <a:gd name="connsiteY11" fmla="*/ 57150 h 190500"/>
              <a:gd name="connsiteX12" fmla="*/ 47625 w 152400"/>
              <a:gd name="connsiteY12" fmla="*/ 76200 h 190500"/>
              <a:gd name="connsiteX13" fmla="*/ 104775 w 152400"/>
              <a:gd name="connsiteY13" fmla="*/ 76200 h 190500"/>
              <a:gd name="connsiteX14" fmla="*/ 123825 w 152400"/>
              <a:gd name="connsiteY14" fmla="*/ 57150 h 190500"/>
              <a:gd name="connsiteX15" fmla="*/ 123825 w 152400"/>
              <a:gd name="connsiteY15" fmla="*/ 47625 h 190500"/>
              <a:gd name="connsiteX16" fmla="*/ 104775 w 152400"/>
              <a:gd name="connsiteY16" fmla="*/ 28575 h 190500"/>
              <a:gd name="connsiteX17" fmla="*/ 47625 w 152400"/>
              <a:gd name="connsiteY17" fmla="*/ 28575 h 190500"/>
              <a:gd name="connsiteX18" fmla="*/ 52388 w 152400"/>
              <a:gd name="connsiteY18" fmla="*/ 107156 h 190500"/>
              <a:gd name="connsiteX19" fmla="*/ 40481 w 152400"/>
              <a:gd name="connsiteY19" fmla="*/ 95250 h 190500"/>
              <a:gd name="connsiteX20" fmla="*/ 28575 w 152400"/>
              <a:gd name="connsiteY20" fmla="*/ 107156 h 190500"/>
              <a:gd name="connsiteX21" fmla="*/ 40481 w 152400"/>
              <a:gd name="connsiteY21" fmla="*/ 119063 h 190500"/>
              <a:gd name="connsiteX22" fmla="*/ 52388 w 152400"/>
              <a:gd name="connsiteY22" fmla="*/ 107156 h 190500"/>
              <a:gd name="connsiteX23" fmla="*/ 40481 w 152400"/>
              <a:gd name="connsiteY23" fmla="*/ 157163 h 190500"/>
              <a:gd name="connsiteX24" fmla="*/ 52388 w 152400"/>
              <a:gd name="connsiteY24" fmla="*/ 145256 h 190500"/>
              <a:gd name="connsiteX25" fmla="*/ 40481 w 152400"/>
              <a:gd name="connsiteY25" fmla="*/ 133350 h 190500"/>
              <a:gd name="connsiteX26" fmla="*/ 28575 w 152400"/>
              <a:gd name="connsiteY26" fmla="*/ 145256 h 190500"/>
              <a:gd name="connsiteX27" fmla="*/ 40481 w 152400"/>
              <a:gd name="connsiteY27" fmla="*/ 157163 h 190500"/>
              <a:gd name="connsiteX28" fmla="*/ 123825 w 152400"/>
              <a:gd name="connsiteY28" fmla="*/ 107156 h 190500"/>
              <a:gd name="connsiteX29" fmla="*/ 111919 w 152400"/>
              <a:gd name="connsiteY29" fmla="*/ 95250 h 190500"/>
              <a:gd name="connsiteX30" fmla="*/ 100013 w 152400"/>
              <a:gd name="connsiteY30" fmla="*/ 107156 h 190500"/>
              <a:gd name="connsiteX31" fmla="*/ 111919 w 152400"/>
              <a:gd name="connsiteY31" fmla="*/ 119063 h 190500"/>
              <a:gd name="connsiteX32" fmla="*/ 123825 w 152400"/>
              <a:gd name="connsiteY32" fmla="*/ 107156 h 190500"/>
              <a:gd name="connsiteX33" fmla="*/ 111919 w 152400"/>
              <a:gd name="connsiteY33" fmla="*/ 157163 h 190500"/>
              <a:gd name="connsiteX34" fmla="*/ 123825 w 152400"/>
              <a:gd name="connsiteY34" fmla="*/ 145256 h 190500"/>
              <a:gd name="connsiteX35" fmla="*/ 111919 w 152400"/>
              <a:gd name="connsiteY35" fmla="*/ 133350 h 190500"/>
              <a:gd name="connsiteX36" fmla="*/ 100013 w 152400"/>
              <a:gd name="connsiteY36" fmla="*/ 145256 h 190500"/>
              <a:gd name="connsiteX37" fmla="*/ 111919 w 152400"/>
              <a:gd name="connsiteY37" fmla="*/ 157163 h 190500"/>
              <a:gd name="connsiteX38" fmla="*/ 88106 w 152400"/>
              <a:gd name="connsiteY38" fmla="*/ 107156 h 190500"/>
              <a:gd name="connsiteX39" fmla="*/ 76200 w 152400"/>
              <a:gd name="connsiteY39" fmla="*/ 95250 h 190500"/>
              <a:gd name="connsiteX40" fmla="*/ 64294 w 152400"/>
              <a:gd name="connsiteY40" fmla="*/ 107156 h 190500"/>
              <a:gd name="connsiteX41" fmla="*/ 76200 w 152400"/>
              <a:gd name="connsiteY41" fmla="*/ 119063 h 190500"/>
              <a:gd name="connsiteX42" fmla="*/ 88106 w 152400"/>
              <a:gd name="connsiteY42" fmla="*/ 107156 h 190500"/>
              <a:gd name="connsiteX43" fmla="*/ 76200 w 152400"/>
              <a:gd name="connsiteY43" fmla="*/ 157163 h 190500"/>
              <a:gd name="connsiteX44" fmla="*/ 88106 w 152400"/>
              <a:gd name="connsiteY44" fmla="*/ 145256 h 190500"/>
              <a:gd name="connsiteX45" fmla="*/ 76200 w 152400"/>
              <a:gd name="connsiteY45" fmla="*/ 133350 h 190500"/>
              <a:gd name="connsiteX46" fmla="*/ 64294 w 152400"/>
              <a:gd name="connsiteY46" fmla="*/ 145256 h 190500"/>
              <a:gd name="connsiteX47" fmla="*/ 76200 w 152400"/>
              <a:gd name="connsiteY47" fmla="*/ 15716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2400" h="190500">
                <a:moveTo>
                  <a:pt x="0" y="30956"/>
                </a:moveTo>
                <a:cubicBezTo>
                  <a:pt x="0" y="13860"/>
                  <a:pt x="13860" y="0"/>
                  <a:pt x="30956" y="0"/>
                </a:cubicBezTo>
                <a:lnTo>
                  <a:pt x="121444" y="0"/>
                </a:lnTo>
                <a:cubicBezTo>
                  <a:pt x="138540" y="0"/>
                  <a:pt x="152400" y="13860"/>
                  <a:pt x="152400" y="30956"/>
                </a:cubicBezTo>
                <a:lnTo>
                  <a:pt x="152400" y="159544"/>
                </a:lnTo>
                <a:cubicBezTo>
                  <a:pt x="152400" y="176640"/>
                  <a:pt x="138540" y="190500"/>
                  <a:pt x="121444" y="190500"/>
                </a:cubicBezTo>
                <a:lnTo>
                  <a:pt x="30956" y="190500"/>
                </a:lnTo>
                <a:cubicBezTo>
                  <a:pt x="13860" y="190500"/>
                  <a:pt x="0" y="176640"/>
                  <a:pt x="0" y="159544"/>
                </a:cubicBezTo>
                <a:lnTo>
                  <a:pt x="0" y="30956"/>
                </a:lnTo>
                <a:close/>
                <a:moveTo>
                  <a:pt x="47625" y="28575"/>
                </a:moveTo>
                <a:cubicBezTo>
                  <a:pt x="37104" y="28575"/>
                  <a:pt x="28575" y="37104"/>
                  <a:pt x="28575" y="47625"/>
                </a:cubicBezTo>
                <a:lnTo>
                  <a:pt x="28575" y="57150"/>
                </a:lnTo>
                <a:cubicBezTo>
                  <a:pt x="28575" y="67671"/>
                  <a:pt x="37104" y="76200"/>
                  <a:pt x="47625" y="76200"/>
                </a:cubicBezTo>
                <a:lnTo>
                  <a:pt x="104775" y="76200"/>
                </a:lnTo>
                <a:cubicBezTo>
                  <a:pt x="115296" y="76200"/>
                  <a:pt x="123825" y="67671"/>
                  <a:pt x="123825" y="57150"/>
                </a:cubicBezTo>
                <a:lnTo>
                  <a:pt x="123825" y="47625"/>
                </a:lnTo>
                <a:cubicBezTo>
                  <a:pt x="123825" y="37104"/>
                  <a:pt x="115296" y="28575"/>
                  <a:pt x="104775" y="28575"/>
                </a:cubicBezTo>
                <a:lnTo>
                  <a:pt x="47625" y="28575"/>
                </a:lnTo>
                <a:close/>
                <a:moveTo>
                  <a:pt x="52388" y="107156"/>
                </a:moveTo>
                <a:cubicBezTo>
                  <a:pt x="52388" y="100580"/>
                  <a:pt x="47057" y="95250"/>
                  <a:pt x="40481" y="95250"/>
                </a:cubicBezTo>
                <a:cubicBezTo>
                  <a:pt x="33906" y="95250"/>
                  <a:pt x="28575" y="100580"/>
                  <a:pt x="28575" y="107156"/>
                </a:cubicBezTo>
                <a:cubicBezTo>
                  <a:pt x="28575" y="113732"/>
                  <a:pt x="33906" y="119063"/>
                  <a:pt x="40481" y="119063"/>
                </a:cubicBezTo>
                <a:cubicBezTo>
                  <a:pt x="47057" y="119063"/>
                  <a:pt x="52388" y="113732"/>
                  <a:pt x="52388" y="107156"/>
                </a:cubicBezTo>
                <a:close/>
                <a:moveTo>
                  <a:pt x="40481" y="157163"/>
                </a:moveTo>
                <a:cubicBezTo>
                  <a:pt x="47057" y="157163"/>
                  <a:pt x="52388" y="151832"/>
                  <a:pt x="52388" y="145256"/>
                </a:cubicBezTo>
                <a:cubicBezTo>
                  <a:pt x="52388" y="138680"/>
                  <a:pt x="47057" y="133350"/>
                  <a:pt x="40481" y="133350"/>
                </a:cubicBezTo>
                <a:cubicBezTo>
                  <a:pt x="33906" y="133350"/>
                  <a:pt x="28575" y="138680"/>
                  <a:pt x="28575" y="145256"/>
                </a:cubicBezTo>
                <a:cubicBezTo>
                  <a:pt x="28575" y="151832"/>
                  <a:pt x="33906" y="157163"/>
                  <a:pt x="40481" y="157163"/>
                </a:cubicBezTo>
                <a:close/>
                <a:moveTo>
                  <a:pt x="123825" y="107156"/>
                </a:moveTo>
                <a:cubicBezTo>
                  <a:pt x="123825" y="100580"/>
                  <a:pt x="118495" y="95250"/>
                  <a:pt x="111919" y="95250"/>
                </a:cubicBezTo>
                <a:cubicBezTo>
                  <a:pt x="105343" y="95250"/>
                  <a:pt x="100013" y="100580"/>
                  <a:pt x="100013" y="107156"/>
                </a:cubicBezTo>
                <a:cubicBezTo>
                  <a:pt x="100013" y="113732"/>
                  <a:pt x="105343" y="119063"/>
                  <a:pt x="111919" y="119063"/>
                </a:cubicBezTo>
                <a:cubicBezTo>
                  <a:pt x="118495" y="119063"/>
                  <a:pt x="123825" y="113732"/>
                  <a:pt x="123825" y="107156"/>
                </a:cubicBezTo>
                <a:close/>
                <a:moveTo>
                  <a:pt x="111919" y="157163"/>
                </a:moveTo>
                <a:cubicBezTo>
                  <a:pt x="118495" y="157163"/>
                  <a:pt x="123825" y="151832"/>
                  <a:pt x="123825" y="145256"/>
                </a:cubicBezTo>
                <a:cubicBezTo>
                  <a:pt x="123825" y="138680"/>
                  <a:pt x="118495" y="133350"/>
                  <a:pt x="111919" y="133350"/>
                </a:cubicBezTo>
                <a:cubicBezTo>
                  <a:pt x="105343" y="133350"/>
                  <a:pt x="100013" y="138680"/>
                  <a:pt x="100013" y="145256"/>
                </a:cubicBezTo>
                <a:cubicBezTo>
                  <a:pt x="100013" y="151832"/>
                  <a:pt x="105343" y="157163"/>
                  <a:pt x="111919" y="157163"/>
                </a:cubicBezTo>
                <a:close/>
                <a:moveTo>
                  <a:pt x="88106" y="107156"/>
                </a:moveTo>
                <a:cubicBezTo>
                  <a:pt x="88106" y="100580"/>
                  <a:pt x="82776" y="95250"/>
                  <a:pt x="76200" y="95250"/>
                </a:cubicBezTo>
                <a:cubicBezTo>
                  <a:pt x="69624" y="95250"/>
                  <a:pt x="64294" y="100580"/>
                  <a:pt x="64294" y="107156"/>
                </a:cubicBezTo>
                <a:cubicBezTo>
                  <a:pt x="64294" y="113732"/>
                  <a:pt x="69624" y="119063"/>
                  <a:pt x="76200" y="119063"/>
                </a:cubicBezTo>
                <a:cubicBezTo>
                  <a:pt x="82776" y="119063"/>
                  <a:pt x="88106" y="113732"/>
                  <a:pt x="88106" y="107156"/>
                </a:cubicBezTo>
                <a:close/>
                <a:moveTo>
                  <a:pt x="76200" y="157163"/>
                </a:moveTo>
                <a:cubicBezTo>
                  <a:pt x="82776" y="157163"/>
                  <a:pt x="88106" y="151832"/>
                  <a:pt x="88106" y="145256"/>
                </a:cubicBezTo>
                <a:cubicBezTo>
                  <a:pt x="88106" y="138680"/>
                  <a:pt x="82776" y="133350"/>
                  <a:pt x="76200" y="133350"/>
                </a:cubicBezTo>
                <a:cubicBezTo>
                  <a:pt x="69624" y="133350"/>
                  <a:pt x="64294" y="138680"/>
                  <a:pt x="64294" y="145256"/>
                </a:cubicBezTo>
                <a:cubicBezTo>
                  <a:pt x="64294" y="151832"/>
                  <a:pt x="69624" y="157163"/>
                  <a:pt x="76200" y="157163"/>
                </a:cubicBezTo>
                <a:close/>
              </a:path>
            </a:pathLst>
          </a:custGeom>
          <a:gradFill flip="none" rotWithShape="1">
            <a:gsLst>
              <a:gs pos="85000">
                <a:srgbClr val="D59ED7"/>
              </a:gs>
              <a:gs pos="14000">
                <a:srgbClr val="8DC8E8"/>
              </a:gs>
            </a:gsLst>
            <a:lin ang="2700000" scaled="1"/>
            <a:tileRect/>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563" fontAlgn="base">
              <a:spcBef>
                <a:spcPct val="0"/>
              </a:spcBef>
              <a:spcAft>
                <a:spcPct val="0"/>
              </a:spcAft>
            </a:pPr>
            <a:endParaRPr lang="en-US" sz="1632" kern="0">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101" name="TextBox 11">
            <a:extLst>
              <a:ext uri="{FF2B5EF4-FFF2-40B4-BE49-F238E27FC236}">
                <a16:creationId xmlns:a16="http://schemas.microsoft.com/office/drawing/2014/main" id="{6A29C2E3-238C-D46F-4EF9-1A7C0DCF6190}"/>
              </a:ext>
            </a:extLst>
          </p:cNvPr>
          <p:cNvSpPr txBox="1">
            <a:spLocks/>
          </p:cNvSpPr>
          <p:nvPr/>
        </p:nvSpPr>
        <p:spPr>
          <a:xfrm>
            <a:off x="4266603" y="2161248"/>
            <a:ext cx="3657600" cy="406614"/>
          </a:xfrm>
          <a:prstGeom prst="roundRect">
            <a:avLst/>
          </a:prstGeom>
          <a:solidFill>
            <a:srgbClr val="C5B4E3">
              <a:alpha val="1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R="0" lvl="0" indent="0" algn="ctr" defTabSz="932293" fontAlgn="base">
              <a:lnSpc>
                <a:spcPct val="90000"/>
              </a:lnSpc>
              <a:spcBef>
                <a:spcPct val="0"/>
              </a:spcBef>
              <a:spcAft>
                <a:spcPct val="0"/>
              </a:spcAft>
              <a:buClrTx/>
              <a:buSzTx/>
              <a:buFontTx/>
              <a:buNone/>
              <a:tabLst/>
              <a:defRPr/>
            </a:pPr>
            <a:r>
              <a:rPr lang="en-US" sz="2000" err="1">
                <a:solidFill>
                  <a:schemeClr val="tx1"/>
                </a:solidFill>
                <a:latin typeface="+mj-lt"/>
                <a:cs typeface="Segoe UI"/>
              </a:rPr>
              <a:t>Cálculos</a:t>
            </a:r>
            <a:endParaRPr lang="en-US" sz="2000">
              <a:solidFill>
                <a:schemeClr val="tx1"/>
              </a:solidFill>
              <a:latin typeface="+mj-lt"/>
              <a:cs typeface="Segoe UI"/>
            </a:endParaRPr>
          </a:p>
        </p:txBody>
      </p:sp>
      <p:sp>
        <p:nvSpPr>
          <p:cNvPr id="111" name="Rectangle: Rounded Corners 110">
            <a:extLst>
              <a:ext uri="{FF2B5EF4-FFF2-40B4-BE49-F238E27FC236}">
                <a16:creationId xmlns:a16="http://schemas.microsoft.com/office/drawing/2014/main" id="{A7FC4C57-CF8E-55E2-2ECA-A5AAD049EA88}"/>
              </a:ext>
            </a:extLst>
          </p:cNvPr>
          <p:cNvSpPr>
            <a:spLocks/>
          </p:cNvSpPr>
          <p:nvPr/>
        </p:nvSpPr>
        <p:spPr bwMode="auto">
          <a:xfrm>
            <a:off x="4399271" y="2634743"/>
            <a:ext cx="3639312" cy="2462778"/>
          </a:xfrm>
          <a:prstGeom prst="roundRect">
            <a:avLst>
              <a:gd name="adj" fmla="val 453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spcAft>
                <a:spcPts val="600"/>
              </a:spcAft>
              <a:defRPr/>
            </a:pPr>
            <a:r>
              <a:rPr lang="en-US" sz="1400">
                <a:gradFill>
                  <a:gsLst>
                    <a:gs pos="0">
                      <a:srgbClr val="D59ED7"/>
                    </a:gs>
                    <a:gs pos="100000">
                      <a:srgbClr val="8DC8E8"/>
                    </a:gs>
                  </a:gsLst>
                  <a:lin ang="2700000" scaled="1"/>
                </a:gradFill>
                <a:latin typeface="+mj-lt"/>
                <a:cs typeface="Segoe UI" panose="020B0502040204020203" pitchFamily="34" charset="0"/>
              </a:rPr>
              <a:t>Marco de </a:t>
            </a:r>
            <a:r>
              <a:rPr lang="en-US" sz="1400" err="1">
                <a:gradFill>
                  <a:gsLst>
                    <a:gs pos="0">
                      <a:srgbClr val="D59ED7"/>
                    </a:gs>
                    <a:gs pos="100000">
                      <a:srgbClr val="8DC8E8"/>
                    </a:gs>
                  </a:gsLst>
                  <a:lin ang="2700000" scaled="1"/>
                </a:gradFill>
                <a:latin typeface="+mj-lt"/>
                <a:cs typeface="Segoe UI" panose="020B0502040204020203" pitchFamily="34" charset="0"/>
              </a:rPr>
              <a:t>valores</a:t>
            </a:r>
            <a:r>
              <a:rPr lang="en-US" sz="1400">
                <a:gradFill>
                  <a:gsLst>
                    <a:gs pos="0">
                      <a:srgbClr val="D59ED7"/>
                    </a:gs>
                    <a:gs pos="100000">
                      <a:srgbClr val="8DC8E8"/>
                    </a:gs>
                  </a:gsLst>
                  <a:lin ang="2700000" scaled="1"/>
                </a:gradFill>
                <a:latin typeface="+mj-lt"/>
                <a:cs typeface="Segoe UI" panose="020B0502040204020203" pitchFamily="34" charset="0"/>
              </a:rPr>
              <a:t> de Microsoft 365 Copilot</a:t>
            </a:r>
          </a:p>
          <a:p>
            <a:pPr marL="171450" lvl="0" indent="-171450">
              <a:spcAft>
                <a:spcPts val="600"/>
              </a:spcAft>
              <a:buFont typeface="Arial" panose="020B0604020202020204" pitchFamily="34" charset="0"/>
              <a:buChar char="•"/>
              <a:defRPr/>
            </a:pPr>
            <a:r>
              <a:rPr lang="en-US" sz="1200" err="1">
                <a:solidFill>
                  <a:schemeClr val="tx1"/>
                </a:solidFill>
                <a:cs typeface="Segoe UI"/>
              </a:rPr>
              <a:t>Ahorro</a:t>
            </a:r>
            <a:r>
              <a:rPr lang="en-US" sz="1200">
                <a:solidFill>
                  <a:schemeClr val="tx1"/>
                </a:solidFill>
                <a:cs typeface="Segoe UI"/>
              </a:rPr>
              <a:t> de </a:t>
            </a:r>
            <a:r>
              <a:rPr lang="en-US" sz="1200" err="1">
                <a:solidFill>
                  <a:schemeClr val="tx1"/>
                </a:solidFill>
                <a:cs typeface="Segoe UI"/>
              </a:rPr>
              <a:t>costes</a:t>
            </a:r>
            <a:endParaRPr lang="en-US" sz="1200">
              <a:solidFill>
                <a:schemeClr val="tx1"/>
              </a:solidFill>
              <a:cs typeface="Segoe UI"/>
            </a:endParaRPr>
          </a:p>
          <a:p>
            <a:pPr marL="171450" lvl="0" indent="-171450">
              <a:spcAft>
                <a:spcPts val="600"/>
              </a:spcAft>
              <a:buFont typeface="Arial" panose="020B0604020202020204" pitchFamily="34" charset="0"/>
              <a:buChar char="•"/>
              <a:defRPr/>
            </a:pPr>
            <a:r>
              <a:rPr lang="en-US" sz="1200">
                <a:solidFill>
                  <a:schemeClr val="tx1"/>
                </a:solidFill>
                <a:cs typeface="Segoe UI"/>
              </a:rPr>
              <a:t>       </a:t>
            </a:r>
            <a:r>
              <a:rPr lang="es-MX" sz="1100">
                <a:solidFill>
                  <a:schemeClr val="tx1"/>
                </a:solidFill>
                <a:cs typeface="Segoe UI" panose="020B0502040204020203" pitchFamily="34" charset="0"/>
              </a:rPr>
              <a:t>Productividad
        Gasto en externalización
        Gasto de proveedores</a:t>
            </a:r>
          </a:p>
          <a:p>
            <a:pPr marL="171450" lvl="0" indent="-171450">
              <a:spcAft>
                <a:spcPts val="600"/>
              </a:spcAft>
              <a:buFont typeface="Arial" panose="020B0604020202020204" pitchFamily="34" charset="0"/>
              <a:buChar char="•"/>
              <a:defRPr/>
            </a:pPr>
            <a:r>
              <a:rPr lang="es-MX" sz="1100">
                <a:solidFill>
                  <a:schemeClr val="tx1"/>
                </a:solidFill>
                <a:cs typeface="Segoe UI" panose="020B0502040204020203" pitchFamily="34" charset="0"/>
              </a:rPr>
              <a:t>Costos de </a:t>
            </a:r>
            <a:r>
              <a:rPr lang="es-MX" sz="1100" err="1">
                <a:solidFill>
                  <a:schemeClr val="tx1"/>
                </a:solidFill>
                <a:cs typeface="Segoe UI" panose="020B0502040204020203" pitchFamily="34" charset="0"/>
              </a:rPr>
              <a:t>desarrolloGrowth</a:t>
            </a:r>
            <a:endParaRPr lang="en-US" sz="1200">
              <a:solidFill>
                <a:schemeClr val="tx1"/>
              </a:solidFill>
              <a:cs typeface="Segoe UI" panose="020B0502040204020203" pitchFamily="34" charset="0"/>
            </a:endParaRPr>
          </a:p>
          <a:p>
            <a:pPr marL="460375" lvl="1" indent="-171450">
              <a:buFont typeface="Segoe UI" panose="020B0502040204020203" pitchFamily="34" charset="0"/>
              <a:buChar char="–"/>
              <a:defRPr/>
            </a:pPr>
            <a:r>
              <a:rPr lang="es-MX" sz="1100">
                <a:solidFill>
                  <a:schemeClr val="tx1"/>
                </a:solidFill>
                <a:cs typeface="Segoe UI" panose="020B0502040204020203" pitchFamily="34" charset="0"/>
              </a:rPr>
              <a:t>Tasa de cierre
Retención de clientes
Tiempo de comercialización</a:t>
            </a:r>
          </a:p>
          <a:p>
            <a:pPr marL="460375" lvl="1" indent="-171450">
              <a:buFont typeface="Arial" panose="020B0604020202020204" pitchFamily="34" charset="0"/>
              <a:buChar char="•"/>
              <a:defRPr/>
            </a:pPr>
            <a:r>
              <a:rPr lang="es-MX" sz="1100">
                <a:solidFill>
                  <a:schemeClr val="tx1"/>
                </a:solidFill>
                <a:cs typeface="Segoe UI" panose="020B0502040204020203" pitchFamily="34" charset="0"/>
              </a:rPr>
              <a:t>    </a:t>
            </a:r>
            <a:r>
              <a:rPr lang="en-US" sz="1200">
                <a:solidFill>
                  <a:schemeClr val="tx1"/>
                </a:solidFill>
                <a:cs typeface="Segoe UI"/>
              </a:rPr>
              <a:t>Engagement</a:t>
            </a:r>
            <a:endParaRPr lang="en-US" sz="1200"/>
          </a:p>
          <a:p>
            <a:pPr marL="460375" lvl="1" indent="-171450">
              <a:buFont typeface="Segoe UI" panose="020B0502040204020203" pitchFamily="34" charset="0"/>
              <a:buChar char="–"/>
              <a:defRPr/>
            </a:pPr>
            <a:r>
              <a:rPr lang="en-US" sz="1100" err="1">
                <a:solidFill>
                  <a:schemeClr val="tx1"/>
                </a:solidFill>
                <a:cs typeface="Segoe UI" panose="020B0502040204020203" pitchFamily="34" charset="0"/>
              </a:rPr>
              <a:t>Retención</a:t>
            </a:r>
            <a:r>
              <a:rPr lang="en-US" sz="1100">
                <a:solidFill>
                  <a:schemeClr val="tx1"/>
                </a:solidFill>
                <a:cs typeface="Segoe UI" panose="020B0502040204020203" pitchFamily="34" charset="0"/>
              </a:rPr>
              <a:t> de </a:t>
            </a:r>
            <a:r>
              <a:rPr lang="en-US" sz="1100" err="1">
                <a:solidFill>
                  <a:schemeClr val="tx1"/>
                </a:solidFill>
                <a:cs typeface="Segoe UI" panose="020B0502040204020203" pitchFamily="34" charset="0"/>
              </a:rPr>
              <a:t>empleados</a:t>
            </a:r>
            <a:endParaRPr lang="en-US" sz="1100">
              <a:solidFill>
                <a:schemeClr val="tx1"/>
              </a:solidFill>
              <a:cs typeface="Segoe UI" panose="020B0502040204020203" pitchFamily="34" charset="0"/>
            </a:endParaRPr>
          </a:p>
        </p:txBody>
      </p:sp>
      <p:sp>
        <p:nvSpPr>
          <p:cNvPr id="119" name="Rectangle: Rounded Corners 118">
            <a:extLst>
              <a:ext uri="{FF2B5EF4-FFF2-40B4-BE49-F238E27FC236}">
                <a16:creationId xmlns:a16="http://schemas.microsoft.com/office/drawing/2014/main" id="{AEB374BC-6B5D-EC29-A5C6-3C8E836BE655}"/>
              </a:ext>
              <a:ext uri="{C183D7F6-B498-43B3-948B-1728B52AA6E4}">
                <adec:decorative xmlns:adec="http://schemas.microsoft.com/office/drawing/2017/decorative" val="1"/>
              </a:ext>
            </a:extLst>
          </p:cNvPr>
          <p:cNvSpPr>
            <a:spLocks/>
          </p:cNvSpPr>
          <p:nvPr/>
        </p:nvSpPr>
        <p:spPr bwMode="auto">
          <a:xfrm>
            <a:off x="8112088" y="1436688"/>
            <a:ext cx="3778787" cy="3766906"/>
          </a:xfrm>
          <a:prstGeom prst="roundRect">
            <a:avLst>
              <a:gd name="adj" fmla="val 3200"/>
            </a:avLst>
          </a:prstGeom>
          <a:solidFill>
            <a:schemeClr val="bg1">
              <a:lumMod val="85000"/>
              <a:lumOff val="15000"/>
              <a:alpha val="10000"/>
            </a:schemeClr>
          </a:solidFill>
          <a:ln w="1905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78" tIns="146302" rIns="182878" bIns="146302"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l" defTabSz="93248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27" name="Graphic 54" descr="Icon of a CPU with a right arrow">
            <a:extLst>
              <a:ext uri="{FF2B5EF4-FFF2-40B4-BE49-F238E27FC236}">
                <a16:creationId xmlns:a16="http://schemas.microsoft.com/office/drawing/2014/main" id="{95927F81-5EAD-2748-AB4E-FF436D59CE98}"/>
              </a:ext>
            </a:extLst>
          </p:cNvPr>
          <p:cNvSpPr>
            <a:spLocks/>
          </p:cNvSpPr>
          <p:nvPr/>
        </p:nvSpPr>
        <p:spPr>
          <a:xfrm>
            <a:off x="9767509" y="1537830"/>
            <a:ext cx="446446" cy="468770"/>
          </a:xfrm>
          <a:custGeom>
            <a:avLst/>
            <a:gdLst>
              <a:gd name="connsiteX0" fmla="*/ 190462 w 190500"/>
              <a:gd name="connsiteY0" fmla="*/ 85458 h 200025"/>
              <a:gd name="connsiteX1" fmla="*/ 190462 w 190500"/>
              <a:gd name="connsiteY1" fmla="*/ 183356 h 200025"/>
              <a:gd name="connsiteX2" fmla="*/ 173793 w 190500"/>
              <a:gd name="connsiteY2" fmla="*/ 200025 h 200025"/>
              <a:gd name="connsiteX3" fmla="*/ 104756 w 190500"/>
              <a:gd name="connsiteY3" fmla="*/ 200025 h 200025"/>
              <a:gd name="connsiteX4" fmla="*/ 102318 w 190500"/>
              <a:gd name="connsiteY4" fmla="*/ 199844 h 200025"/>
              <a:gd name="connsiteX5" fmla="*/ 102318 w 190500"/>
              <a:gd name="connsiteY5" fmla="*/ 102918 h 200025"/>
              <a:gd name="connsiteX6" fmla="*/ 138113 w 190500"/>
              <a:gd name="connsiteY6" fmla="*/ 114300 h 200025"/>
              <a:gd name="connsiteX7" fmla="*/ 190462 w 190500"/>
              <a:gd name="connsiteY7" fmla="*/ 85458 h 200025"/>
              <a:gd name="connsiteX8" fmla="*/ 76381 w 190500"/>
              <a:gd name="connsiteY8" fmla="*/ 47644 h 200025"/>
              <a:gd name="connsiteX9" fmla="*/ 88040 w 190500"/>
              <a:gd name="connsiteY9" fmla="*/ 88802 h 200025"/>
              <a:gd name="connsiteX10" fmla="*/ 88040 w 190500"/>
              <a:gd name="connsiteY10" fmla="*/ 199825 h 200025"/>
              <a:gd name="connsiteX11" fmla="*/ 85706 w 190500"/>
              <a:gd name="connsiteY11" fmla="*/ 199987 h 200025"/>
              <a:gd name="connsiteX12" fmla="*/ 16669 w 190500"/>
              <a:gd name="connsiteY12" fmla="*/ 199987 h 200025"/>
              <a:gd name="connsiteX13" fmla="*/ 0 w 190500"/>
              <a:gd name="connsiteY13" fmla="*/ 183318 h 200025"/>
              <a:gd name="connsiteX14" fmla="*/ 0 w 190500"/>
              <a:gd name="connsiteY14" fmla="*/ 64303 h 200025"/>
              <a:gd name="connsiteX15" fmla="*/ 16669 w 190500"/>
              <a:gd name="connsiteY15" fmla="*/ 47635 h 200025"/>
              <a:gd name="connsiteX16" fmla="*/ 76381 w 190500"/>
              <a:gd name="connsiteY16" fmla="*/ 47635 h 200025"/>
              <a:gd name="connsiteX17" fmla="*/ 68990 w 190500"/>
              <a:gd name="connsiteY17" fmla="*/ 157163 h 200025"/>
              <a:gd name="connsiteX18" fmla="*/ 54673 w 190500"/>
              <a:gd name="connsiteY18" fmla="*/ 157163 h 200025"/>
              <a:gd name="connsiteX19" fmla="*/ 53702 w 190500"/>
              <a:gd name="connsiteY19" fmla="*/ 157229 h 200025"/>
              <a:gd name="connsiteX20" fmla="*/ 47599 w 190500"/>
              <a:gd name="connsiteY20" fmla="*/ 165280 h 200025"/>
              <a:gd name="connsiteX21" fmla="*/ 53702 w 190500"/>
              <a:gd name="connsiteY21" fmla="*/ 171383 h 200025"/>
              <a:gd name="connsiteX22" fmla="*/ 54673 w 190500"/>
              <a:gd name="connsiteY22" fmla="*/ 171450 h 200025"/>
              <a:gd name="connsiteX23" fmla="*/ 68980 w 190500"/>
              <a:gd name="connsiteY23" fmla="*/ 171450 h 200025"/>
              <a:gd name="connsiteX24" fmla="*/ 69952 w 190500"/>
              <a:gd name="connsiteY24" fmla="*/ 171383 h 200025"/>
              <a:gd name="connsiteX25" fmla="*/ 76055 w 190500"/>
              <a:gd name="connsiteY25" fmla="*/ 163333 h 200025"/>
              <a:gd name="connsiteX26" fmla="*/ 69952 w 190500"/>
              <a:gd name="connsiteY26" fmla="*/ 157229 h 200025"/>
              <a:gd name="connsiteX27" fmla="*/ 68980 w 190500"/>
              <a:gd name="connsiteY27" fmla="*/ 157163 h 200025"/>
              <a:gd name="connsiteX28" fmla="*/ 135626 w 190500"/>
              <a:gd name="connsiteY28" fmla="*/ 157163 h 200025"/>
              <a:gd name="connsiteX29" fmla="*/ 121339 w 190500"/>
              <a:gd name="connsiteY29" fmla="*/ 157163 h 200025"/>
              <a:gd name="connsiteX30" fmla="*/ 120367 w 190500"/>
              <a:gd name="connsiteY30" fmla="*/ 157229 h 200025"/>
              <a:gd name="connsiteX31" fmla="*/ 114264 w 190500"/>
              <a:gd name="connsiteY31" fmla="*/ 165280 h 200025"/>
              <a:gd name="connsiteX32" fmla="*/ 120367 w 190500"/>
              <a:gd name="connsiteY32" fmla="*/ 171383 h 200025"/>
              <a:gd name="connsiteX33" fmla="*/ 121339 w 190500"/>
              <a:gd name="connsiteY33" fmla="*/ 171450 h 200025"/>
              <a:gd name="connsiteX34" fmla="*/ 135626 w 190500"/>
              <a:gd name="connsiteY34" fmla="*/ 171450 h 200025"/>
              <a:gd name="connsiteX35" fmla="*/ 136589 w 190500"/>
              <a:gd name="connsiteY35" fmla="*/ 171383 h 200025"/>
              <a:gd name="connsiteX36" fmla="*/ 142692 w 190500"/>
              <a:gd name="connsiteY36" fmla="*/ 163333 h 200025"/>
              <a:gd name="connsiteX37" fmla="*/ 136589 w 190500"/>
              <a:gd name="connsiteY37" fmla="*/ 157229 h 200025"/>
              <a:gd name="connsiteX38" fmla="*/ 135626 w 190500"/>
              <a:gd name="connsiteY38" fmla="*/ 157163 h 200025"/>
              <a:gd name="connsiteX39" fmla="*/ 138113 w 190500"/>
              <a:gd name="connsiteY39" fmla="*/ 0 h 200025"/>
              <a:gd name="connsiteX40" fmla="*/ 190500 w 190500"/>
              <a:gd name="connsiteY40" fmla="*/ 52388 h 200025"/>
              <a:gd name="connsiteX41" fmla="*/ 138113 w 190500"/>
              <a:gd name="connsiteY41" fmla="*/ 104775 h 200025"/>
              <a:gd name="connsiteX42" fmla="*/ 85725 w 190500"/>
              <a:gd name="connsiteY42" fmla="*/ 52388 h 200025"/>
              <a:gd name="connsiteX43" fmla="*/ 138113 w 190500"/>
              <a:gd name="connsiteY43" fmla="*/ 0 h 200025"/>
              <a:gd name="connsiteX44" fmla="*/ 140894 w 190500"/>
              <a:gd name="connsiteY44" fmla="*/ 24241 h 200025"/>
              <a:gd name="connsiteX45" fmla="*/ 140170 w 190500"/>
              <a:gd name="connsiteY45" fmla="*/ 24660 h 200025"/>
              <a:gd name="connsiteX46" fmla="*/ 139503 w 190500"/>
              <a:gd name="connsiteY46" fmla="*/ 25203 h 200025"/>
              <a:gd name="connsiteX47" fmla="*/ 138960 w 190500"/>
              <a:gd name="connsiteY47" fmla="*/ 25870 h 200025"/>
              <a:gd name="connsiteX48" fmla="*/ 138960 w 190500"/>
              <a:gd name="connsiteY48" fmla="*/ 31280 h 200025"/>
              <a:gd name="connsiteX49" fmla="*/ 139503 w 190500"/>
              <a:gd name="connsiteY49" fmla="*/ 31947 h 200025"/>
              <a:gd name="connsiteX50" fmla="*/ 155181 w 190500"/>
              <a:gd name="connsiteY50" fmla="*/ 47615 h 200025"/>
              <a:gd name="connsiteX51" fmla="*/ 109480 w 190500"/>
              <a:gd name="connsiteY51" fmla="*/ 47625 h 200025"/>
              <a:gd name="connsiteX52" fmla="*/ 108623 w 190500"/>
              <a:gd name="connsiteY52" fmla="*/ 47701 h 200025"/>
              <a:gd name="connsiteX53" fmla="*/ 104794 w 190500"/>
              <a:gd name="connsiteY53" fmla="*/ 51530 h 200025"/>
              <a:gd name="connsiteX54" fmla="*/ 104718 w 190500"/>
              <a:gd name="connsiteY54" fmla="*/ 52388 h 200025"/>
              <a:gd name="connsiteX55" fmla="*/ 104794 w 190500"/>
              <a:gd name="connsiteY55" fmla="*/ 53245 h 200025"/>
              <a:gd name="connsiteX56" fmla="*/ 108623 w 190500"/>
              <a:gd name="connsiteY56" fmla="*/ 57074 h 200025"/>
              <a:gd name="connsiteX57" fmla="*/ 109480 w 190500"/>
              <a:gd name="connsiteY57" fmla="*/ 57150 h 200025"/>
              <a:gd name="connsiteX58" fmla="*/ 155200 w 190500"/>
              <a:gd name="connsiteY58" fmla="*/ 57140 h 200025"/>
              <a:gd name="connsiteX59" fmla="*/ 139503 w 190500"/>
              <a:gd name="connsiteY59" fmla="*/ 72828 h 200025"/>
              <a:gd name="connsiteX60" fmla="*/ 138960 w 190500"/>
              <a:gd name="connsiteY60" fmla="*/ 73495 h 200025"/>
              <a:gd name="connsiteX61" fmla="*/ 140201 w 190500"/>
              <a:gd name="connsiteY61" fmla="*/ 80115 h 200025"/>
              <a:gd name="connsiteX62" fmla="*/ 145580 w 190500"/>
              <a:gd name="connsiteY62" fmla="*/ 80115 h 200025"/>
              <a:gd name="connsiteX63" fmla="*/ 146247 w 190500"/>
              <a:gd name="connsiteY63" fmla="*/ 79572 h 200025"/>
              <a:gd name="connsiteX64" fmla="*/ 170345 w 190500"/>
              <a:gd name="connsiteY64" fmla="*/ 55445 h 200025"/>
              <a:gd name="connsiteX65" fmla="*/ 170688 w 190500"/>
              <a:gd name="connsiteY65" fmla="*/ 54969 h 200025"/>
              <a:gd name="connsiteX66" fmla="*/ 171088 w 190500"/>
              <a:gd name="connsiteY66" fmla="*/ 54207 h 200025"/>
              <a:gd name="connsiteX67" fmla="*/ 171336 w 190500"/>
              <a:gd name="connsiteY67" fmla="*/ 53416 h 200025"/>
              <a:gd name="connsiteX68" fmla="*/ 171431 w 190500"/>
              <a:gd name="connsiteY68" fmla="*/ 52807 h 200025"/>
              <a:gd name="connsiteX69" fmla="*/ 171431 w 190500"/>
              <a:gd name="connsiteY69" fmla="*/ 51968 h 200025"/>
              <a:gd name="connsiteX70" fmla="*/ 171336 w 190500"/>
              <a:gd name="connsiteY70" fmla="*/ 51359 h 200025"/>
              <a:gd name="connsiteX71" fmla="*/ 171088 w 190500"/>
              <a:gd name="connsiteY71" fmla="*/ 50568 h 200025"/>
              <a:gd name="connsiteX72" fmla="*/ 170698 w 190500"/>
              <a:gd name="connsiteY72" fmla="*/ 49806 h 200025"/>
              <a:gd name="connsiteX73" fmla="*/ 170336 w 190500"/>
              <a:gd name="connsiteY73" fmla="*/ 49330 h 200025"/>
              <a:gd name="connsiteX74" fmla="*/ 146237 w 190500"/>
              <a:gd name="connsiteY74" fmla="*/ 25203 h 200025"/>
              <a:gd name="connsiteX75" fmla="*/ 145580 w 190500"/>
              <a:gd name="connsiteY75" fmla="*/ 24660 h 200025"/>
              <a:gd name="connsiteX76" fmla="*/ 140894 w 190500"/>
              <a:gd name="connsiteY76" fmla="*/ 2424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90500" h="200025">
                <a:moveTo>
                  <a:pt x="190462" y="85458"/>
                </a:moveTo>
                <a:lnTo>
                  <a:pt x="190462" y="183356"/>
                </a:lnTo>
                <a:cubicBezTo>
                  <a:pt x="190462" y="192562"/>
                  <a:pt x="182999" y="200025"/>
                  <a:pt x="173793" y="200025"/>
                </a:cubicBezTo>
                <a:lnTo>
                  <a:pt x="104756" y="200025"/>
                </a:lnTo>
                <a:cubicBezTo>
                  <a:pt x="103927" y="200025"/>
                  <a:pt x="103118" y="199968"/>
                  <a:pt x="102318" y="199844"/>
                </a:cubicBezTo>
                <a:lnTo>
                  <a:pt x="102318" y="102918"/>
                </a:lnTo>
                <a:cubicBezTo>
                  <a:pt x="112774" y="110344"/>
                  <a:pt x="125287" y="114323"/>
                  <a:pt x="138113" y="114300"/>
                </a:cubicBezTo>
                <a:cubicBezTo>
                  <a:pt x="159357" y="114312"/>
                  <a:pt x="179121" y="103422"/>
                  <a:pt x="190462" y="85458"/>
                </a:cubicBezTo>
                <a:close/>
                <a:moveTo>
                  <a:pt x="76381" y="47644"/>
                </a:moveTo>
                <a:cubicBezTo>
                  <a:pt x="75228" y="62315"/>
                  <a:pt x="79364" y="76914"/>
                  <a:pt x="88040" y="88802"/>
                </a:cubicBezTo>
                <a:lnTo>
                  <a:pt x="88040" y="199825"/>
                </a:lnTo>
                <a:cubicBezTo>
                  <a:pt x="87266" y="199933"/>
                  <a:pt x="86487" y="199987"/>
                  <a:pt x="85706" y="199987"/>
                </a:cubicBezTo>
                <a:lnTo>
                  <a:pt x="16669" y="199987"/>
                </a:lnTo>
                <a:cubicBezTo>
                  <a:pt x="7463" y="199987"/>
                  <a:pt x="0" y="192524"/>
                  <a:pt x="0" y="183318"/>
                </a:cubicBezTo>
                <a:lnTo>
                  <a:pt x="0" y="64303"/>
                </a:lnTo>
                <a:cubicBezTo>
                  <a:pt x="0" y="55102"/>
                  <a:pt x="7468" y="47635"/>
                  <a:pt x="16669" y="47635"/>
                </a:cubicBezTo>
                <a:lnTo>
                  <a:pt x="76381" y="47635"/>
                </a:lnTo>
                <a:close/>
                <a:moveTo>
                  <a:pt x="68990" y="157163"/>
                </a:moveTo>
                <a:lnTo>
                  <a:pt x="54673" y="157163"/>
                </a:lnTo>
                <a:lnTo>
                  <a:pt x="53702" y="157229"/>
                </a:lnTo>
                <a:cubicBezTo>
                  <a:pt x="49793" y="157767"/>
                  <a:pt x="47061" y="161372"/>
                  <a:pt x="47599" y="165280"/>
                </a:cubicBezTo>
                <a:cubicBezTo>
                  <a:pt x="48035" y="168452"/>
                  <a:pt x="50529" y="170947"/>
                  <a:pt x="53702" y="171383"/>
                </a:cubicBezTo>
                <a:lnTo>
                  <a:pt x="54673" y="171450"/>
                </a:lnTo>
                <a:lnTo>
                  <a:pt x="68980" y="171450"/>
                </a:lnTo>
                <a:lnTo>
                  <a:pt x="69952" y="171383"/>
                </a:lnTo>
                <a:cubicBezTo>
                  <a:pt x="73860" y="170845"/>
                  <a:pt x="76592" y="167241"/>
                  <a:pt x="76055" y="163333"/>
                </a:cubicBezTo>
                <a:cubicBezTo>
                  <a:pt x="75618" y="160160"/>
                  <a:pt x="73124" y="157665"/>
                  <a:pt x="69952" y="157229"/>
                </a:cubicBezTo>
                <a:lnTo>
                  <a:pt x="68980" y="157163"/>
                </a:lnTo>
                <a:close/>
                <a:moveTo>
                  <a:pt x="135626" y="157163"/>
                </a:moveTo>
                <a:lnTo>
                  <a:pt x="121339" y="157163"/>
                </a:lnTo>
                <a:lnTo>
                  <a:pt x="120367" y="157229"/>
                </a:lnTo>
                <a:cubicBezTo>
                  <a:pt x="116459" y="157767"/>
                  <a:pt x="113727" y="161372"/>
                  <a:pt x="114264" y="165280"/>
                </a:cubicBezTo>
                <a:cubicBezTo>
                  <a:pt x="114701" y="168452"/>
                  <a:pt x="117195" y="170947"/>
                  <a:pt x="120367" y="171383"/>
                </a:cubicBezTo>
                <a:lnTo>
                  <a:pt x="121339" y="171450"/>
                </a:lnTo>
                <a:lnTo>
                  <a:pt x="135626" y="171450"/>
                </a:lnTo>
                <a:lnTo>
                  <a:pt x="136589" y="171383"/>
                </a:lnTo>
                <a:cubicBezTo>
                  <a:pt x="140497" y="170845"/>
                  <a:pt x="143229" y="167241"/>
                  <a:pt x="142692" y="163333"/>
                </a:cubicBezTo>
                <a:cubicBezTo>
                  <a:pt x="142255" y="160160"/>
                  <a:pt x="139761" y="157665"/>
                  <a:pt x="136589" y="157229"/>
                </a:cubicBezTo>
                <a:lnTo>
                  <a:pt x="135626" y="157163"/>
                </a:lnTo>
                <a:close/>
                <a:moveTo>
                  <a:pt x="138113" y="0"/>
                </a:moveTo>
                <a:cubicBezTo>
                  <a:pt x="167046" y="0"/>
                  <a:pt x="190500" y="23455"/>
                  <a:pt x="190500" y="52388"/>
                </a:cubicBezTo>
                <a:cubicBezTo>
                  <a:pt x="190500" y="81320"/>
                  <a:pt x="167046" y="104775"/>
                  <a:pt x="138113" y="104775"/>
                </a:cubicBezTo>
                <a:cubicBezTo>
                  <a:pt x="109179" y="104775"/>
                  <a:pt x="85725" y="81320"/>
                  <a:pt x="85725" y="52388"/>
                </a:cubicBezTo>
                <a:cubicBezTo>
                  <a:pt x="85725" y="23455"/>
                  <a:pt x="109179" y="0"/>
                  <a:pt x="138113" y="0"/>
                </a:cubicBezTo>
                <a:close/>
                <a:moveTo>
                  <a:pt x="140894" y="24241"/>
                </a:moveTo>
                <a:lnTo>
                  <a:pt x="140170" y="24660"/>
                </a:lnTo>
                <a:lnTo>
                  <a:pt x="139503" y="25203"/>
                </a:lnTo>
                <a:lnTo>
                  <a:pt x="138960" y="25870"/>
                </a:lnTo>
                <a:cubicBezTo>
                  <a:pt x="137836" y="27498"/>
                  <a:pt x="137836" y="29652"/>
                  <a:pt x="138960" y="31280"/>
                </a:cubicBezTo>
                <a:lnTo>
                  <a:pt x="139503" y="31947"/>
                </a:lnTo>
                <a:lnTo>
                  <a:pt x="155181" y="47615"/>
                </a:lnTo>
                <a:lnTo>
                  <a:pt x="109480" y="47625"/>
                </a:lnTo>
                <a:lnTo>
                  <a:pt x="108623" y="47701"/>
                </a:lnTo>
                <a:cubicBezTo>
                  <a:pt x="106674" y="48057"/>
                  <a:pt x="105150" y="49582"/>
                  <a:pt x="104794" y="51530"/>
                </a:cubicBezTo>
                <a:lnTo>
                  <a:pt x="104718" y="52388"/>
                </a:lnTo>
                <a:lnTo>
                  <a:pt x="104794" y="53245"/>
                </a:lnTo>
                <a:cubicBezTo>
                  <a:pt x="105150" y="55193"/>
                  <a:pt x="106674" y="56718"/>
                  <a:pt x="108623" y="57074"/>
                </a:cubicBezTo>
                <a:lnTo>
                  <a:pt x="109480" y="57150"/>
                </a:lnTo>
                <a:lnTo>
                  <a:pt x="155200" y="57140"/>
                </a:lnTo>
                <a:lnTo>
                  <a:pt x="139503" y="72828"/>
                </a:lnTo>
                <a:lnTo>
                  <a:pt x="138960" y="73495"/>
                </a:lnTo>
                <a:cubicBezTo>
                  <a:pt x="137475" y="75666"/>
                  <a:pt x="138031" y="78629"/>
                  <a:pt x="140201" y="80115"/>
                </a:cubicBezTo>
                <a:cubicBezTo>
                  <a:pt x="141822" y="81224"/>
                  <a:pt x="143959" y="81224"/>
                  <a:pt x="145580" y="80115"/>
                </a:cubicBezTo>
                <a:lnTo>
                  <a:pt x="146247" y="79572"/>
                </a:lnTo>
                <a:lnTo>
                  <a:pt x="170345" y="55445"/>
                </a:lnTo>
                <a:lnTo>
                  <a:pt x="170688" y="54969"/>
                </a:lnTo>
                <a:lnTo>
                  <a:pt x="171088" y="54207"/>
                </a:lnTo>
                <a:lnTo>
                  <a:pt x="171336" y="53416"/>
                </a:lnTo>
                <a:lnTo>
                  <a:pt x="171431" y="52807"/>
                </a:lnTo>
                <a:lnTo>
                  <a:pt x="171431" y="51968"/>
                </a:lnTo>
                <a:lnTo>
                  <a:pt x="171336" y="51359"/>
                </a:lnTo>
                <a:lnTo>
                  <a:pt x="171088" y="50568"/>
                </a:lnTo>
                <a:lnTo>
                  <a:pt x="170698" y="49806"/>
                </a:lnTo>
                <a:lnTo>
                  <a:pt x="170336" y="49330"/>
                </a:lnTo>
                <a:lnTo>
                  <a:pt x="146237" y="25203"/>
                </a:lnTo>
                <a:lnTo>
                  <a:pt x="145580" y="24660"/>
                </a:lnTo>
                <a:cubicBezTo>
                  <a:pt x="144201" y="23705"/>
                  <a:pt x="142421" y="23546"/>
                  <a:pt x="140894" y="24241"/>
                </a:cubicBezTo>
                <a:close/>
              </a:path>
            </a:pathLst>
          </a:custGeom>
          <a:gradFill flip="none" rotWithShape="1">
            <a:gsLst>
              <a:gs pos="85000">
                <a:srgbClr val="D59ED7"/>
              </a:gs>
              <a:gs pos="14000">
                <a:srgbClr val="8DC8E8"/>
              </a:gs>
            </a:gsLst>
            <a:lin ang="2700000" scaled="1"/>
            <a:tileRect/>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563" fontAlgn="base">
              <a:spcBef>
                <a:spcPct val="0"/>
              </a:spcBef>
              <a:spcAft>
                <a:spcPct val="0"/>
              </a:spcAft>
            </a:pPr>
            <a:endParaRPr lang="en-US" sz="1632" kern="0">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134" name="TextBox 11">
            <a:extLst>
              <a:ext uri="{FF2B5EF4-FFF2-40B4-BE49-F238E27FC236}">
                <a16:creationId xmlns:a16="http://schemas.microsoft.com/office/drawing/2014/main" id="{0C2ED33E-5C7B-1AC7-E3A3-5DABB62F8C27}"/>
              </a:ext>
            </a:extLst>
          </p:cNvPr>
          <p:cNvSpPr txBox="1">
            <a:spLocks/>
          </p:cNvSpPr>
          <p:nvPr/>
        </p:nvSpPr>
        <p:spPr>
          <a:xfrm>
            <a:off x="8172681" y="2152481"/>
            <a:ext cx="3657600" cy="406614"/>
          </a:xfrm>
          <a:prstGeom prst="roundRect">
            <a:avLst/>
          </a:prstGeom>
          <a:solidFill>
            <a:srgbClr val="C5B4E3">
              <a:alpha val="1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932293" fontAlgn="base">
              <a:lnSpc>
                <a:spcPct val="90000"/>
              </a:lnSpc>
              <a:spcBef>
                <a:spcPct val="0"/>
              </a:spcBef>
              <a:spcAft>
                <a:spcPct val="0"/>
              </a:spcAft>
              <a:defRPr/>
            </a:pPr>
            <a:r>
              <a:rPr lang="en-US" sz="2000" err="1">
                <a:solidFill>
                  <a:schemeClr val="tx1"/>
                </a:solidFill>
                <a:latin typeface="+mj-lt"/>
                <a:cs typeface="Segoe UI"/>
              </a:rPr>
              <a:t>Salidas</a:t>
            </a:r>
            <a:endParaRPr lang="en-US" sz="2000">
              <a:solidFill>
                <a:schemeClr val="tx1"/>
              </a:solidFill>
              <a:latin typeface="+mj-lt"/>
              <a:cs typeface="Segoe UI"/>
            </a:endParaRPr>
          </a:p>
        </p:txBody>
      </p:sp>
      <p:sp>
        <p:nvSpPr>
          <p:cNvPr id="140" name="Rectangle: Rounded Corners 139">
            <a:extLst>
              <a:ext uri="{FF2B5EF4-FFF2-40B4-BE49-F238E27FC236}">
                <a16:creationId xmlns:a16="http://schemas.microsoft.com/office/drawing/2014/main" id="{1B6C2C61-5910-0F02-208E-6C9C7CA44ADE}"/>
              </a:ext>
            </a:extLst>
          </p:cNvPr>
          <p:cNvSpPr>
            <a:spLocks/>
          </p:cNvSpPr>
          <p:nvPr/>
        </p:nvSpPr>
        <p:spPr bwMode="auto">
          <a:xfrm>
            <a:off x="8259099" y="2634743"/>
            <a:ext cx="3639214" cy="1584335"/>
          </a:xfrm>
          <a:prstGeom prst="roundRect">
            <a:avLst>
              <a:gd name="adj" fmla="val 453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spcAft>
                <a:spcPts val="600"/>
              </a:spcAft>
              <a:defRPr/>
            </a:pPr>
            <a:r>
              <a:rPr lang="en-US" sz="1400" err="1">
                <a:gradFill>
                  <a:gsLst>
                    <a:gs pos="0">
                      <a:srgbClr val="8DC8E8"/>
                    </a:gs>
                    <a:gs pos="100000">
                      <a:srgbClr val="D59ED7"/>
                    </a:gs>
                  </a:gsLst>
                  <a:lin ang="2700000" scaled="1"/>
                </a:gradFill>
                <a:latin typeface="+mj-lt"/>
                <a:cs typeface="Segoe UI" panose="020B0502040204020203" pitchFamily="34" charset="0"/>
              </a:rPr>
              <a:t>Resultados</a:t>
            </a:r>
            <a:r>
              <a:rPr lang="en-US" sz="1400">
                <a:gradFill>
                  <a:gsLst>
                    <a:gs pos="0">
                      <a:srgbClr val="8DC8E8"/>
                    </a:gs>
                    <a:gs pos="100000">
                      <a:srgbClr val="D59ED7"/>
                    </a:gs>
                  </a:gsLst>
                  <a:lin ang="2700000" scaled="1"/>
                </a:gradFill>
                <a:latin typeface="+mj-lt"/>
                <a:cs typeface="Segoe UI" panose="020B0502040204020203" pitchFamily="34" charset="0"/>
              </a:rPr>
              <a:t> del Business Case Builder</a:t>
            </a:r>
          </a:p>
          <a:p>
            <a:pPr marL="171450" lvl="0" indent="-171450">
              <a:spcAft>
                <a:spcPts val="600"/>
              </a:spcAft>
              <a:buFont typeface="Arial" panose="020B0604020202020204" pitchFamily="34" charset="0"/>
              <a:buChar char="•"/>
              <a:defRPr/>
            </a:pPr>
            <a:r>
              <a:rPr lang="es-MX" sz="1200">
                <a:solidFill>
                  <a:schemeClr val="tx1"/>
                </a:solidFill>
                <a:cs typeface="Segoe UI" panose="020B0502040204020203" pitchFamily="34" charset="0"/>
              </a:rPr>
              <a:t>Retorno de la inversión, período de recuperación de la inversión y VAN
Segmentado por ejecutivo, gerente y colaborador individual.
Segmentado por función para Marketing, Ventas, RRHH, Finanzas, Operaciones y TI.</a:t>
            </a:r>
            <a:endParaRPr kumimoji="0" lang="en-US" sz="1200" b="0" i="0" u="none" strike="noStrike" kern="1200" cap="none" spc="0" normalizeH="0" baseline="0" noProof="0">
              <a:ln>
                <a:noFill/>
              </a:ln>
              <a:solidFill>
                <a:schemeClr val="tx1"/>
              </a:solidFill>
              <a:effectLst/>
              <a:uLnTx/>
              <a:uFillTx/>
              <a:ea typeface="+mn-ea"/>
              <a:cs typeface="Segoe UI" panose="020B0502040204020203" pitchFamily="34" charset="0"/>
            </a:endParaRPr>
          </a:p>
        </p:txBody>
      </p:sp>
    </p:spTree>
    <p:extLst>
      <p:ext uri="{BB962C8B-B14F-4D97-AF65-F5344CB8AC3E}">
        <p14:creationId xmlns:p14="http://schemas.microsoft.com/office/powerpoint/2010/main" val="379918501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22FFCFF0-DA4B-C2E2-0BC8-04FF9B1DF0CF}"/>
              </a:ext>
              <a:ext uri="{C183D7F6-B498-43B3-948B-1728B52AA6E4}">
                <adec:decorative xmlns:adec="http://schemas.microsoft.com/office/drawing/2017/decorative" val="1"/>
              </a:ext>
            </a:extLst>
          </p:cNvPr>
          <p:cNvGrpSpPr/>
          <p:nvPr/>
        </p:nvGrpSpPr>
        <p:grpSpPr>
          <a:xfrm>
            <a:off x="8105490" y="1740578"/>
            <a:ext cx="3503898" cy="4461652"/>
            <a:chOff x="8105490" y="1740578"/>
            <a:chExt cx="3503898" cy="4461652"/>
          </a:xfrm>
        </p:grpSpPr>
        <p:sp>
          <p:nvSpPr>
            <p:cNvPr id="8" name="Rectangle: Rounded Corners 7">
              <a:extLst>
                <a:ext uri="{FF2B5EF4-FFF2-40B4-BE49-F238E27FC236}">
                  <a16:creationId xmlns:a16="http://schemas.microsoft.com/office/drawing/2014/main" id="{2526F980-11BE-7316-66F8-14830B904874}"/>
                </a:ext>
                <a:ext uri="{C183D7F6-B498-43B3-948B-1728B52AA6E4}">
                  <adec:decorative xmlns:adec="http://schemas.microsoft.com/office/drawing/2017/decorative" val="1"/>
                </a:ext>
              </a:extLst>
            </p:cNvPr>
            <p:cNvSpPr>
              <a:spLocks/>
            </p:cNvSpPr>
            <p:nvPr/>
          </p:nvSpPr>
          <p:spPr bwMode="auto">
            <a:xfrm>
              <a:off x="8105490" y="1740578"/>
              <a:ext cx="3503898" cy="4461652"/>
            </a:xfrm>
            <a:prstGeom prst="roundRect">
              <a:avLst>
                <a:gd name="adj" fmla="val 2684"/>
              </a:avLst>
            </a:prstGeom>
            <a:solidFill>
              <a:schemeClr val="bg1">
                <a:lumMod val="85000"/>
                <a:lumOff val="15000"/>
                <a:alpha val="10000"/>
              </a:schemeClr>
            </a:solidFill>
            <a:ln w="635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defTabSz="914289" fontAlgn="base">
                <a:spcBef>
                  <a:spcPct val="0"/>
                </a:spcBef>
                <a:spcAft>
                  <a:spcPct val="0"/>
                </a:spcAft>
              </a:pPr>
              <a:endParaRPr lang="en-US" sz="2353">
                <a:solidFill>
                  <a:srgbClr val="000000"/>
                </a:solidFill>
                <a:latin typeface="Segoe UI"/>
                <a:cs typeface="Segoe UI" pitchFamily="34" charset="0"/>
              </a:endParaRPr>
            </a:p>
          </p:txBody>
        </p:sp>
        <p:grpSp>
          <p:nvGrpSpPr>
            <p:cNvPr id="9" name="Group 8">
              <a:extLst>
                <a:ext uri="{FF2B5EF4-FFF2-40B4-BE49-F238E27FC236}">
                  <a16:creationId xmlns:a16="http://schemas.microsoft.com/office/drawing/2014/main" id="{66EC8AEB-BF06-B04C-CDDC-E31A66EA0011}"/>
                </a:ext>
              </a:extLst>
            </p:cNvPr>
            <p:cNvGrpSpPr/>
            <p:nvPr/>
          </p:nvGrpSpPr>
          <p:grpSpPr>
            <a:xfrm>
              <a:off x="8253681" y="2840860"/>
              <a:ext cx="603594" cy="603594"/>
              <a:chOff x="8522368" y="2851316"/>
              <a:chExt cx="513952" cy="513952"/>
            </a:xfrm>
          </p:grpSpPr>
          <p:sp>
            <p:nvSpPr>
              <p:cNvPr id="4" name="Oval 3">
                <a:extLst>
                  <a:ext uri="{FF2B5EF4-FFF2-40B4-BE49-F238E27FC236}">
                    <a16:creationId xmlns:a16="http://schemas.microsoft.com/office/drawing/2014/main" id="{190EF4EE-441D-68F9-64BB-4DA5E571BDC1}"/>
                  </a:ext>
                </a:extLst>
              </p:cNvPr>
              <p:cNvSpPr/>
              <p:nvPr/>
            </p:nvSpPr>
            <p:spPr bwMode="auto">
              <a:xfrm>
                <a:off x="8522368" y="2851316"/>
                <a:ext cx="513952" cy="513952"/>
              </a:xfrm>
              <a:prstGeom prst="ellipse">
                <a:avLst/>
              </a:prstGeom>
              <a:solidFill>
                <a:schemeClr val="bg1"/>
              </a:solidFill>
              <a:ln>
                <a:noFill/>
                <a:headEnd type="none" w="med" len="med"/>
                <a:tailEnd type="none" w="med" len="med"/>
              </a:ln>
              <a:effectLst>
                <a:outerShdw blurRad="635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5" name="Arc 4">
                <a:extLst>
                  <a:ext uri="{FF2B5EF4-FFF2-40B4-BE49-F238E27FC236}">
                    <a16:creationId xmlns:a16="http://schemas.microsoft.com/office/drawing/2014/main" id="{7D9DBC3D-94FA-7B84-E244-B73364764A39}"/>
                  </a:ext>
                </a:extLst>
              </p:cNvPr>
              <p:cNvSpPr/>
              <p:nvPr/>
            </p:nvSpPr>
            <p:spPr bwMode="auto">
              <a:xfrm>
                <a:off x="8557563" y="2886511"/>
                <a:ext cx="443562" cy="443562"/>
              </a:xfrm>
              <a:prstGeom prst="arc">
                <a:avLst>
                  <a:gd name="adj1" fmla="val 16200000"/>
                  <a:gd name="adj2" fmla="val 11179866"/>
                </a:avLst>
              </a:prstGeom>
              <a:noFill/>
              <a:ln w="38100" cap="rnd">
                <a:gradFill flip="none" rotWithShape="1">
                  <a:gsLst>
                    <a:gs pos="0">
                      <a:srgbClr val="CD9AD0"/>
                    </a:gs>
                    <a:gs pos="100000">
                      <a:srgbClr val="8EC8E8"/>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grpSp>
        <p:grpSp>
          <p:nvGrpSpPr>
            <p:cNvPr id="21" name="Group 20">
              <a:extLst>
                <a:ext uri="{FF2B5EF4-FFF2-40B4-BE49-F238E27FC236}">
                  <a16:creationId xmlns:a16="http://schemas.microsoft.com/office/drawing/2014/main" id="{A338E939-2E37-69AE-D467-D1CA1CB354DB}"/>
                </a:ext>
              </a:extLst>
            </p:cNvPr>
            <p:cNvGrpSpPr/>
            <p:nvPr/>
          </p:nvGrpSpPr>
          <p:grpSpPr>
            <a:xfrm>
              <a:off x="8253681" y="3803190"/>
              <a:ext cx="603594" cy="603594"/>
              <a:chOff x="8522368" y="2851316"/>
              <a:chExt cx="513952" cy="513952"/>
            </a:xfrm>
          </p:grpSpPr>
          <p:sp>
            <p:nvSpPr>
              <p:cNvPr id="22" name="Oval 21">
                <a:extLst>
                  <a:ext uri="{FF2B5EF4-FFF2-40B4-BE49-F238E27FC236}">
                    <a16:creationId xmlns:a16="http://schemas.microsoft.com/office/drawing/2014/main" id="{A179C7CF-C55E-DE6F-ABA8-353B9DC66B87}"/>
                  </a:ext>
                </a:extLst>
              </p:cNvPr>
              <p:cNvSpPr/>
              <p:nvPr/>
            </p:nvSpPr>
            <p:spPr bwMode="auto">
              <a:xfrm>
                <a:off x="8522368" y="2851316"/>
                <a:ext cx="513952" cy="513952"/>
              </a:xfrm>
              <a:prstGeom prst="ellipse">
                <a:avLst/>
              </a:prstGeom>
              <a:solidFill>
                <a:schemeClr val="bg1"/>
              </a:solidFill>
              <a:ln>
                <a:noFill/>
                <a:headEnd type="none" w="med" len="med"/>
                <a:tailEnd type="none" w="med" len="med"/>
              </a:ln>
              <a:effectLst>
                <a:outerShdw blurRad="635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24" name="Arc 23">
                <a:extLst>
                  <a:ext uri="{FF2B5EF4-FFF2-40B4-BE49-F238E27FC236}">
                    <a16:creationId xmlns:a16="http://schemas.microsoft.com/office/drawing/2014/main" id="{9CF07374-8478-2EFB-AD94-FF66402F22C8}"/>
                  </a:ext>
                </a:extLst>
              </p:cNvPr>
              <p:cNvSpPr/>
              <p:nvPr/>
            </p:nvSpPr>
            <p:spPr bwMode="auto">
              <a:xfrm>
                <a:off x="8557563" y="2886511"/>
                <a:ext cx="443562" cy="443562"/>
              </a:xfrm>
              <a:prstGeom prst="arc">
                <a:avLst>
                  <a:gd name="adj1" fmla="val 16200000"/>
                  <a:gd name="adj2" fmla="val 11179866"/>
                </a:avLst>
              </a:prstGeom>
              <a:noFill/>
              <a:ln w="38100" cap="rnd">
                <a:gradFill flip="none" rotWithShape="1">
                  <a:gsLst>
                    <a:gs pos="0">
                      <a:srgbClr val="CD9AD0"/>
                    </a:gs>
                    <a:gs pos="100000">
                      <a:srgbClr val="8EC8E8"/>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grpSp>
        <p:grpSp>
          <p:nvGrpSpPr>
            <p:cNvPr id="28" name="Group 27">
              <a:extLst>
                <a:ext uri="{FF2B5EF4-FFF2-40B4-BE49-F238E27FC236}">
                  <a16:creationId xmlns:a16="http://schemas.microsoft.com/office/drawing/2014/main" id="{3E14421D-F6D0-39D6-BD18-00C37A0E9538}"/>
                </a:ext>
              </a:extLst>
            </p:cNvPr>
            <p:cNvGrpSpPr/>
            <p:nvPr/>
          </p:nvGrpSpPr>
          <p:grpSpPr>
            <a:xfrm>
              <a:off x="8253681" y="4765520"/>
              <a:ext cx="603594" cy="603594"/>
              <a:chOff x="8522368" y="2851316"/>
              <a:chExt cx="513952" cy="513952"/>
            </a:xfrm>
          </p:grpSpPr>
          <p:sp>
            <p:nvSpPr>
              <p:cNvPr id="29" name="Oval 28">
                <a:extLst>
                  <a:ext uri="{FF2B5EF4-FFF2-40B4-BE49-F238E27FC236}">
                    <a16:creationId xmlns:a16="http://schemas.microsoft.com/office/drawing/2014/main" id="{7C9693B5-A8E7-3595-ADA2-D0BCB72DA83A}"/>
                  </a:ext>
                </a:extLst>
              </p:cNvPr>
              <p:cNvSpPr/>
              <p:nvPr/>
            </p:nvSpPr>
            <p:spPr bwMode="auto">
              <a:xfrm>
                <a:off x="8522368" y="2851316"/>
                <a:ext cx="513952" cy="513952"/>
              </a:xfrm>
              <a:prstGeom prst="ellipse">
                <a:avLst/>
              </a:prstGeom>
              <a:solidFill>
                <a:schemeClr val="bg1"/>
              </a:solidFill>
              <a:ln>
                <a:noFill/>
                <a:headEnd type="none" w="med" len="med"/>
                <a:tailEnd type="none" w="med" len="med"/>
              </a:ln>
              <a:effectLst>
                <a:outerShdw blurRad="635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30" name="Arc 29">
                <a:extLst>
                  <a:ext uri="{FF2B5EF4-FFF2-40B4-BE49-F238E27FC236}">
                    <a16:creationId xmlns:a16="http://schemas.microsoft.com/office/drawing/2014/main" id="{EB94D9BE-99CE-2D2F-0077-4E963CF600AC}"/>
                  </a:ext>
                </a:extLst>
              </p:cNvPr>
              <p:cNvSpPr/>
              <p:nvPr/>
            </p:nvSpPr>
            <p:spPr bwMode="auto">
              <a:xfrm>
                <a:off x="8557563" y="2886511"/>
                <a:ext cx="443562" cy="443562"/>
              </a:xfrm>
              <a:prstGeom prst="arc">
                <a:avLst>
                  <a:gd name="adj1" fmla="val 16200000"/>
                  <a:gd name="adj2" fmla="val 1962358"/>
                </a:avLst>
              </a:prstGeom>
              <a:noFill/>
              <a:ln w="38100" cap="rnd">
                <a:gradFill flip="none" rotWithShape="1">
                  <a:gsLst>
                    <a:gs pos="0">
                      <a:srgbClr val="CD9AD0"/>
                    </a:gs>
                    <a:gs pos="100000">
                      <a:srgbClr val="8EC8E8"/>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grpSp>
      </p:grpSp>
      <p:sp>
        <p:nvSpPr>
          <p:cNvPr id="2" name="Title 1">
            <a:extLst>
              <a:ext uri="{FF2B5EF4-FFF2-40B4-BE49-F238E27FC236}">
                <a16:creationId xmlns:a16="http://schemas.microsoft.com/office/drawing/2014/main" id="{18799220-A277-85FE-3284-E5514543B8CE}"/>
              </a:ext>
            </a:extLst>
          </p:cNvPr>
          <p:cNvSpPr>
            <a:spLocks noGrp="1"/>
          </p:cNvSpPr>
          <p:nvPr>
            <p:ph type="title"/>
          </p:nvPr>
        </p:nvSpPr>
        <p:spPr>
          <a:xfrm>
            <a:off x="590550" y="585788"/>
            <a:ext cx="11018838" cy="430887"/>
          </a:xfrm>
        </p:spPr>
        <p:txBody>
          <a:bodyPr/>
          <a:lstStyle/>
          <a:p>
            <a:r>
              <a:rPr lang="es-MX" sz="2800" b="0" spc="0"/>
              <a:t>Resultados de la encuesta del Programa de Acceso Anticipado</a:t>
            </a:r>
            <a:endParaRPr lang="en-US" b="0" spc="0"/>
          </a:p>
        </p:txBody>
      </p:sp>
      <p:sp>
        <p:nvSpPr>
          <p:cNvPr id="49" name="TextBox 48">
            <a:extLst>
              <a:ext uri="{FF2B5EF4-FFF2-40B4-BE49-F238E27FC236}">
                <a16:creationId xmlns:a16="http://schemas.microsoft.com/office/drawing/2014/main" id="{C677BF41-2E01-B7AA-019C-8519A3632A86}"/>
              </a:ext>
            </a:extLst>
          </p:cNvPr>
          <p:cNvSpPr txBox="1"/>
          <p:nvPr/>
        </p:nvSpPr>
        <p:spPr>
          <a:xfrm>
            <a:off x="1174844" y="2103659"/>
            <a:ext cx="1194842" cy="553998"/>
          </a:xfrm>
          <a:prstGeom prst="rect">
            <a:avLst/>
          </a:prstGeom>
          <a:noFill/>
        </p:spPr>
        <p:txBody>
          <a:bodyPr wrap="square" lIns="0" tIns="0" rIns="0" bIns="0">
            <a:spAutoFit/>
          </a:bodyPr>
          <a:lstStyle/>
          <a:p>
            <a:pPr lvl="0" algn="ctr" defTabSz="914225" fontAlgn="base">
              <a:spcBef>
                <a:spcPct val="0"/>
              </a:spcBef>
              <a:spcAft>
                <a:spcPct val="0"/>
              </a:spcAft>
              <a:defRPr/>
            </a:pPr>
            <a:r>
              <a:rPr lang="en-US">
                <a:ln w="3175">
                  <a:noFill/>
                </a:ln>
                <a:latin typeface="+mj-lt"/>
                <a:ea typeface="+mj-lt"/>
                <a:cs typeface="Segoe UI Semibold"/>
              </a:rPr>
              <a:t>Todo </a:t>
            </a:r>
            <a:r>
              <a:rPr lang="en-US" err="1">
                <a:ln w="3175">
                  <a:noFill/>
                </a:ln>
                <a:latin typeface="+mj-lt"/>
                <a:ea typeface="+mj-lt"/>
                <a:cs typeface="Segoe UI Semibold"/>
              </a:rPr>
              <a:t>el</a:t>
            </a:r>
            <a:r>
              <a:rPr lang="en-US">
                <a:ln w="3175">
                  <a:noFill/>
                </a:ln>
                <a:latin typeface="+mj-lt"/>
                <a:ea typeface="+mj-lt"/>
                <a:cs typeface="Segoe UI Semibold"/>
              </a:rPr>
              <a:t> valor</a:t>
            </a:r>
            <a:endParaRPr kumimoji="0" lang="en-US" sz="1800" b="0" i="0" u="none" strike="noStrike" kern="1200" cap="none" normalizeH="0" baseline="0" noProof="0">
              <a:ln w="3175">
                <a:noFill/>
              </a:ln>
              <a:effectLst/>
              <a:uLnTx/>
              <a:uFillTx/>
              <a:latin typeface="+mj-lt"/>
              <a:ea typeface="+mj-lt"/>
              <a:cs typeface="Segoe UI Semibold"/>
            </a:endParaRPr>
          </a:p>
        </p:txBody>
      </p:sp>
      <p:sp>
        <p:nvSpPr>
          <p:cNvPr id="62" name="TextBox 61">
            <a:extLst>
              <a:ext uri="{FF2B5EF4-FFF2-40B4-BE49-F238E27FC236}">
                <a16:creationId xmlns:a16="http://schemas.microsoft.com/office/drawing/2014/main" id="{ABA0E965-BCEB-D265-F002-F037FEA71F7E}"/>
              </a:ext>
            </a:extLst>
          </p:cNvPr>
          <p:cNvSpPr txBox="1"/>
          <p:nvPr/>
        </p:nvSpPr>
        <p:spPr>
          <a:xfrm>
            <a:off x="1089474" y="3748785"/>
            <a:ext cx="1365583" cy="830997"/>
          </a:xfrm>
          <a:prstGeom prst="rect">
            <a:avLst/>
          </a:prstGeom>
          <a:noFill/>
        </p:spPr>
        <p:txBody>
          <a:bodyPr wrap="square" lIns="0" tIns="0" rIns="0" bIns="0">
            <a:spAutoFit/>
          </a:bodyPr>
          <a:lstStyle/>
          <a:p>
            <a:pPr lvl="0" algn="ctr" defTabSz="932472" fontAlgn="base">
              <a:spcBef>
                <a:spcPct val="0"/>
              </a:spcBef>
              <a:spcAft>
                <a:spcPct val="0"/>
              </a:spcAft>
              <a:defRPr/>
            </a:pPr>
            <a:r>
              <a:rPr lang="es-MX">
                <a:ln w="3175">
                  <a:noFill/>
                </a:ln>
                <a:latin typeface="+mj-lt"/>
                <a:cs typeface="Segoe UI" pitchFamily="34" charset="0"/>
              </a:rPr>
              <a:t>Valor por flujo de trabajo</a:t>
            </a:r>
            <a:endParaRPr kumimoji="0" lang="en-US" sz="1800" b="0" i="0" u="none" strike="noStrike" kern="1200" cap="none" normalizeH="0" baseline="0" noProof="0">
              <a:ln w="3175">
                <a:noFill/>
              </a:ln>
              <a:effectLst/>
              <a:uLnTx/>
              <a:uFillTx/>
              <a:latin typeface="+mj-lt"/>
              <a:ea typeface="+mn-ea"/>
              <a:cs typeface="Segoe UI" pitchFamily="34" charset="0"/>
            </a:endParaRPr>
          </a:p>
        </p:txBody>
      </p:sp>
      <p:sp>
        <p:nvSpPr>
          <p:cNvPr id="69" name="TextBox 68">
            <a:extLst>
              <a:ext uri="{FF2B5EF4-FFF2-40B4-BE49-F238E27FC236}">
                <a16:creationId xmlns:a16="http://schemas.microsoft.com/office/drawing/2014/main" id="{6E17E5C2-80D1-C3E1-23E2-D59231548713}"/>
              </a:ext>
            </a:extLst>
          </p:cNvPr>
          <p:cNvSpPr txBox="1"/>
          <p:nvPr/>
        </p:nvSpPr>
        <p:spPr>
          <a:xfrm>
            <a:off x="1014628" y="5393912"/>
            <a:ext cx="1515274" cy="553998"/>
          </a:xfrm>
          <a:prstGeom prst="rect">
            <a:avLst/>
          </a:prstGeom>
          <a:noFill/>
        </p:spPr>
        <p:txBody>
          <a:bodyPr wrap="square" lIns="0" tIns="0" rIns="0" bIns="0">
            <a:spAutoFit/>
          </a:bodyPr>
          <a:lstStyle/>
          <a:p>
            <a:pPr lvl="0" algn="ctr" defTabSz="932472" fontAlgn="base">
              <a:spcBef>
                <a:spcPct val="0"/>
              </a:spcBef>
              <a:spcAft>
                <a:spcPct val="0"/>
              </a:spcAft>
              <a:defRPr/>
            </a:pPr>
            <a:r>
              <a:rPr lang="en-US">
                <a:ln w="3175">
                  <a:noFill/>
                </a:ln>
                <a:latin typeface="+mj-lt"/>
                <a:cs typeface="Segoe UI" pitchFamily="34" charset="0"/>
              </a:rPr>
              <a:t>Valor </a:t>
            </a:r>
            <a:r>
              <a:rPr lang="en-US" err="1">
                <a:ln w="3175">
                  <a:noFill/>
                </a:ln>
                <a:latin typeface="+mj-lt"/>
                <a:cs typeface="Segoe UI" pitchFamily="34" charset="0"/>
              </a:rPr>
              <a:t>por</a:t>
            </a:r>
            <a:r>
              <a:rPr lang="en-US">
                <a:ln w="3175">
                  <a:noFill/>
                </a:ln>
                <a:latin typeface="+mj-lt"/>
                <a:cs typeface="Segoe UI" pitchFamily="34" charset="0"/>
              </a:rPr>
              <a:t> Rol / </a:t>
            </a:r>
            <a:r>
              <a:rPr lang="en-US" err="1">
                <a:ln w="3175">
                  <a:noFill/>
                </a:ln>
                <a:latin typeface="+mj-lt"/>
                <a:cs typeface="Segoe UI" pitchFamily="34" charset="0"/>
              </a:rPr>
              <a:t>Función</a:t>
            </a:r>
            <a:endParaRPr kumimoji="0" lang="en-US" sz="1800" b="0" i="0" u="none" strike="noStrike" kern="1200" cap="none" normalizeH="0" baseline="0" noProof="0">
              <a:ln w="3175">
                <a:noFill/>
              </a:ln>
              <a:effectLst/>
              <a:uLnTx/>
              <a:uFillTx/>
              <a:latin typeface="+mj-lt"/>
              <a:ea typeface="+mn-ea"/>
              <a:cs typeface="Segoe UI" pitchFamily="34" charset="0"/>
            </a:endParaRPr>
          </a:p>
        </p:txBody>
      </p:sp>
      <p:grpSp>
        <p:nvGrpSpPr>
          <p:cNvPr id="34" name="Group 33">
            <a:extLst>
              <a:ext uri="{FF2B5EF4-FFF2-40B4-BE49-F238E27FC236}">
                <a16:creationId xmlns:a16="http://schemas.microsoft.com/office/drawing/2014/main" id="{91344E6A-D0A3-3A1B-2350-A1FBE57325E9}"/>
              </a:ext>
              <a:ext uri="{C183D7F6-B498-43B3-948B-1728B52AA6E4}">
                <adec:decorative xmlns:adec="http://schemas.microsoft.com/office/drawing/2017/decorative" val="1"/>
              </a:ext>
            </a:extLst>
          </p:cNvPr>
          <p:cNvGrpSpPr/>
          <p:nvPr/>
        </p:nvGrpSpPr>
        <p:grpSpPr>
          <a:xfrm>
            <a:off x="584200" y="1718167"/>
            <a:ext cx="2376130" cy="4592824"/>
            <a:chOff x="584200" y="1718167"/>
            <a:chExt cx="2376130" cy="4592824"/>
          </a:xfrm>
        </p:grpSpPr>
        <p:sp>
          <p:nvSpPr>
            <p:cNvPr id="47" name="Rectangle: Rounded Corners 46">
              <a:extLst>
                <a:ext uri="{FF2B5EF4-FFF2-40B4-BE49-F238E27FC236}">
                  <a16:creationId xmlns:a16="http://schemas.microsoft.com/office/drawing/2014/main" id="{6BF99673-7D21-BFAF-2118-C4BF6239C169}"/>
                </a:ext>
                <a:ext uri="{C183D7F6-B498-43B3-948B-1728B52AA6E4}">
                  <adec:decorative xmlns:adec="http://schemas.microsoft.com/office/drawing/2017/decorative" val="1"/>
                </a:ext>
              </a:extLst>
            </p:cNvPr>
            <p:cNvSpPr>
              <a:spLocks/>
            </p:cNvSpPr>
            <p:nvPr/>
          </p:nvSpPr>
          <p:spPr bwMode="auto">
            <a:xfrm>
              <a:off x="584200" y="1740578"/>
              <a:ext cx="2376130" cy="1280160"/>
            </a:xfrm>
            <a:prstGeom prst="roundRect">
              <a:avLst>
                <a:gd name="adj" fmla="val 2684"/>
              </a:avLst>
            </a:prstGeom>
            <a:noFill/>
            <a:ln w="9525">
              <a:solidFill>
                <a:srgbClr val="657076"/>
              </a:solid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normalizeH="0" baseline="0" noProof="0">
                <a:ln>
                  <a:noFill/>
                </a:ln>
                <a:solidFill>
                  <a:srgbClr val="091F2C"/>
                </a:solidFill>
                <a:effectLst/>
                <a:uLnTx/>
                <a:uFillTx/>
                <a:latin typeface="Segoe UI"/>
                <a:ea typeface="+mn-ea"/>
                <a:cs typeface="Segoe UI" pitchFamily="34" charset="0"/>
              </a:endParaRPr>
            </a:p>
          </p:txBody>
        </p:sp>
        <p:sp>
          <p:nvSpPr>
            <p:cNvPr id="48" name="Grey oval containing warning">
              <a:extLst>
                <a:ext uri="{FF2B5EF4-FFF2-40B4-BE49-F238E27FC236}">
                  <a16:creationId xmlns:a16="http://schemas.microsoft.com/office/drawing/2014/main" id="{042B82C2-42A1-7B59-CEFF-CC852541C288}"/>
                </a:ext>
                <a:ext uri="{C183D7F6-B498-43B3-948B-1728B52AA6E4}">
                  <adec:decorative xmlns:adec="http://schemas.microsoft.com/office/drawing/2017/decorative" val="1"/>
                </a:ext>
              </a:extLst>
            </p:cNvPr>
            <p:cNvSpPr/>
            <p:nvPr/>
          </p:nvSpPr>
          <p:spPr>
            <a:xfrm>
              <a:off x="1406725" y="1718167"/>
              <a:ext cx="731080" cy="44821"/>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lang="en-US" sz="1961" b="0" i="0" u="none" strike="noStrike" kern="0" cap="none"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sp>
          <p:nvSpPr>
            <p:cNvPr id="60" name="Rectangle: Rounded Corners 59">
              <a:extLst>
                <a:ext uri="{FF2B5EF4-FFF2-40B4-BE49-F238E27FC236}">
                  <a16:creationId xmlns:a16="http://schemas.microsoft.com/office/drawing/2014/main" id="{56DDC16F-5089-8A46-62DA-B6295C65A919}"/>
                </a:ext>
                <a:ext uri="{C183D7F6-B498-43B3-948B-1728B52AA6E4}">
                  <adec:decorative xmlns:adec="http://schemas.microsoft.com/office/drawing/2017/decorative" val="1"/>
                </a:ext>
              </a:extLst>
            </p:cNvPr>
            <p:cNvSpPr>
              <a:spLocks/>
            </p:cNvSpPr>
            <p:nvPr/>
          </p:nvSpPr>
          <p:spPr bwMode="auto">
            <a:xfrm>
              <a:off x="586239" y="3384209"/>
              <a:ext cx="2372053" cy="1283151"/>
            </a:xfrm>
            <a:prstGeom prst="roundRect">
              <a:avLst>
                <a:gd name="adj" fmla="val 2684"/>
              </a:avLst>
            </a:prstGeom>
            <a:noFill/>
            <a:ln w="9525">
              <a:solidFill>
                <a:srgbClr val="657076"/>
              </a:solid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normalizeH="0" baseline="0" noProof="0">
                <a:ln>
                  <a:noFill/>
                </a:ln>
                <a:solidFill>
                  <a:srgbClr val="091F2C"/>
                </a:solidFill>
                <a:effectLst/>
                <a:uLnTx/>
                <a:uFillTx/>
                <a:latin typeface="Segoe UI"/>
                <a:ea typeface="+mn-ea"/>
                <a:cs typeface="Segoe UI" pitchFamily="34" charset="0"/>
              </a:endParaRPr>
            </a:p>
          </p:txBody>
        </p:sp>
        <p:sp>
          <p:nvSpPr>
            <p:cNvPr id="61" name="Grey oval containing warning">
              <a:extLst>
                <a:ext uri="{FF2B5EF4-FFF2-40B4-BE49-F238E27FC236}">
                  <a16:creationId xmlns:a16="http://schemas.microsoft.com/office/drawing/2014/main" id="{80DE2588-94AD-CC4B-6136-B5697FDE5954}"/>
                </a:ext>
                <a:ext uri="{C183D7F6-B498-43B3-948B-1728B52AA6E4}">
                  <adec:decorative xmlns:adec="http://schemas.microsoft.com/office/drawing/2017/decorative" val="1"/>
                </a:ext>
              </a:extLst>
            </p:cNvPr>
            <p:cNvSpPr/>
            <p:nvPr/>
          </p:nvSpPr>
          <p:spPr>
            <a:xfrm>
              <a:off x="1406725" y="3365268"/>
              <a:ext cx="731080" cy="44821"/>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lang="en-US" sz="2000" b="0" i="0" u="none" strike="noStrike" kern="0" cap="none"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sp>
          <p:nvSpPr>
            <p:cNvPr id="67" name="Rectangle: Rounded Corners 66">
              <a:extLst>
                <a:ext uri="{FF2B5EF4-FFF2-40B4-BE49-F238E27FC236}">
                  <a16:creationId xmlns:a16="http://schemas.microsoft.com/office/drawing/2014/main" id="{4B4934F9-630F-50EC-C915-0115A8E40EE4}"/>
                </a:ext>
                <a:ext uri="{C183D7F6-B498-43B3-948B-1728B52AA6E4}">
                  <adec:decorative xmlns:adec="http://schemas.microsoft.com/office/drawing/2017/decorative" val="1"/>
                </a:ext>
              </a:extLst>
            </p:cNvPr>
            <p:cNvSpPr>
              <a:spLocks/>
            </p:cNvSpPr>
            <p:nvPr/>
          </p:nvSpPr>
          <p:spPr bwMode="auto">
            <a:xfrm>
              <a:off x="586239" y="5030831"/>
              <a:ext cx="2372053" cy="1280160"/>
            </a:xfrm>
            <a:prstGeom prst="roundRect">
              <a:avLst>
                <a:gd name="adj" fmla="val 2684"/>
              </a:avLst>
            </a:prstGeom>
            <a:noFill/>
            <a:ln w="9525">
              <a:solidFill>
                <a:srgbClr val="657076"/>
              </a:solidFill>
              <a:headEnd type="none" w="med" len="med"/>
              <a:tailEnd type="none" w="med" len="med"/>
            </a:ln>
            <a:effectLst>
              <a:outerShdw blurRad="127000" dist="127000" dir="6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normalizeH="0" baseline="0" noProof="0">
                <a:ln>
                  <a:noFill/>
                </a:ln>
                <a:solidFill>
                  <a:srgbClr val="091F2C"/>
                </a:solidFill>
                <a:effectLst/>
                <a:uLnTx/>
                <a:uFillTx/>
                <a:latin typeface="Segoe UI"/>
                <a:ea typeface="+mn-ea"/>
                <a:cs typeface="Segoe UI" pitchFamily="34" charset="0"/>
              </a:endParaRPr>
            </a:p>
          </p:txBody>
        </p:sp>
        <p:sp>
          <p:nvSpPr>
            <p:cNvPr id="68" name="Grey oval containing warning">
              <a:extLst>
                <a:ext uri="{FF2B5EF4-FFF2-40B4-BE49-F238E27FC236}">
                  <a16:creationId xmlns:a16="http://schemas.microsoft.com/office/drawing/2014/main" id="{A7C06D9A-5658-638A-57AB-9E961767919B}"/>
                </a:ext>
                <a:ext uri="{C183D7F6-B498-43B3-948B-1728B52AA6E4}">
                  <adec:decorative xmlns:adec="http://schemas.microsoft.com/office/drawing/2017/decorative" val="1"/>
                </a:ext>
              </a:extLst>
            </p:cNvPr>
            <p:cNvSpPr/>
            <p:nvPr/>
          </p:nvSpPr>
          <p:spPr>
            <a:xfrm>
              <a:off x="1406725" y="5008030"/>
              <a:ext cx="731080" cy="44821"/>
            </a:xfrm>
            <a:prstGeom prst="roundRect">
              <a:avLst>
                <a:gd name="adj" fmla="val 50000"/>
              </a:avLst>
            </a:prstGeom>
            <a:gradFill flip="none" rotWithShape="1">
              <a:gsLst>
                <a:gs pos="0">
                  <a:srgbClr val="CD9AD0"/>
                </a:gs>
                <a:gs pos="100000">
                  <a:srgbClr val="8EC8E8"/>
                </a:gs>
              </a:gsLst>
              <a:lin ang="0" scaled="1"/>
              <a:tileRect/>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lang="en-US" sz="2000" b="0" i="0" u="none" strike="noStrike" kern="0" cap="none"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grpSp>
      <p:sp>
        <p:nvSpPr>
          <p:cNvPr id="35" name="Rectangle 34">
            <a:extLst>
              <a:ext uri="{FF2B5EF4-FFF2-40B4-BE49-F238E27FC236}">
                <a16:creationId xmlns:a16="http://schemas.microsoft.com/office/drawing/2014/main" id="{42FC6783-FE91-6679-65C6-1A569AE24EA2}"/>
              </a:ext>
            </a:extLst>
          </p:cNvPr>
          <p:cNvSpPr>
            <a:spLocks/>
          </p:cNvSpPr>
          <p:nvPr/>
        </p:nvSpPr>
        <p:spPr bwMode="auto">
          <a:xfrm>
            <a:off x="3106482" y="1872826"/>
            <a:ext cx="4850817" cy="101566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defTabSz="457200">
              <a:spcBef>
                <a:spcPts val="100"/>
              </a:spcBef>
              <a:spcAft>
                <a:spcPts val="300"/>
              </a:spcAft>
              <a:defRPr/>
            </a:pPr>
            <a:r>
              <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70%</a:t>
            </a:r>
            <a:r>
              <a:rPr kumimoji="0" lang="en-US" sz="1400" b="1"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 </a:t>
            </a:r>
            <a:r>
              <a:rPr lang="en-US" sz="1400" kern="0"/>
              <a:t>son </a:t>
            </a:r>
            <a:r>
              <a:rPr lang="en-US" sz="1400" kern="0" err="1"/>
              <a:t>más</a:t>
            </a:r>
            <a:r>
              <a:rPr lang="en-US" sz="1400" kern="0"/>
              <a:t> </a:t>
            </a:r>
            <a:r>
              <a:rPr lang="en-US" sz="1400" err="1">
                <a:ln w="3175">
                  <a:noFill/>
                </a:ln>
                <a:gradFill>
                  <a:gsLst>
                    <a:gs pos="15000">
                      <a:srgbClr val="8DC8E8"/>
                    </a:gs>
                    <a:gs pos="85000">
                      <a:srgbClr val="D59ED7"/>
                    </a:gs>
                  </a:gsLst>
                  <a:lin ang="2700000" scaled="1"/>
                </a:gradFill>
                <a:latin typeface="+mj-lt"/>
                <a:cs typeface="Segoe UI" pitchFamily="34" charset="0"/>
              </a:rPr>
              <a:t>productivo</a:t>
            </a:r>
            <a:endPar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endParaRPr>
          </a:p>
          <a:p>
            <a:pPr lvl="0" defTabSz="457200">
              <a:spcBef>
                <a:spcPts val="100"/>
              </a:spcBef>
              <a:spcAft>
                <a:spcPts val="300"/>
              </a:spcAft>
              <a:defRPr/>
            </a:pPr>
            <a:r>
              <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68%</a:t>
            </a:r>
            <a:r>
              <a:rPr kumimoji="0" lang="en-US" sz="1400" b="1"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 </a:t>
            </a:r>
            <a:r>
              <a:rPr lang="en-US" sz="1400" kern="0"/>
              <a:t>Se ha </a:t>
            </a:r>
            <a:r>
              <a:rPr lang="en-US" sz="1400" kern="0" err="1"/>
              <a:t>mejorado</a:t>
            </a:r>
            <a:r>
              <a:rPr lang="en-US" sz="1400" kern="0"/>
              <a:t> </a:t>
            </a:r>
            <a:r>
              <a:rPr lang="en-US" sz="1400" kern="0" err="1"/>
              <a:t>el</a:t>
            </a:r>
            <a:r>
              <a:rPr lang="en-US" sz="1400" kern="0"/>
              <a:t> </a:t>
            </a:r>
            <a:r>
              <a:rPr lang="en-US" sz="1400">
                <a:ln w="3175">
                  <a:noFill/>
                </a:ln>
                <a:gradFill>
                  <a:gsLst>
                    <a:gs pos="15000">
                      <a:srgbClr val="8DC8E8"/>
                    </a:gs>
                    <a:gs pos="85000">
                      <a:srgbClr val="D59ED7"/>
                    </a:gs>
                  </a:gsLst>
                  <a:lin ang="2700000" scaled="1"/>
                </a:gradFill>
                <a:latin typeface="+mj-lt"/>
                <a:cs typeface="Segoe UI" pitchFamily="34" charset="0"/>
              </a:rPr>
              <a:t>Calidad de </a:t>
            </a:r>
            <a:r>
              <a:rPr lang="en-US" sz="1400" err="1">
                <a:ln w="3175">
                  <a:noFill/>
                </a:ln>
                <a:gradFill>
                  <a:gsLst>
                    <a:gs pos="15000">
                      <a:srgbClr val="8DC8E8"/>
                    </a:gs>
                    <a:gs pos="85000">
                      <a:srgbClr val="D59ED7"/>
                    </a:gs>
                  </a:gsLst>
                  <a:lin ang="2700000" scaled="1"/>
                </a:gradFill>
                <a:latin typeface="+mj-lt"/>
                <a:cs typeface="Segoe UI" pitchFamily="34" charset="0"/>
              </a:rPr>
              <a:t>su</a:t>
            </a:r>
            <a:r>
              <a:rPr lang="en-US" sz="1400">
                <a:ln w="3175">
                  <a:noFill/>
                </a:ln>
                <a:gradFill>
                  <a:gsLst>
                    <a:gs pos="15000">
                      <a:srgbClr val="8DC8E8"/>
                    </a:gs>
                    <a:gs pos="85000">
                      <a:srgbClr val="D59ED7"/>
                    </a:gs>
                  </a:gsLst>
                  <a:lin ang="2700000" scaled="1"/>
                </a:gradFill>
                <a:latin typeface="+mj-lt"/>
                <a:cs typeface="Segoe UI" pitchFamily="34" charset="0"/>
              </a:rPr>
              <a:t> </a:t>
            </a:r>
            <a:r>
              <a:rPr lang="en-US" sz="1400" err="1">
                <a:ln w="3175">
                  <a:noFill/>
                </a:ln>
                <a:gradFill>
                  <a:gsLst>
                    <a:gs pos="15000">
                      <a:srgbClr val="8DC8E8"/>
                    </a:gs>
                    <a:gs pos="85000">
                      <a:srgbClr val="D59ED7"/>
                    </a:gs>
                  </a:gsLst>
                  <a:lin ang="2700000" scaled="1"/>
                </a:gradFill>
                <a:latin typeface="+mj-lt"/>
                <a:cs typeface="Segoe UI" pitchFamily="34" charset="0"/>
              </a:rPr>
              <a:t>trabajo</a:t>
            </a:r>
            <a:endPar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endParaRPr>
          </a:p>
          <a:p>
            <a:pPr lvl="0" defTabSz="457200">
              <a:spcBef>
                <a:spcPts val="100"/>
              </a:spcBef>
              <a:spcAft>
                <a:spcPts val="300"/>
              </a:spcAft>
              <a:defRPr/>
            </a:pPr>
            <a:r>
              <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37%</a:t>
            </a:r>
            <a:r>
              <a:rPr kumimoji="0" lang="en-US" sz="1400" b="1"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 </a:t>
            </a:r>
            <a:r>
              <a:rPr lang="en-US" sz="1400" kern="0" err="1"/>
              <a:t>Siente</a:t>
            </a:r>
            <a:r>
              <a:rPr lang="en-US" sz="1400" kern="0"/>
              <a:t> </a:t>
            </a:r>
            <a:r>
              <a:rPr lang="en-US" sz="1400" kern="0" err="1"/>
              <a:t>más</a:t>
            </a:r>
            <a:r>
              <a:rPr lang="en-US" sz="1400" kern="0"/>
              <a:t> </a:t>
            </a:r>
            <a:r>
              <a:rPr lang="en-US" sz="1400" err="1">
                <a:ln w="3175">
                  <a:noFill/>
                </a:ln>
                <a:gradFill>
                  <a:gsLst>
                    <a:gs pos="15000">
                      <a:srgbClr val="8DC8E8"/>
                    </a:gs>
                    <a:gs pos="85000">
                      <a:srgbClr val="D59ED7"/>
                    </a:gs>
                  </a:gsLst>
                  <a:lin ang="2700000" scaled="1"/>
                </a:gradFill>
                <a:latin typeface="+mj-lt"/>
                <a:cs typeface="Segoe UI" pitchFamily="34" charset="0"/>
              </a:rPr>
              <a:t>Realizado</a:t>
            </a:r>
            <a:r>
              <a:rPr lang="en-US" sz="1400">
                <a:ln w="3175">
                  <a:noFill/>
                </a:ln>
                <a:gradFill>
                  <a:gsLst>
                    <a:gs pos="15000">
                      <a:srgbClr val="8DC8E8"/>
                    </a:gs>
                    <a:gs pos="85000">
                      <a:srgbClr val="D59ED7"/>
                    </a:gs>
                  </a:gsLst>
                  <a:lin ang="2700000" scaled="1"/>
                </a:gradFill>
                <a:latin typeface="+mj-lt"/>
                <a:cs typeface="Segoe UI" pitchFamily="34" charset="0"/>
              </a:rPr>
              <a:t> </a:t>
            </a:r>
            <a:r>
              <a:rPr lang="en-US" sz="1400" err="1">
                <a:ln w="3175">
                  <a:noFill/>
                </a:ln>
                <a:gradFill>
                  <a:gsLst>
                    <a:gs pos="15000">
                      <a:srgbClr val="8DC8E8"/>
                    </a:gs>
                    <a:gs pos="85000">
                      <a:srgbClr val="D59ED7"/>
                    </a:gs>
                  </a:gsLst>
                  <a:lin ang="2700000" scaled="1"/>
                </a:gradFill>
                <a:latin typeface="+mj-lt"/>
                <a:cs typeface="Segoe UI" pitchFamily="34" charset="0"/>
              </a:rPr>
              <a:t>en</a:t>
            </a:r>
            <a:r>
              <a:rPr lang="en-US" sz="1400">
                <a:ln w="3175">
                  <a:noFill/>
                </a:ln>
                <a:gradFill>
                  <a:gsLst>
                    <a:gs pos="15000">
                      <a:srgbClr val="8DC8E8"/>
                    </a:gs>
                    <a:gs pos="85000">
                      <a:srgbClr val="D59ED7"/>
                    </a:gs>
                  </a:gsLst>
                  <a:lin ang="2700000" scaled="1"/>
                </a:gradFill>
                <a:latin typeface="+mj-lt"/>
                <a:cs typeface="Segoe UI" pitchFamily="34" charset="0"/>
              </a:rPr>
              <a:t> </a:t>
            </a:r>
            <a:r>
              <a:rPr lang="en-US" sz="1400" err="1">
                <a:ln w="3175">
                  <a:noFill/>
                </a:ln>
                <a:gradFill>
                  <a:gsLst>
                    <a:gs pos="15000">
                      <a:srgbClr val="8DC8E8"/>
                    </a:gs>
                    <a:gs pos="85000">
                      <a:srgbClr val="D59ED7"/>
                    </a:gs>
                  </a:gsLst>
                  <a:lin ang="2700000" scaled="1"/>
                </a:gradFill>
                <a:latin typeface="+mj-lt"/>
                <a:cs typeface="Segoe UI" pitchFamily="34" charset="0"/>
              </a:rPr>
              <a:t>el</a:t>
            </a:r>
            <a:r>
              <a:rPr lang="en-US" sz="1400">
                <a:ln w="3175">
                  <a:noFill/>
                </a:ln>
                <a:gradFill>
                  <a:gsLst>
                    <a:gs pos="15000">
                      <a:srgbClr val="8DC8E8"/>
                    </a:gs>
                    <a:gs pos="85000">
                      <a:srgbClr val="D59ED7"/>
                    </a:gs>
                  </a:gsLst>
                  <a:lin ang="2700000" scaled="1"/>
                </a:gradFill>
                <a:latin typeface="+mj-lt"/>
                <a:cs typeface="Segoe UI" pitchFamily="34" charset="0"/>
              </a:rPr>
              <a:t> </a:t>
            </a:r>
            <a:r>
              <a:rPr lang="en-US" sz="1400" err="1">
                <a:ln w="3175">
                  <a:noFill/>
                </a:ln>
                <a:gradFill>
                  <a:gsLst>
                    <a:gs pos="15000">
                      <a:srgbClr val="8DC8E8"/>
                    </a:gs>
                    <a:gs pos="85000">
                      <a:srgbClr val="D59ED7"/>
                    </a:gs>
                  </a:gsLst>
                  <a:lin ang="2700000" scaled="1"/>
                </a:gradFill>
                <a:latin typeface="+mj-lt"/>
                <a:cs typeface="Segoe UI" pitchFamily="34" charset="0"/>
              </a:rPr>
              <a:t>trabajo</a:t>
            </a:r>
            <a:endPar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endParaRPr>
          </a:p>
          <a:p>
            <a:pPr lvl="0" defTabSz="457200">
              <a:spcBef>
                <a:spcPts val="100"/>
              </a:spcBef>
              <a:spcAft>
                <a:spcPts val="300"/>
              </a:spcAft>
              <a:defRPr/>
            </a:pPr>
            <a:r>
              <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71%</a:t>
            </a:r>
            <a:r>
              <a:rPr kumimoji="0" lang="en-US" sz="1400" b="1"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 </a:t>
            </a:r>
            <a:r>
              <a:rPr lang="en-US" sz="1400" kern="0" err="1"/>
              <a:t>Dedique</a:t>
            </a:r>
            <a:r>
              <a:rPr lang="en-US" sz="1400" kern="0"/>
              <a:t> </a:t>
            </a:r>
            <a:r>
              <a:rPr lang="en-US" sz="1400" kern="0" err="1"/>
              <a:t>menos</a:t>
            </a:r>
            <a:r>
              <a:rPr lang="en-US" sz="1400" kern="0"/>
              <a:t> </a:t>
            </a:r>
            <a:r>
              <a:rPr lang="en-US" sz="1400" kern="0" err="1"/>
              <a:t>tiempo</a:t>
            </a:r>
            <a:r>
              <a:rPr lang="en-US" sz="1400" kern="0"/>
              <a:t> a </a:t>
            </a:r>
            <a:r>
              <a:rPr lang="en-US" sz="1400" err="1">
                <a:ln w="3175">
                  <a:noFill/>
                </a:ln>
                <a:gradFill>
                  <a:gsLst>
                    <a:gs pos="15000">
                      <a:srgbClr val="8DC8E8"/>
                    </a:gs>
                    <a:gs pos="85000">
                      <a:srgbClr val="D59ED7"/>
                    </a:gs>
                  </a:gsLst>
                  <a:lin ang="2700000" scaled="1"/>
                </a:gradFill>
                <a:latin typeface="+mj-lt"/>
                <a:cs typeface="Segoe UI" pitchFamily="34" charset="0"/>
              </a:rPr>
              <a:t>Tareas</a:t>
            </a:r>
            <a:r>
              <a:rPr lang="en-US" sz="1400">
                <a:ln w="3175">
                  <a:noFill/>
                </a:ln>
                <a:gradFill>
                  <a:gsLst>
                    <a:gs pos="15000">
                      <a:srgbClr val="8DC8E8"/>
                    </a:gs>
                    <a:gs pos="85000">
                      <a:srgbClr val="D59ED7"/>
                    </a:gs>
                  </a:gsLst>
                  <a:lin ang="2700000" scaled="1"/>
                </a:gradFill>
                <a:latin typeface="+mj-lt"/>
                <a:cs typeface="Segoe UI" pitchFamily="34" charset="0"/>
              </a:rPr>
              <a:t> </a:t>
            </a:r>
            <a:r>
              <a:rPr lang="en-US" sz="1400" err="1">
                <a:ln w="3175">
                  <a:noFill/>
                </a:ln>
                <a:gradFill>
                  <a:gsLst>
                    <a:gs pos="15000">
                      <a:srgbClr val="8DC8E8"/>
                    </a:gs>
                    <a:gs pos="85000">
                      <a:srgbClr val="D59ED7"/>
                    </a:gs>
                  </a:gsLst>
                  <a:lin ang="2700000" scaled="1"/>
                </a:gradFill>
                <a:latin typeface="+mj-lt"/>
                <a:cs typeface="Segoe UI" pitchFamily="34" charset="0"/>
              </a:rPr>
              <a:t>mundanas</a:t>
            </a:r>
            <a:endPar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endParaRPr>
          </a:p>
        </p:txBody>
      </p:sp>
      <p:sp>
        <p:nvSpPr>
          <p:cNvPr id="36" name="Rectangle 35">
            <a:extLst>
              <a:ext uri="{FF2B5EF4-FFF2-40B4-BE49-F238E27FC236}">
                <a16:creationId xmlns:a16="http://schemas.microsoft.com/office/drawing/2014/main" id="{A54179B7-186B-D39F-D2DA-68AA068438AE}"/>
              </a:ext>
            </a:extLst>
          </p:cNvPr>
          <p:cNvSpPr>
            <a:spLocks/>
          </p:cNvSpPr>
          <p:nvPr/>
        </p:nvSpPr>
        <p:spPr bwMode="auto">
          <a:xfrm>
            <a:off x="3106483" y="3384584"/>
            <a:ext cx="4850816" cy="128240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defTabSz="457200">
              <a:spcBef>
                <a:spcPts val="100"/>
              </a:spcBef>
              <a:spcAft>
                <a:spcPts val="300"/>
              </a:spcAft>
              <a:defRPr/>
            </a:pPr>
            <a:r>
              <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64%</a:t>
            </a:r>
            <a:r>
              <a:rPr kumimoji="0" lang="en-US" sz="1400" b="1"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 </a:t>
            </a:r>
            <a:r>
              <a:rPr lang="en-US" sz="1200" kern="0" err="1"/>
              <a:t>Dedique</a:t>
            </a:r>
            <a:r>
              <a:rPr lang="en-US" sz="1200" kern="0"/>
              <a:t> </a:t>
            </a:r>
            <a:r>
              <a:rPr lang="en-US" sz="1200" kern="0" err="1"/>
              <a:t>menos</a:t>
            </a:r>
            <a:r>
              <a:rPr lang="en-US" sz="1200" kern="0"/>
              <a:t> </a:t>
            </a:r>
            <a:r>
              <a:rPr lang="en-US" sz="1200" kern="0" err="1"/>
              <a:t>tiempo</a:t>
            </a:r>
            <a:r>
              <a:rPr lang="en-US" sz="1200" kern="0"/>
              <a:t> </a:t>
            </a:r>
            <a:r>
              <a:rPr lang="en-US" sz="1200" err="1">
                <a:ln w="3175">
                  <a:noFill/>
                </a:ln>
                <a:gradFill>
                  <a:gsLst>
                    <a:gs pos="15000">
                      <a:srgbClr val="8DC8E8"/>
                    </a:gs>
                    <a:gs pos="85000">
                      <a:srgbClr val="D59ED7"/>
                    </a:gs>
                  </a:gsLst>
                  <a:lin ang="2700000" scaled="1"/>
                </a:gradFill>
                <a:latin typeface="+mj-lt"/>
                <a:cs typeface="Segoe UI" pitchFamily="34" charset="0"/>
              </a:rPr>
              <a:t>Procesamiento</a:t>
            </a:r>
            <a:r>
              <a:rPr lang="en-US" sz="1200">
                <a:ln w="3175">
                  <a:noFill/>
                </a:ln>
                <a:gradFill>
                  <a:gsLst>
                    <a:gs pos="15000">
                      <a:srgbClr val="8DC8E8"/>
                    </a:gs>
                    <a:gs pos="85000">
                      <a:srgbClr val="D59ED7"/>
                    </a:gs>
                  </a:gsLst>
                  <a:lin ang="2700000" scaled="1"/>
                </a:gradFill>
                <a:latin typeface="+mj-lt"/>
                <a:cs typeface="Segoe UI" pitchFamily="34" charset="0"/>
              </a:rPr>
              <a:t> de </a:t>
            </a:r>
            <a:r>
              <a:rPr lang="en-US" sz="1200" err="1">
                <a:ln w="3175">
                  <a:noFill/>
                </a:ln>
                <a:gradFill>
                  <a:gsLst>
                    <a:gs pos="15000">
                      <a:srgbClr val="8DC8E8"/>
                    </a:gs>
                    <a:gs pos="85000">
                      <a:srgbClr val="D59ED7"/>
                    </a:gs>
                  </a:gsLst>
                  <a:lin ang="2700000" scaled="1"/>
                </a:gradFill>
                <a:latin typeface="+mj-lt"/>
                <a:cs typeface="Segoe UI" pitchFamily="34" charset="0"/>
              </a:rPr>
              <a:t>correo</a:t>
            </a:r>
            <a:r>
              <a:rPr lang="en-US" sz="1200">
                <a:ln w="3175">
                  <a:noFill/>
                </a:ln>
                <a:gradFill>
                  <a:gsLst>
                    <a:gs pos="15000">
                      <a:srgbClr val="8DC8E8"/>
                    </a:gs>
                    <a:gs pos="85000">
                      <a:srgbClr val="D59ED7"/>
                    </a:gs>
                  </a:gsLst>
                  <a:lin ang="2700000" scaled="1"/>
                </a:gradFill>
                <a:latin typeface="+mj-lt"/>
                <a:cs typeface="Segoe UI" pitchFamily="34" charset="0"/>
              </a:rPr>
              <a:t> </a:t>
            </a:r>
            <a:r>
              <a:rPr lang="en-US" sz="1200" err="1">
                <a:ln w="3175">
                  <a:noFill/>
                </a:ln>
                <a:gradFill>
                  <a:gsLst>
                    <a:gs pos="15000">
                      <a:srgbClr val="8DC8E8"/>
                    </a:gs>
                    <a:gs pos="85000">
                      <a:srgbClr val="D59ED7"/>
                    </a:gs>
                  </a:gsLst>
                  <a:lin ang="2700000" scaled="1"/>
                </a:gradFill>
                <a:latin typeface="+mj-lt"/>
                <a:cs typeface="Segoe UI" pitchFamily="34" charset="0"/>
              </a:rPr>
              <a:t>electrónico</a:t>
            </a:r>
            <a:endPar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endParaRPr>
          </a:p>
          <a:p>
            <a:pPr lvl="0" defTabSz="457200">
              <a:spcBef>
                <a:spcPts val="100"/>
              </a:spcBef>
              <a:spcAft>
                <a:spcPts val="300"/>
              </a:spcAft>
              <a:defRPr/>
            </a:pPr>
            <a:r>
              <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75%</a:t>
            </a:r>
            <a:r>
              <a:rPr kumimoji="0" lang="en-US" sz="1400" b="1"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 </a:t>
            </a:r>
            <a:r>
              <a:rPr lang="es-MX" sz="1200" kern="0"/>
              <a:t>Dedique menos tiempo a buscar </a:t>
            </a:r>
            <a:r>
              <a:rPr lang="en-US" sz="1200" err="1">
                <a:ln w="3175">
                  <a:noFill/>
                </a:ln>
                <a:gradFill>
                  <a:gsLst>
                    <a:gs pos="15000">
                      <a:srgbClr val="8DC8E8"/>
                    </a:gs>
                    <a:gs pos="85000">
                      <a:srgbClr val="D59ED7"/>
                    </a:gs>
                  </a:gsLst>
                  <a:lin ang="2700000" scaled="1"/>
                </a:gradFill>
                <a:latin typeface="+mj-lt"/>
                <a:cs typeface="Segoe UI" pitchFamily="34" charset="0"/>
              </a:rPr>
              <a:t>información</a:t>
            </a:r>
            <a:r>
              <a:rPr lang="en-US" sz="1200">
                <a:ln w="3175">
                  <a:noFill/>
                </a:ln>
                <a:gradFill>
                  <a:gsLst>
                    <a:gs pos="15000">
                      <a:srgbClr val="8DC8E8"/>
                    </a:gs>
                    <a:gs pos="85000">
                      <a:srgbClr val="D59ED7"/>
                    </a:gs>
                  </a:gsLst>
                  <a:lin ang="2700000" scaled="1"/>
                </a:gradFill>
                <a:latin typeface="+mj-lt"/>
                <a:cs typeface="Segoe UI" pitchFamily="34" charset="0"/>
              </a:rPr>
              <a:t> </a:t>
            </a:r>
            <a:r>
              <a:rPr lang="en-US" sz="1200" err="1">
                <a:ln w="3175">
                  <a:noFill/>
                </a:ln>
                <a:gradFill>
                  <a:gsLst>
                    <a:gs pos="15000">
                      <a:srgbClr val="8DC8E8"/>
                    </a:gs>
                    <a:gs pos="85000">
                      <a:srgbClr val="D59ED7"/>
                    </a:gs>
                  </a:gsLst>
                  <a:lin ang="2700000" scaled="1"/>
                </a:gradFill>
                <a:latin typeface="+mj-lt"/>
                <a:cs typeface="Segoe UI" pitchFamily="34" charset="0"/>
              </a:rPr>
              <a:t>en</a:t>
            </a:r>
            <a:r>
              <a:rPr lang="en-US" sz="1200">
                <a:ln w="3175">
                  <a:noFill/>
                </a:ln>
                <a:gradFill>
                  <a:gsLst>
                    <a:gs pos="15000">
                      <a:srgbClr val="8DC8E8"/>
                    </a:gs>
                    <a:gs pos="85000">
                      <a:srgbClr val="D59ED7"/>
                    </a:gs>
                  </a:gsLst>
                  <a:lin ang="2700000" scaled="1"/>
                </a:gradFill>
                <a:latin typeface="+mj-lt"/>
                <a:cs typeface="Segoe UI" pitchFamily="34" charset="0"/>
              </a:rPr>
              <a:t> sus </a:t>
            </a:r>
            <a:r>
              <a:rPr lang="en-US" sz="1200" err="1">
                <a:ln w="3175">
                  <a:noFill/>
                </a:ln>
                <a:gradFill>
                  <a:gsLst>
                    <a:gs pos="15000">
                      <a:srgbClr val="8DC8E8"/>
                    </a:gs>
                    <a:gs pos="85000">
                      <a:srgbClr val="D59ED7"/>
                    </a:gs>
                  </a:gsLst>
                  <a:lin ang="2700000" scaled="1"/>
                </a:gradFill>
                <a:latin typeface="+mj-lt"/>
                <a:cs typeface="Segoe UI" pitchFamily="34" charset="0"/>
              </a:rPr>
              <a:t>archivos</a:t>
            </a:r>
            <a:endPar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endParaRPr>
          </a:p>
          <a:p>
            <a:pPr lvl="0" defTabSz="457200">
              <a:spcBef>
                <a:spcPts val="100"/>
              </a:spcBef>
              <a:spcAft>
                <a:spcPts val="300"/>
              </a:spcAft>
              <a:defRPr/>
            </a:pPr>
            <a:r>
              <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84%</a:t>
            </a:r>
            <a:r>
              <a:rPr kumimoji="0" lang="en-US" sz="1400" b="1"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 </a:t>
            </a:r>
            <a:r>
              <a:rPr lang="en-US" sz="1200" kern="0"/>
              <a:t>Le </a:t>
            </a:r>
            <a:r>
              <a:rPr lang="en-US" sz="1200" kern="0" err="1"/>
              <a:t>resultará</a:t>
            </a:r>
            <a:r>
              <a:rPr lang="en-US" sz="1200" kern="0"/>
              <a:t> </a:t>
            </a:r>
            <a:r>
              <a:rPr lang="en-US" sz="1200" kern="0" err="1"/>
              <a:t>más</a:t>
            </a:r>
            <a:r>
              <a:rPr lang="en-US" sz="1200" kern="0"/>
              <a:t> </a:t>
            </a:r>
            <a:r>
              <a:rPr lang="en-US" sz="1200" kern="0" err="1"/>
              <a:t>fácil</a:t>
            </a:r>
            <a:r>
              <a:rPr lang="en-US" sz="1200" kern="0"/>
              <a:t> </a:t>
            </a:r>
            <a:r>
              <a:rPr lang="es-MX" sz="1200">
                <a:ln w="3175">
                  <a:noFill/>
                </a:ln>
                <a:gradFill>
                  <a:gsLst>
                    <a:gs pos="15000">
                      <a:srgbClr val="8DC8E8"/>
                    </a:gs>
                    <a:gs pos="85000">
                      <a:srgbClr val="D59ED7"/>
                    </a:gs>
                  </a:gsLst>
                  <a:lin ang="2700000" scaled="1"/>
                </a:gradFill>
                <a:latin typeface="+mj-lt"/>
                <a:cs typeface="Segoe UI" pitchFamily="34" charset="0"/>
              </a:rPr>
              <a:t>Tomar medidas después de una reunión</a:t>
            </a:r>
            <a:endPar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endParaRPr>
          </a:p>
          <a:p>
            <a:pPr lvl="0" defTabSz="457200">
              <a:spcBef>
                <a:spcPts val="100"/>
              </a:spcBef>
              <a:spcAft>
                <a:spcPts val="300"/>
              </a:spcAft>
              <a:defRPr/>
            </a:pPr>
            <a:r>
              <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3.8x</a:t>
            </a:r>
            <a:r>
              <a:rPr kumimoji="0" lang="en-US" sz="1400" b="1"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 </a:t>
            </a:r>
            <a:r>
              <a:rPr lang="es-MX" sz="1200" kern="0"/>
              <a:t>más rápido para ponerse al día con </a:t>
            </a:r>
            <a:r>
              <a:rPr lang="en-US" sz="1200" err="1">
                <a:ln w="3175">
                  <a:noFill/>
                </a:ln>
                <a:gradFill>
                  <a:gsLst>
                    <a:gs pos="15000">
                      <a:srgbClr val="8DC8E8"/>
                    </a:gs>
                    <a:gs pos="85000">
                      <a:srgbClr val="D59ED7"/>
                    </a:gs>
                  </a:gsLst>
                  <a:lin ang="2700000" scaled="1"/>
                </a:gradFill>
                <a:latin typeface="+mj-lt"/>
                <a:cs typeface="Segoe UI" pitchFamily="34" charset="0"/>
              </a:rPr>
              <a:t>Reuniones</a:t>
            </a:r>
            <a:r>
              <a:rPr lang="en-US" sz="1200">
                <a:ln w="3175">
                  <a:noFill/>
                </a:ln>
                <a:gradFill>
                  <a:gsLst>
                    <a:gs pos="15000">
                      <a:srgbClr val="8DC8E8"/>
                    </a:gs>
                    <a:gs pos="85000">
                      <a:srgbClr val="D59ED7"/>
                    </a:gs>
                  </a:gsLst>
                  <a:lin ang="2700000" scaled="1"/>
                </a:gradFill>
                <a:latin typeface="+mj-lt"/>
                <a:cs typeface="Segoe UI" pitchFamily="34" charset="0"/>
              </a:rPr>
              <a:t> </a:t>
            </a:r>
            <a:r>
              <a:rPr lang="en-US" sz="1200" err="1">
                <a:ln w="3175">
                  <a:noFill/>
                </a:ln>
                <a:gradFill>
                  <a:gsLst>
                    <a:gs pos="15000">
                      <a:srgbClr val="8DC8E8"/>
                    </a:gs>
                    <a:gs pos="85000">
                      <a:srgbClr val="D59ED7"/>
                    </a:gs>
                  </a:gsLst>
                  <a:lin ang="2700000" scaled="1"/>
                </a:gradFill>
                <a:latin typeface="+mj-lt"/>
                <a:cs typeface="Segoe UI" pitchFamily="34" charset="0"/>
              </a:rPr>
              <a:t>perdidas</a:t>
            </a:r>
            <a:endPar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endParaRPr>
          </a:p>
          <a:p>
            <a:pPr lvl="0" defTabSz="457200">
              <a:spcBef>
                <a:spcPts val="100"/>
              </a:spcBef>
              <a:spcAft>
                <a:spcPts val="300"/>
              </a:spcAft>
              <a:defRPr/>
            </a:pPr>
            <a:r>
              <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85%</a:t>
            </a:r>
            <a:r>
              <a:rPr kumimoji="0" lang="en-US" sz="1400" b="1"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 </a:t>
            </a:r>
            <a:r>
              <a:rPr lang="en-US" sz="1200" kern="0" err="1"/>
              <a:t>Llegar</a:t>
            </a:r>
            <a:r>
              <a:rPr lang="en-US" sz="1200" kern="0"/>
              <a:t> a un </a:t>
            </a:r>
            <a:r>
              <a:rPr lang="en-US" sz="1200" kern="0" err="1"/>
              <a:t>buen</a:t>
            </a:r>
            <a:r>
              <a:rPr lang="en-US" sz="1200" kern="0"/>
              <a:t> </a:t>
            </a:r>
            <a:r>
              <a:rPr lang="en-US" sz="1200">
                <a:ln w="3175">
                  <a:noFill/>
                </a:ln>
                <a:gradFill>
                  <a:gsLst>
                    <a:gs pos="15000">
                      <a:srgbClr val="8DC8E8"/>
                    </a:gs>
                    <a:gs pos="85000">
                      <a:srgbClr val="D59ED7"/>
                    </a:gs>
                  </a:gsLst>
                  <a:lin ang="2700000" scaled="1"/>
                </a:gradFill>
                <a:latin typeface="+mj-lt"/>
                <a:cs typeface="Segoe UI" pitchFamily="34" charset="0"/>
              </a:rPr>
              <a:t>Primer </a:t>
            </a:r>
            <a:r>
              <a:rPr lang="en-US" sz="1200" err="1">
                <a:ln w="3175">
                  <a:noFill/>
                </a:ln>
                <a:gradFill>
                  <a:gsLst>
                    <a:gs pos="15000">
                      <a:srgbClr val="8DC8E8"/>
                    </a:gs>
                    <a:gs pos="85000">
                      <a:srgbClr val="D59ED7"/>
                    </a:gs>
                  </a:gsLst>
                  <a:lin ang="2700000" scaled="1"/>
                </a:gradFill>
                <a:latin typeface="+mj-lt"/>
                <a:cs typeface="Segoe UI" pitchFamily="34" charset="0"/>
              </a:rPr>
              <a:t>borrador</a:t>
            </a:r>
            <a:r>
              <a:rPr lang="en-US" sz="1200">
                <a:ln w="3175">
                  <a:noFill/>
                </a:ln>
                <a:gradFill>
                  <a:gsLst>
                    <a:gs pos="15000">
                      <a:srgbClr val="8DC8E8"/>
                    </a:gs>
                    <a:gs pos="85000">
                      <a:srgbClr val="D59ED7"/>
                    </a:gs>
                  </a:gsLst>
                  <a:lin ang="2700000" scaled="1"/>
                </a:gradFill>
                <a:latin typeface="+mj-lt"/>
                <a:cs typeface="Segoe UI" pitchFamily="34" charset="0"/>
              </a:rPr>
              <a:t> </a:t>
            </a:r>
            <a:r>
              <a:rPr lang="en-US" sz="1200" err="1">
                <a:ln w="3175">
                  <a:noFill/>
                </a:ln>
                <a:gradFill>
                  <a:gsLst>
                    <a:gs pos="15000">
                      <a:srgbClr val="8DC8E8"/>
                    </a:gs>
                    <a:gs pos="85000">
                      <a:srgbClr val="D59ED7"/>
                    </a:gs>
                  </a:gsLst>
                  <a:lin ang="2700000" scaled="1"/>
                </a:gradFill>
                <a:latin typeface="+mj-lt"/>
                <a:cs typeface="Segoe UI" pitchFamily="34" charset="0"/>
              </a:rPr>
              <a:t>más</a:t>
            </a:r>
            <a:r>
              <a:rPr lang="en-US" sz="1200">
                <a:ln w="3175">
                  <a:noFill/>
                </a:ln>
                <a:gradFill>
                  <a:gsLst>
                    <a:gs pos="15000">
                      <a:srgbClr val="8DC8E8"/>
                    </a:gs>
                    <a:gs pos="85000">
                      <a:srgbClr val="D59ED7"/>
                    </a:gs>
                  </a:gsLst>
                  <a:lin ang="2700000" scaled="1"/>
                </a:gradFill>
                <a:latin typeface="+mj-lt"/>
                <a:cs typeface="Segoe UI" pitchFamily="34" charset="0"/>
              </a:rPr>
              <a:t> </a:t>
            </a:r>
            <a:r>
              <a:rPr lang="en-US" sz="1200" err="1">
                <a:ln w="3175">
                  <a:noFill/>
                </a:ln>
                <a:gradFill>
                  <a:gsLst>
                    <a:gs pos="15000">
                      <a:srgbClr val="8DC8E8"/>
                    </a:gs>
                    <a:gs pos="85000">
                      <a:srgbClr val="D59ED7"/>
                    </a:gs>
                  </a:gsLst>
                  <a:lin ang="2700000" scaled="1"/>
                </a:gradFill>
                <a:latin typeface="+mj-lt"/>
                <a:cs typeface="Segoe UI" pitchFamily="34" charset="0"/>
              </a:rPr>
              <a:t>rápido</a:t>
            </a:r>
            <a:endParaRPr kumimoji="0" lang="en-US" sz="1400" i="0" u="none" strike="noStrike" kern="0" cap="none" normalizeH="0" baseline="0" noProof="0">
              <a:ln>
                <a:noFill/>
              </a:ln>
              <a:solidFill>
                <a:srgbClr val="FFFFFF"/>
              </a:solidFill>
              <a:effectLst/>
              <a:uLnTx/>
              <a:uFillTx/>
              <a:latin typeface="+mj-lt"/>
              <a:ea typeface="+mn-ea"/>
              <a:cs typeface="+mn-cs"/>
            </a:endParaRPr>
          </a:p>
        </p:txBody>
      </p:sp>
      <p:sp>
        <p:nvSpPr>
          <p:cNvPr id="37" name="Rectangle 36">
            <a:extLst>
              <a:ext uri="{FF2B5EF4-FFF2-40B4-BE49-F238E27FC236}">
                <a16:creationId xmlns:a16="http://schemas.microsoft.com/office/drawing/2014/main" id="{162CF680-BD0E-EB1B-E85A-A18DAE1091FA}"/>
              </a:ext>
            </a:extLst>
          </p:cNvPr>
          <p:cNvSpPr>
            <a:spLocks/>
          </p:cNvSpPr>
          <p:nvPr/>
        </p:nvSpPr>
        <p:spPr bwMode="auto">
          <a:xfrm>
            <a:off x="3106482" y="5163079"/>
            <a:ext cx="4850817" cy="101566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defTabSz="457200">
              <a:spcBef>
                <a:spcPts val="100"/>
              </a:spcBef>
              <a:spcAft>
                <a:spcPts val="300"/>
              </a:spcAft>
              <a:defRPr/>
            </a:pPr>
            <a:r>
              <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79%</a:t>
            </a:r>
            <a:r>
              <a:rPr kumimoji="0" lang="en-US" sz="1400" b="1"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 </a:t>
            </a:r>
            <a:r>
              <a:rPr lang="en-US" sz="1200" kern="0" err="1"/>
              <a:t>redujeron</a:t>
            </a:r>
            <a:r>
              <a:rPr lang="en-US" sz="1200" kern="0"/>
              <a:t> </a:t>
            </a:r>
            <a:r>
              <a:rPr lang="en-US" sz="1200" kern="0" err="1"/>
              <a:t>su</a:t>
            </a:r>
            <a:r>
              <a:rPr lang="en-US" sz="1200" kern="0"/>
              <a:t> </a:t>
            </a:r>
            <a:r>
              <a:rPr lang="en-US" sz="1200">
                <a:ln w="3175">
                  <a:noFill/>
                </a:ln>
                <a:gradFill>
                  <a:gsLst>
                    <a:gs pos="15000">
                      <a:srgbClr val="8DC8E8"/>
                    </a:gs>
                    <a:gs pos="85000">
                      <a:srgbClr val="D59ED7"/>
                    </a:gs>
                  </a:gsLst>
                  <a:lin ang="2700000" scaled="1"/>
                </a:gradFill>
                <a:latin typeface="+mj-lt"/>
                <a:cs typeface="Segoe UI" pitchFamily="34" charset="0"/>
              </a:rPr>
              <a:t>Carga de </a:t>
            </a:r>
            <a:r>
              <a:rPr lang="en-US" sz="1200" err="1">
                <a:ln w="3175">
                  <a:noFill/>
                </a:ln>
                <a:gradFill>
                  <a:gsLst>
                    <a:gs pos="15000">
                      <a:srgbClr val="8DC8E8"/>
                    </a:gs>
                    <a:gs pos="85000">
                      <a:srgbClr val="D59ED7"/>
                    </a:gs>
                  </a:gsLst>
                  <a:lin ang="2700000" scaled="1"/>
                </a:gradFill>
                <a:latin typeface="+mj-lt"/>
                <a:cs typeface="Segoe UI" pitchFamily="34" charset="0"/>
              </a:rPr>
              <a:t>trabajo</a:t>
            </a:r>
            <a:r>
              <a:rPr lang="en-US" sz="1200">
                <a:ln w="3175">
                  <a:noFill/>
                </a:ln>
                <a:gradFill>
                  <a:gsLst>
                    <a:gs pos="15000">
                      <a:srgbClr val="8DC8E8"/>
                    </a:gs>
                    <a:gs pos="85000">
                      <a:srgbClr val="D59ED7"/>
                    </a:gs>
                  </a:gsLst>
                  <a:lin ang="2700000" scaled="1"/>
                </a:gradFill>
                <a:latin typeface="+mj-lt"/>
                <a:cs typeface="Segoe UI" pitchFamily="34" charset="0"/>
              </a:rPr>
              <a:t> </a:t>
            </a:r>
            <a:r>
              <a:rPr lang="en-US" sz="1200" err="1">
                <a:ln w="3175">
                  <a:noFill/>
                </a:ln>
                <a:gradFill>
                  <a:gsLst>
                    <a:gs pos="15000">
                      <a:srgbClr val="8DC8E8"/>
                    </a:gs>
                    <a:gs pos="85000">
                      <a:srgbClr val="D59ED7"/>
                    </a:gs>
                  </a:gsLst>
                  <a:lin ang="2700000" scaled="1"/>
                </a:gradFill>
                <a:latin typeface="+mj-lt"/>
                <a:cs typeface="Segoe UI" pitchFamily="34" charset="0"/>
              </a:rPr>
              <a:t>administrativo</a:t>
            </a:r>
            <a:endPar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endParaRPr>
          </a:p>
          <a:p>
            <a:pPr lvl="0" defTabSz="457200">
              <a:spcBef>
                <a:spcPts val="100"/>
              </a:spcBef>
              <a:spcAft>
                <a:spcPts val="300"/>
              </a:spcAft>
              <a:defRPr/>
            </a:pPr>
            <a:r>
              <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68%</a:t>
            </a:r>
            <a:r>
              <a:rPr kumimoji="0" lang="en-US" sz="1400" b="1"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 </a:t>
            </a:r>
            <a:r>
              <a:rPr lang="en-US" sz="1200" kern="0" err="1"/>
              <a:t>mantener</a:t>
            </a:r>
            <a:r>
              <a:rPr lang="en-US" sz="1200" kern="0"/>
              <a:t> </a:t>
            </a:r>
            <a:r>
              <a:rPr lang="en-US" sz="1200" kern="0" err="1"/>
              <a:t>su</a:t>
            </a:r>
            <a:r>
              <a:rPr lang="en-US" sz="1200" kern="0"/>
              <a:t> CRM </a:t>
            </a:r>
            <a:r>
              <a:rPr lang="en-US" sz="1200" err="1">
                <a:ln w="3175">
                  <a:noFill/>
                </a:ln>
                <a:gradFill>
                  <a:gsLst>
                    <a:gs pos="15000">
                      <a:srgbClr val="8DC8E8"/>
                    </a:gs>
                    <a:gs pos="85000">
                      <a:srgbClr val="D59ED7"/>
                    </a:gs>
                  </a:gsLst>
                  <a:lin ang="2700000" scaled="1"/>
                </a:gradFill>
                <a:latin typeface="+mj-lt"/>
                <a:cs typeface="Segoe UI" pitchFamily="34" charset="0"/>
              </a:rPr>
              <a:t>Actualizado</a:t>
            </a:r>
            <a:r>
              <a:rPr lang="en-US" sz="1200">
                <a:ln w="3175">
                  <a:noFill/>
                </a:ln>
                <a:gradFill>
                  <a:gsLst>
                    <a:gs pos="15000">
                      <a:srgbClr val="8DC8E8"/>
                    </a:gs>
                    <a:gs pos="85000">
                      <a:srgbClr val="D59ED7"/>
                    </a:gs>
                  </a:gsLst>
                  <a:lin ang="2700000" scaled="1"/>
                </a:gradFill>
                <a:latin typeface="+mj-lt"/>
                <a:cs typeface="Segoe UI" pitchFamily="34" charset="0"/>
              </a:rPr>
              <a:t> con </a:t>
            </a:r>
            <a:r>
              <a:rPr lang="en-US" sz="1200" err="1">
                <a:ln w="3175">
                  <a:noFill/>
                </a:ln>
                <a:gradFill>
                  <a:gsLst>
                    <a:gs pos="15000">
                      <a:srgbClr val="8DC8E8"/>
                    </a:gs>
                    <a:gs pos="85000">
                      <a:srgbClr val="D59ED7"/>
                    </a:gs>
                  </a:gsLst>
                  <a:lin ang="2700000" scaled="1"/>
                </a:gradFill>
                <a:latin typeface="+mj-lt"/>
                <a:cs typeface="Segoe UI" pitchFamily="34" charset="0"/>
              </a:rPr>
              <a:t>menos</a:t>
            </a:r>
            <a:r>
              <a:rPr lang="en-US" sz="1200">
                <a:ln w="3175">
                  <a:noFill/>
                </a:ln>
                <a:gradFill>
                  <a:gsLst>
                    <a:gs pos="15000">
                      <a:srgbClr val="8DC8E8"/>
                    </a:gs>
                    <a:gs pos="85000">
                      <a:srgbClr val="D59ED7"/>
                    </a:gs>
                  </a:gsLst>
                  <a:lin ang="2700000" scaled="1"/>
                </a:gradFill>
                <a:latin typeface="+mj-lt"/>
                <a:cs typeface="Segoe UI" pitchFamily="34" charset="0"/>
              </a:rPr>
              <a:t> </a:t>
            </a:r>
            <a:r>
              <a:rPr lang="en-US" sz="1200" err="1">
                <a:ln w="3175">
                  <a:noFill/>
                </a:ln>
                <a:gradFill>
                  <a:gsLst>
                    <a:gs pos="15000">
                      <a:srgbClr val="8DC8E8"/>
                    </a:gs>
                    <a:gs pos="85000">
                      <a:srgbClr val="D59ED7"/>
                    </a:gs>
                  </a:gsLst>
                  <a:lin ang="2700000" scaled="1"/>
                </a:gradFill>
                <a:latin typeface="+mj-lt"/>
                <a:cs typeface="Segoe UI" pitchFamily="34" charset="0"/>
              </a:rPr>
              <a:t>esfuerzo</a:t>
            </a:r>
            <a:endPar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endParaRPr>
          </a:p>
          <a:p>
            <a:pPr lvl="0" defTabSz="457200">
              <a:spcBef>
                <a:spcPts val="100"/>
              </a:spcBef>
              <a:spcAft>
                <a:spcPts val="300"/>
              </a:spcAft>
              <a:defRPr/>
            </a:pPr>
            <a:r>
              <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67%</a:t>
            </a:r>
            <a:r>
              <a:rPr kumimoji="0" lang="en-US" sz="1400" b="1"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 </a:t>
            </a:r>
            <a:r>
              <a:rPr lang="es-MX" sz="1200" kern="0"/>
              <a:t>Pasa más tiempo con su </a:t>
            </a:r>
            <a:r>
              <a:rPr lang="en-US" sz="1200" err="1">
                <a:ln w="3175">
                  <a:noFill/>
                </a:ln>
                <a:gradFill>
                  <a:gsLst>
                    <a:gs pos="15000">
                      <a:srgbClr val="8DC8E8"/>
                    </a:gs>
                    <a:gs pos="85000">
                      <a:srgbClr val="D59ED7"/>
                    </a:gs>
                  </a:gsLst>
                  <a:lin ang="2700000" scaled="1"/>
                </a:gradFill>
                <a:latin typeface="+mj-lt"/>
                <a:cs typeface="Segoe UI" pitchFamily="34" charset="0"/>
              </a:rPr>
              <a:t>clientela</a:t>
            </a:r>
            <a:endPar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endParaRPr>
          </a:p>
          <a:p>
            <a:pPr lvl="0" defTabSz="457200">
              <a:spcBef>
                <a:spcPts val="100"/>
              </a:spcBef>
              <a:spcAft>
                <a:spcPts val="300"/>
              </a:spcAft>
              <a:defRPr/>
            </a:pPr>
            <a:r>
              <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64%</a:t>
            </a:r>
            <a:r>
              <a:rPr kumimoji="0" lang="en-US" sz="1400" b="1"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 </a:t>
            </a:r>
            <a:r>
              <a:rPr lang="en-US" sz="1200" kern="0" err="1"/>
              <a:t>Personalice</a:t>
            </a:r>
            <a:r>
              <a:rPr lang="en-US" sz="1200" kern="0"/>
              <a:t> </a:t>
            </a:r>
            <a:r>
              <a:rPr lang="en-US" sz="1200" kern="0" err="1"/>
              <a:t>mejor</a:t>
            </a:r>
            <a:r>
              <a:rPr lang="en-US" sz="1200" kern="0"/>
              <a:t> al </a:t>
            </a:r>
            <a:r>
              <a:rPr lang="en-US" sz="1200" kern="0" err="1"/>
              <a:t>cliente</a:t>
            </a:r>
            <a:r>
              <a:rPr lang="en-US" sz="1200" kern="0"/>
              <a:t> </a:t>
            </a:r>
            <a:r>
              <a:rPr lang="en-US" sz="1200" err="1">
                <a:ln w="3175">
                  <a:noFill/>
                </a:ln>
                <a:gradFill>
                  <a:gsLst>
                    <a:gs pos="15000">
                      <a:srgbClr val="8DC8E8"/>
                    </a:gs>
                    <a:gs pos="85000">
                      <a:srgbClr val="D59ED7"/>
                    </a:gs>
                  </a:gsLst>
                  <a:lin ang="2700000" scaled="1"/>
                </a:gradFill>
                <a:latin typeface="+mj-lt"/>
                <a:cs typeface="Segoe UI" pitchFamily="34" charset="0"/>
              </a:rPr>
              <a:t>Compromisos</a:t>
            </a:r>
            <a:endPar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endParaRPr>
          </a:p>
        </p:txBody>
      </p:sp>
      <p:sp>
        <p:nvSpPr>
          <p:cNvPr id="23" name="TextBox 22">
            <a:extLst>
              <a:ext uri="{FF2B5EF4-FFF2-40B4-BE49-F238E27FC236}">
                <a16:creationId xmlns:a16="http://schemas.microsoft.com/office/drawing/2014/main" id="{CA1FAC3C-2074-9472-B336-BC68430F29A8}"/>
              </a:ext>
            </a:extLst>
          </p:cNvPr>
          <p:cNvSpPr txBox="1">
            <a:spLocks/>
          </p:cNvSpPr>
          <p:nvPr/>
        </p:nvSpPr>
        <p:spPr>
          <a:xfrm>
            <a:off x="8253681" y="2103659"/>
            <a:ext cx="3207516" cy="553998"/>
          </a:xfrm>
          <a:prstGeom prst="rect">
            <a:avLst/>
          </a:prstGeom>
          <a:noFill/>
        </p:spPr>
        <p:txBody>
          <a:bodyPr wrap="square" lIns="0" tIns="0" rIns="0" bIns="0" rtlCol="0">
            <a:spAutoFit/>
          </a:bodyPr>
          <a:lstStyle/>
          <a:p>
            <a:pPr lvl="0" algn="ctr" defTabSz="457200">
              <a:defRPr/>
            </a:pPr>
            <a:r>
              <a:rPr lang="en-GB" sz="1600" kern="0">
                <a:latin typeface="+mj-lt"/>
              </a:rPr>
              <a:t>¿</a:t>
            </a:r>
            <a:r>
              <a:rPr lang="en-GB" sz="1600" kern="0" err="1">
                <a:latin typeface="+mj-lt"/>
              </a:rPr>
              <a:t>Cuánto</a:t>
            </a:r>
            <a:r>
              <a:rPr lang="en-GB" sz="1600" kern="0">
                <a:latin typeface="+mj-lt"/>
              </a:rPr>
              <a:t> cuesta Copilot? </a:t>
            </a:r>
            <a:r>
              <a:rPr lang="en-GB" err="1">
                <a:ln w="3175">
                  <a:noFill/>
                </a:ln>
                <a:gradFill>
                  <a:gsLst>
                    <a:gs pos="15000">
                      <a:srgbClr val="8DC8E8"/>
                    </a:gs>
                    <a:gs pos="85000">
                      <a:srgbClr val="D59ED7"/>
                    </a:gs>
                  </a:gsLst>
                  <a:lin ang="2700000" scaled="1"/>
                </a:gradFill>
                <a:latin typeface="+mj-lt"/>
                <a:cs typeface="Segoe UI" pitchFamily="34" charset="0"/>
              </a:rPr>
              <a:t>valor</a:t>
            </a:r>
            <a:r>
              <a:rPr kumimoji="0" lang="en-GB" b="1" i="0" u="none" strike="noStrike" kern="0" cap="none" normalizeH="0" baseline="0" noProof="0">
                <a:ln>
                  <a:noFill/>
                </a:ln>
                <a:solidFill>
                  <a:srgbClr val="000000"/>
                </a:solidFill>
                <a:effectLst/>
                <a:uLnTx/>
                <a:uFillTx/>
                <a:latin typeface="+mj-lt"/>
                <a:ea typeface="+mn-ea"/>
                <a:cs typeface="+mn-cs"/>
              </a:rPr>
              <a:t> </a:t>
            </a:r>
            <a:br>
              <a:rPr kumimoji="0" lang="en-GB" b="1" i="0" u="none" strike="noStrike" kern="0" cap="none" normalizeH="0" baseline="0" noProof="0">
                <a:ln>
                  <a:noFill/>
                </a:ln>
                <a:solidFill>
                  <a:srgbClr val="000000"/>
                </a:solidFill>
                <a:effectLst/>
                <a:uLnTx/>
                <a:uFillTx/>
                <a:latin typeface="+mj-lt"/>
                <a:ea typeface="+mn-ea"/>
                <a:cs typeface="+mn-cs"/>
              </a:rPr>
            </a:br>
            <a:r>
              <a:rPr lang="en-GB" kern="0">
                <a:latin typeface="+mj-lt"/>
              </a:rPr>
              <a:t>A </a:t>
            </a:r>
            <a:r>
              <a:rPr lang="en-GB" kern="0" err="1">
                <a:latin typeface="+mj-lt"/>
              </a:rPr>
              <a:t>los</a:t>
            </a:r>
            <a:r>
              <a:rPr lang="en-GB" kern="0">
                <a:latin typeface="+mj-lt"/>
              </a:rPr>
              <a:t> </a:t>
            </a:r>
            <a:r>
              <a:rPr lang="en-GB" kern="0" err="1">
                <a:latin typeface="+mj-lt"/>
              </a:rPr>
              <a:t>usuarios</a:t>
            </a:r>
            <a:r>
              <a:rPr kumimoji="0" lang="en-GB" i="0" u="none" strike="noStrike" kern="0" cap="none" normalizeH="0" baseline="0" noProof="0">
                <a:ln>
                  <a:noFill/>
                </a:ln>
                <a:effectLst/>
                <a:uLnTx/>
                <a:uFillTx/>
                <a:latin typeface="+mj-lt"/>
                <a:ea typeface="+mn-ea"/>
                <a:cs typeface="+mn-cs"/>
              </a:rPr>
              <a:t>?</a:t>
            </a:r>
          </a:p>
        </p:txBody>
      </p:sp>
      <p:sp>
        <p:nvSpPr>
          <p:cNvPr id="7" name="TextBox 6">
            <a:extLst>
              <a:ext uri="{FF2B5EF4-FFF2-40B4-BE49-F238E27FC236}">
                <a16:creationId xmlns:a16="http://schemas.microsoft.com/office/drawing/2014/main" id="{EBEBE685-B1D6-1D8C-02CC-70F2C089288C}"/>
              </a:ext>
            </a:extLst>
          </p:cNvPr>
          <p:cNvSpPr txBox="1"/>
          <p:nvPr/>
        </p:nvSpPr>
        <p:spPr>
          <a:xfrm>
            <a:off x="8383956" y="3034935"/>
            <a:ext cx="343044" cy="215444"/>
          </a:xfrm>
          <a:prstGeom prst="rect">
            <a:avLst/>
          </a:prstGeom>
          <a:noFill/>
        </p:spPr>
        <p:txBody>
          <a:bodyPr wrap="none" lIns="0" tIns="0" rIns="0" bIns="0" anchor="ctr">
            <a:spAutoFit/>
          </a:bodyPr>
          <a:lstStyle/>
          <a:p>
            <a:pPr algn="ctr"/>
            <a:r>
              <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77%</a:t>
            </a:r>
            <a:endParaRPr lang="en-US" sz="1400"/>
          </a:p>
        </p:txBody>
      </p:sp>
      <p:sp>
        <p:nvSpPr>
          <p:cNvPr id="11" name="TextBox 10">
            <a:extLst>
              <a:ext uri="{FF2B5EF4-FFF2-40B4-BE49-F238E27FC236}">
                <a16:creationId xmlns:a16="http://schemas.microsoft.com/office/drawing/2014/main" id="{BDB6D946-DE72-C3E4-8127-E570AEA8307D}"/>
              </a:ext>
            </a:extLst>
          </p:cNvPr>
          <p:cNvSpPr txBox="1">
            <a:spLocks/>
          </p:cNvSpPr>
          <p:nvPr/>
        </p:nvSpPr>
        <p:spPr>
          <a:xfrm>
            <a:off x="8978901" y="2927214"/>
            <a:ext cx="2482296" cy="430887"/>
          </a:xfrm>
          <a:prstGeom prst="rect">
            <a:avLst/>
          </a:prstGeom>
          <a:noFill/>
        </p:spPr>
        <p:txBody>
          <a:bodyPr wrap="square" lIns="0" tIns="0" rIns="0" bIns="0" anchor="ctr">
            <a:spAutoFit/>
          </a:bodyPr>
          <a:lstStyle/>
          <a:p>
            <a:pPr lvl="0" defTabSz="932742">
              <a:spcBef>
                <a:spcPts val="200"/>
              </a:spcBef>
              <a:spcAft>
                <a:spcPts val="1200"/>
              </a:spcAft>
              <a:defRPr/>
            </a:pPr>
            <a:r>
              <a:rPr lang="es-MX" sz="1400">
                <a:ln w="3175">
                  <a:noFill/>
                </a:ln>
                <a:gradFill>
                  <a:gsLst>
                    <a:gs pos="15000">
                      <a:srgbClr val="8DC8E8"/>
                    </a:gs>
                    <a:gs pos="85000">
                      <a:srgbClr val="D59ED7"/>
                    </a:gs>
                  </a:gsLst>
                  <a:lin ang="2700000" scaled="1"/>
                </a:gradFill>
                <a:latin typeface="+mj-lt"/>
                <a:cs typeface="Segoe UI" pitchFamily="34" charset="0"/>
              </a:rPr>
              <a:t>elija </a:t>
            </a:r>
            <a:r>
              <a:rPr lang="es-MX" sz="1400" err="1">
                <a:ln w="3175">
                  <a:noFill/>
                </a:ln>
                <a:gradFill>
                  <a:gsLst>
                    <a:gs pos="15000">
                      <a:srgbClr val="8DC8E8"/>
                    </a:gs>
                    <a:gs pos="85000">
                      <a:srgbClr val="D59ED7"/>
                    </a:gs>
                  </a:gsLst>
                  <a:lin ang="2700000" scaled="1"/>
                </a:gradFill>
                <a:latin typeface="+mj-lt"/>
                <a:cs typeface="Segoe UI" pitchFamily="34" charset="0"/>
              </a:rPr>
              <a:t>Copilot</a:t>
            </a:r>
            <a:r>
              <a:rPr lang="es-MX" sz="1400">
                <a:ln w="3175">
                  <a:noFill/>
                </a:ln>
                <a:gradFill>
                  <a:gsLst>
                    <a:gs pos="15000">
                      <a:srgbClr val="8DC8E8"/>
                    </a:gs>
                    <a:gs pos="85000">
                      <a:srgbClr val="D59ED7"/>
                    </a:gs>
                  </a:gsLst>
                  <a:lin ang="2700000" scaled="1"/>
                </a:gradFill>
                <a:latin typeface="+mj-lt"/>
                <a:cs typeface="Segoe UI" pitchFamily="34" charset="0"/>
              </a:rPr>
              <a:t> en lugar de almuerzo gratis</a:t>
            </a:r>
            <a:endParaRPr lang="en-US" sz="1600">
              <a:ln w="3175">
                <a:noFill/>
              </a:ln>
              <a:gradFill>
                <a:gsLst>
                  <a:gs pos="15000">
                    <a:srgbClr val="8DC8E8"/>
                  </a:gs>
                  <a:gs pos="85000">
                    <a:srgbClr val="D59ED7"/>
                  </a:gs>
                </a:gsLst>
                <a:lin ang="2700000" scaled="1"/>
              </a:gradFill>
              <a:latin typeface="+mj-lt"/>
              <a:cs typeface="Segoe UI" pitchFamily="34" charset="0"/>
            </a:endParaRPr>
          </a:p>
        </p:txBody>
      </p:sp>
      <p:sp>
        <p:nvSpPr>
          <p:cNvPr id="26" name="TextBox 25">
            <a:extLst>
              <a:ext uri="{FF2B5EF4-FFF2-40B4-BE49-F238E27FC236}">
                <a16:creationId xmlns:a16="http://schemas.microsoft.com/office/drawing/2014/main" id="{F4235DB7-C2AB-05A2-AF34-BE83CDAF86DC}"/>
              </a:ext>
            </a:extLst>
          </p:cNvPr>
          <p:cNvSpPr txBox="1"/>
          <p:nvPr/>
        </p:nvSpPr>
        <p:spPr>
          <a:xfrm>
            <a:off x="8383956" y="3997265"/>
            <a:ext cx="343044" cy="215444"/>
          </a:xfrm>
          <a:prstGeom prst="rect">
            <a:avLst/>
          </a:prstGeom>
          <a:noFill/>
        </p:spPr>
        <p:txBody>
          <a:bodyPr wrap="none" lIns="0" tIns="0" rIns="0" bIns="0" anchor="ctr">
            <a:spAutoFit/>
          </a:bodyPr>
          <a:lstStyle/>
          <a:p>
            <a:pPr algn="ctr"/>
            <a:r>
              <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77%</a:t>
            </a:r>
            <a:endParaRPr lang="en-US" sz="1400"/>
          </a:p>
        </p:txBody>
      </p:sp>
      <p:sp>
        <p:nvSpPr>
          <p:cNvPr id="27" name="TextBox 26">
            <a:extLst>
              <a:ext uri="{FF2B5EF4-FFF2-40B4-BE49-F238E27FC236}">
                <a16:creationId xmlns:a16="http://schemas.microsoft.com/office/drawing/2014/main" id="{FCDB5DBE-D3F8-E805-AE17-B61F824F69F4}"/>
              </a:ext>
            </a:extLst>
          </p:cNvPr>
          <p:cNvSpPr txBox="1">
            <a:spLocks/>
          </p:cNvSpPr>
          <p:nvPr/>
        </p:nvSpPr>
        <p:spPr>
          <a:xfrm>
            <a:off x="8978901" y="3858766"/>
            <a:ext cx="2482296" cy="492443"/>
          </a:xfrm>
          <a:prstGeom prst="rect">
            <a:avLst/>
          </a:prstGeom>
          <a:noFill/>
        </p:spPr>
        <p:txBody>
          <a:bodyPr wrap="square" lIns="0" tIns="0" rIns="0" bIns="0" anchor="ctr">
            <a:spAutoFit/>
          </a:bodyPr>
          <a:lstStyle/>
          <a:p>
            <a:pPr lvl="0" defTabSz="932742">
              <a:spcBef>
                <a:spcPts val="200"/>
              </a:spcBef>
              <a:spcAft>
                <a:spcPts val="1200"/>
              </a:spcAft>
              <a:defRPr/>
            </a:pPr>
            <a:r>
              <a:rPr lang="en-US" sz="1600"/>
              <a:t>no </a:t>
            </a:r>
            <a:r>
              <a:rPr lang="en-US" sz="1600" err="1"/>
              <a:t>querría</a:t>
            </a:r>
            <a:r>
              <a:rPr lang="en-US" sz="1600"/>
              <a:t> </a:t>
            </a:r>
            <a:r>
              <a:rPr lang="en-US" sz="1600" err="1"/>
              <a:t>volver</a:t>
            </a:r>
            <a:r>
              <a:rPr lang="en-US" sz="1600"/>
              <a:t> un </a:t>
            </a:r>
            <a:r>
              <a:rPr lang="en-US" sz="1600" err="1"/>
              <a:t>trabajo</a:t>
            </a:r>
            <a:r>
              <a:rPr lang="en-US" sz="1600"/>
              <a:t> sin copilot</a:t>
            </a:r>
            <a:endParaRPr lang="en-US" sz="1600">
              <a:ln w="3175">
                <a:noFill/>
              </a:ln>
              <a:gradFill>
                <a:gsLst>
                  <a:gs pos="15000">
                    <a:srgbClr val="8DC8E8"/>
                  </a:gs>
                  <a:gs pos="85000">
                    <a:srgbClr val="D59ED7"/>
                  </a:gs>
                </a:gsLst>
                <a:lin ang="2700000" scaled="1"/>
              </a:gradFill>
              <a:latin typeface="+mj-lt"/>
              <a:cs typeface="Segoe UI" pitchFamily="34" charset="0"/>
            </a:endParaRPr>
          </a:p>
        </p:txBody>
      </p:sp>
      <p:sp>
        <p:nvSpPr>
          <p:cNvPr id="31" name="TextBox 30">
            <a:extLst>
              <a:ext uri="{FF2B5EF4-FFF2-40B4-BE49-F238E27FC236}">
                <a16:creationId xmlns:a16="http://schemas.microsoft.com/office/drawing/2014/main" id="{57DC3395-A88A-F8AB-2786-3697264B0662}"/>
              </a:ext>
            </a:extLst>
          </p:cNvPr>
          <p:cNvSpPr txBox="1"/>
          <p:nvPr/>
        </p:nvSpPr>
        <p:spPr>
          <a:xfrm>
            <a:off x="8380751" y="4959595"/>
            <a:ext cx="349455" cy="215444"/>
          </a:xfrm>
          <a:prstGeom prst="rect">
            <a:avLst/>
          </a:prstGeom>
          <a:noFill/>
        </p:spPr>
        <p:txBody>
          <a:bodyPr wrap="none" lIns="0" tIns="0" rIns="0" bIns="0" anchor="ctr">
            <a:spAutoFit/>
          </a:bodyPr>
          <a:lstStyle/>
          <a:p>
            <a:pPr algn="ctr"/>
            <a:r>
              <a:rPr kumimoji="0" lang="en-US" sz="1400" i="0" u="none" strike="noStrike" kern="1200" cap="none" normalizeH="0" baseline="0" noProof="0">
                <a:ln w="3175">
                  <a:noFill/>
                </a:ln>
                <a:gradFill>
                  <a:gsLst>
                    <a:gs pos="15000">
                      <a:srgbClr val="8DC8E8"/>
                    </a:gs>
                    <a:gs pos="85000">
                      <a:srgbClr val="D59ED7"/>
                    </a:gs>
                  </a:gsLst>
                  <a:lin ang="2700000" scaled="1"/>
                </a:gradFill>
                <a:effectLst/>
                <a:uLnTx/>
                <a:uFillTx/>
                <a:latin typeface="+mj-lt"/>
                <a:ea typeface="+mn-ea"/>
                <a:cs typeface="Segoe UI" pitchFamily="34" charset="0"/>
              </a:rPr>
              <a:t>30%</a:t>
            </a:r>
            <a:endParaRPr lang="en-US" sz="1400"/>
          </a:p>
        </p:txBody>
      </p:sp>
      <p:sp>
        <p:nvSpPr>
          <p:cNvPr id="32" name="TextBox 31">
            <a:extLst>
              <a:ext uri="{FF2B5EF4-FFF2-40B4-BE49-F238E27FC236}">
                <a16:creationId xmlns:a16="http://schemas.microsoft.com/office/drawing/2014/main" id="{57FF8B0B-6C6F-83F6-BA0F-093D0C296DC6}"/>
              </a:ext>
            </a:extLst>
          </p:cNvPr>
          <p:cNvSpPr txBox="1">
            <a:spLocks/>
          </p:cNvSpPr>
          <p:nvPr/>
        </p:nvSpPr>
        <p:spPr>
          <a:xfrm>
            <a:off x="8978901" y="4821096"/>
            <a:ext cx="2482296" cy="492443"/>
          </a:xfrm>
          <a:prstGeom prst="rect">
            <a:avLst/>
          </a:prstGeom>
          <a:noFill/>
        </p:spPr>
        <p:txBody>
          <a:bodyPr wrap="square" lIns="0" tIns="0" rIns="0" bIns="0" anchor="ctr">
            <a:spAutoFit/>
          </a:bodyPr>
          <a:lstStyle/>
          <a:p>
            <a:pPr lvl="0" defTabSz="932742">
              <a:spcBef>
                <a:spcPts val="200"/>
              </a:spcBef>
              <a:spcAft>
                <a:spcPts val="1200"/>
              </a:spcAft>
              <a:defRPr/>
            </a:pPr>
            <a:r>
              <a:rPr lang="es-MX" sz="1600"/>
              <a:t>acceso a </a:t>
            </a:r>
            <a:r>
              <a:rPr lang="es-MX" sz="1600" err="1"/>
              <a:t>Copilot</a:t>
            </a:r>
            <a:r>
              <a:rPr lang="es-MX" sz="1600"/>
              <a:t> influiría en mi </a:t>
            </a:r>
            <a:r>
              <a:rPr lang="en-US" sz="1600" err="1">
                <a:ln w="3175">
                  <a:noFill/>
                </a:ln>
                <a:gradFill>
                  <a:gsLst>
                    <a:gs pos="15000">
                      <a:srgbClr val="8DC8E8"/>
                    </a:gs>
                    <a:gs pos="85000">
                      <a:srgbClr val="D59ED7"/>
                    </a:gs>
                  </a:gsLst>
                  <a:lin ang="2700000" scaled="1"/>
                </a:gradFill>
                <a:latin typeface="+mj-lt"/>
                <a:cs typeface="Segoe UI" pitchFamily="34" charset="0"/>
              </a:rPr>
              <a:t>Elección</a:t>
            </a:r>
            <a:r>
              <a:rPr lang="en-US" sz="1600">
                <a:ln w="3175">
                  <a:noFill/>
                </a:ln>
                <a:gradFill>
                  <a:gsLst>
                    <a:gs pos="15000">
                      <a:srgbClr val="8DC8E8"/>
                    </a:gs>
                    <a:gs pos="85000">
                      <a:srgbClr val="D59ED7"/>
                    </a:gs>
                  </a:gsLst>
                  <a:lin ang="2700000" scaled="1"/>
                </a:gradFill>
                <a:latin typeface="+mj-lt"/>
                <a:cs typeface="Segoe UI" pitchFamily="34" charset="0"/>
              </a:rPr>
              <a:t> del </a:t>
            </a:r>
            <a:r>
              <a:rPr lang="en-US" sz="1600" err="1">
                <a:ln w="3175">
                  <a:noFill/>
                </a:ln>
                <a:gradFill>
                  <a:gsLst>
                    <a:gs pos="15000">
                      <a:srgbClr val="8DC8E8"/>
                    </a:gs>
                    <a:gs pos="85000">
                      <a:srgbClr val="D59ED7"/>
                    </a:gs>
                  </a:gsLst>
                  <a:lin ang="2700000" scaled="1"/>
                </a:gradFill>
                <a:latin typeface="+mj-lt"/>
                <a:cs typeface="Segoe UI" pitchFamily="34" charset="0"/>
              </a:rPr>
              <a:t>empleador</a:t>
            </a:r>
            <a:endParaRPr lang="en-US" sz="1600">
              <a:ln w="3175">
                <a:noFill/>
              </a:ln>
              <a:gradFill>
                <a:gsLst>
                  <a:gs pos="15000">
                    <a:srgbClr val="8DC8E8"/>
                  </a:gs>
                  <a:gs pos="85000">
                    <a:srgbClr val="D59ED7"/>
                  </a:gs>
                </a:gsLst>
                <a:lin ang="2700000" scaled="1"/>
              </a:gradFill>
              <a:latin typeface="+mj-lt"/>
              <a:cs typeface="Segoe UI" pitchFamily="34" charset="0"/>
            </a:endParaRPr>
          </a:p>
        </p:txBody>
      </p:sp>
      <p:sp>
        <p:nvSpPr>
          <p:cNvPr id="10" name="TextBox 9">
            <a:extLst>
              <a:ext uri="{FF2B5EF4-FFF2-40B4-BE49-F238E27FC236}">
                <a16:creationId xmlns:a16="http://schemas.microsoft.com/office/drawing/2014/main" id="{3BD86D6D-4B93-2A02-74D7-82E4C56B9FA7}"/>
              </a:ext>
            </a:extLst>
          </p:cNvPr>
          <p:cNvSpPr txBox="1"/>
          <p:nvPr/>
        </p:nvSpPr>
        <p:spPr>
          <a:xfrm>
            <a:off x="145773" y="6586330"/>
            <a:ext cx="8931551" cy="138499"/>
          </a:xfrm>
          <a:prstGeom prst="rect">
            <a:avLst/>
          </a:prstGeom>
          <a:noFill/>
        </p:spPr>
        <p:txBody>
          <a:bodyPr wrap="square" lIns="0" tIns="0" rIns="0" bIns="0" rtlCol="0">
            <a:spAutoFit/>
          </a:bodyPr>
          <a:lstStyle/>
          <a:p>
            <a:pPr>
              <a:defRPr/>
            </a:pPr>
            <a:r>
              <a:rPr lang="es-MX" sz="900">
                <a:gradFill>
                  <a:gsLst>
                    <a:gs pos="2917">
                      <a:srgbClr val="FFFFFF"/>
                    </a:gs>
                    <a:gs pos="30000">
                      <a:srgbClr val="FFFFFF"/>
                    </a:gs>
                  </a:gsLst>
                  <a:lin ang="5400000" scaled="0"/>
                </a:gradFill>
              </a:rPr>
              <a:t>Fuente: Índice de Tendencias Laborales 2023 </a:t>
            </a:r>
            <a:r>
              <a:rPr kumimoji="0" lang="es-MX" sz="900" b="0" i="0" u="none" strike="noStrike" kern="1200" cap="none" spc="0" normalizeH="0" baseline="0" noProof="0">
                <a:ln>
                  <a:noFill/>
                </a:ln>
                <a:solidFill>
                  <a:srgbClr val="FFFFFF"/>
                </a:solidFill>
                <a:effectLst/>
                <a:uLnTx/>
                <a:uFillTx/>
                <a:latin typeface="Segoe UI"/>
                <a:hlinkClick r:id="rId3"/>
              </a:rPr>
              <a:t>Índice de Tendencias Laborales | ¿Qué pueden enseñarnos los primeros usuarios de </a:t>
            </a:r>
            <a:r>
              <a:rPr kumimoji="0" lang="es-MX" sz="900" b="0" i="0" u="none" strike="noStrike" kern="1200" cap="none" spc="0" normalizeH="0" baseline="0" noProof="0" err="1">
                <a:ln>
                  <a:noFill/>
                </a:ln>
                <a:solidFill>
                  <a:srgbClr val="FFFFFF"/>
                </a:solidFill>
                <a:effectLst/>
                <a:uLnTx/>
                <a:uFillTx/>
                <a:latin typeface="Segoe UI"/>
                <a:hlinkClick r:id="rId3"/>
              </a:rPr>
              <a:t>Copilot</a:t>
            </a:r>
            <a:r>
              <a:rPr kumimoji="0" lang="es-MX" sz="900" b="0" i="0" u="none" strike="noStrike" kern="1200" cap="none" spc="0" normalizeH="0" baseline="0" noProof="0">
                <a:ln>
                  <a:noFill/>
                </a:ln>
                <a:solidFill>
                  <a:srgbClr val="FFFFFF"/>
                </a:solidFill>
                <a:effectLst/>
                <a:uLnTx/>
                <a:uFillTx/>
                <a:latin typeface="Segoe UI"/>
                <a:hlinkClick r:id="rId3"/>
              </a:rPr>
              <a:t> sobre la IA generativa en el trabajo?</a:t>
            </a:r>
            <a:endParaRPr kumimoji="0" lang="en-US" sz="9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524402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16667E-7 -4.07407E-6 L -4.16667E-7 0.01806 " pathEditMode="relative" rAng="0" ptsTypes="AA">
                                      <p:cBhvr>
                                        <p:cTn id="9" dur="500" spd="-100000" fill="hold"/>
                                        <p:tgtEl>
                                          <p:spTgt spid="2"/>
                                        </p:tgtEl>
                                        <p:attrNameLst>
                                          <p:attrName>ppt_x</p:attrName>
                                          <p:attrName>ppt_y</p:attrName>
                                        </p:attrNameLst>
                                      </p:cBhvr>
                                      <p:rCtr x="0" y="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7CF63-376F-E4AD-D62F-E2D0596CFE3D}"/>
              </a:ext>
            </a:extLst>
          </p:cNvPr>
          <p:cNvSpPr>
            <a:spLocks noGrp="1"/>
          </p:cNvSpPr>
          <p:nvPr>
            <p:ph type="title"/>
          </p:nvPr>
        </p:nvSpPr>
        <p:spPr>
          <a:xfrm>
            <a:off x="699922" y="435877"/>
            <a:ext cx="11016957" cy="615466"/>
          </a:xfrm>
        </p:spPr>
        <p:txBody>
          <a:bodyPr/>
          <a:lstStyle/>
          <a:p>
            <a:r>
              <a:rPr lang="en-US" err="1"/>
              <a:t>Proceso</a:t>
            </a:r>
            <a:r>
              <a:rPr lang="en-US"/>
              <a:t> de </a:t>
            </a:r>
            <a:r>
              <a:rPr lang="en-US" err="1"/>
              <a:t>caso</a:t>
            </a:r>
            <a:r>
              <a:rPr lang="en-US"/>
              <a:t> de </a:t>
            </a:r>
            <a:r>
              <a:rPr lang="en-US" err="1"/>
              <a:t>negocio</a:t>
            </a:r>
            <a:endParaRPr lang="en-US"/>
          </a:p>
        </p:txBody>
      </p:sp>
      <p:cxnSp>
        <p:nvCxnSpPr>
          <p:cNvPr id="4" name="Straight Arrow Connector 3">
            <a:extLst>
              <a:ext uri="{FF2B5EF4-FFF2-40B4-BE49-F238E27FC236}">
                <a16:creationId xmlns:a16="http://schemas.microsoft.com/office/drawing/2014/main" id="{2DAADE2D-5EF1-2834-4DD4-4FE48E0B2323}"/>
              </a:ext>
            </a:extLst>
          </p:cNvPr>
          <p:cNvCxnSpPr>
            <a:cxnSpLocks/>
          </p:cNvCxnSpPr>
          <p:nvPr/>
        </p:nvCxnSpPr>
        <p:spPr>
          <a:xfrm>
            <a:off x="3755651" y="2353435"/>
            <a:ext cx="983126" cy="456"/>
          </a:xfrm>
          <a:prstGeom prst="straightConnector1">
            <a:avLst/>
          </a:prstGeom>
          <a:ln w="381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FC74041-65B9-7FE5-E701-01D4EDFD8E25}"/>
              </a:ext>
            </a:extLst>
          </p:cNvPr>
          <p:cNvCxnSpPr>
            <a:cxnSpLocks/>
          </p:cNvCxnSpPr>
          <p:nvPr/>
        </p:nvCxnSpPr>
        <p:spPr>
          <a:xfrm>
            <a:off x="7881194" y="2353890"/>
            <a:ext cx="771491" cy="0"/>
          </a:xfrm>
          <a:prstGeom prst="straightConnector1">
            <a:avLst/>
          </a:prstGeom>
          <a:ln w="381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FFEF8AA-B1AC-2D1C-5F2D-40A706899DE4}"/>
              </a:ext>
            </a:extLst>
          </p:cNvPr>
          <p:cNvSpPr/>
          <p:nvPr/>
        </p:nvSpPr>
        <p:spPr bwMode="auto">
          <a:xfrm>
            <a:off x="1040685" y="1144750"/>
            <a:ext cx="2936813" cy="4664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400" b="1" spc="-10" err="1">
                <a:ln w="3175">
                  <a:noFill/>
                </a:ln>
                <a:gradFill>
                  <a:gsLst>
                    <a:gs pos="15000">
                      <a:srgbClr val="8DC8E8"/>
                    </a:gs>
                    <a:gs pos="85000">
                      <a:srgbClr val="D59ED7"/>
                    </a:gs>
                  </a:gsLst>
                  <a:lin ang="2700000" scaled="1"/>
                </a:gradFill>
                <a:latin typeface="Segoe UI Semibold"/>
                <a:cs typeface="Segoe UI"/>
              </a:rPr>
              <a:t>Introducción</a:t>
            </a:r>
            <a:r>
              <a:rPr lang="en-US" sz="1400" b="1" spc="-10">
                <a:ln w="3175">
                  <a:noFill/>
                </a:ln>
                <a:gradFill>
                  <a:gsLst>
                    <a:gs pos="15000">
                      <a:srgbClr val="8DC8E8"/>
                    </a:gs>
                    <a:gs pos="85000">
                      <a:srgbClr val="D59ED7"/>
                    </a:gs>
                  </a:gsLst>
                  <a:lin ang="2700000" scaled="1"/>
                </a:gradFill>
                <a:latin typeface="Segoe UI Semibold"/>
                <a:cs typeface="Segoe UI"/>
              </a:rPr>
              <a:t> al </a:t>
            </a:r>
            <a:r>
              <a:rPr lang="en-US" sz="1400" b="1" spc="-10" err="1">
                <a:ln w="3175">
                  <a:noFill/>
                </a:ln>
                <a:gradFill>
                  <a:gsLst>
                    <a:gs pos="15000">
                      <a:srgbClr val="8DC8E8"/>
                    </a:gs>
                    <a:gs pos="85000">
                      <a:srgbClr val="D59ED7"/>
                    </a:gs>
                  </a:gsLst>
                  <a:lin ang="2700000" scaled="1"/>
                </a:gradFill>
                <a:latin typeface="Segoe UI Semibold"/>
                <a:cs typeface="Segoe UI"/>
              </a:rPr>
              <a:t>marco</a:t>
            </a:r>
            <a:r>
              <a:rPr lang="en-US" sz="1400" b="1" spc="-10">
                <a:ln w="3175">
                  <a:noFill/>
                </a:ln>
                <a:gradFill>
                  <a:gsLst>
                    <a:gs pos="15000">
                      <a:srgbClr val="8DC8E8"/>
                    </a:gs>
                    <a:gs pos="85000">
                      <a:srgbClr val="D59ED7"/>
                    </a:gs>
                  </a:gsLst>
                  <a:lin ang="2700000" scaled="1"/>
                </a:gradFill>
                <a:latin typeface="Segoe UI Semibold"/>
                <a:cs typeface="Segoe UI"/>
              </a:rPr>
              <a:t> BV</a:t>
            </a:r>
          </a:p>
        </p:txBody>
      </p:sp>
      <p:sp>
        <p:nvSpPr>
          <p:cNvPr id="11" name="Rectangle 10">
            <a:extLst>
              <a:ext uri="{FF2B5EF4-FFF2-40B4-BE49-F238E27FC236}">
                <a16:creationId xmlns:a16="http://schemas.microsoft.com/office/drawing/2014/main" id="{435834A5-941F-8175-F667-1AA9A2068761}"/>
              </a:ext>
            </a:extLst>
          </p:cNvPr>
          <p:cNvSpPr/>
          <p:nvPr/>
        </p:nvSpPr>
        <p:spPr bwMode="auto">
          <a:xfrm>
            <a:off x="4418235" y="3167744"/>
            <a:ext cx="3412249" cy="64913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t" anchorCtr="0" forceAA="0" compatLnSpc="1">
            <a:prstTxWarp prst="textNoShape">
              <a:avLst/>
            </a:prstTxWarp>
            <a:noAutofit/>
          </a:bodyPr>
          <a:lstStyle/>
          <a:p>
            <a:pPr algn="ctr" defTabSz="932293" fontAlgn="base">
              <a:spcBef>
                <a:spcPct val="0"/>
              </a:spcBef>
              <a:spcAft>
                <a:spcPct val="0"/>
              </a:spcAft>
            </a:pPr>
            <a:r>
              <a:rPr lang="es-MX" sz="1100">
                <a:solidFill>
                  <a:srgbClr val="FFFFFF"/>
                </a:solidFill>
                <a:ea typeface="Segoe UI" pitchFamily="34" charset="0"/>
                <a:cs typeface="Segoe UI"/>
              </a:rPr>
              <a:t>Hable con el cliente sobre lo que </a:t>
            </a:r>
            <a:r>
              <a:rPr lang="es-MX" sz="1100" err="1">
                <a:solidFill>
                  <a:srgbClr val="FFFFFF"/>
                </a:solidFill>
                <a:ea typeface="Segoe UI" pitchFamily="34" charset="0"/>
                <a:cs typeface="Segoe UI"/>
              </a:rPr>
              <a:t>Copilot</a:t>
            </a:r>
            <a:r>
              <a:rPr lang="es-MX" sz="1100">
                <a:solidFill>
                  <a:srgbClr val="FFFFFF"/>
                </a:solidFill>
                <a:ea typeface="Segoe UI" pitchFamily="34" charset="0"/>
                <a:cs typeface="Segoe UI"/>
              </a:rPr>
              <a:t> puede hacer y cómo podría utilizarlo. Utilice el cuestionario y la biblioteca de escenarios como guía de conversación.</a:t>
            </a:r>
            <a:endParaRPr lang="en-US" sz="1200" b="1">
              <a:solidFill>
                <a:srgbClr val="FFFFFF"/>
              </a:solidFill>
              <a:latin typeface="Segoe UI"/>
              <a:ea typeface="Segoe UI" pitchFamily="34" charset="0"/>
              <a:cs typeface="Segoe UI"/>
            </a:endParaRPr>
          </a:p>
        </p:txBody>
      </p:sp>
      <p:sp>
        <p:nvSpPr>
          <p:cNvPr id="12" name="Rectangle 11">
            <a:extLst>
              <a:ext uri="{FF2B5EF4-FFF2-40B4-BE49-F238E27FC236}">
                <a16:creationId xmlns:a16="http://schemas.microsoft.com/office/drawing/2014/main" id="{1236DC6A-E27C-3E6F-2C04-58E7FDF8B4A1}"/>
              </a:ext>
            </a:extLst>
          </p:cNvPr>
          <p:cNvSpPr/>
          <p:nvPr/>
        </p:nvSpPr>
        <p:spPr bwMode="auto">
          <a:xfrm>
            <a:off x="4620641" y="1146641"/>
            <a:ext cx="3026115" cy="4664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293">
              <a:spcBef>
                <a:spcPct val="0"/>
              </a:spcBef>
              <a:spcAft>
                <a:spcPct val="0"/>
              </a:spcAft>
              <a:defRPr/>
            </a:pPr>
            <a:r>
              <a:rPr lang="es-MX" sz="1100" b="1" spc="-10">
                <a:ln w="3175">
                  <a:noFill/>
                </a:ln>
                <a:gradFill>
                  <a:gsLst>
                    <a:gs pos="15000">
                      <a:srgbClr val="8DC8E8"/>
                    </a:gs>
                    <a:gs pos="85000">
                      <a:srgbClr val="D59ED7"/>
                    </a:gs>
                  </a:gsLst>
                  <a:lin ang="2700000" scaled="1"/>
                </a:gradFill>
                <a:latin typeface="Segoe UI Semibold"/>
                <a:cs typeface="Segoe UI"/>
              </a:rPr>
              <a:t>Elija métricas de éxito y recopile datos de clientes</a:t>
            </a:r>
            <a:endParaRPr lang="en-US"/>
          </a:p>
        </p:txBody>
      </p:sp>
      <p:sp>
        <p:nvSpPr>
          <p:cNvPr id="14" name="Rectangle 13">
            <a:extLst>
              <a:ext uri="{FF2B5EF4-FFF2-40B4-BE49-F238E27FC236}">
                <a16:creationId xmlns:a16="http://schemas.microsoft.com/office/drawing/2014/main" id="{53AE27A9-334F-776F-D7B3-4ACC6F1262BD}"/>
              </a:ext>
            </a:extLst>
          </p:cNvPr>
          <p:cNvSpPr/>
          <p:nvPr/>
        </p:nvSpPr>
        <p:spPr bwMode="auto">
          <a:xfrm>
            <a:off x="8520288" y="1177699"/>
            <a:ext cx="2780544" cy="4664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400" b="1" spc="-10" err="1">
                <a:ln w="3175">
                  <a:noFill/>
                </a:ln>
                <a:gradFill>
                  <a:gsLst>
                    <a:gs pos="15000">
                      <a:srgbClr val="8DC8E8"/>
                    </a:gs>
                    <a:gs pos="85000">
                      <a:srgbClr val="D59ED7"/>
                    </a:gs>
                  </a:gsLst>
                  <a:lin ang="2700000" scaled="1"/>
                </a:gradFill>
                <a:latin typeface="Segoe UI Semibold"/>
                <a:cs typeface="Segoe UI"/>
              </a:rPr>
              <a:t>Estimar</a:t>
            </a:r>
            <a:r>
              <a:rPr lang="en-US" sz="1400" b="1" spc="-10">
                <a:ln w="3175">
                  <a:noFill/>
                </a:ln>
                <a:gradFill>
                  <a:gsLst>
                    <a:gs pos="15000">
                      <a:srgbClr val="8DC8E8"/>
                    </a:gs>
                    <a:gs pos="85000">
                      <a:srgbClr val="D59ED7"/>
                    </a:gs>
                  </a:gsLst>
                  <a:lin ang="2700000" scaled="1"/>
                </a:gradFill>
                <a:latin typeface="Segoe UI Semibold"/>
                <a:cs typeface="Segoe UI"/>
              </a:rPr>
              <a:t> </a:t>
            </a:r>
            <a:r>
              <a:rPr lang="en-US" sz="1400" b="1" spc="-10" err="1">
                <a:ln w="3175">
                  <a:noFill/>
                </a:ln>
                <a:gradFill>
                  <a:gsLst>
                    <a:gs pos="15000">
                      <a:srgbClr val="8DC8E8"/>
                    </a:gs>
                    <a:gs pos="85000">
                      <a:srgbClr val="D59ED7"/>
                    </a:gs>
                  </a:gsLst>
                  <a:lin ang="2700000" scaled="1"/>
                </a:gradFill>
                <a:latin typeface="Segoe UI Semibold"/>
                <a:cs typeface="Segoe UI"/>
              </a:rPr>
              <a:t>los</a:t>
            </a:r>
            <a:r>
              <a:rPr lang="en-US" sz="1400" b="1" spc="-10">
                <a:ln w="3175">
                  <a:noFill/>
                </a:ln>
                <a:gradFill>
                  <a:gsLst>
                    <a:gs pos="15000">
                      <a:srgbClr val="8DC8E8"/>
                    </a:gs>
                    <a:gs pos="85000">
                      <a:srgbClr val="D59ED7"/>
                    </a:gs>
                  </a:gsLst>
                  <a:lin ang="2700000" scaled="1"/>
                </a:gradFill>
                <a:latin typeface="Segoe UI Semibold"/>
                <a:cs typeface="Segoe UI"/>
              </a:rPr>
              <a:t> </a:t>
            </a:r>
            <a:r>
              <a:rPr lang="en-US" sz="1400" b="1" spc="-10" err="1">
                <a:ln w="3175">
                  <a:noFill/>
                </a:ln>
                <a:gradFill>
                  <a:gsLst>
                    <a:gs pos="15000">
                      <a:srgbClr val="8DC8E8"/>
                    </a:gs>
                    <a:gs pos="85000">
                      <a:srgbClr val="D59ED7"/>
                    </a:gs>
                  </a:gsLst>
                  <a:lin ang="2700000" scaled="1"/>
                </a:gradFill>
                <a:latin typeface="Segoe UI Semibold"/>
                <a:cs typeface="Segoe UI"/>
              </a:rPr>
              <a:t>beneficios</a:t>
            </a:r>
            <a:endParaRPr lang="en-US" sz="1400" b="1" spc="-10">
              <a:ln w="3175">
                <a:noFill/>
              </a:ln>
              <a:gradFill>
                <a:gsLst>
                  <a:gs pos="15000">
                    <a:srgbClr val="8DC8E8"/>
                  </a:gs>
                  <a:gs pos="85000">
                    <a:srgbClr val="D59ED7"/>
                  </a:gs>
                </a:gsLst>
                <a:lin ang="2700000" scaled="1"/>
              </a:gradFill>
              <a:latin typeface="Segoe UI Semibold"/>
              <a:cs typeface="Segoe UI"/>
            </a:endParaRPr>
          </a:p>
        </p:txBody>
      </p:sp>
      <p:sp>
        <p:nvSpPr>
          <p:cNvPr id="15" name="Rectangle 14">
            <a:extLst>
              <a:ext uri="{FF2B5EF4-FFF2-40B4-BE49-F238E27FC236}">
                <a16:creationId xmlns:a16="http://schemas.microsoft.com/office/drawing/2014/main" id="{4B672DBC-A35D-4802-9585-3AD69BAFCF97}"/>
              </a:ext>
            </a:extLst>
          </p:cNvPr>
          <p:cNvSpPr/>
          <p:nvPr/>
        </p:nvSpPr>
        <p:spPr bwMode="auto">
          <a:xfrm>
            <a:off x="8408660" y="3167744"/>
            <a:ext cx="3199946" cy="64913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t" anchorCtr="0" forceAA="0" compatLnSpc="1">
            <a:prstTxWarp prst="textNoShape">
              <a:avLst/>
            </a:prstTxWarp>
            <a:noAutofit/>
          </a:bodyPr>
          <a:lstStyle/>
          <a:p>
            <a:pPr algn="ctr" defTabSz="932293" fontAlgn="base">
              <a:spcBef>
                <a:spcPct val="0"/>
              </a:spcBef>
              <a:spcAft>
                <a:spcPct val="0"/>
              </a:spcAft>
              <a:defRPr/>
            </a:pPr>
            <a:r>
              <a:rPr lang="es-MX" sz="1100">
                <a:solidFill>
                  <a:srgbClr val="FFFFFF"/>
                </a:solidFill>
                <a:ea typeface="Segoe UI" pitchFamily="34" charset="0"/>
                <a:cs typeface="Segoe UI"/>
              </a:rPr>
              <a:t>Utilice el nuevo modelo BC </a:t>
            </a:r>
            <a:r>
              <a:rPr lang="es-MX" sz="1100" err="1">
                <a:solidFill>
                  <a:srgbClr val="FFFFFF"/>
                </a:solidFill>
                <a:ea typeface="Segoe UI" pitchFamily="34" charset="0"/>
                <a:cs typeface="Segoe UI"/>
              </a:rPr>
              <a:t>Early</a:t>
            </a:r>
            <a:r>
              <a:rPr lang="es-MX" sz="1100">
                <a:solidFill>
                  <a:srgbClr val="FFFFFF"/>
                </a:solidFill>
                <a:ea typeface="Segoe UI" pitchFamily="34" charset="0"/>
                <a:cs typeface="Segoe UI"/>
              </a:rPr>
              <a:t> </a:t>
            </a:r>
            <a:r>
              <a:rPr lang="es-MX" sz="1100" err="1">
                <a:solidFill>
                  <a:srgbClr val="FFFFFF"/>
                </a:solidFill>
                <a:ea typeface="Segoe UI" pitchFamily="34" charset="0"/>
                <a:cs typeface="Segoe UI"/>
              </a:rPr>
              <a:t>Copilot</a:t>
            </a:r>
            <a:r>
              <a:rPr lang="es-MX" sz="1100">
                <a:solidFill>
                  <a:srgbClr val="FFFFFF"/>
                </a:solidFill>
                <a:ea typeface="Segoe UI" pitchFamily="34" charset="0"/>
                <a:cs typeface="Segoe UI"/>
              </a:rPr>
              <a:t> para </a:t>
            </a:r>
            <a:r>
              <a:rPr lang="es-MX" sz="1100" b="1">
                <a:solidFill>
                  <a:srgbClr val="FFFFFF"/>
                </a:solidFill>
                <a:ea typeface="Segoe UI" pitchFamily="34" charset="0"/>
                <a:cs typeface="Segoe UI"/>
              </a:rPr>
              <a:t>Adapte los cálculos al modelo de negocio del cliente.</a:t>
            </a:r>
            <a:endParaRPr lang="en-US" sz="1200">
              <a:solidFill>
                <a:srgbClr val="FFFFFF"/>
              </a:solidFill>
              <a:latin typeface="Segoe UI"/>
              <a:ea typeface="Segoe UI" pitchFamily="34" charset="0"/>
              <a:cs typeface="Segoe UI"/>
            </a:endParaRPr>
          </a:p>
        </p:txBody>
      </p:sp>
      <p:sp>
        <p:nvSpPr>
          <p:cNvPr id="16" name="Oval 15">
            <a:extLst>
              <a:ext uri="{FF2B5EF4-FFF2-40B4-BE49-F238E27FC236}">
                <a16:creationId xmlns:a16="http://schemas.microsoft.com/office/drawing/2014/main" id="{C25098D5-DAD1-3359-0FA4-D828C4FC1B23}"/>
              </a:ext>
            </a:extLst>
          </p:cNvPr>
          <p:cNvSpPr/>
          <p:nvPr/>
        </p:nvSpPr>
        <p:spPr bwMode="auto">
          <a:xfrm>
            <a:off x="567823" y="1251714"/>
            <a:ext cx="321485" cy="31843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400" b="1">
                <a:solidFill>
                  <a:schemeClr val="bg1"/>
                </a:solidFill>
                <a:ea typeface="Segoe UI" pitchFamily="34" charset="0"/>
                <a:cs typeface="Segoe UI" pitchFamily="34" charset="0"/>
              </a:rPr>
              <a:t>1</a:t>
            </a:r>
          </a:p>
        </p:txBody>
      </p:sp>
      <p:sp>
        <p:nvSpPr>
          <p:cNvPr id="17" name="Oval 16">
            <a:extLst>
              <a:ext uri="{FF2B5EF4-FFF2-40B4-BE49-F238E27FC236}">
                <a16:creationId xmlns:a16="http://schemas.microsoft.com/office/drawing/2014/main" id="{40B62A2F-A46C-557D-CA85-795717DBF669}"/>
              </a:ext>
            </a:extLst>
          </p:cNvPr>
          <p:cNvSpPr/>
          <p:nvPr/>
        </p:nvSpPr>
        <p:spPr bwMode="auto">
          <a:xfrm>
            <a:off x="4478297" y="1237287"/>
            <a:ext cx="321485" cy="31843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400" b="1">
                <a:solidFill>
                  <a:schemeClr val="bg1"/>
                </a:solidFill>
                <a:ea typeface="Segoe UI" pitchFamily="34" charset="0"/>
                <a:cs typeface="Segoe UI" pitchFamily="34" charset="0"/>
              </a:rPr>
              <a:t>2</a:t>
            </a:r>
          </a:p>
        </p:txBody>
      </p:sp>
      <p:sp>
        <p:nvSpPr>
          <p:cNvPr id="18" name="Oval 17">
            <a:extLst>
              <a:ext uri="{FF2B5EF4-FFF2-40B4-BE49-F238E27FC236}">
                <a16:creationId xmlns:a16="http://schemas.microsoft.com/office/drawing/2014/main" id="{EE637886-E9C9-E4CB-82D3-0473E56F60F7}"/>
              </a:ext>
            </a:extLst>
          </p:cNvPr>
          <p:cNvSpPr/>
          <p:nvPr/>
        </p:nvSpPr>
        <p:spPr bwMode="auto">
          <a:xfrm>
            <a:off x="8327314" y="1242226"/>
            <a:ext cx="321485" cy="31843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400" b="1">
                <a:solidFill>
                  <a:schemeClr val="bg1"/>
                </a:solidFill>
                <a:ea typeface="Segoe UI" pitchFamily="34" charset="0"/>
                <a:cs typeface="Segoe UI" pitchFamily="34" charset="0"/>
              </a:rPr>
              <a:t>3</a:t>
            </a:r>
          </a:p>
        </p:txBody>
      </p:sp>
      <p:cxnSp>
        <p:nvCxnSpPr>
          <p:cNvPr id="10" name="Connector: Elbow 9">
            <a:extLst>
              <a:ext uri="{FF2B5EF4-FFF2-40B4-BE49-F238E27FC236}">
                <a16:creationId xmlns:a16="http://schemas.microsoft.com/office/drawing/2014/main" id="{99824632-6254-B41F-1D60-EC3D175B2151}"/>
              </a:ext>
            </a:extLst>
          </p:cNvPr>
          <p:cNvCxnSpPr>
            <a:cxnSpLocks/>
          </p:cNvCxnSpPr>
          <p:nvPr/>
        </p:nvCxnSpPr>
        <p:spPr>
          <a:xfrm>
            <a:off x="11141871" y="2282944"/>
            <a:ext cx="1687" cy="2722957"/>
          </a:xfrm>
          <a:prstGeom prst="bentConnector3">
            <a:avLst>
              <a:gd name="adj1" fmla="val 33808714"/>
            </a:avLst>
          </a:prstGeom>
          <a:ln w="38100">
            <a:solidFill>
              <a:srgbClr val="FFFFFF"/>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E7E42A6-AD67-3AE2-B17F-A414155CCFF0}"/>
              </a:ext>
            </a:extLst>
          </p:cNvPr>
          <p:cNvSpPr/>
          <p:nvPr/>
        </p:nvSpPr>
        <p:spPr bwMode="auto">
          <a:xfrm>
            <a:off x="8296416" y="5880428"/>
            <a:ext cx="3190876" cy="66539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t" anchorCtr="0" forceAA="0" compatLnSpc="1">
            <a:prstTxWarp prst="textNoShape">
              <a:avLst/>
            </a:prstTxWarp>
            <a:noAutofit/>
          </a:bodyPr>
          <a:lstStyle/>
          <a:p>
            <a:pPr algn="ctr" defTabSz="932293" fontAlgn="base">
              <a:spcBef>
                <a:spcPct val="0"/>
              </a:spcBef>
              <a:spcAft>
                <a:spcPct val="0"/>
              </a:spcAft>
              <a:defRPr/>
            </a:pPr>
            <a:r>
              <a:rPr lang="es-MX" sz="1200">
                <a:solidFill>
                  <a:srgbClr val="FFFFFF"/>
                </a:solidFill>
                <a:ea typeface="Segoe UI" pitchFamily="34" charset="0"/>
                <a:cs typeface="Segoe UI"/>
              </a:rPr>
              <a:t>Construya un modelo de costos totalmente adaptado al entorno del cliente</a:t>
            </a:r>
            <a:endParaRPr lang="en-US" sz="1200" b="1">
              <a:solidFill>
                <a:srgbClr val="FFFFFF"/>
              </a:solidFill>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E53E073B-EBDC-CBB0-F317-DC961CA9484C}"/>
              </a:ext>
            </a:extLst>
          </p:cNvPr>
          <p:cNvSpPr/>
          <p:nvPr/>
        </p:nvSpPr>
        <p:spPr bwMode="auto">
          <a:xfrm>
            <a:off x="8368445" y="3954344"/>
            <a:ext cx="3037749" cy="4664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n-US" sz="1400" b="1" spc="-10" err="1">
                <a:ln w="3175">
                  <a:noFill/>
                </a:ln>
                <a:gradFill>
                  <a:gsLst>
                    <a:gs pos="15000">
                      <a:srgbClr val="8DC8E8"/>
                    </a:gs>
                    <a:gs pos="85000">
                      <a:srgbClr val="D59ED7"/>
                    </a:gs>
                  </a:gsLst>
                  <a:lin ang="2700000" scaled="1"/>
                </a:gradFill>
                <a:latin typeface="Segoe UI Semibold"/>
                <a:cs typeface="Segoe UI" pitchFamily="34" charset="0"/>
              </a:rPr>
              <a:t>Estimar</a:t>
            </a:r>
            <a:r>
              <a:rPr lang="en-US" sz="1400" b="1" spc="-10">
                <a:ln w="3175">
                  <a:noFill/>
                </a:ln>
                <a:gradFill>
                  <a:gsLst>
                    <a:gs pos="15000">
                      <a:srgbClr val="8DC8E8"/>
                    </a:gs>
                    <a:gs pos="85000">
                      <a:srgbClr val="D59ED7"/>
                    </a:gs>
                  </a:gsLst>
                  <a:lin ang="2700000" scaled="1"/>
                </a:gradFill>
                <a:latin typeface="Segoe UI Semibold"/>
                <a:cs typeface="Segoe UI" pitchFamily="34" charset="0"/>
              </a:rPr>
              <a:t> </a:t>
            </a:r>
            <a:r>
              <a:rPr lang="en-US" sz="1400" b="1" spc="-10" err="1">
                <a:ln w="3175">
                  <a:noFill/>
                </a:ln>
                <a:gradFill>
                  <a:gsLst>
                    <a:gs pos="15000">
                      <a:srgbClr val="8DC8E8"/>
                    </a:gs>
                    <a:gs pos="85000">
                      <a:srgbClr val="D59ED7"/>
                    </a:gs>
                  </a:gsLst>
                  <a:lin ang="2700000" scaled="1"/>
                </a:gradFill>
                <a:latin typeface="Segoe UI Semibold"/>
                <a:cs typeface="Segoe UI" pitchFamily="34" charset="0"/>
              </a:rPr>
              <a:t>los</a:t>
            </a:r>
            <a:r>
              <a:rPr lang="en-US" sz="1400" b="1" spc="-10">
                <a:ln w="3175">
                  <a:noFill/>
                </a:ln>
                <a:gradFill>
                  <a:gsLst>
                    <a:gs pos="15000">
                      <a:srgbClr val="8DC8E8"/>
                    </a:gs>
                    <a:gs pos="85000">
                      <a:srgbClr val="D59ED7"/>
                    </a:gs>
                  </a:gsLst>
                  <a:lin ang="2700000" scaled="1"/>
                </a:gradFill>
                <a:latin typeface="Segoe UI Semibold"/>
                <a:cs typeface="Segoe UI" pitchFamily="34" charset="0"/>
              </a:rPr>
              <a:t> </a:t>
            </a:r>
            <a:r>
              <a:rPr lang="en-US" sz="1400" b="1" spc="-10" err="1">
                <a:ln w="3175">
                  <a:noFill/>
                </a:ln>
                <a:gradFill>
                  <a:gsLst>
                    <a:gs pos="15000">
                      <a:srgbClr val="8DC8E8"/>
                    </a:gs>
                    <a:gs pos="85000">
                      <a:srgbClr val="D59ED7"/>
                    </a:gs>
                  </a:gsLst>
                  <a:lin ang="2700000" scaled="1"/>
                </a:gradFill>
                <a:latin typeface="Segoe UI Semibold"/>
                <a:cs typeface="Segoe UI" pitchFamily="34" charset="0"/>
              </a:rPr>
              <a:t>costos</a:t>
            </a:r>
            <a:endParaRPr lang="en-US" sz="1400" b="1" spc="-10">
              <a:ln w="3175">
                <a:noFill/>
              </a:ln>
              <a:gradFill>
                <a:gsLst>
                  <a:gs pos="15000">
                    <a:srgbClr val="8DC8E8"/>
                  </a:gs>
                  <a:gs pos="85000">
                    <a:srgbClr val="D59ED7"/>
                  </a:gs>
                </a:gsLst>
                <a:lin ang="2700000" scaled="1"/>
              </a:gradFill>
              <a:latin typeface="Segoe UI Semibold"/>
              <a:cs typeface="Segoe UI" pitchFamily="34" charset="0"/>
            </a:endParaRPr>
          </a:p>
        </p:txBody>
      </p:sp>
      <p:pic>
        <p:nvPicPr>
          <p:cNvPr id="21" name="Picture 20">
            <a:extLst>
              <a:ext uri="{FF2B5EF4-FFF2-40B4-BE49-F238E27FC236}">
                <a16:creationId xmlns:a16="http://schemas.microsoft.com/office/drawing/2014/main" id="{4EAB5DE9-8B65-A84B-A03C-274B9F2D0A9D}"/>
              </a:ext>
            </a:extLst>
          </p:cNvPr>
          <p:cNvPicPr>
            <a:picLocks noChangeAspect="1"/>
          </p:cNvPicPr>
          <p:nvPr/>
        </p:nvPicPr>
        <p:blipFill rotWithShape="1">
          <a:blip r:embed="rId2"/>
          <a:srcRect b="6836"/>
          <a:stretch/>
        </p:blipFill>
        <p:spPr>
          <a:xfrm>
            <a:off x="8662198" y="4504113"/>
            <a:ext cx="2450244" cy="1371405"/>
          </a:xfrm>
          <a:prstGeom prst="rect">
            <a:avLst/>
          </a:prstGeom>
        </p:spPr>
      </p:pic>
      <p:sp>
        <p:nvSpPr>
          <p:cNvPr id="26" name="Oval 25">
            <a:extLst>
              <a:ext uri="{FF2B5EF4-FFF2-40B4-BE49-F238E27FC236}">
                <a16:creationId xmlns:a16="http://schemas.microsoft.com/office/drawing/2014/main" id="{A49B44A4-41C4-1AEB-4362-EA60B460116F}"/>
              </a:ext>
            </a:extLst>
          </p:cNvPr>
          <p:cNvSpPr/>
          <p:nvPr/>
        </p:nvSpPr>
        <p:spPr bwMode="auto">
          <a:xfrm>
            <a:off x="8298134" y="3959363"/>
            <a:ext cx="321485" cy="31843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400" b="1">
                <a:solidFill>
                  <a:schemeClr val="bg1"/>
                </a:solidFill>
                <a:ea typeface="Segoe UI" pitchFamily="34" charset="0"/>
                <a:cs typeface="Segoe UI" pitchFamily="34" charset="0"/>
              </a:rPr>
              <a:t>4</a:t>
            </a:r>
          </a:p>
        </p:txBody>
      </p:sp>
      <p:sp>
        <p:nvSpPr>
          <p:cNvPr id="28" name="Rectangle 27">
            <a:extLst>
              <a:ext uri="{FF2B5EF4-FFF2-40B4-BE49-F238E27FC236}">
                <a16:creationId xmlns:a16="http://schemas.microsoft.com/office/drawing/2014/main" id="{618DBD00-0BFA-F07D-FC5A-2E36FD931BFA}"/>
              </a:ext>
            </a:extLst>
          </p:cNvPr>
          <p:cNvSpPr/>
          <p:nvPr/>
        </p:nvSpPr>
        <p:spPr bwMode="auto">
          <a:xfrm>
            <a:off x="915691" y="3826617"/>
            <a:ext cx="6181021" cy="4664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32293" fontAlgn="base">
              <a:spcBef>
                <a:spcPct val="0"/>
              </a:spcBef>
              <a:spcAft>
                <a:spcPct val="0"/>
              </a:spcAft>
              <a:defRPr/>
            </a:pPr>
            <a:r>
              <a:rPr lang="es-MX" sz="1100" b="1" spc="-10">
                <a:ln w="3175">
                  <a:noFill/>
                </a:ln>
                <a:gradFill>
                  <a:gsLst>
                    <a:gs pos="15000">
                      <a:srgbClr val="8DC8E8"/>
                    </a:gs>
                    <a:gs pos="85000">
                      <a:srgbClr val="D59ED7"/>
                    </a:gs>
                  </a:gsLst>
                  <a:lin ang="2700000" scaled="1"/>
                </a:gradFill>
                <a:latin typeface="Segoe UI Semibold"/>
                <a:cs typeface="Segoe UI" pitchFamily="34" charset="0"/>
              </a:rPr>
              <a:t>Entregue justificación de casos de negocio utilizando el ROI, el VAN y la recuperación de la inversión</a:t>
            </a:r>
            <a:endParaRPr lang="en-US" sz="1400" b="1" spc="-10">
              <a:ln w="3175">
                <a:noFill/>
              </a:ln>
              <a:gradFill>
                <a:gsLst>
                  <a:gs pos="15000">
                    <a:srgbClr val="8DC8E8"/>
                  </a:gs>
                  <a:gs pos="85000">
                    <a:srgbClr val="D59ED7"/>
                  </a:gs>
                </a:gsLst>
                <a:lin ang="2700000" scaled="1"/>
              </a:gradFill>
              <a:latin typeface="Segoe UI Semibold"/>
              <a:cs typeface="Segoe UI" pitchFamily="34" charset="0"/>
            </a:endParaRPr>
          </a:p>
        </p:txBody>
      </p:sp>
      <p:sp>
        <p:nvSpPr>
          <p:cNvPr id="30" name="Rectangle 29">
            <a:extLst>
              <a:ext uri="{FF2B5EF4-FFF2-40B4-BE49-F238E27FC236}">
                <a16:creationId xmlns:a16="http://schemas.microsoft.com/office/drawing/2014/main" id="{9D02100E-DF39-21D6-E8BB-66562A80B2F7}"/>
              </a:ext>
            </a:extLst>
          </p:cNvPr>
          <p:cNvSpPr/>
          <p:nvPr/>
        </p:nvSpPr>
        <p:spPr bwMode="auto">
          <a:xfrm>
            <a:off x="912300" y="5879284"/>
            <a:ext cx="6585596" cy="75978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t" anchorCtr="0" forceAA="0" compatLnSpc="1">
            <a:prstTxWarp prst="textNoShape">
              <a:avLst/>
            </a:prstTxWarp>
            <a:noAutofit/>
          </a:bodyPr>
          <a:lstStyle/>
          <a:p>
            <a:pPr algn="ctr" defTabSz="932293" fontAlgn="base">
              <a:spcBef>
                <a:spcPct val="0"/>
              </a:spcBef>
              <a:spcAft>
                <a:spcPct val="0"/>
              </a:spcAft>
              <a:defRPr/>
            </a:pPr>
            <a:r>
              <a:rPr lang="es-MX" sz="1200">
                <a:solidFill>
                  <a:srgbClr val="FFFFFF"/>
                </a:solidFill>
                <a:ea typeface="Segoe UI" pitchFamily="34" charset="0"/>
                <a:cs typeface="Segoe UI"/>
              </a:rPr>
              <a:t>Con el modelo totalmente personalizado, demuestre:</a:t>
            </a:r>
          </a:p>
          <a:p>
            <a:pPr marL="171450" indent="-171450" defTabSz="932293" fontAlgn="base">
              <a:spcBef>
                <a:spcPct val="0"/>
              </a:spcBef>
              <a:spcAft>
                <a:spcPct val="0"/>
              </a:spcAft>
              <a:buFont typeface="Arial" panose="020B0604020202020204" pitchFamily="34" charset="0"/>
              <a:buChar char="•"/>
              <a:defRPr/>
            </a:pPr>
            <a:r>
              <a:rPr lang="es-MX" sz="1100" b="1">
                <a:solidFill>
                  <a:srgbClr val="FFFFFF"/>
                </a:solidFill>
                <a:ea typeface="Segoe UI" pitchFamily="34" charset="0"/>
                <a:cs typeface="Segoe UI"/>
              </a:rPr>
              <a:t>Análisis del ROI 
VAN de la inversión a nivel de empresa y usuario
Período de recuperación: qué tan rápido verán una inversión positiva en el flujo de efectivo</a:t>
            </a:r>
            <a:endParaRPr lang="en-US" sz="1200">
              <a:solidFill>
                <a:srgbClr val="FFFFFF"/>
              </a:solidFill>
              <a:latin typeface="Segoe UI"/>
              <a:ea typeface="Segoe UI" pitchFamily="34" charset="0"/>
              <a:cs typeface="Segoe UI"/>
            </a:endParaRPr>
          </a:p>
        </p:txBody>
      </p:sp>
      <p:sp>
        <p:nvSpPr>
          <p:cNvPr id="32" name="Oval 31">
            <a:extLst>
              <a:ext uri="{FF2B5EF4-FFF2-40B4-BE49-F238E27FC236}">
                <a16:creationId xmlns:a16="http://schemas.microsoft.com/office/drawing/2014/main" id="{62F1F3FB-6B2F-409A-20D5-37C94BCDAD1C}"/>
              </a:ext>
            </a:extLst>
          </p:cNvPr>
          <p:cNvSpPr/>
          <p:nvPr/>
        </p:nvSpPr>
        <p:spPr bwMode="auto">
          <a:xfrm>
            <a:off x="554130" y="4098160"/>
            <a:ext cx="321485" cy="31843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400" b="1">
                <a:solidFill>
                  <a:schemeClr val="bg1"/>
                </a:solidFill>
                <a:ea typeface="Segoe UI" pitchFamily="34" charset="0"/>
                <a:cs typeface="Segoe UI" pitchFamily="34" charset="0"/>
              </a:rPr>
              <a:t>5</a:t>
            </a:r>
          </a:p>
        </p:txBody>
      </p:sp>
      <p:pic>
        <p:nvPicPr>
          <p:cNvPr id="34" name="Picture 33" descr="A screenshot of a business value sum&#10;&#10;Description automatically generated">
            <a:extLst>
              <a:ext uri="{FF2B5EF4-FFF2-40B4-BE49-F238E27FC236}">
                <a16:creationId xmlns:a16="http://schemas.microsoft.com/office/drawing/2014/main" id="{18AA1F8D-3DFB-3738-3C73-B704A63AD896}"/>
              </a:ext>
            </a:extLst>
          </p:cNvPr>
          <p:cNvPicPr>
            <a:picLocks noChangeAspect="1"/>
          </p:cNvPicPr>
          <p:nvPr/>
        </p:nvPicPr>
        <p:blipFill>
          <a:blip r:embed="rId3"/>
          <a:stretch>
            <a:fillRect/>
          </a:stretch>
        </p:blipFill>
        <p:spPr>
          <a:xfrm>
            <a:off x="1025992" y="4413994"/>
            <a:ext cx="2434427" cy="1366485"/>
          </a:xfrm>
          <a:prstGeom prst="rect">
            <a:avLst/>
          </a:prstGeom>
        </p:spPr>
      </p:pic>
      <p:pic>
        <p:nvPicPr>
          <p:cNvPr id="36" name="Picture 35" descr="A screenshot of a computer&#10;&#10;Description automatically generated">
            <a:extLst>
              <a:ext uri="{FF2B5EF4-FFF2-40B4-BE49-F238E27FC236}">
                <a16:creationId xmlns:a16="http://schemas.microsoft.com/office/drawing/2014/main" id="{BBD0F4CD-14C9-729B-6DF1-D395EA7FC04F}"/>
              </a:ext>
            </a:extLst>
          </p:cNvPr>
          <p:cNvPicPr>
            <a:picLocks noChangeAspect="1"/>
          </p:cNvPicPr>
          <p:nvPr/>
        </p:nvPicPr>
        <p:blipFill>
          <a:blip r:embed="rId4"/>
          <a:stretch>
            <a:fillRect/>
          </a:stretch>
        </p:blipFill>
        <p:spPr>
          <a:xfrm>
            <a:off x="5551993" y="4505363"/>
            <a:ext cx="991267" cy="1290909"/>
          </a:xfrm>
          <a:prstGeom prst="rect">
            <a:avLst/>
          </a:prstGeom>
        </p:spPr>
      </p:pic>
      <p:pic>
        <p:nvPicPr>
          <p:cNvPr id="38" name="Picture 37" descr="A screenshot of a computer&#10;&#10;Description automatically generated">
            <a:extLst>
              <a:ext uri="{FF2B5EF4-FFF2-40B4-BE49-F238E27FC236}">
                <a16:creationId xmlns:a16="http://schemas.microsoft.com/office/drawing/2014/main" id="{10BB39BC-856D-6658-56EB-55DD06E7B4C9}"/>
              </a:ext>
            </a:extLst>
          </p:cNvPr>
          <p:cNvPicPr>
            <a:picLocks noChangeAspect="1"/>
          </p:cNvPicPr>
          <p:nvPr/>
        </p:nvPicPr>
        <p:blipFill>
          <a:blip r:embed="rId5"/>
          <a:stretch>
            <a:fillRect/>
          </a:stretch>
        </p:blipFill>
        <p:spPr>
          <a:xfrm>
            <a:off x="4378922" y="4489347"/>
            <a:ext cx="1057110" cy="1332010"/>
          </a:xfrm>
          <a:prstGeom prst="rect">
            <a:avLst/>
          </a:prstGeom>
        </p:spPr>
      </p:pic>
      <p:sp>
        <p:nvSpPr>
          <p:cNvPr id="40" name="Rectangle 39">
            <a:extLst>
              <a:ext uri="{FF2B5EF4-FFF2-40B4-BE49-F238E27FC236}">
                <a16:creationId xmlns:a16="http://schemas.microsoft.com/office/drawing/2014/main" id="{31DE0446-C5A8-FD0D-4FC3-A64ECE11C9B0}"/>
              </a:ext>
            </a:extLst>
          </p:cNvPr>
          <p:cNvSpPr/>
          <p:nvPr/>
        </p:nvSpPr>
        <p:spPr bwMode="auto">
          <a:xfrm>
            <a:off x="1009752" y="4167586"/>
            <a:ext cx="2465622" cy="3122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32293">
              <a:spcBef>
                <a:spcPct val="0"/>
              </a:spcBef>
              <a:spcAft>
                <a:spcPct val="0"/>
              </a:spcAft>
              <a:defRPr/>
            </a:pPr>
            <a:r>
              <a:rPr lang="en-US" sz="1400" b="1" spc="-10">
                <a:ln w="3175">
                  <a:noFill/>
                </a:ln>
                <a:gradFill>
                  <a:gsLst>
                    <a:gs pos="15000">
                      <a:srgbClr val="8DC8E8"/>
                    </a:gs>
                    <a:gs pos="85000">
                      <a:srgbClr val="D59ED7"/>
                    </a:gs>
                  </a:gsLst>
                  <a:lin ang="2700000" scaled="1"/>
                </a:gradFill>
                <a:latin typeface="Segoe UI Semibold"/>
                <a:cs typeface="Segoe UI"/>
              </a:rPr>
              <a:t>Informe Financiero</a:t>
            </a:r>
            <a:endParaRPr lang="en-US"/>
          </a:p>
        </p:txBody>
      </p:sp>
      <p:sp>
        <p:nvSpPr>
          <p:cNvPr id="42" name="Rectangle 41">
            <a:extLst>
              <a:ext uri="{FF2B5EF4-FFF2-40B4-BE49-F238E27FC236}">
                <a16:creationId xmlns:a16="http://schemas.microsoft.com/office/drawing/2014/main" id="{59B2DCBC-572F-B9E8-7390-2283EE6827A2}"/>
              </a:ext>
            </a:extLst>
          </p:cNvPr>
          <p:cNvSpPr/>
          <p:nvPr/>
        </p:nvSpPr>
        <p:spPr bwMode="auto">
          <a:xfrm>
            <a:off x="4047914" y="4184046"/>
            <a:ext cx="2465622" cy="3122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32293">
              <a:spcBef>
                <a:spcPct val="0"/>
              </a:spcBef>
              <a:spcAft>
                <a:spcPct val="0"/>
              </a:spcAft>
              <a:defRPr/>
            </a:pPr>
            <a:r>
              <a:rPr lang="en-US" sz="1400" b="1" spc="-10" err="1">
                <a:ln w="3175">
                  <a:noFill/>
                </a:ln>
                <a:gradFill>
                  <a:gsLst>
                    <a:gs pos="15000">
                      <a:srgbClr val="8DC8E8"/>
                    </a:gs>
                    <a:gs pos="85000">
                      <a:srgbClr val="D59ED7"/>
                    </a:gs>
                  </a:gsLst>
                  <a:lin ang="2700000" scaled="1"/>
                </a:gradFill>
                <a:latin typeface="Segoe UI Semibold"/>
                <a:cs typeface="Segoe UI"/>
              </a:rPr>
              <a:t>Propuesta</a:t>
            </a:r>
            <a:endParaRPr lang="en-US"/>
          </a:p>
        </p:txBody>
      </p:sp>
      <p:cxnSp>
        <p:nvCxnSpPr>
          <p:cNvPr id="43" name="Straight Arrow Connector 42">
            <a:extLst>
              <a:ext uri="{FF2B5EF4-FFF2-40B4-BE49-F238E27FC236}">
                <a16:creationId xmlns:a16="http://schemas.microsoft.com/office/drawing/2014/main" id="{81283677-7D98-62A4-70F9-920F864DCD2E}"/>
              </a:ext>
            </a:extLst>
          </p:cNvPr>
          <p:cNvCxnSpPr>
            <a:cxnSpLocks/>
          </p:cNvCxnSpPr>
          <p:nvPr/>
        </p:nvCxnSpPr>
        <p:spPr>
          <a:xfrm flipH="1" flipV="1">
            <a:off x="6625369" y="5147495"/>
            <a:ext cx="1955597" cy="8614"/>
          </a:xfrm>
          <a:prstGeom prst="straightConnector1">
            <a:avLst/>
          </a:prstGeom>
          <a:ln w="381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6C9BB7B-ACD1-FEBC-99CF-0FEF8D04928D}"/>
              </a:ext>
            </a:extLst>
          </p:cNvPr>
          <p:cNvSpPr/>
          <p:nvPr/>
        </p:nvSpPr>
        <p:spPr bwMode="auto">
          <a:xfrm>
            <a:off x="933789" y="3177484"/>
            <a:ext cx="3199946" cy="64913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t" anchorCtr="0" forceAA="0" compatLnSpc="1">
            <a:prstTxWarp prst="textNoShape">
              <a:avLst/>
            </a:prstTxWarp>
            <a:noAutofit/>
          </a:bodyPr>
          <a:lstStyle/>
          <a:p>
            <a:pPr algn="ctr" defTabSz="932293" fontAlgn="base">
              <a:spcBef>
                <a:spcPct val="0"/>
              </a:spcBef>
              <a:spcAft>
                <a:spcPct val="0"/>
              </a:spcAft>
            </a:pPr>
            <a:r>
              <a:rPr lang="es-MX" sz="1200">
                <a:solidFill>
                  <a:srgbClr val="FFFFFF"/>
                </a:solidFill>
                <a:ea typeface="Segoe UI" pitchFamily="34" charset="0"/>
                <a:cs typeface="Segoe UI"/>
              </a:rPr>
              <a:t>Así es como vamos a traducir las capacidades de </a:t>
            </a:r>
            <a:r>
              <a:rPr lang="es-MX" sz="1200" err="1">
                <a:solidFill>
                  <a:srgbClr val="FFFFFF"/>
                </a:solidFill>
                <a:ea typeface="Segoe UI" pitchFamily="34" charset="0"/>
                <a:cs typeface="Segoe UI"/>
              </a:rPr>
              <a:t>Copilot</a:t>
            </a:r>
            <a:r>
              <a:rPr lang="es-MX" sz="1200">
                <a:solidFill>
                  <a:srgbClr val="FFFFFF"/>
                </a:solidFill>
                <a:ea typeface="Segoe UI" pitchFamily="34" charset="0"/>
                <a:cs typeface="Segoe UI"/>
              </a:rPr>
              <a:t> en valor</a:t>
            </a:r>
            <a:endParaRPr lang="en-US" sz="1200" b="1">
              <a:solidFill>
                <a:srgbClr val="FFFFFF"/>
              </a:solidFill>
              <a:latin typeface="Segoe UI"/>
              <a:ea typeface="Segoe UI" pitchFamily="34" charset="0"/>
              <a:cs typeface="Segoe UI"/>
            </a:endParaRPr>
          </a:p>
        </p:txBody>
      </p:sp>
      <p:pic>
        <p:nvPicPr>
          <p:cNvPr id="7" name="Picture 6">
            <a:extLst>
              <a:ext uri="{FF2B5EF4-FFF2-40B4-BE49-F238E27FC236}">
                <a16:creationId xmlns:a16="http://schemas.microsoft.com/office/drawing/2014/main" id="{273D65F0-3061-E570-0D6A-C49D9DB72D7A}"/>
              </a:ext>
            </a:extLst>
          </p:cNvPr>
          <p:cNvPicPr>
            <a:picLocks noChangeAspect="1"/>
          </p:cNvPicPr>
          <p:nvPr/>
        </p:nvPicPr>
        <p:blipFill>
          <a:blip r:embed="rId6"/>
          <a:stretch>
            <a:fillRect/>
          </a:stretch>
        </p:blipFill>
        <p:spPr>
          <a:xfrm>
            <a:off x="982380" y="1629792"/>
            <a:ext cx="2508477" cy="1308526"/>
          </a:xfrm>
          <a:prstGeom prst="rect">
            <a:avLst/>
          </a:prstGeom>
        </p:spPr>
      </p:pic>
      <p:pic>
        <p:nvPicPr>
          <p:cNvPr id="13" name="Picture 12">
            <a:extLst>
              <a:ext uri="{FF2B5EF4-FFF2-40B4-BE49-F238E27FC236}">
                <a16:creationId xmlns:a16="http://schemas.microsoft.com/office/drawing/2014/main" id="{C6D31696-4C7D-FCC9-7279-7B3B57679BBE}"/>
              </a:ext>
            </a:extLst>
          </p:cNvPr>
          <p:cNvPicPr>
            <a:picLocks noChangeAspect="1"/>
          </p:cNvPicPr>
          <p:nvPr/>
        </p:nvPicPr>
        <p:blipFill>
          <a:blip r:embed="rId7"/>
          <a:stretch>
            <a:fillRect/>
          </a:stretch>
        </p:blipFill>
        <p:spPr>
          <a:xfrm>
            <a:off x="4845396" y="1745496"/>
            <a:ext cx="2896993" cy="1113510"/>
          </a:xfrm>
          <a:prstGeom prst="rect">
            <a:avLst/>
          </a:prstGeom>
        </p:spPr>
      </p:pic>
      <p:pic>
        <p:nvPicPr>
          <p:cNvPr id="27" name="Picture 26">
            <a:extLst>
              <a:ext uri="{FF2B5EF4-FFF2-40B4-BE49-F238E27FC236}">
                <a16:creationId xmlns:a16="http://schemas.microsoft.com/office/drawing/2014/main" id="{BD2C1153-8CEE-51FC-7C9C-2080E88968E5}"/>
              </a:ext>
            </a:extLst>
          </p:cNvPr>
          <p:cNvPicPr>
            <a:picLocks noChangeAspect="1"/>
          </p:cNvPicPr>
          <p:nvPr/>
        </p:nvPicPr>
        <p:blipFill>
          <a:blip r:embed="rId8"/>
          <a:stretch>
            <a:fillRect/>
          </a:stretch>
        </p:blipFill>
        <p:spPr>
          <a:xfrm>
            <a:off x="8791488" y="1797728"/>
            <a:ext cx="2127830" cy="1216451"/>
          </a:xfrm>
          <a:prstGeom prst="rect">
            <a:avLst/>
          </a:prstGeom>
        </p:spPr>
      </p:pic>
    </p:spTree>
    <p:extLst>
      <p:ext uri="{BB962C8B-B14F-4D97-AF65-F5344CB8AC3E}">
        <p14:creationId xmlns:p14="http://schemas.microsoft.com/office/powerpoint/2010/main" val="11896496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4A048-4999-A287-49DA-8938A4ACCEEC}"/>
              </a:ext>
            </a:extLst>
          </p:cNvPr>
          <p:cNvSpPr>
            <a:spLocks noGrp="1"/>
          </p:cNvSpPr>
          <p:nvPr>
            <p:ph type="title"/>
          </p:nvPr>
        </p:nvSpPr>
        <p:spPr/>
        <p:txBody>
          <a:bodyPr/>
          <a:lstStyle/>
          <a:p>
            <a:r>
              <a:rPr lang="es-MX" b="0"/>
              <a:t>Beneficios y costos de Microsoft 365 </a:t>
            </a:r>
            <a:r>
              <a:rPr lang="es-MX" b="0" err="1"/>
              <a:t>Copilot</a:t>
            </a:r>
            <a:endParaRPr lang="en-US" b="0"/>
          </a:p>
        </p:txBody>
      </p:sp>
      <p:sp>
        <p:nvSpPr>
          <p:cNvPr id="21" name="Rectangle: Rounded Corners 20">
            <a:extLst>
              <a:ext uri="{FF2B5EF4-FFF2-40B4-BE49-F238E27FC236}">
                <a16:creationId xmlns:a16="http://schemas.microsoft.com/office/drawing/2014/main" id="{32CAF7CA-6F8F-AD05-A204-AD0AD6918A0E}"/>
              </a:ext>
              <a:ext uri="{C183D7F6-B498-43B3-948B-1728B52AA6E4}">
                <adec:decorative xmlns:adec="http://schemas.microsoft.com/office/drawing/2017/decorative" val="1"/>
              </a:ext>
            </a:extLst>
          </p:cNvPr>
          <p:cNvSpPr>
            <a:spLocks/>
          </p:cNvSpPr>
          <p:nvPr/>
        </p:nvSpPr>
        <p:spPr bwMode="auto">
          <a:xfrm>
            <a:off x="590869" y="1451101"/>
            <a:ext cx="5359082" cy="4821111"/>
          </a:xfrm>
          <a:prstGeom prst="roundRect">
            <a:avLst>
              <a:gd name="adj" fmla="val 3200"/>
            </a:avLst>
          </a:prstGeom>
          <a:solidFill>
            <a:schemeClr val="bg1">
              <a:lumMod val="85000"/>
              <a:lumOff val="15000"/>
              <a:alpha val="10000"/>
            </a:schemeClr>
          </a:solidFill>
          <a:ln w="1270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78" tIns="146302" rIns="182878" bIns="146302"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l" defTabSz="932483" rtl="0" eaLnBrk="1" fontAlgn="base" latinLnBrk="0" hangingPunct="1">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2" name="Rectangle: Rounded Corners 21">
            <a:extLst>
              <a:ext uri="{FF2B5EF4-FFF2-40B4-BE49-F238E27FC236}">
                <a16:creationId xmlns:a16="http://schemas.microsoft.com/office/drawing/2014/main" id="{6E49DC06-2654-2414-5BA5-F47B2CF76E59}"/>
              </a:ext>
              <a:ext uri="{C183D7F6-B498-43B3-948B-1728B52AA6E4}">
                <adec:decorative xmlns:adec="http://schemas.microsoft.com/office/drawing/2017/decorative" val="1"/>
              </a:ext>
            </a:extLst>
          </p:cNvPr>
          <p:cNvSpPr>
            <a:spLocks/>
          </p:cNvSpPr>
          <p:nvPr/>
        </p:nvSpPr>
        <p:spPr bwMode="auto">
          <a:xfrm>
            <a:off x="6242050" y="1436688"/>
            <a:ext cx="5374225" cy="4821111"/>
          </a:xfrm>
          <a:prstGeom prst="roundRect">
            <a:avLst>
              <a:gd name="adj" fmla="val 3200"/>
            </a:avLst>
          </a:prstGeom>
          <a:solidFill>
            <a:schemeClr val="bg1">
              <a:lumMod val="85000"/>
              <a:lumOff val="15000"/>
              <a:alpha val="10000"/>
            </a:schemeClr>
          </a:solidFill>
          <a:ln w="1905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78" tIns="146302" rIns="182878" bIns="146302"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l" defTabSz="932483" rtl="0" eaLnBrk="1" fontAlgn="base" latinLnBrk="0" hangingPunct="1">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3" name="TextBox 22">
            <a:extLst>
              <a:ext uri="{FF2B5EF4-FFF2-40B4-BE49-F238E27FC236}">
                <a16:creationId xmlns:a16="http://schemas.microsoft.com/office/drawing/2014/main" id="{E7288739-1026-D92D-07A2-EA37BAFEF5FB}"/>
              </a:ext>
            </a:extLst>
          </p:cNvPr>
          <p:cNvSpPr txBox="1">
            <a:spLocks/>
          </p:cNvSpPr>
          <p:nvPr/>
        </p:nvSpPr>
        <p:spPr>
          <a:xfrm>
            <a:off x="669474" y="1539307"/>
            <a:ext cx="5201872" cy="440666"/>
          </a:xfrm>
          <a:prstGeom prst="roundRect">
            <a:avLst/>
          </a:prstGeom>
          <a:solidFill>
            <a:srgbClr val="C5B4E3">
              <a:alpha val="1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932293" fontAlgn="base">
              <a:spcBef>
                <a:spcPct val="0"/>
              </a:spcBef>
              <a:spcAft>
                <a:spcPct val="0"/>
              </a:spcAft>
              <a:defRPr/>
            </a:pPr>
            <a:r>
              <a:rPr lang="en-US" sz="2000" err="1">
                <a:solidFill>
                  <a:schemeClr val="tx1"/>
                </a:solidFill>
                <a:latin typeface="+mj-lt"/>
                <a:cs typeface="Segoe UI"/>
              </a:rPr>
              <a:t>Beneficios</a:t>
            </a:r>
            <a:endParaRPr lang="en-US" sz="2000">
              <a:solidFill>
                <a:schemeClr val="tx1"/>
              </a:solidFill>
              <a:latin typeface="+mj-lt"/>
              <a:cs typeface="Segoe UI"/>
            </a:endParaRPr>
          </a:p>
        </p:txBody>
      </p:sp>
      <p:sp>
        <p:nvSpPr>
          <p:cNvPr id="24" name="TextBox 11">
            <a:extLst>
              <a:ext uri="{FF2B5EF4-FFF2-40B4-BE49-F238E27FC236}">
                <a16:creationId xmlns:a16="http://schemas.microsoft.com/office/drawing/2014/main" id="{1708F741-FEDC-A7E3-BFE5-B09FADCD6C08}"/>
              </a:ext>
            </a:extLst>
          </p:cNvPr>
          <p:cNvSpPr txBox="1">
            <a:spLocks/>
          </p:cNvSpPr>
          <p:nvPr/>
        </p:nvSpPr>
        <p:spPr>
          <a:xfrm>
            <a:off x="6320655" y="1522281"/>
            <a:ext cx="5201872" cy="440666"/>
          </a:xfrm>
          <a:prstGeom prst="roundRect">
            <a:avLst/>
          </a:prstGeom>
          <a:solidFill>
            <a:srgbClr val="C5B4E3">
              <a:alpha val="1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R="0" lvl="0" indent="0" algn="ctr" defTabSz="932293" fontAlgn="base">
              <a:spcBef>
                <a:spcPct val="0"/>
              </a:spcBef>
              <a:spcAft>
                <a:spcPct val="0"/>
              </a:spcAft>
              <a:buClrTx/>
              <a:buSzTx/>
              <a:buFontTx/>
              <a:buNone/>
              <a:tabLst/>
              <a:defRPr/>
            </a:pPr>
            <a:r>
              <a:rPr lang="en-US" sz="2000">
                <a:solidFill>
                  <a:schemeClr val="tx1"/>
                </a:solidFill>
                <a:latin typeface="+mj-lt"/>
                <a:cs typeface="Segoe UI"/>
              </a:rPr>
              <a:t>Costos</a:t>
            </a:r>
          </a:p>
        </p:txBody>
      </p:sp>
      <p:sp>
        <p:nvSpPr>
          <p:cNvPr id="26" name="TextBox 25">
            <a:extLst>
              <a:ext uri="{FF2B5EF4-FFF2-40B4-BE49-F238E27FC236}">
                <a16:creationId xmlns:a16="http://schemas.microsoft.com/office/drawing/2014/main" id="{99C6FED4-6B30-1F31-3C48-01DA98C3FFDF}"/>
              </a:ext>
            </a:extLst>
          </p:cNvPr>
          <p:cNvSpPr txBox="1"/>
          <p:nvPr/>
        </p:nvSpPr>
        <p:spPr>
          <a:xfrm>
            <a:off x="669474" y="2047987"/>
            <a:ext cx="5201872" cy="3339376"/>
          </a:xfrm>
          <a:prstGeom prst="rect">
            <a:avLst/>
          </a:prstGeom>
          <a:noFill/>
        </p:spPr>
        <p:txBody>
          <a:bodyPr wrap="square" lIns="0" tIns="0" rIns="0" bIns="0" rtlCol="0">
            <a:spAutoFit/>
          </a:bodyPr>
          <a:lstStyle/>
          <a:p>
            <a:pPr defTabSz="914113" fontAlgn="base">
              <a:spcBef>
                <a:spcPct val="0"/>
              </a:spcBef>
              <a:spcAft>
                <a:spcPts val="800"/>
              </a:spcAft>
              <a:defRPr/>
            </a:pPr>
            <a:r>
              <a:rPr lang="en-US" sz="1100" err="1">
                <a:solidFill>
                  <a:srgbClr val="FFFFFF"/>
                </a:solidFill>
                <a:latin typeface="+mj-lt"/>
                <a:cs typeface="Segoe UI Semibold" panose="020B0702040204020203" pitchFamily="34" charset="0"/>
              </a:rPr>
              <a:t>Incluye</a:t>
            </a:r>
            <a:r>
              <a:rPr lang="en-US" sz="1100">
                <a:solidFill>
                  <a:srgbClr val="FFFFFF"/>
                </a:solidFill>
                <a:latin typeface="+mj-lt"/>
                <a:cs typeface="Segoe UI Semibold" panose="020B0702040204020203" pitchFamily="34" charset="0"/>
              </a:rPr>
              <a:t>:</a:t>
            </a:r>
          </a:p>
          <a:p>
            <a:pPr marL="225425" indent="-168275" defTabSz="914113" fontAlgn="base">
              <a:spcBef>
                <a:spcPct val="0"/>
              </a:spcBef>
              <a:spcAft>
                <a:spcPct val="0"/>
              </a:spcAft>
              <a:buFont typeface="Arial" panose="020B0604020202020204" pitchFamily="34" charset="0"/>
              <a:buChar char="•"/>
              <a:defRPr/>
            </a:pPr>
            <a:r>
              <a:rPr lang="es-MX" sz="1100">
                <a:solidFill>
                  <a:srgbClr val="FFFFFF"/>
                </a:solidFill>
                <a:cs typeface="Segoe UI"/>
              </a:rPr>
              <a:t>Ahorro de tiempo: ahorro de tiempo de los casos de uso de </a:t>
            </a:r>
            <a:r>
              <a:rPr lang="es-MX" sz="1100" err="1">
                <a:solidFill>
                  <a:srgbClr val="FFFFFF"/>
                </a:solidFill>
                <a:cs typeface="Segoe UI"/>
              </a:rPr>
              <a:t>Copilot</a:t>
            </a:r>
            <a:r>
              <a:rPr lang="es-MX" sz="1100">
                <a:solidFill>
                  <a:srgbClr val="FFFFFF"/>
                </a:solidFill>
                <a:cs typeface="Segoe UI"/>
              </a:rPr>
              <a:t>
Ahorro y evitación de costos: reducción de gastos de proveedores, evitación de costos de desarrollo
Crecimiento: mejoras en los procesos a partir de la mejora de la calidad y el volumen de trabajo</a:t>
            </a:r>
          </a:p>
          <a:p>
            <a:pPr marL="57150" defTabSz="914113" fontAlgn="base">
              <a:spcBef>
                <a:spcPct val="0"/>
              </a:spcBef>
              <a:spcAft>
                <a:spcPct val="0"/>
              </a:spcAft>
              <a:defRPr/>
            </a:pPr>
            <a:r>
              <a:rPr lang="en-US" sz="1100" err="1">
                <a:solidFill>
                  <a:srgbClr val="FFFFFF"/>
                </a:solidFill>
                <a:latin typeface="+mj-lt"/>
                <a:cs typeface="Segoe UI Semibold" panose="020B0702040204020203" pitchFamily="34" charset="0"/>
              </a:rPr>
              <a:t>Suposiciones</a:t>
            </a:r>
            <a:r>
              <a:rPr lang="en-US" sz="1100">
                <a:solidFill>
                  <a:srgbClr val="FFFFFF"/>
                </a:solidFill>
                <a:latin typeface="+mj-lt"/>
                <a:cs typeface="Segoe UI Semibold" panose="020B0702040204020203" pitchFamily="34" charset="0"/>
              </a:rPr>
              <a:t> </a:t>
            </a:r>
          </a:p>
          <a:p>
            <a:pPr marL="57150" defTabSz="914113" fontAlgn="base">
              <a:spcBef>
                <a:spcPct val="0"/>
              </a:spcBef>
              <a:spcAft>
                <a:spcPct val="0"/>
              </a:spcAft>
              <a:defRPr/>
            </a:pPr>
            <a:r>
              <a:rPr lang="en-US" sz="1100">
                <a:solidFill>
                  <a:srgbClr val="FFFFFF"/>
                </a:solidFill>
                <a:latin typeface="+mj-lt"/>
                <a:cs typeface="Segoe UI Semibold" panose="020B0702040204020203" pitchFamily="34" charset="0"/>
              </a:rPr>
              <a:t>          </a:t>
            </a:r>
            <a:r>
              <a:rPr lang="en-US" sz="1100">
                <a:solidFill>
                  <a:srgbClr val="FFFFFF"/>
                </a:solidFill>
                <a:cs typeface="Segoe UI"/>
              </a:rPr>
              <a:t>Time Savings</a:t>
            </a:r>
            <a:endParaRPr lang="en-US" sz="1100">
              <a:solidFill>
                <a:srgbClr val="FFFFFF"/>
              </a:solidFill>
              <a:cs typeface="Segoe UI" pitchFamily="34" charset="0"/>
            </a:endParaRPr>
          </a:p>
          <a:p>
            <a:pPr lvl="1" indent="-171450" defTabSz="914113">
              <a:spcBef>
                <a:spcPct val="0"/>
              </a:spcBef>
              <a:spcAft>
                <a:spcPts val="100"/>
              </a:spcAft>
              <a:buFont typeface="Segoe UI" panose="020B0502040204020203" pitchFamily="34" charset="0"/>
              <a:buChar char="–"/>
              <a:defRPr/>
            </a:pPr>
            <a:r>
              <a:rPr lang="es-MX" sz="1050">
                <a:solidFill>
                  <a:srgbClr val="FFFFFF"/>
                </a:solidFill>
                <a:cs typeface="Segoe UI"/>
              </a:rPr>
              <a:t>Basado en el Índice de Tendencias Laborales y el informe de Forrester</a:t>
            </a:r>
          </a:p>
          <a:p>
            <a:pPr lvl="1" indent="-171450" defTabSz="914113">
              <a:spcBef>
                <a:spcPct val="0"/>
              </a:spcBef>
              <a:spcAft>
                <a:spcPts val="100"/>
              </a:spcAft>
              <a:buFont typeface="Segoe UI" panose="020B0502040204020203" pitchFamily="34" charset="0"/>
              <a:buChar char="–"/>
              <a:defRPr/>
            </a:pPr>
            <a:r>
              <a:rPr lang="es-MX" sz="1050">
                <a:solidFill>
                  <a:srgbClr val="FFFFFF"/>
                </a:solidFill>
                <a:cs typeface="Segoe UI"/>
              </a:rPr>
              <a:t>Entradas del cliente Ahorro de tiempo en las reuniones, ahorro de tiempo en el análisis y ahorro de tiempo en la creación de contenido</a:t>
            </a:r>
          </a:p>
          <a:p>
            <a:pPr lvl="1" indent="-171450" defTabSz="914113">
              <a:spcBef>
                <a:spcPct val="0"/>
              </a:spcBef>
              <a:spcAft>
                <a:spcPts val="100"/>
              </a:spcAft>
              <a:buFont typeface="Segoe UI" panose="020B0502040204020203" pitchFamily="34" charset="0"/>
              <a:buChar char="–"/>
              <a:defRPr/>
            </a:pPr>
            <a:r>
              <a:rPr lang="es-MX" sz="1100">
                <a:solidFill>
                  <a:srgbClr val="FFFFFF"/>
                </a:solidFill>
                <a:cs typeface="Segoe UI"/>
              </a:rPr>
              <a:t>Ahorro y evitación de costes</a:t>
            </a:r>
          </a:p>
          <a:p>
            <a:pPr lvl="1" indent="-171450" defTabSz="914113">
              <a:spcBef>
                <a:spcPct val="0"/>
              </a:spcBef>
              <a:spcAft>
                <a:spcPts val="100"/>
              </a:spcAft>
              <a:buFont typeface="Segoe UI" panose="020B0502040204020203" pitchFamily="34" charset="0"/>
              <a:buChar char="–"/>
              <a:defRPr/>
            </a:pPr>
            <a:r>
              <a:rPr lang="es-MX" sz="1050">
                <a:solidFill>
                  <a:srgbClr val="FFFFFF"/>
                </a:solidFill>
                <a:cs typeface="Segoe UI"/>
              </a:rPr>
              <a:t>Basado en informes de Forrester, APQC y Gallup</a:t>
            </a:r>
          </a:p>
          <a:p>
            <a:pPr lvl="1" indent="-171450" defTabSz="914113">
              <a:spcBef>
                <a:spcPct val="0"/>
              </a:spcBef>
              <a:spcAft>
                <a:spcPts val="100"/>
              </a:spcAft>
              <a:buFont typeface="Segoe UI" panose="020B0502040204020203" pitchFamily="34" charset="0"/>
              <a:buChar char="–"/>
              <a:defRPr/>
            </a:pPr>
            <a:r>
              <a:rPr lang="es-MX" sz="1050">
                <a:solidFill>
                  <a:srgbClr val="FFFFFF"/>
                </a:solidFill>
                <a:cs typeface="Segoe UI"/>
              </a:rPr>
              <a:t>Los KPI incluyen el gasto de la agencia de marketing, la contratación evitada, la retención de empleados</a:t>
            </a:r>
          </a:p>
          <a:p>
            <a:pPr lvl="1" indent="-171450" defTabSz="914113">
              <a:spcBef>
                <a:spcPct val="0"/>
              </a:spcBef>
              <a:spcAft>
                <a:spcPts val="100"/>
              </a:spcAft>
              <a:buFont typeface="Segoe UI" panose="020B0502040204020203" pitchFamily="34" charset="0"/>
              <a:buChar char="–"/>
              <a:defRPr/>
            </a:pPr>
            <a:r>
              <a:rPr lang="en-US" sz="1100" err="1">
                <a:solidFill>
                  <a:srgbClr val="FFFFFF"/>
                </a:solidFill>
                <a:cs typeface="Segoe UI"/>
              </a:rPr>
              <a:t>Crecimiento</a:t>
            </a:r>
            <a:endParaRPr lang="en-US" sz="1100">
              <a:solidFill>
                <a:srgbClr val="FFFFFF"/>
              </a:solidFill>
              <a:cs typeface="Segoe UI"/>
            </a:endParaRPr>
          </a:p>
          <a:p>
            <a:pPr lvl="1" indent="-171450" defTabSz="914113">
              <a:spcBef>
                <a:spcPct val="0"/>
              </a:spcBef>
              <a:spcAft>
                <a:spcPts val="100"/>
              </a:spcAft>
              <a:buFont typeface="Segoe UI" panose="020B0502040204020203" pitchFamily="34" charset="0"/>
              <a:buChar char="–"/>
              <a:defRPr/>
            </a:pPr>
            <a:r>
              <a:rPr lang="es-MX" sz="1050">
                <a:solidFill>
                  <a:srgbClr val="FFFFFF"/>
                </a:solidFill>
                <a:cs typeface="Segoe UI"/>
              </a:rPr>
              <a:t>Basado en datos de referencia de la industria de APQC y Gallup</a:t>
            </a:r>
            <a:endParaRPr lang="en-US" sz="1050">
              <a:solidFill>
                <a:srgbClr val="FFFFFF"/>
              </a:solidFill>
              <a:cs typeface="Segoe UI" pitchFamily="34" charset="0"/>
            </a:endParaRPr>
          </a:p>
          <a:p>
            <a:pPr lvl="1" indent="-171450" defTabSz="914113">
              <a:spcBef>
                <a:spcPct val="0"/>
              </a:spcBef>
              <a:spcAft>
                <a:spcPts val="100"/>
              </a:spcAft>
              <a:buFont typeface="Segoe UI" panose="020B0502040204020203" pitchFamily="34" charset="0"/>
              <a:buChar char="–"/>
              <a:defRPr/>
            </a:pPr>
            <a:r>
              <a:rPr lang="es-MX" sz="1050">
                <a:solidFill>
                  <a:srgbClr val="FFFFFF"/>
                </a:solidFill>
                <a:cs typeface="Segoe UI"/>
              </a:rPr>
              <a:t>Los KPI incluyen la tasa de cierre, el desarrollo de productos y la retención de clientes</a:t>
            </a:r>
            <a:endParaRPr lang="en-US" sz="1050">
              <a:solidFill>
                <a:srgbClr val="FFFFFF"/>
              </a:solidFill>
              <a:cs typeface="Segoe UI" pitchFamily="34" charset="0"/>
            </a:endParaRPr>
          </a:p>
        </p:txBody>
      </p:sp>
      <p:sp>
        <p:nvSpPr>
          <p:cNvPr id="27" name="TextBox 26">
            <a:extLst>
              <a:ext uri="{FF2B5EF4-FFF2-40B4-BE49-F238E27FC236}">
                <a16:creationId xmlns:a16="http://schemas.microsoft.com/office/drawing/2014/main" id="{1F545795-6336-868D-16E5-6865574D25BF}"/>
              </a:ext>
            </a:extLst>
          </p:cNvPr>
          <p:cNvSpPr txBox="1"/>
          <p:nvPr/>
        </p:nvSpPr>
        <p:spPr>
          <a:xfrm>
            <a:off x="6320655" y="2047987"/>
            <a:ext cx="5201871" cy="2618666"/>
          </a:xfrm>
          <a:prstGeom prst="rect">
            <a:avLst/>
          </a:prstGeom>
          <a:noFill/>
        </p:spPr>
        <p:txBody>
          <a:bodyPr wrap="square" lIns="0" tIns="0" rIns="0" bIns="0" rtlCol="0">
            <a:spAutoFit/>
          </a:bodyPr>
          <a:lstStyle/>
          <a:p>
            <a:pPr defTabSz="914113" fontAlgn="base">
              <a:spcBef>
                <a:spcPct val="0"/>
              </a:spcBef>
              <a:spcAft>
                <a:spcPts val="800"/>
              </a:spcAft>
              <a:defRPr/>
            </a:pPr>
            <a:r>
              <a:rPr lang="en-US" sz="1100" err="1">
                <a:solidFill>
                  <a:srgbClr val="FFFFFF"/>
                </a:solidFill>
                <a:latin typeface="+mj-lt"/>
                <a:cs typeface="Segoe UI Semibold" panose="020B0702040204020203" pitchFamily="34" charset="0"/>
              </a:rPr>
              <a:t>Incluye</a:t>
            </a:r>
            <a:r>
              <a:rPr lang="en-US" sz="1100">
                <a:solidFill>
                  <a:srgbClr val="FFFFFF"/>
                </a:solidFill>
                <a:latin typeface="+mj-lt"/>
                <a:cs typeface="Segoe UI Semibold" panose="020B0702040204020203" pitchFamily="34" charset="0"/>
              </a:rPr>
              <a:t>:</a:t>
            </a:r>
          </a:p>
          <a:p>
            <a:pPr marL="228600" indent="-166688" defTabSz="914113" fontAlgn="base">
              <a:spcBef>
                <a:spcPct val="0"/>
              </a:spcBef>
              <a:spcAft>
                <a:spcPts val="300"/>
              </a:spcAft>
              <a:buFont typeface="Arial,Sans-Serif" panose="020B0604020202020204" pitchFamily="34" charset="0"/>
              <a:buChar char="•"/>
              <a:defRPr/>
            </a:pPr>
            <a:r>
              <a:rPr lang="es-MX" sz="1050">
                <a:solidFill>
                  <a:srgbClr val="FFFFFF"/>
                </a:solidFill>
                <a:cs typeface="Segoe UI"/>
              </a:rPr>
              <a:t>Preparación técnica: costo de preparar al inquilino para </a:t>
            </a:r>
            <a:r>
              <a:rPr lang="es-MX" sz="1050" err="1">
                <a:solidFill>
                  <a:srgbClr val="FFFFFF"/>
                </a:solidFill>
                <a:cs typeface="Segoe UI"/>
              </a:rPr>
              <a:t>Copilot</a:t>
            </a:r>
            <a:r>
              <a:rPr lang="es-MX" sz="1050">
                <a:solidFill>
                  <a:srgbClr val="FFFFFF"/>
                </a:solidFill>
                <a:cs typeface="Segoe UI"/>
              </a:rPr>
              <a:t>. Podría incluir el análisis de la gobernanza de datos y la actualización de la configuración de </a:t>
            </a:r>
            <a:r>
              <a:rPr lang="es-MX" sz="1050" err="1">
                <a:solidFill>
                  <a:srgbClr val="FFFFFF"/>
                </a:solidFill>
                <a:cs typeface="Segoe UI"/>
              </a:rPr>
              <a:t>Purview</a:t>
            </a:r>
            <a:r>
              <a:rPr lang="es-MX" sz="1050">
                <a:solidFill>
                  <a:srgbClr val="FFFFFF"/>
                </a:solidFill>
                <a:cs typeface="Segoe UI"/>
              </a:rPr>
              <a:t>, el análisis de la configuración de Microsoft </a:t>
            </a:r>
            <a:r>
              <a:rPr lang="es-MX" sz="1050" err="1">
                <a:solidFill>
                  <a:srgbClr val="FFFFFF"/>
                </a:solidFill>
                <a:cs typeface="Segoe UI"/>
              </a:rPr>
              <a:t>Search</a:t>
            </a:r>
            <a:r>
              <a:rPr lang="es-MX" sz="1050">
                <a:solidFill>
                  <a:srgbClr val="FFFFFF"/>
                </a:solidFill>
                <a:cs typeface="Segoe UI"/>
              </a:rPr>
              <a:t> y la actualización de las reglas de indexación, etc.
Costos de implementación: costo de planificar la implementación, como la definición de perfiles de usuario, la asignación de licencias y la configuración administrativa.
Capacitación y adopción: creación de materiales y sitios de adopción, tiempo de capacitación real e integración con herramientas como Viva </a:t>
            </a:r>
            <a:r>
              <a:rPr lang="es-MX" sz="1050" err="1">
                <a:solidFill>
                  <a:srgbClr val="FFFFFF"/>
                </a:solidFill>
                <a:cs typeface="Segoe UI"/>
              </a:rPr>
              <a:t>Insights</a:t>
            </a:r>
            <a:r>
              <a:rPr lang="es-MX" sz="1050">
                <a:solidFill>
                  <a:srgbClr val="FFFFFF"/>
                </a:solidFill>
                <a:cs typeface="Segoe UI"/>
              </a:rPr>
              <a:t> para supervisar el uso
Administración: supervisión continua del servicio
Costos de licencia</a:t>
            </a:r>
          </a:p>
          <a:p>
            <a:pPr marL="228600" indent="-166688" defTabSz="914113" fontAlgn="base">
              <a:spcBef>
                <a:spcPct val="0"/>
              </a:spcBef>
              <a:spcAft>
                <a:spcPts val="300"/>
              </a:spcAft>
              <a:buFont typeface="Arial,Sans-Serif" panose="020B0604020202020204" pitchFamily="34" charset="0"/>
              <a:buChar char="•"/>
              <a:defRPr/>
            </a:pPr>
            <a:r>
              <a:rPr lang="en-US" sz="1100" err="1">
                <a:solidFill>
                  <a:srgbClr val="FFFFFF"/>
                </a:solidFill>
                <a:latin typeface="+mj-lt"/>
                <a:cs typeface="Segoe UI Semibold" panose="020B0702040204020203" pitchFamily="34" charset="0"/>
              </a:rPr>
              <a:t>Suposiciones</a:t>
            </a:r>
            <a:endParaRPr lang="en-US" sz="1100">
              <a:solidFill>
                <a:srgbClr val="FFFFFF"/>
              </a:solidFill>
              <a:latin typeface="+mj-lt"/>
              <a:cs typeface="Segoe UI Semibold" panose="020B0702040204020203" pitchFamily="34" charset="0"/>
            </a:endParaRPr>
          </a:p>
          <a:p>
            <a:pPr marL="228600" indent="-166688" defTabSz="914113" fontAlgn="base">
              <a:spcBef>
                <a:spcPct val="0"/>
              </a:spcBef>
              <a:spcAft>
                <a:spcPts val="300"/>
              </a:spcAft>
              <a:buFont typeface="Arial,Sans-Serif" panose="020B0604020202020204" pitchFamily="34" charset="0"/>
              <a:buChar char="•"/>
              <a:defRPr/>
            </a:pPr>
            <a:r>
              <a:rPr lang="en-US" sz="1100" err="1">
                <a:solidFill>
                  <a:srgbClr val="FFFFFF"/>
                </a:solidFill>
                <a:cs typeface="Segoe UI"/>
              </a:rPr>
              <a:t>Basado</a:t>
            </a:r>
            <a:r>
              <a:rPr lang="en-US" sz="1100">
                <a:solidFill>
                  <a:srgbClr val="FFFFFF"/>
                </a:solidFill>
                <a:cs typeface="Segoe UI"/>
              </a:rPr>
              <a:t> </a:t>
            </a:r>
            <a:r>
              <a:rPr lang="en-US" sz="1100" err="1">
                <a:solidFill>
                  <a:srgbClr val="FFFFFF"/>
                </a:solidFill>
                <a:cs typeface="Segoe UI"/>
              </a:rPr>
              <a:t>en</a:t>
            </a:r>
            <a:r>
              <a:rPr lang="en-US" sz="1100">
                <a:solidFill>
                  <a:srgbClr val="FFFFFF"/>
                </a:solidFill>
                <a:cs typeface="Segoe UI"/>
              </a:rPr>
              <a:t> Forrester TEI de Copilot para Microsoft 365</a:t>
            </a:r>
            <a:endParaRPr lang="en-US" sz="1100">
              <a:solidFill>
                <a:srgbClr val="FFFFFF"/>
              </a:solidFill>
              <a:cs typeface="Segoe UI" pitchFamily="34" charset="0"/>
            </a:endParaRPr>
          </a:p>
        </p:txBody>
      </p:sp>
    </p:spTree>
    <p:extLst>
      <p:ext uri="{BB962C8B-B14F-4D97-AF65-F5344CB8AC3E}">
        <p14:creationId xmlns:p14="http://schemas.microsoft.com/office/powerpoint/2010/main" val="212304044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E9D4E-957D-46F1-8053-F24BD7FB5C12}"/>
              </a:ext>
            </a:extLst>
          </p:cNvPr>
          <p:cNvSpPr>
            <a:spLocks noGrp="1"/>
          </p:cNvSpPr>
          <p:nvPr>
            <p:ph type="title"/>
          </p:nvPr>
        </p:nvSpPr>
        <p:spPr>
          <a:xfrm>
            <a:off x="0" y="287638"/>
            <a:ext cx="12192000" cy="430887"/>
          </a:xfrm>
        </p:spPr>
        <p:txBody>
          <a:bodyPr vert="horz" wrap="square" lIns="0" tIns="0" rIns="0" bIns="0" rtlCol="0" anchor="t">
            <a:spAutoFit/>
          </a:bodyPr>
          <a:lstStyle/>
          <a:p>
            <a:pPr algn="ctr"/>
            <a:r>
              <a:rPr lang="es-MX" sz="2800" spc="-10">
                <a:gradFill>
                  <a:gsLst>
                    <a:gs pos="15000">
                      <a:srgbClr val="8DC8E8"/>
                    </a:gs>
                    <a:gs pos="85000">
                      <a:srgbClr val="D59ED7"/>
                    </a:gs>
                  </a:gsLst>
                  <a:lin ang="2700000" scaled="1"/>
                </a:gradFill>
              </a:rPr>
              <a:t>Información sobre ahorro de tiempo que necesitamos de los clientes</a:t>
            </a:r>
            <a:endParaRPr lang="en-US" sz="4000" spc="-10">
              <a:gradFill>
                <a:gsLst>
                  <a:gs pos="15000">
                    <a:srgbClr val="8DC8E8"/>
                  </a:gs>
                  <a:gs pos="85000">
                    <a:srgbClr val="D59ED7"/>
                  </a:gs>
                </a:gsLst>
                <a:lin ang="2700000" scaled="1"/>
              </a:gradFill>
            </a:endParaRPr>
          </a:p>
        </p:txBody>
      </p:sp>
      <p:sp>
        <p:nvSpPr>
          <p:cNvPr id="3" name="Rectangle: Rounded Corners 2">
            <a:extLst>
              <a:ext uri="{FF2B5EF4-FFF2-40B4-BE49-F238E27FC236}">
                <a16:creationId xmlns:a16="http://schemas.microsoft.com/office/drawing/2014/main" id="{34009EDA-8B19-9B52-E4B3-2A4BE2ABB137}"/>
              </a:ext>
              <a:ext uri="{C183D7F6-B498-43B3-948B-1728B52AA6E4}">
                <adec:decorative xmlns:adec="http://schemas.microsoft.com/office/drawing/2017/decorative" val="1"/>
              </a:ext>
            </a:extLst>
          </p:cNvPr>
          <p:cNvSpPr>
            <a:spLocks/>
          </p:cNvSpPr>
          <p:nvPr/>
        </p:nvSpPr>
        <p:spPr bwMode="auto">
          <a:xfrm>
            <a:off x="584200" y="1096623"/>
            <a:ext cx="3463532" cy="4997222"/>
          </a:xfrm>
          <a:prstGeom prst="roundRect">
            <a:avLst>
              <a:gd name="adj" fmla="val 3200"/>
            </a:avLst>
          </a:prstGeom>
          <a:solidFill>
            <a:schemeClr val="bg1">
              <a:lumMod val="85000"/>
              <a:lumOff val="15000"/>
              <a:alpha val="10000"/>
            </a:schemeClr>
          </a:solidFill>
          <a:ln w="635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l" defTabSz="914289"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normalizeH="0" baseline="0" noProof="0">
              <a:ln>
                <a:noFill/>
              </a:ln>
              <a:solidFill>
                <a:srgbClr val="000000"/>
              </a:solidFill>
              <a:effectLst/>
              <a:uLnTx/>
              <a:uFillTx/>
              <a:latin typeface="Segoe UI"/>
              <a:ea typeface="+mn-ea"/>
              <a:cs typeface="Segoe UI" pitchFamily="34" charset="0"/>
            </a:endParaRPr>
          </a:p>
        </p:txBody>
      </p:sp>
      <p:sp>
        <p:nvSpPr>
          <p:cNvPr id="53" name="Flowchart: Connector 52">
            <a:extLst>
              <a:ext uri="{FF2B5EF4-FFF2-40B4-BE49-F238E27FC236}">
                <a16:creationId xmlns:a16="http://schemas.microsoft.com/office/drawing/2014/main" id="{9F4D04E2-2A1A-838E-8DE1-D3676D21D1B6}"/>
              </a:ext>
            </a:extLst>
          </p:cNvPr>
          <p:cNvSpPr/>
          <p:nvPr/>
        </p:nvSpPr>
        <p:spPr bwMode="auto">
          <a:xfrm>
            <a:off x="711445" y="1274421"/>
            <a:ext cx="237744" cy="237711"/>
          </a:xfrm>
          <a:prstGeom prst="flowChartConnector">
            <a:avLst/>
          </a:prstGeom>
          <a:solidFill>
            <a:schemeClr val="bg1"/>
          </a:solidFill>
          <a:ln w="19050">
            <a:solidFill>
              <a:srgbClr val="C5B4E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100">
                <a:gradFill>
                  <a:gsLst>
                    <a:gs pos="0">
                      <a:srgbClr val="D59ED7"/>
                    </a:gs>
                    <a:gs pos="100000">
                      <a:srgbClr val="8DC8E8"/>
                    </a:gs>
                  </a:gsLst>
                  <a:lin ang="5400000" scaled="0"/>
                </a:gradFill>
                <a:latin typeface="+mj-lt"/>
                <a:ea typeface="Segoe UI" pitchFamily="34" charset="0"/>
                <a:cs typeface="Segoe UI" pitchFamily="34" charset="0"/>
              </a:rPr>
              <a:t>1</a:t>
            </a:r>
          </a:p>
        </p:txBody>
      </p:sp>
      <p:sp>
        <p:nvSpPr>
          <p:cNvPr id="78" name="Rectangle 77">
            <a:extLst>
              <a:ext uri="{FF2B5EF4-FFF2-40B4-BE49-F238E27FC236}">
                <a16:creationId xmlns:a16="http://schemas.microsoft.com/office/drawing/2014/main" id="{1D813298-1D63-F159-4379-42BFFB95E5C5}"/>
              </a:ext>
            </a:extLst>
          </p:cNvPr>
          <p:cNvSpPr>
            <a:spLocks/>
          </p:cNvSpPr>
          <p:nvPr/>
        </p:nvSpPr>
        <p:spPr>
          <a:xfrm>
            <a:off x="1094013" y="1274421"/>
            <a:ext cx="2839358" cy="646331"/>
          </a:xfrm>
          <a:prstGeom prst="rect">
            <a:avLst/>
          </a:prstGeom>
        </p:spPr>
        <p:txBody>
          <a:bodyPr wrap="square" lIns="0" tIns="0" rIns="0" bIns="0" anchor="t">
            <a:spAutoFit/>
          </a:bodyPr>
          <a:lstStyle/>
          <a:p>
            <a:pPr defTabSz="914225">
              <a:spcBef>
                <a:spcPts val="600"/>
              </a:spcBef>
              <a:spcAft>
                <a:spcPts val="1200"/>
              </a:spcAft>
              <a:defRPr/>
            </a:pPr>
            <a:r>
              <a:rPr lang="es-MX" sz="1400">
                <a:cs typeface="Segoe UI" panose="020B0502040204020203" pitchFamily="34" charset="0"/>
              </a:rPr>
              <a:t>Desglose porcentual de dónde planean desplegar sus asientos de copiloto.</a:t>
            </a:r>
            <a:endParaRPr lang="en-US" sz="1400">
              <a:cs typeface="Segoe UI"/>
            </a:endParaRPr>
          </a:p>
        </p:txBody>
      </p:sp>
      <p:sp>
        <p:nvSpPr>
          <p:cNvPr id="92" name="Flowchart: Connector 91">
            <a:extLst>
              <a:ext uri="{FF2B5EF4-FFF2-40B4-BE49-F238E27FC236}">
                <a16:creationId xmlns:a16="http://schemas.microsoft.com/office/drawing/2014/main" id="{2D3A0ED4-545A-770C-D29A-730071019FBB}"/>
              </a:ext>
            </a:extLst>
          </p:cNvPr>
          <p:cNvSpPr/>
          <p:nvPr/>
        </p:nvSpPr>
        <p:spPr bwMode="auto">
          <a:xfrm>
            <a:off x="711445" y="2228073"/>
            <a:ext cx="237744" cy="237744"/>
          </a:xfrm>
          <a:prstGeom prst="flowChartConnector">
            <a:avLst/>
          </a:prstGeom>
          <a:solidFill>
            <a:schemeClr val="bg1"/>
          </a:solidFill>
          <a:ln w="19050">
            <a:solidFill>
              <a:srgbClr val="C5B4E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100">
                <a:gradFill>
                  <a:gsLst>
                    <a:gs pos="0">
                      <a:srgbClr val="D59ED7"/>
                    </a:gs>
                    <a:gs pos="100000">
                      <a:srgbClr val="8DC8E8"/>
                    </a:gs>
                  </a:gsLst>
                  <a:lin ang="5400000" scaled="0"/>
                </a:gradFill>
                <a:latin typeface="+mj-lt"/>
                <a:ea typeface="Segoe UI" pitchFamily="34" charset="0"/>
                <a:cs typeface="Segoe UI" pitchFamily="34" charset="0"/>
              </a:rPr>
              <a:t>2</a:t>
            </a:r>
          </a:p>
        </p:txBody>
      </p:sp>
      <p:sp>
        <p:nvSpPr>
          <p:cNvPr id="114" name="Rectangle 113">
            <a:extLst>
              <a:ext uri="{FF2B5EF4-FFF2-40B4-BE49-F238E27FC236}">
                <a16:creationId xmlns:a16="http://schemas.microsoft.com/office/drawing/2014/main" id="{8692953F-F777-BFA8-49C5-6616DF6AA3C6}"/>
              </a:ext>
            </a:extLst>
          </p:cNvPr>
          <p:cNvSpPr>
            <a:spLocks/>
          </p:cNvSpPr>
          <p:nvPr/>
        </p:nvSpPr>
        <p:spPr>
          <a:xfrm>
            <a:off x="1094013" y="2228073"/>
            <a:ext cx="2839358" cy="430887"/>
          </a:xfrm>
          <a:prstGeom prst="rect">
            <a:avLst/>
          </a:prstGeom>
        </p:spPr>
        <p:txBody>
          <a:bodyPr wrap="square" lIns="0" tIns="0" rIns="0" bIns="0" anchor="t">
            <a:spAutoFit/>
          </a:bodyPr>
          <a:lstStyle/>
          <a:p>
            <a:pPr defTabSz="914225">
              <a:spcBef>
                <a:spcPts val="600"/>
              </a:spcBef>
              <a:spcAft>
                <a:spcPts val="1200"/>
              </a:spcAft>
              <a:defRPr/>
            </a:pPr>
            <a:r>
              <a:rPr lang="es-MX" sz="1400">
                <a:cs typeface="Segoe UI" panose="020B0502040204020203" pitchFamily="34" charset="0"/>
              </a:rPr>
              <a:t>Horas de reuniones que esperan resumir cada día.</a:t>
            </a:r>
            <a:endParaRPr lang="en-US" sz="1400">
              <a:cs typeface="Segoe UI"/>
            </a:endParaRPr>
          </a:p>
        </p:txBody>
      </p:sp>
      <p:sp>
        <p:nvSpPr>
          <p:cNvPr id="127" name="Flowchart: Connector 126">
            <a:extLst>
              <a:ext uri="{FF2B5EF4-FFF2-40B4-BE49-F238E27FC236}">
                <a16:creationId xmlns:a16="http://schemas.microsoft.com/office/drawing/2014/main" id="{638DFEC5-356C-3C0D-92DB-3A79B6C94D8B}"/>
              </a:ext>
            </a:extLst>
          </p:cNvPr>
          <p:cNvSpPr/>
          <p:nvPr/>
        </p:nvSpPr>
        <p:spPr bwMode="auto">
          <a:xfrm>
            <a:off x="711445" y="2966281"/>
            <a:ext cx="237744" cy="237744"/>
          </a:xfrm>
          <a:prstGeom prst="flowChartConnector">
            <a:avLst/>
          </a:prstGeom>
          <a:solidFill>
            <a:schemeClr val="bg1"/>
          </a:solidFill>
          <a:ln w="19050">
            <a:solidFill>
              <a:srgbClr val="C5B4E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100">
                <a:gradFill>
                  <a:gsLst>
                    <a:gs pos="0">
                      <a:srgbClr val="D59ED7"/>
                    </a:gs>
                    <a:gs pos="100000">
                      <a:srgbClr val="8DC8E8"/>
                    </a:gs>
                  </a:gsLst>
                  <a:lin ang="5400000" scaled="0"/>
                </a:gradFill>
                <a:latin typeface="+mj-lt"/>
                <a:ea typeface="Segoe UI" pitchFamily="34" charset="0"/>
                <a:cs typeface="Segoe UI" pitchFamily="34" charset="0"/>
              </a:rPr>
              <a:t>3</a:t>
            </a:r>
          </a:p>
        </p:txBody>
      </p:sp>
      <p:sp>
        <p:nvSpPr>
          <p:cNvPr id="146" name="Rectangle 145">
            <a:extLst>
              <a:ext uri="{FF2B5EF4-FFF2-40B4-BE49-F238E27FC236}">
                <a16:creationId xmlns:a16="http://schemas.microsoft.com/office/drawing/2014/main" id="{470A6CD2-C8F0-E212-94F4-19B9B9444E03}"/>
              </a:ext>
            </a:extLst>
          </p:cNvPr>
          <p:cNvSpPr>
            <a:spLocks/>
          </p:cNvSpPr>
          <p:nvPr/>
        </p:nvSpPr>
        <p:spPr>
          <a:xfrm>
            <a:off x="1094013" y="2966281"/>
            <a:ext cx="2839358" cy="430887"/>
          </a:xfrm>
          <a:prstGeom prst="rect">
            <a:avLst/>
          </a:prstGeom>
        </p:spPr>
        <p:txBody>
          <a:bodyPr wrap="square" lIns="0" tIns="0" rIns="0" bIns="0" anchor="t">
            <a:spAutoFit/>
          </a:bodyPr>
          <a:lstStyle/>
          <a:p>
            <a:pPr defTabSz="914225">
              <a:spcBef>
                <a:spcPts val="600"/>
              </a:spcBef>
              <a:spcAft>
                <a:spcPts val="1200"/>
              </a:spcAft>
              <a:defRPr/>
            </a:pPr>
            <a:r>
              <a:rPr lang="es-MX" sz="1400">
                <a:cs typeface="Segoe UI" panose="020B0502040204020203" pitchFamily="34" charset="0"/>
              </a:rPr>
              <a:t>Número de esfuerzos de búsqueda que se resumirán por día.</a:t>
            </a:r>
            <a:endParaRPr lang="en-US" sz="1400">
              <a:cs typeface="Segoe UI"/>
            </a:endParaRPr>
          </a:p>
        </p:txBody>
      </p:sp>
      <p:sp>
        <p:nvSpPr>
          <p:cNvPr id="159" name="Flowchart: Connector 158">
            <a:extLst>
              <a:ext uri="{FF2B5EF4-FFF2-40B4-BE49-F238E27FC236}">
                <a16:creationId xmlns:a16="http://schemas.microsoft.com/office/drawing/2014/main" id="{22F05B43-88F2-6513-89F7-09E26AC83021}"/>
              </a:ext>
            </a:extLst>
          </p:cNvPr>
          <p:cNvSpPr/>
          <p:nvPr/>
        </p:nvSpPr>
        <p:spPr bwMode="auto">
          <a:xfrm>
            <a:off x="711445" y="3704489"/>
            <a:ext cx="237744" cy="237744"/>
          </a:xfrm>
          <a:prstGeom prst="flowChartConnector">
            <a:avLst/>
          </a:prstGeom>
          <a:solidFill>
            <a:schemeClr val="bg1"/>
          </a:solidFill>
          <a:ln w="19050">
            <a:solidFill>
              <a:srgbClr val="C5B4E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100">
                <a:gradFill>
                  <a:gsLst>
                    <a:gs pos="0">
                      <a:srgbClr val="D59ED7"/>
                    </a:gs>
                    <a:gs pos="100000">
                      <a:srgbClr val="8DC8E8"/>
                    </a:gs>
                  </a:gsLst>
                  <a:lin ang="5400000" scaled="0"/>
                </a:gradFill>
                <a:latin typeface="+mj-lt"/>
                <a:ea typeface="Segoe UI" pitchFamily="34" charset="0"/>
                <a:cs typeface="Segoe UI" pitchFamily="34" charset="0"/>
              </a:rPr>
              <a:t>4</a:t>
            </a:r>
          </a:p>
        </p:txBody>
      </p:sp>
      <p:sp>
        <p:nvSpPr>
          <p:cNvPr id="174" name="Rectangle 173">
            <a:extLst>
              <a:ext uri="{FF2B5EF4-FFF2-40B4-BE49-F238E27FC236}">
                <a16:creationId xmlns:a16="http://schemas.microsoft.com/office/drawing/2014/main" id="{DCDA14E7-2E81-97E5-0949-B623691FBA33}"/>
              </a:ext>
            </a:extLst>
          </p:cNvPr>
          <p:cNvSpPr>
            <a:spLocks/>
          </p:cNvSpPr>
          <p:nvPr/>
        </p:nvSpPr>
        <p:spPr>
          <a:xfrm>
            <a:off x="1094013" y="3704489"/>
            <a:ext cx="2839358" cy="646331"/>
          </a:xfrm>
          <a:prstGeom prst="rect">
            <a:avLst/>
          </a:prstGeom>
        </p:spPr>
        <p:txBody>
          <a:bodyPr wrap="square" lIns="0" tIns="0" rIns="0" bIns="0" anchor="t">
            <a:spAutoFit/>
          </a:bodyPr>
          <a:lstStyle/>
          <a:p>
            <a:pPr defTabSz="914225">
              <a:spcBef>
                <a:spcPts val="600"/>
              </a:spcBef>
              <a:spcAft>
                <a:spcPts val="1200"/>
              </a:spcAft>
              <a:defRPr/>
            </a:pPr>
            <a:r>
              <a:rPr lang="es-MX" sz="1400">
                <a:cs typeface="Segoe UI"/>
              </a:rPr>
              <a:t>Número de documentos, correos electrónicos, chats y presentaciones creados en un día</a:t>
            </a:r>
            <a:r>
              <a:rPr lang="en-US" sz="1400">
                <a:cs typeface="Segoe UI"/>
              </a:rPr>
              <a:t>.</a:t>
            </a:r>
          </a:p>
        </p:txBody>
      </p:sp>
      <p:sp>
        <p:nvSpPr>
          <p:cNvPr id="185" name="Flowchart: Connector 184">
            <a:extLst>
              <a:ext uri="{FF2B5EF4-FFF2-40B4-BE49-F238E27FC236}">
                <a16:creationId xmlns:a16="http://schemas.microsoft.com/office/drawing/2014/main" id="{B4C3E66B-3CDD-C90F-CCB6-ADE8788C6D26}"/>
              </a:ext>
            </a:extLst>
          </p:cNvPr>
          <p:cNvSpPr/>
          <p:nvPr/>
        </p:nvSpPr>
        <p:spPr bwMode="auto">
          <a:xfrm>
            <a:off x="711445" y="4442697"/>
            <a:ext cx="237744" cy="237744"/>
          </a:xfrm>
          <a:prstGeom prst="flowChartConnector">
            <a:avLst/>
          </a:prstGeom>
          <a:solidFill>
            <a:schemeClr val="bg1"/>
          </a:solidFill>
          <a:ln w="19050">
            <a:solidFill>
              <a:srgbClr val="C5B4E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100">
                <a:gradFill>
                  <a:gsLst>
                    <a:gs pos="0">
                      <a:srgbClr val="D59ED7"/>
                    </a:gs>
                    <a:gs pos="100000">
                      <a:srgbClr val="8DC8E8"/>
                    </a:gs>
                  </a:gsLst>
                  <a:lin ang="5400000" scaled="0"/>
                </a:gradFill>
                <a:latin typeface="+mj-lt"/>
                <a:ea typeface="Segoe UI" pitchFamily="34" charset="0"/>
                <a:cs typeface="Segoe UI" pitchFamily="34" charset="0"/>
              </a:rPr>
              <a:t>5</a:t>
            </a:r>
          </a:p>
        </p:txBody>
      </p:sp>
      <p:sp>
        <p:nvSpPr>
          <p:cNvPr id="198" name="Rectangle 197">
            <a:extLst>
              <a:ext uri="{FF2B5EF4-FFF2-40B4-BE49-F238E27FC236}">
                <a16:creationId xmlns:a16="http://schemas.microsoft.com/office/drawing/2014/main" id="{B44E2BFC-BF9E-1AFB-18FA-C8979ABBC969}"/>
              </a:ext>
            </a:extLst>
          </p:cNvPr>
          <p:cNvSpPr>
            <a:spLocks/>
          </p:cNvSpPr>
          <p:nvPr/>
        </p:nvSpPr>
        <p:spPr>
          <a:xfrm>
            <a:off x="1094013" y="4442697"/>
            <a:ext cx="2839358" cy="646331"/>
          </a:xfrm>
          <a:prstGeom prst="rect">
            <a:avLst/>
          </a:prstGeom>
        </p:spPr>
        <p:txBody>
          <a:bodyPr wrap="square" lIns="0" tIns="0" rIns="0" bIns="0" anchor="t">
            <a:spAutoFit/>
          </a:bodyPr>
          <a:lstStyle/>
          <a:p>
            <a:pPr defTabSz="914225">
              <a:spcBef>
                <a:spcPts val="600"/>
              </a:spcBef>
              <a:spcAft>
                <a:spcPts val="1200"/>
              </a:spcAft>
              <a:defRPr/>
            </a:pPr>
            <a:r>
              <a:rPr lang="es-MX" sz="1400">
                <a:cs typeface="Segoe UI" panose="020B0502040204020203" pitchFamily="34" charset="0"/>
              </a:rPr>
              <a:t>Alineación sobre cuánto del ahorro de tiempo se reutilizará en otras actividades productivas</a:t>
            </a:r>
            <a:r>
              <a:rPr lang="en-US" sz="1400">
                <a:cs typeface="Segoe UI" panose="020B0502040204020203" pitchFamily="34" charset="0"/>
              </a:rPr>
              <a:t>.</a:t>
            </a:r>
            <a:endParaRPr lang="en-US" sz="1400">
              <a:cs typeface="Segoe UI"/>
            </a:endParaRPr>
          </a:p>
        </p:txBody>
      </p:sp>
      <p:sp>
        <p:nvSpPr>
          <p:cNvPr id="208" name="Flowchart: Connector 207">
            <a:extLst>
              <a:ext uri="{FF2B5EF4-FFF2-40B4-BE49-F238E27FC236}">
                <a16:creationId xmlns:a16="http://schemas.microsoft.com/office/drawing/2014/main" id="{45CEE4B2-6EF2-7267-51BE-749571E61F34}"/>
              </a:ext>
            </a:extLst>
          </p:cNvPr>
          <p:cNvSpPr/>
          <p:nvPr/>
        </p:nvSpPr>
        <p:spPr bwMode="auto">
          <a:xfrm>
            <a:off x="711445" y="5396347"/>
            <a:ext cx="237744" cy="237711"/>
          </a:xfrm>
          <a:prstGeom prst="flowChartConnector">
            <a:avLst/>
          </a:prstGeom>
          <a:solidFill>
            <a:schemeClr val="bg1"/>
          </a:solidFill>
          <a:ln w="19050">
            <a:solidFill>
              <a:srgbClr val="C5B4E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100">
                <a:gradFill>
                  <a:gsLst>
                    <a:gs pos="0">
                      <a:srgbClr val="D59ED7"/>
                    </a:gs>
                    <a:gs pos="100000">
                      <a:srgbClr val="8DC8E8"/>
                    </a:gs>
                  </a:gsLst>
                  <a:lin ang="5400000" scaled="0"/>
                </a:gradFill>
                <a:latin typeface="+mj-lt"/>
                <a:ea typeface="Segoe UI" pitchFamily="34" charset="0"/>
                <a:cs typeface="Segoe UI" pitchFamily="34" charset="0"/>
              </a:rPr>
              <a:t>6</a:t>
            </a:r>
          </a:p>
        </p:txBody>
      </p:sp>
      <p:sp>
        <p:nvSpPr>
          <p:cNvPr id="218" name="Rectangle 217">
            <a:extLst>
              <a:ext uri="{FF2B5EF4-FFF2-40B4-BE49-F238E27FC236}">
                <a16:creationId xmlns:a16="http://schemas.microsoft.com/office/drawing/2014/main" id="{F488C8E9-C43C-EB80-A698-91BADE962BFD}"/>
              </a:ext>
            </a:extLst>
          </p:cNvPr>
          <p:cNvSpPr>
            <a:spLocks/>
          </p:cNvSpPr>
          <p:nvPr/>
        </p:nvSpPr>
        <p:spPr>
          <a:xfrm>
            <a:off x="1094013" y="5396347"/>
            <a:ext cx="2839358" cy="430887"/>
          </a:xfrm>
          <a:prstGeom prst="rect">
            <a:avLst/>
          </a:prstGeom>
        </p:spPr>
        <p:txBody>
          <a:bodyPr wrap="square" lIns="0" tIns="0" rIns="0" bIns="0" anchor="t">
            <a:spAutoFit/>
          </a:bodyPr>
          <a:lstStyle/>
          <a:p>
            <a:pPr defTabSz="914225">
              <a:spcBef>
                <a:spcPts val="600"/>
              </a:spcBef>
              <a:spcAft>
                <a:spcPts val="1200"/>
              </a:spcAft>
              <a:defRPr/>
            </a:pPr>
            <a:r>
              <a:rPr lang="es-MX" sz="1400">
                <a:cs typeface="Segoe UI"/>
              </a:rPr>
              <a:t>Salarios promedio de su fuerza laboral en todas las funciones</a:t>
            </a:r>
            <a:r>
              <a:rPr lang="en-US" sz="1400">
                <a:cs typeface="Segoe UI"/>
              </a:rPr>
              <a:t>.</a:t>
            </a:r>
          </a:p>
        </p:txBody>
      </p:sp>
      <p:pic>
        <p:nvPicPr>
          <p:cNvPr id="219" name="Picture 218" descr="The screencapture showing a detailed interface of the Microsoft 365 Copilot value assessment tool. The interface includes various options for customization and analysis, such as tables for time savings and benefits calculations, and buttons for different functionalities like “Contact Support,” “Reset Selected Entry,” “Reset Sheet,” “Create Copilot Report,” and “Create Copilot Proposal.” There are also tabs labeled “Licensing,” “Current Environment,” “Deployment,” “Copilot,” and “Calculation.” A section on the right side titled “What are we doing here?” explains the steps to estimate the percent of time saved. ">
            <a:extLst>
              <a:ext uri="{FF2B5EF4-FFF2-40B4-BE49-F238E27FC236}">
                <a16:creationId xmlns:a16="http://schemas.microsoft.com/office/drawing/2014/main" id="{F4144DF9-7208-9F7C-8ECF-501DF4CEC43D}"/>
              </a:ext>
            </a:extLst>
          </p:cNvPr>
          <p:cNvPicPr>
            <a:picLocks noChangeAspect="1"/>
          </p:cNvPicPr>
          <p:nvPr/>
        </p:nvPicPr>
        <p:blipFill>
          <a:blip r:embed="rId3"/>
          <a:stretch>
            <a:fillRect/>
          </a:stretch>
        </p:blipFill>
        <p:spPr>
          <a:xfrm>
            <a:off x="4192556" y="1192262"/>
            <a:ext cx="7427368" cy="4805944"/>
          </a:xfrm>
          <a:prstGeom prst="rect">
            <a:avLst/>
          </a:prstGeom>
        </p:spPr>
      </p:pic>
      <p:sp>
        <p:nvSpPr>
          <p:cNvPr id="227" name="Flowchart: Connector 226">
            <a:extLst>
              <a:ext uri="{FF2B5EF4-FFF2-40B4-BE49-F238E27FC236}">
                <a16:creationId xmlns:a16="http://schemas.microsoft.com/office/drawing/2014/main" id="{FE4B3656-59C5-563D-5571-9DFCA9D38A3A}"/>
              </a:ext>
            </a:extLst>
          </p:cNvPr>
          <p:cNvSpPr/>
          <p:nvPr/>
        </p:nvSpPr>
        <p:spPr bwMode="auto">
          <a:xfrm>
            <a:off x="5104512" y="3858287"/>
            <a:ext cx="244004" cy="237711"/>
          </a:xfrm>
          <a:prstGeom prst="flowChartConnector">
            <a:avLst/>
          </a:prstGeom>
          <a:solidFill>
            <a:schemeClr val="bg1"/>
          </a:solidFill>
          <a:ln w="19050">
            <a:solidFill>
              <a:srgbClr val="C5B4E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100">
                <a:gradFill>
                  <a:gsLst>
                    <a:gs pos="0">
                      <a:srgbClr val="D59ED7"/>
                    </a:gs>
                    <a:gs pos="100000">
                      <a:srgbClr val="8DC8E8"/>
                    </a:gs>
                  </a:gsLst>
                  <a:lin ang="5400000" scaled="0"/>
                </a:gradFill>
                <a:latin typeface="+mj-lt"/>
                <a:cs typeface="Segoe UI" pitchFamily="34" charset="0"/>
              </a:rPr>
              <a:t>1</a:t>
            </a:r>
          </a:p>
        </p:txBody>
      </p:sp>
      <p:sp>
        <p:nvSpPr>
          <p:cNvPr id="234" name="Flowchart: Connector 233">
            <a:extLst>
              <a:ext uri="{FF2B5EF4-FFF2-40B4-BE49-F238E27FC236}">
                <a16:creationId xmlns:a16="http://schemas.microsoft.com/office/drawing/2014/main" id="{DF9C4D1B-7955-F6FC-20B4-FB52A98A9709}"/>
              </a:ext>
            </a:extLst>
          </p:cNvPr>
          <p:cNvSpPr/>
          <p:nvPr/>
        </p:nvSpPr>
        <p:spPr bwMode="auto">
          <a:xfrm>
            <a:off x="5828887" y="3858287"/>
            <a:ext cx="244004" cy="237711"/>
          </a:xfrm>
          <a:prstGeom prst="flowChartConnector">
            <a:avLst/>
          </a:prstGeom>
          <a:solidFill>
            <a:schemeClr val="bg1"/>
          </a:solidFill>
          <a:ln w="19050">
            <a:solidFill>
              <a:srgbClr val="C5B4E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100">
                <a:gradFill>
                  <a:gsLst>
                    <a:gs pos="0">
                      <a:srgbClr val="D59ED7"/>
                    </a:gs>
                    <a:gs pos="100000">
                      <a:srgbClr val="8DC8E8"/>
                    </a:gs>
                  </a:gsLst>
                  <a:lin ang="5400000" scaled="0"/>
                </a:gradFill>
                <a:latin typeface="+mj-lt"/>
                <a:cs typeface="Segoe UI" pitchFamily="34" charset="0"/>
              </a:rPr>
              <a:t>2</a:t>
            </a:r>
          </a:p>
        </p:txBody>
      </p:sp>
      <p:sp>
        <p:nvSpPr>
          <p:cNvPr id="240" name="Flowchart: Connector 239">
            <a:extLst>
              <a:ext uri="{FF2B5EF4-FFF2-40B4-BE49-F238E27FC236}">
                <a16:creationId xmlns:a16="http://schemas.microsoft.com/office/drawing/2014/main" id="{167E8A70-FC72-F30A-92EE-C85485F2872E}"/>
              </a:ext>
            </a:extLst>
          </p:cNvPr>
          <p:cNvSpPr/>
          <p:nvPr/>
        </p:nvSpPr>
        <p:spPr bwMode="auto">
          <a:xfrm>
            <a:off x="6553262" y="3858287"/>
            <a:ext cx="244004" cy="237711"/>
          </a:xfrm>
          <a:prstGeom prst="flowChartConnector">
            <a:avLst/>
          </a:prstGeom>
          <a:solidFill>
            <a:schemeClr val="bg1"/>
          </a:solidFill>
          <a:ln w="19050">
            <a:solidFill>
              <a:srgbClr val="C5B4E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100">
                <a:gradFill>
                  <a:gsLst>
                    <a:gs pos="0">
                      <a:srgbClr val="D59ED7"/>
                    </a:gs>
                    <a:gs pos="100000">
                      <a:srgbClr val="8DC8E8"/>
                    </a:gs>
                  </a:gsLst>
                  <a:lin ang="5400000" scaled="0"/>
                </a:gradFill>
                <a:latin typeface="+mj-lt"/>
                <a:cs typeface="Segoe UI" pitchFamily="34" charset="0"/>
              </a:rPr>
              <a:t>3</a:t>
            </a:r>
          </a:p>
        </p:txBody>
      </p:sp>
      <p:sp>
        <p:nvSpPr>
          <p:cNvPr id="246" name="Flowchart: Connector 245">
            <a:extLst>
              <a:ext uri="{FF2B5EF4-FFF2-40B4-BE49-F238E27FC236}">
                <a16:creationId xmlns:a16="http://schemas.microsoft.com/office/drawing/2014/main" id="{435866DB-C258-9341-0C9D-343A5E363998}"/>
              </a:ext>
            </a:extLst>
          </p:cNvPr>
          <p:cNvSpPr/>
          <p:nvPr/>
        </p:nvSpPr>
        <p:spPr bwMode="auto">
          <a:xfrm>
            <a:off x="7277637" y="3858287"/>
            <a:ext cx="244004" cy="237711"/>
          </a:xfrm>
          <a:prstGeom prst="flowChartConnector">
            <a:avLst/>
          </a:prstGeom>
          <a:solidFill>
            <a:schemeClr val="bg1"/>
          </a:solidFill>
          <a:ln w="19050">
            <a:solidFill>
              <a:srgbClr val="C5B4E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100">
                <a:gradFill>
                  <a:gsLst>
                    <a:gs pos="0">
                      <a:srgbClr val="D59ED7"/>
                    </a:gs>
                    <a:gs pos="100000">
                      <a:srgbClr val="8DC8E8"/>
                    </a:gs>
                  </a:gsLst>
                  <a:lin ang="5400000" scaled="0"/>
                </a:gradFill>
                <a:latin typeface="+mj-lt"/>
                <a:cs typeface="Segoe UI" pitchFamily="34" charset="0"/>
              </a:rPr>
              <a:t>4</a:t>
            </a:r>
          </a:p>
        </p:txBody>
      </p:sp>
      <p:sp>
        <p:nvSpPr>
          <p:cNvPr id="245" name="Flowchart: Connector 244">
            <a:extLst>
              <a:ext uri="{FF2B5EF4-FFF2-40B4-BE49-F238E27FC236}">
                <a16:creationId xmlns:a16="http://schemas.microsoft.com/office/drawing/2014/main" id="{455B1DA6-82D0-E9B4-554D-30A07EC7CFC8}"/>
              </a:ext>
            </a:extLst>
          </p:cNvPr>
          <p:cNvSpPr/>
          <p:nvPr/>
        </p:nvSpPr>
        <p:spPr bwMode="auto">
          <a:xfrm>
            <a:off x="8655286" y="3858287"/>
            <a:ext cx="244004" cy="237711"/>
          </a:xfrm>
          <a:prstGeom prst="flowChartConnector">
            <a:avLst/>
          </a:prstGeom>
          <a:solidFill>
            <a:schemeClr val="bg1"/>
          </a:solidFill>
          <a:ln w="19050">
            <a:solidFill>
              <a:srgbClr val="C5B4E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100">
                <a:gradFill>
                  <a:gsLst>
                    <a:gs pos="0">
                      <a:srgbClr val="D59ED7"/>
                    </a:gs>
                    <a:gs pos="100000">
                      <a:srgbClr val="8DC8E8"/>
                    </a:gs>
                  </a:gsLst>
                  <a:lin ang="5400000" scaled="0"/>
                </a:gradFill>
                <a:latin typeface="+mj-lt"/>
                <a:cs typeface="Segoe UI" pitchFamily="34" charset="0"/>
              </a:rPr>
              <a:t>5</a:t>
            </a:r>
          </a:p>
        </p:txBody>
      </p:sp>
      <p:sp>
        <p:nvSpPr>
          <p:cNvPr id="247" name="Flowchart: Connector 246">
            <a:extLst>
              <a:ext uri="{FF2B5EF4-FFF2-40B4-BE49-F238E27FC236}">
                <a16:creationId xmlns:a16="http://schemas.microsoft.com/office/drawing/2014/main" id="{C91B6B3D-23F9-84FA-09B1-25F4037B45E2}"/>
              </a:ext>
            </a:extLst>
          </p:cNvPr>
          <p:cNvSpPr/>
          <p:nvPr/>
        </p:nvSpPr>
        <p:spPr bwMode="auto">
          <a:xfrm>
            <a:off x="9183185" y="3858287"/>
            <a:ext cx="244004" cy="237711"/>
          </a:xfrm>
          <a:prstGeom prst="flowChartConnector">
            <a:avLst/>
          </a:prstGeom>
          <a:solidFill>
            <a:schemeClr val="bg1"/>
          </a:solidFill>
          <a:ln w="19050">
            <a:solidFill>
              <a:srgbClr val="C5B4E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100">
                <a:gradFill>
                  <a:gsLst>
                    <a:gs pos="0">
                      <a:srgbClr val="D59ED7"/>
                    </a:gs>
                    <a:gs pos="100000">
                      <a:srgbClr val="8DC8E8"/>
                    </a:gs>
                  </a:gsLst>
                  <a:lin ang="5400000" scaled="0"/>
                </a:gradFill>
                <a:latin typeface="+mj-lt"/>
                <a:cs typeface="Segoe UI" pitchFamily="34" charset="0"/>
              </a:rPr>
              <a:t>6</a:t>
            </a:r>
          </a:p>
        </p:txBody>
      </p:sp>
      <p:sp>
        <p:nvSpPr>
          <p:cNvPr id="250" name="TextBox 249">
            <a:extLst>
              <a:ext uri="{FF2B5EF4-FFF2-40B4-BE49-F238E27FC236}">
                <a16:creationId xmlns:a16="http://schemas.microsoft.com/office/drawing/2014/main" id="{092B92BC-987E-17F7-705F-38BDE0248DED}"/>
              </a:ext>
            </a:extLst>
          </p:cNvPr>
          <p:cNvSpPr txBox="1"/>
          <p:nvPr/>
        </p:nvSpPr>
        <p:spPr>
          <a:xfrm>
            <a:off x="999651" y="6287308"/>
            <a:ext cx="10541151" cy="276999"/>
          </a:xfrm>
          <a:prstGeom prst="rect">
            <a:avLst/>
          </a:prstGeom>
          <a:noFill/>
        </p:spPr>
        <p:txBody>
          <a:bodyPr wrap="square">
            <a:spAutoFit/>
          </a:bodyPr>
          <a:lstStyle/>
          <a:p>
            <a:pPr algn="ctr" defTabSz="914225">
              <a:spcBef>
                <a:spcPts val="300"/>
              </a:spcBef>
              <a:spcAft>
                <a:spcPts val="600"/>
              </a:spcAft>
              <a:defRPr/>
            </a:pPr>
            <a:r>
              <a:rPr lang="es-MX" sz="1200" i="1">
                <a:cs typeface="Segoe UI" panose="020B0502040204020203" pitchFamily="34" charset="0"/>
              </a:rPr>
              <a:t>Todos los números precargados se basan en investigaciones de múltiples fuentes. Revisa las notas de las citas</a:t>
            </a:r>
            <a:r>
              <a:rPr lang="en-US" sz="1200" i="1">
                <a:cs typeface="Segoe UI" panose="020B0502040204020203" pitchFamily="34" charset="0"/>
              </a:rPr>
              <a:t>.</a:t>
            </a:r>
          </a:p>
        </p:txBody>
      </p:sp>
    </p:spTree>
    <p:extLst>
      <p:ext uri="{BB962C8B-B14F-4D97-AF65-F5344CB8AC3E}">
        <p14:creationId xmlns:p14="http://schemas.microsoft.com/office/powerpoint/2010/main" val="368109656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0FDD164-4C5F-C5BD-5627-17FDA202C083}"/>
              </a:ext>
              <a:ext uri="{C183D7F6-B498-43B3-948B-1728B52AA6E4}">
                <adec:decorative xmlns:adec="http://schemas.microsoft.com/office/drawing/2017/decorative" val="1"/>
              </a:ext>
            </a:extLst>
          </p:cNvPr>
          <p:cNvSpPr>
            <a:spLocks/>
          </p:cNvSpPr>
          <p:nvPr/>
        </p:nvSpPr>
        <p:spPr bwMode="auto">
          <a:xfrm>
            <a:off x="4298167" y="902174"/>
            <a:ext cx="7391070" cy="2651797"/>
          </a:xfrm>
          <a:prstGeom prst="roundRect">
            <a:avLst>
              <a:gd name="adj" fmla="val 3200"/>
            </a:avLst>
          </a:prstGeom>
          <a:solidFill>
            <a:schemeClr val="bg1">
              <a:lumMod val="85000"/>
              <a:lumOff val="15000"/>
              <a:alpha val="10000"/>
            </a:schemeClr>
          </a:solidFill>
          <a:ln w="635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l" defTabSz="914289"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normalizeH="0" baseline="0" noProof="0">
              <a:ln>
                <a:noFill/>
              </a:ln>
              <a:solidFill>
                <a:srgbClr val="000000"/>
              </a:solidFill>
              <a:effectLst/>
              <a:uLnTx/>
              <a:uFillTx/>
              <a:latin typeface="Segoe UI"/>
              <a:ea typeface="+mn-ea"/>
              <a:cs typeface="Segoe UI" pitchFamily="34" charset="0"/>
            </a:endParaRPr>
          </a:p>
        </p:txBody>
      </p:sp>
      <p:pic>
        <p:nvPicPr>
          <p:cNvPr id="5" name="Picture 4">
            <a:extLst>
              <a:ext uri="{FF2B5EF4-FFF2-40B4-BE49-F238E27FC236}">
                <a16:creationId xmlns:a16="http://schemas.microsoft.com/office/drawing/2014/main" id="{BF28EF58-0099-2019-589C-E7D28DC9DC9F}"/>
              </a:ext>
            </a:extLst>
          </p:cNvPr>
          <p:cNvPicPr>
            <a:picLocks noChangeAspect="1"/>
          </p:cNvPicPr>
          <p:nvPr/>
        </p:nvPicPr>
        <p:blipFill>
          <a:blip r:embed="rId3"/>
          <a:stretch>
            <a:fillRect/>
          </a:stretch>
        </p:blipFill>
        <p:spPr>
          <a:xfrm>
            <a:off x="4174977" y="3862146"/>
            <a:ext cx="7827390" cy="1952499"/>
          </a:xfrm>
          <a:prstGeom prst="rect">
            <a:avLst/>
          </a:prstGeom>
        </p:spPr>
      </p:pic>
      <p:sp>
        <p:nvSpPr>
          <p:cNvPr id="2" name="Title 1">
            <a:extLst>
              <a:ext uri="{FF2B5EF4-FFF2-40B4-BE49-F238E27FC236}">
                <a16:creationId xmlns:a16="http://schemas.microsoft.com/office/drawing/2014/main" id="{D33E9D4E-957D-46F1-8053-F24BD7FB5C12}"/>
              </a:ext>
            </a:extLst>
          </p:cNvPr>
          <p:cNvSpPr>
            <a:spLocks noGrp="1"/>
          </p:cNvSpPr>
          <p:nvPr>
            <p:ph type="title"/>
          </p:nvPr>
        </p:nvSpPr>
        <p:spPr>
          <a:xfrm>
            <a:off x="0" y="287638"/>
            <a:ext cx="12192000" cy="615553"/>
          </a:xfrm>
        </p:spPr>
        <p:txBody>
          <a:bodyPr vert="horz" wrap="square" lIns="0" tIns="0" rIns="0" bIns="0" rtlCol="0" anchor="t">
            <a:spAutoFit/>
          </a:bodyPr>
          <a:lstStyle/>
          <a:p>
            <a:pPr algn="ctr"/>
            <a:r>
              <a:rPr lang="es-MX" sz="4000" spc="-10">
                <a:gradFill>
                  <a:gsLst>
                    <a:gs pos="15000">
                      <a:srgbClr val="8DC8E8"/>
                    </a:gs>
                    <a:gs pos="85000">
                      <a:srgbClr val="D59ED7"/>
                    </a:gs>
                  </a:gsLst>
                  <a:lin ang="2700000" scaled="1"/>
                </a:gradFill>
              </a:rPr>
              <a:t>Información de KPI que necesitamos de los clientes</a:t>
            </a:r>
            <a:endParaRPr lang="en-US" sz="4000" spc="-10">
              <a:gradFill>
                <a:gsLst>
                  <a:gs pos="15000">
                    <a:srgbClr val="8DC8E8"/>
                  </a:gs>
                  <a:gs pos="85000">
                    <a:srgbClr val="D59ED7"/>
                  </a:gs>
                </a:gsLst>
                <a:lin ang="2700000" scaled="1"/>
              </a:gradFill>
            </a:endParaRPr>
          </a:p>
        </p:txBody>
      </p:sp>
      <p:sp>
        <p:nvSpPr>
          <p:cNvPr id="3" name="Rectangle: Rounded Corners 2">
            <a:extLst>
              <a:ext uri="{FF2B5EF4-FFF2-40B4-BE49-F238E27FC236}">
                <a16:creationId xmlns:a16="http://schemas.microsoft.com/office/drawing/2014/main" id="{34009EDA-8B19-9B52-E4B3-2A4BE2ABB137}"/>
              </a:ext>
              <a:ext uri="{C183D7F6-B498-43B3-948B-1728B52AA6E4}">
                <adec:decorative xmlns:adec="http://schemas.microsoft.com/office/drawing/2017/decorative" val="1"/>
              </a:ext>
            </a:extLst>
          </p:cNvPr>
          <p:cNvSpPr>
            <a:spLocks/>
          </p:cNvSpPr>
          <p:nvPr/>
        </p:nvSpPr>
        <p:spPr bwMode="auto">
          <a:xfrm>
            <a:off x="619799" y="902174"/>
            <a:ext cx="3463532" cy="2980677"/>
          </a:xfrm>
          <a:prstGeom prst="roundRect">
            <a:avLst>
              <a:gd name="adj" fmla="val 3200"/>
            </a:avLst>
          </a:prstGeom>
          <a:solidFill>
            <a:schemeClr val="bg1">
              <a:lumMod val="85000"/>
              <a:lumOff val="15000"/>
              <a:alpha val="10000"/>
            </a:schemeClr>
          </a:solidFill>
          <a:ln w="635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l" defTabSz="914289"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normalizeH="0" baseline="0" noProof="0">
              <a:ln>
                <a:noFill/>
              </a:ln>
              <a:solidFill>
                <a:srgbClr val="000000"/>
              </a:solidFill>
              <a:effectLst/>
              <a:uLnTx/>
              <a:uFillTx/>
              <a:latin typeface="Segoe UI"/>
              <a:ea typeface="+mn-ea"/>
              <a:cs typeface="Segoe UI" pitchFamily="34" charset="0"/>
            </a:endParaRPr>
          </a:p>
        </p:txBody>
      </p:sp>
      <p:sp>
        <p:nvSpPr>
          <p:cNvPr id="53" name="Flowchart: Connector 52">
            <a:extLst>
              <a:ext uri="{FF2B5EF4-FFF2-40B4-BE49-F238E27FC236}">
                <a16:creationId xmlns:a16="http://schemas.microsoft.com/office/drawing/2014/main" id="{9F4D04E2-2A1A-838E-8DE1-D3676D21D1B6}"/>
              </a:ext>
            </a:extLst>
          </p:cNvPr>
          <p:cNvSpPr/>
          <p:nvPr/>
        </p:nvSpPr>
        <p:spPr bwMode="auto">
          <a:xfrm>
            <a:off x="711445" y="1061274"/>
            <a:ext cx="237744" cy="237711"/>
          </a:xfrm>
          <a:prstGeom prst="flowChartConnector">
            <a:avLst/>
          </a:prstGeom>
          <a:solidFill>
            <a:schemeClr val="bg1"/>
          </a:solidFill>
          <a:ln w="19050">
            <a:solidFill>
              <a:srgbClr val="C5B4E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100">
                <a:gradFill>
                  <a:gsLst>
                    <a:gs pos="0">
                      <a:srgbClr val="D59ED7"/>
                    </a:gs>
                    <a:gs pos="100000">
                      <a:srgbClr val="8DC8E8"/>
                    </a:gs>
                  </a:gsLst>
                  <a:lin ang="5400000" scaled="0"/>
                </a:gradFill>
                <a:latin typeface="+mj-lt"/>
                <a:ea typeface="Segoe UI" pitchFamily="34" charset="0"/>
                <a:cs typeface="Segoe UI" pitchFamily="34" charset="0"/>
              </a:rPr>
              <a:t>1</a:t>
            </a:r>
          </a:p>
        </p:txBody>
      </p:sp>
      <p:sp>
        <p:nvSpPr>
          <p:cNvPr id="78" name="Rectangle 77">
            <a:extLst>
              <a:ext uri="{FF2B5EF4-FFF2-40B4-BE49-F238E27FC236}">
                <a16:creationId xmlns:a16="http://schemas.microsoft.com/office/drawing/2014/main" id="{1D813298-1D63-F159-4379-42BFFB95E5C5}"/>
              </a:ext>
            </a:extLst>
          </p:cNvPr>
          <p:cNvSpPr>
            <a:spLocks/>
          </p:cNvSpPr>
          <p:nvPr/>
        </p:nvSpPr>
        <p:spPr>
          <a:xfrm>
            <a:off x="1094013" y="1061274"/>
            <a:ext cx="2839358" cy="430887"/>
          </a:xfrm>
          <a:prstGeom prst="rect">
            <a:avLst/>
          </a:prstGeom>
        </p:spPr>
        <p:txBody>
          <a:bodyPr wrap="square" lIns="0" tIns="0" rIns="0" bIns="0" anchor="t">
            <a:spAutoFit/>
          </a:bodyPr>
          <a:lstStyle/>
          <a:p>
            <a:pPr defTabSz="914225">
              <a:spcBef>
                <a:spcPts val="600"/>
              </a:spcBef>
              <a:spcAft>
                <a:spcPts val="1200"/>
              </a:spcAft>
              <a:defRPr/>
            </a:pPr>
            <a:r>
              <a:rPr lang="es-MX" sz="1400">
                <a:cs typeface="Segoe UI" panose="020B0502040204020203" pitchFamily="34" charset="0"/>
              </a:rPr>
              <a:t>Planifique sus casos de usuario y KPI relacionados</a:t>
            </a:r>
            <a:endParaRPr lang="en-US" sz="1400">
              <a:cs typeface="Segoe UI"/>
            </a:endParaRPr>
          </a:p>
        </p:txBody>
      </p:sp>
      <p:sp>
        <p:nvSpPr>
          <p:cNvPr id="92" name="Flowchart: Connector 91">
            <a:extLst>
              <a:ext uri="{FF2B5EF4-FFF2-40B4-BE49-F238E27FC236}">
                <a16:creationId xmlns:a16="http://schemas.microsoft.com/office/drawing/2014/main" id="{2D3A0ED4-545A-770C-D29A-730071019FBB}"/>
              </a:ext>
            </a:extLst>
          </p:cNvPr>
          <p:cNvSpPr/>
          <p:nvPr/>
        </p:nvSpPr>
        <p:spPr bwMode="auto">
          <a:xfrm>
            <a:off x="711445" y="1788682"/>
            <a:ext cx="237744" cy="237744"/>
          </a:xfrm>
          <a:prstGeom prst="flowChartConnector">
            <a:avLst/>
          </a:prstGeom>
          <a:solidFill>
            <a:schemeClr val="bg1"/>
          </a:solidFill>
          <a:ln w="19050">
            <a:solidFill>
              <a:srgbClr val="C5B4E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100">
                <a:gradFill>
                  <a:gsLst>
                    <a:gs pos="0">
                      <a:srgbClr val="D59ED7"/>
                    </a:gs>
                    <a:gs pos="100000">
                      <a:srgbClr val="8DC8E8"/>
                    </a:gs>
                  </a:gsLst>
                  <a:lin ang="5400000" scaled="0"/>
                </a:gradFill>
                <a:latin typeface="+mj-lt"/>
                <a:ea typeface="Segoe UI" pitchFamily="34" charset="0"/>
                <a:cs typeface="Segoe UI" pitchFamily="34" charset="0"/>
              </a:rPr>
              <a:t>2</a:t>
            </a:r>
          </a:p>
        </p:txBody>
      </p:sp>
      <p:sp>
        <p:nvSpPr>
          <p:cNvPr id="114" name="Rectangle 113">
            <a:extLst>
              <a:ext uri="{FF2B5EF4-FFF2-40B4-BE49-F238E27FC236}">
                <a16:creationId xmlns:a16="http://schemas.microsoft.com/office/drawing/2014/main" id="{8692953F-F777-BFA8-49C5-6616DF6AA3C6}"/>
              </a:ext>
            </a:extLst>
          </p:cNvPr>
          <p:cNvSpPr>
            <a:spLocks/>
          </p:cNvSpPr>
          <p:nvPr/>
        </p:nvSpPr>
        <p:spPr>
          <a:xfrm>
            <a:off x="1094013" y="1788682"/>
            <a:ext cx="2839358" cy="430887"/>
          </a:xfrm>
          <a:prstGeom prst="rect">
            <a:avLst/>
          </a:prstGeom>
        </p:spPr>
        <p:txBody>
          <a:bodyPr wrap="square" lIns="0" tIns="0" rIns="0" bIns="0" anchor="t">
            <a:spAutoFit/>
          </a:bodyPr>
          <a:lstStyle/>
          <a:p>
            <a:pPr defTabSz="914225">
              <a:spcBef>
                <a:spcPts val="600"/>
              </a:spcBef>
              <a:spcAft>
                <a:spcPts val="1200"/>
              </a:spcAft>
              <a:defRPr/>
            </a:pPr>
            <a:r>
              <a:rPr lang="es-MX" sz="1400">
                <a:cs typeface="Segoe UI" panose="020B0502040204020203" pitchFamily="34" charset="0"/>
              </a:rPr>
              <a:t>Activar los KPI que se incluirán en el caso de negocio</a:t>
            </a:r>
            <a:endParaRPr lang="en-US" sz="1400">
              <a:cs typeface="Segoe UI"/>
            </a:endParaRPr>
          </a:p>
        </p:txBody>
      </p:sp>
      <p:sp>
        <p:nvSpPr>
          <p:cNvPr id="127" name="Flowchart: Connector 126">
            <a:extLst>
              <a:ext uri="{FF2B5EF4-FFF2-40B4-BE49-F238E27FC236}">
                <a16:creationId xmlns:a16="http://schemas.microsoft.com/office/drawing/2014/main" id="{638DFEC5-356C-3C0D-92DB-3A79B6C94D8B}"/>
              </a:ext>
            </a:extLst>
          </p:cNvPr>
          <p:cNvSpPr/>
          <p:nvPr/>
        </p:nvSpPr>
        <p:spPr bwMode="auto">
          <a:xfrm>
            <a:off x="711445" y="2545743"/>
            <a:ext cx="237744" cy="237744"/>
          </a:xfrm>
          <a:prstGeom prst="flowChartConnector">
            <a:avLst/>
          </a:prstGeom>
          <a:solidFill>
            <a:schemeClr val="bg1"/>
          </a:solidFill>
          <a:ln w="19050">
            <a:solidFill>
              <a:srgbClr val="C5B4E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100">
                <a:gradFill>
                  <a:gsLst>
                    <a:gs pos="0">
                      <a:srgbClr val="D59ED7"/>
                    </a:gs>
                    <a:gs pos="100000">
                      <a:srgbClr val="8DC8E8"/>
                    </a:gs>
                  </a:gsLst>
                  <a:lin ang="5400000" scaled="0"/>
                </a:gradFill>
                <a:latin typeface="+mj-lt"/>
                <a:ea typeface="Segoe UI" pitchFamily="34" charset="0"/>
                <a:cs typeface="Segoe UI" pitchFamily="34" charset="0"/>
              </a:rPr>
              <a:t>3</a:t>
            </a:r>
          </a:p>
        </p:txBody>
      </p:sp>
      <p:sp>
        <p:nvSpPr>
          <p:cNvPr id="146" name="Rectangle 145">
            <a:extLst>
              <a:ext uri="{FF2B5EF4-FFF2-40B4-BE49-F238E27FC236}">
                <a16:creationId xmlns:a16="http://schemas.microsoft.com/office/drawing/2014/main" id="{470A6CD2-C8F0-E212-94F4-19B9B9444E03}"/>
              </a:ext>
            </a:extLst>
          </p:cNvPr>
          <p:cNvSpPr>
            <a:spLocks/>
          </p:cNvSpPr>
          <p:nvPr/>
        </p:nvSpPr>
        <p:spPr>
          <a:xfrm>
            <a:off x="1094013" y="2545743"/>
            <a:ext cx="2839358" cy="1107996"/>
          </a:xfrm>
          <a:prstGeom prst="rect">
            <a:avLst/>
          </a:prstGeom>
        </p:spPr>
        <p:txBody>
          <a:bodyPr wrap="square" lIns="0" tIns="0" rIns="0" bIns="0" anchor="t">
            <a:spAutoFit/>
          </a:bodyPr>
          <a:lstStyle/>
          <a:p>
            <a:pPr defTabSz="914225">
              <a:spcBef>
                <a:spcPts val="600"/>
              </a:spcBef>
              <a:spcAft>
                <a:spcPts val="1200"/>
              </a:spcAft>
              <a:defRPr/>
            </a:pPr>
            <a:r>
              <a:rPr lang="es-MX" sz="1200">
                <a:cs typeface="Segoe UI" panose="020B0502040204020203" pitchFamily="34" charset="0"/>
              </a:rPr>
              <a:t>Utilice las ecuaciones proporcionadas o construya las suyas propias. Para el caso de negocio inicial, utilice puntos de referencia de la industria y luego actualícelos con el tiempo con datos reales</a:t>
            </a:r>
            <a:endParaRPr lang="en-US" sz="1400">
              <a:cs typeface="Segoe UI"/>
            </a:endParaRPr>
          </a:p>
        </p:txBody>
      </p:sp>
      <p:sp>
        <p:nvSpPr>
          <p:cNvPr id="227" name="Flowchart: Connector 226">
            <a:extLst>
              <a:ext uri="{FF2B5EF4-FFF2-40B4-BE49-F238E27FC236}">
                <a16:creationId xmlns:a16="http://schemas.microsoft.com/office/drawing/2014/main" id="{FE4B3656-59C5-563D-5571-9DFCA9D38A3A}"/>
              </a:ext>
            </a:extLst>
          </p:cNvPr>
          <p:cNvSpPr/>
          <p:nvPr/>
        </p:nvSpPr>
        <p:spPr bwMode="auto">
          <a:xfrm>
            <a:off x="4291193" y="1115321"/>
            <a:ext cx="244004" cy="237711"/>
          </a:xfrm>
          <a:prstGeom prst="flowChartConnector">
            <a:avLst/>
          </a:prstGeom>
          <a:solidFill>
            <a:schemeClr val="bg1"/>
          </a:solidFill>
          <a:ln w="19050">
            <a:solidFill>
              <a:srgbClr val="C5B4E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100">
                <a:gradFill>
                  <a:gsLst>
                    <a:gs pos="0">
                      <a:srgbClr val="D59ED7"/>
                    </a:gs>
                    <a:gs pos="100000">
                      <a:srgbClr val="8DC8E8"/>
                    </a:gs>
                  </a:gsLst>
                  <a:lin ang="5400000" scaled="0"/>
                </a:gradFill>
                <a:latin typeface="+mj-lt"/>
                <a:cs typeface="Segoe UI" pitchFamily="34" charset="0"/>
              </a:rPr>
              <a:t>1</a:t>
            </a:r>
          </a:p>
        </p:txBody>
      </p:sp>
      <p:sp>
        <p:nvSpPr>
          <p:cNvPr id="234" name="Flowchart: Connector 233">
            <a:extLst>
              <a:ext uri="{FF2B5EF4-FFF2-40B4-BE49-F238E27FC236}">
                <a16:creationId xmlns:a16="http://schemas.microsoft.com/office/drawing/2014/main" id="{DF9C4D1B-7955-F6FC-20B4-FB52A98A9709}"/>
              </a:ext>
            </a:extLst>
          </p:cNvPr>
          <p:cNvSpPr/>
          <p:nvPr/>
        </p:nvSpPr>
        <p:spPr bwMode="auto">
          <a:xfrm>
            <a:off x="5828887" y="3858287"/>
            <a:ext cx="244004" cy="237711"/>
          </a:xfrm>
          <a:prstGeom prst="flowChartConnector">
            <a:avLst/>
          </a:prstGeom>
          <a:solidFill>
            <a:schemeClr val="bg1"/>
          </a:solidFill>
          <a:ln w="19050">
            <a:solidFill>
              <a:srgbClr val="C5B4E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100">
                <a:gradFill>
                  <a:gsLst>
                    <a:gs pos="0">
                      <a:srgbClr val="D59ED7"/>
                    </a:gs>
                    <a:gs pos="100000">
                      <a:srgbClr val="8DC8E8"/>
                    </a:gs>
                  </a:gsLst>
                  <a:lin ang="5400000" scaled="0"/>
                </a:gradFill>
                <a:latin typeface="+mj-lt"/>
                <a:cs typeface="Segoe UI" pitchFamily="34" charset="0"/>
              </a:rPr>
              <a:t>2</a:t>
            </a:r>
          </a:p>
        </p:txBody>
      </p:sp>
      <p:sp>
        <p:nvSpPr>
          <p:cNvPr id="246" name="Flowchart: Connector 245">
            <a:extLst>
              <a:ext uri="{FF2B5EF4-FFF2-40B4-BE49-F238E27FC236}">
                <a16:creationId xmlns:a16="http://schemas.microsoft.com/office/drawing/2014/main" id="{435866DB-C258-9341-0C9D-343A5E363998}"/>
              </a:ext>
            </a:extLst>
          </p:cNvPr>
          <p:cNvSpPr/>
          <p:nvPr/>
        </p:nvSpPr>
        <p:spPr bwMode="auto">
          <a:xfrm>
            <a:off x="8048974" y="3836108"/>
            <a:ext cx="244004" cy="237711"/>
          </a:xfrm>
          <a:prstGeom prst="flowChartConnector">
            <a:avLst/>
          </a:prstGeom>
          <a:solidFill>
            <a:schemeClr val="bg1"/>
          </a:solidFill>
          <a:ln w="19050">
            <a:solidFill>
              <a:srgbClr val="C5B4E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spcBef>
                <a:spcPct val="0"/>
              </a:spcBef>
              <a:spcAft>
                <a:spcPct val="0"/>
              </a:spcAft>
            </a:pPr>
            <a:r>
              <a:rPr lang="en-US" sz="1100">
                <a:gradFill>
                  <a:gsLst>
                    <a:gs pos="0">
                      <a:srgbClr val="D59ED7"/>
                    </a:gs>
                    <a:gs pos="100000">
                      <a:srgbClr val="8DC8E8"/>
                    </a:gs>
                  </a:gsLst>
                  <a:lin ang="5400000" scaled="0"/>
                </a:gradFill>
                <a:latin typeface="+mj-lt"/>
                <a:cs typeface="Segoe UI" pitchFamily="34" charset="0"/>
              </a:rPr>
              <a:t>3</a:t>
            </a:r>
          </a:p>
        </p:txBody>
      </p:sp>
      <p:sp>
        <p:nvSpPr>
          <p:cNvPr id="250" name="TextBox 249">
            <a:extLst>
              <a:ext uri="{FF2B5EF4-FFF2-40B4-BE49-F238E27FC236}">
                <a16:creationId xmlns:a16="http://schemas.microsoft.com/office/drawing/2014/main" id="{092B92BC-987E-17F7-705F-38BDE0248DED}"/>
              </a:ext>
            </a:extLst>
          </p:cNvPr>
          <p:cNvSpPr txBox="1"/>
          <p:nvPr/>
        </p:nvSpPr>
        <p:spPr>
          <a:xfrm>
            <a:off x="999651" y="6287308"/>
            <a:ext cx="10541151" cy="276999"/>
          </a:xfrm>
          <a:prstGeom prst="rect">
            <a:avLst/>
          </a:prstGeom>
          <a:noFill/>
        </p:spPr>
        <p:txBody>
          <a:bodyPr wrap="square">
            <a:spAutoFit/>
          </a:bodyPr>
          <a:lstStyle/>
          <a:p>
            <a:pPr algn="ctr" defTabSz="914225">
              <a:spcBef>
                <a:spcPts val="300"/>
              </a:spcBef>
              <a:spcAft>
                <a:spcPts val="600"/>
              </a:spcAft>
              <a:defRPr/>
            </a:pPr>
            <a:r>
              <a:rPr lang="es-MX" sz="1200" i="1">
                <a:cs typeface="Segoe UI" panose="020B0502040204020203" pitchFamily="34" charset="0"/>
              </a:rPr>
              <a:t>Todos los números precargados se basan en investigaciones de múltiples fuentes. Revisa las notas de las citas.</a:t>
            </a:r>
            <a:endParaRPr lang="en-US" sz="1200" i="1">
              <a:cs typeface="Segoe UI" panose="020B0502040204020203" pitchFamily="34" charset="0"/>
            </a:endParaRPr>
          </a:p>
        </p:txBody>
      </p:sp>
      <p:sp>
        <p:nvSpPr>
          <p:cNvPr id="6" name="TextBox 5">
            <a:extLst>
              <a:ext uri="{FF2B5EF4-FFF2-40B4-BE49-F238E27FC236}">
                <a16:creationId xmlns:a16="http://schemas.microsoft.com/office/drawing/2014/main" id="{0C8EEDA3-5C59-14D0-C1CD-F0CFC3B6DBA9}"/>
              </a:ext>
            </a:extLst>
          </p:cNvPr>
          <p:cNvSpPr txBox="1"/>
          <p:nvPr/>
        </p:nvSpPr>
        <p:spPr>
          <a:xfrm>
            <a:off x="4481460" y="1508132"/>
            <a:ext cx="3145669" cy="861774"/>
          </a:xfrm>
          <a:prstGeom prst="rect">
            <a:avLst/>
          </a:prstGeom>
          <a:noFill/>
        </p:spPr>
        <p:txBody>
          <a:bodyPr wrap="none" lIns="0" tIns="0" rIns="0" bIns="0" rtlCol="0">
            <a:spAutoFit/>
          </a:bodyPr>
          <a:lstStyle/>
          <a:p>
            <a:r>
              <a:rPr lang="en-US" sz="1400"/>
              <a:t>1. </a:t>
            </a:r>
            <a:r>
              <a:rPr lang="es-MX" sz="1200"/>
              <a:t>Identificación de los roles a los que dirigirse</a:t>
            </a:r>
            <a:endParaRPr lang="en-US" sz="1400"/>
          </a:p>
          <a:p>
            <a:pPr marL="342900" indent="-342900">
              <a:buFont typeface="Arial" panose="020B0604020202020204" pitchFamily="34" charset="0"/>
              <a:buChar char="•"/>
            </a:pPr>
            <a:r>
              <a:rPr lang="es-MX" sz="1050"/>
              <a:t>Información de uso de la aplicación de Office
Potencial para influir en los ingresos
Potencial de reducción de costes
Cantidad de contenido generado o accedido</a:t>
            </a:r>
            <a:endParaRPr lang="en-US" sz="1050"/>
          </a:p>
        </p:txBody>
      </p:sp>
      <p:sp>
        <p:nvSpPr>
          <p:cNvPr id="7" name="TextBox 6">
            <a:extLst>
              <a:ext uri="{FF2B5EF4-FFF2-40B4-BE49-F238E27FC236}">
                <a16:creationId xmlns:a16="http://schemas.microsoft.com/office/drawing/2014/main" id="{F997E612-884D-1FBB-2A10-AB3E51166AEB}"/>
              </a:ext>
            </a:extLst>
          </p:cNvPr>
          <p:cNvSpPr txBox="1"/>
          <p:nvPr/>
        </p:nvSpPr>
        <p:spPr>
          <a:xfrm>
            <a:off x="8319094" y="1508132"/>
            <a:ext cx="3221708" cy="1023357"/>
          </a:xfrm>
          <a:prstGeom prst="rect">
            <a:avLst/>
          </a:prstGeom>
          <a:noFill/>
        </p:spPr>
        <p:txBody>
          <a:bodyPr wrap="square" lIns="0" tIns="0" rIns="0" bIns="0" rtlCol="0">
            <a:spAutoFit/>
          </a:bodyPr>
          <a:lstStyle/>
          <a:p>
            <a:r>
              <a:rPr lang="en-US" sz="1400"/>
              <a:t>2. </a:t>
            </a:r>
            <a:r>
              <a:rPr lang="en-US" sz="1400" err="1"/>
              <a:t>Identificar</a:t>
            </a:r>
            <a:r>
              <a:rPr lang="en-US" sz="1400"/>
              <a:t> </a:t>
            </a:r>
            <a:r>
              <a:rPr lang="en-US" sz="1400" err="1"/>
              <a:t>casos</a:t>
            </a:r>
            <a:r>
              <a:rPr lang="en-US" sz="1400"/>
              <a:t> de </a:t>
            </a:r>
            <a:r>
              <a:rPr lang="en-US" sz="1400" err="1"/>
              <a:t>uso</a:t>
            </a:r>
            <a:endParaRPr lang="en-US" sz="1400"/>
          </a:p>
          <a:p>
            <a:pPr marL="342900" indent="-342900">
              <a:buFont typeface="Arial" panose="020B0604020202020204" pitchFamily="34" charset="0"/>
              <a:buChar char="•"/>
            </a:pPr>
            <a:r>
              <a:rPr lang="es-MX" sz="1050"/>
              <a:t>Usar la biblioteca de escenarios para obtener ideas
Defina la habilitación de usuarios y las inversiones en tecnología necesarias
Definir los KPI de beneficios</a:t>
            </a:r>
            <a:endParaRPr lang="en-US" sz="1050"/>
          </a:p>
        </p:txBody>
      </p:sp>
      <p:sp>
        <p:nvSpPr>
          <p:cNvPr id="8" name="TextBox 7">
            <a:extLst>
              <a:ext uri="{FF2B5EF4-FFF2-40B4-BE49-F238E27FC236}">
                <a16:creationId xmlns:a16="http://schemas.microsoft.com/office/drawing/2014/main" id="{8940AA34-2830-5392-A3F9-BAB5141C74F2}"/>
              </a:ext>
            </a:extLst>
          </p:cNvPr>
          <p:cNvSpPr txBox="1"/>
          <p:nvPr/>
        </p:nvSpPr>
        <p:spPr>
          <a:xfrm>
            <a:off x="4479668" y="2698679"/>
            <a:ext cx="2782813" cy="700192"/>
          </a:xfrm>
          <a:prstGeom prst="rect">
            <a:avLst/>
          </a:prstGeom>
          <a:noFill/>
        </p:spPr>
        <p:txBody>
          <a:bodyPr wrap="none" lIns="0" tIns="0" rIns="0" bIns="0" rtlCol="0">
            <a:spAutoFit/>
          </a:bodyPr>
          <a:lstStyle/>
          <a:p>
            <a:r>
              <a:rPr lang="en-US" sz="1400"/>
              <a:t>3. </a:t>
            </a:r>
            <a:r>
              <a:rPr lang="es-MX" sz="1400"/>
              <a:t>Implementación de casos de uso</a:t>
            </a:r>
            <a:endParaRPr lang="en-US" sz="1400"/>
          </a:p>
          <a:p>
            <a:pPr marL="342900" indent="-342900">
              <a:buFont typeface="Arial" panose="020B0604020202020204" pitchFamily="34" charset="0"/>
              <a:buChar char="•"/>
            </a:pPr>
            <a:r>
              <a:rPr lang="es-MX" sz="1050"/>
              <a:t>Cree las extensiones necesarias
Implementar capacitaciones e incentivos
Crear informes y paneles</a:t>
            </a:r>
            <a:endParaRPr lang="en-US" sz="1050"/>
          </a:p>
        </p:txBody>
      </p:sp>
      <p:sp>
        <p:nvSpPr>
          <p:cNvPr id="9" name="TextBox 8">
            <a:extLst>
              <a:ext uri="{FF2B5EF4-FFF2-40B4-BE49-F238E27FC236}">
                <a16:creationId xmlns:a16="http://schemas.microsoft.com/office/drawing/2014/main" id="{7EEC964A-0186-C42A-EA8A-C2BDB75A54BA}"/>
              </a:ext>
            </a:extLst>
          </p:cNvPr>
          <p:cNvSpPr txBox="1"/>
          <p:nvPr/>
        </p:nvSpPr>
        <p:spPr>
          <a:xfrm>
            <a:off x="8319094" y="2631184"/>
            <a:ext cx="2446182" cy="538609"/>
          </a:xfrm>
          <a:prstGeom prst="rect">
            <a:avLst/>
          </a:prstGeom>
          <a:noFill/>
        </p:spPr>
        <p:txBody>
          <a:bodyPr wrap="none" lIns="0" tIns="0" rIns="0" bIns="0" rtlCol="0">
            <a:spAutoFit/>
          </a:bodyPr>
          <a:lstStyle/>
          <a:p>
            <a:r>
              <a:rPr lang="en-US" sz="1400"/>
              <a:t>4. </a:t>
            </a:r>
            <a:r>
              <a:rPr lang="en-US" sz="1400" err="1"/>
              <a:t>Medir</a:t>
            </a:r>
            <a:r>
              <a:rPr lang="en-US" sz="1400"/>
              <a:t> </a:t>
            </a:r>
            <a:r>
              <a:rPr lang="en-US" sz="1400" err="1"/>
              <a:t>el</a:t>
            </a:r>
            <a:r>
              <a:rPr lang="en-US" sz="1400"/>
              <a:t> </a:t>
            </a:r>
            <a:r>
              <a:rPr lang="en-US" sz="1400" err="1"/>
              <a:t>éxito</a:t>
            </a:r>
            <a:endParaRPr lang="en-US" sz="1400"/>
          </a:p>
          <a:p>
            <a:pPr marL="342900" indent="-342900">
              <a:buFont typeface="Arial" panose="020B0604020202020204" pitchFamily="34" charset="0"/>
              <a:buChar char="•"/>
            </a:pPr>
            <a:r>
              <a:rPr lang="es-MX" sz="1050"/>
              <a:t>Seguimiento del uso de </a:t>
            </a:r>
            <a:r>
              <a:rPr lang="es-MX" sz="1050" err="1"/>
              <a:t>Copilot</a:t>
            </a:r>
            <a:r>
              <a:rPr lang="es-MX" sz="1050"/>
              <a:t>
Seguimiento del impacto en los KPI</a:t>
            </a:r>
            <a:endParaRPr lang="en-US" sz="1050"/>
          </a:p>
        </p:txBody>
      </p:sp>
      <p:sp>
        <p:nvSpPr>
          <p:cNvPr id="11" name="TextBox 10">
            <a:extLst>
              <a:ext uri="{FF2B5EF4-FFF2-40B4-BE49-F238E27FC236}">
                <a16:creationId xmlns:a16="http://schemas.microsoft.com/office/drawing/2014/main" id="{5B9D9D3A-E801-68AB-697B-945905530FA4}"/>
              </a:ext>
            </a:extLst>
          </p:cNvPr>
          <p:cNvSpPr txBox="1"/>
          <p:nvPr/>
        </p:nvSpPr>
        <p:spPr>
          <a:xfrm>
            <a:off x="4528223" y="1076730"/>
            <a:ext cx="2805896" cy="276999"/>
          </a:xfrm>
          <a:prstGeom prst="rect">
            <a:avLst/>
          </a:prstGeom>
          <a:noFill/>
        </p:spPr>
        <p:txBody>
          <a:bodyPr wrap="none" lIns="0" tIns="0" rIns="0" bIns="0" rtlCol="0">
            <a:spAutoFit/>
          </a:bodyPr>
          <a:lstStyle/>
          <a:p>
            <a:r>
              <a:rPr lang="en-US"/>
              <a:t> </a:t>
            </a:r>
            <a:r>
              <a:rPr lang="es-MX"/>
              <a:t>Medición de valor con </a:t>
            </a:r>
            <a:r>
              <a:rPr lang="es-MX" err="1"/>
              <a:t>KPIs</a:t>
            </a:r>
            <a:endParaRPr lang="en-US"/>
          </a:p>
        </p:txBody>
      </p:sp>
    </p:spTree>
    <p:extLst>
      <p:ext uri="{BB962C8B-B14F-4D97-AF65-F5344CB8AC3E}">
        <p14:creationId xmlns:p14="http://schemas.microsoft.com/office/powerpoint/2010/main" val="109564210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708D2C4-9BB9-1B0D-AEC0-2B9F1A4C63A2}"/>
              </a:ext>
            </a:extLst>
          </p:cNvPr>
          <p:cNvSpPr>
            <a:spLocks noGrp="1"/>
          </p:cNvSpPr>
          <p:nvPr>
            <p:ph type="title"/>
          </p:nvPr>
        </p:nvSpPr>
        <p:spPr>
          <a:xfrm>
            <a:off x="580153" y="287424"/>
            <a:ext cx="11018838" cy="492443"/>
          </a:xfrm>
        </p:spPr>
        <p:txBody>
          <a:bodyPr/>
          <a:lstStyle/>
          <a:p>
            <a:r>
              <a:rPr lang="en-US" sz="3200" b="0" err="1"/>
              <a:t>Resumen</a:t>
            </a:r>
            <a:r>
              <a:rPr lang="en-US" sz="3200" b="0"/>
              <a:t> de </a:t>
            </a:r>
            <a:r>
              <a:rPr lang="en-US" sz="3200" b="0" err="1"/>
              <a:t>valores</a:t>
            </a:r>
            <a:r>
              <a:rPr lang="en-US" sz="3200" b="0"/>
              <a:t> de Copilot </a:t>
            </a:r>
            <a:r>
              <a:rPr lang="en-US" sz="3200" b="0" err="1"/>
              <a:t>en</a:t>
            </a:r>
            <a:r>
              <a:rPr lang="en-US" sz="3200" b="0"/>
              <a:t> Microsoft 365</a:t>
            </a:r>
            <a:endParaRPr lang="en-US" b="0"/>
          </a:p>
        </p:txBody>
      </p:sp>
      <p:pic>
        <p:nvPicPr>
          <p:cNvPr id="26" name="Picture 25" descr="Copilot Icon">
            <a:extLst>
              <a:ext uri="{FF2B5EF4-FFF2-40B4-BE49-F238E27FC236}">
                <a16:creationId xmlns:a16="http://schemas.microsoft.com/office/drawing/2014/main" id="{9B4D2223-6A0A-FD96-14CB-A0A8A291C4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7603" y="300760"/>
            <a:ext cx="547622" cy="547622"/>
          </a:xfrm>
          <a:prstGeom prst="rect">
            <a:avLst/>
          </a:prstGeom>
        </p:spPr>
      </p:pic>
      <p:sp>
        <p:nvSpPr>
          <p:cNvPr id="82" name="TextBox 81">
            <a:extLst>
              <a:ext uri="{FF2B5EF4-FFF2-40B4-BE49-F238E27FC236}">
                <a16:creationId xmlns:a16="http://schemas.microsoft.com/office/drawing/2014/main" id="{C830A78D-6EA6-F7BD-D268-F4901ED87AFD}"/>
              </a:ext>
            </a:extLst>
          </p:cNvPr>
          <p:cNvSpPr txBox="1">
            <a:spLocks/>
          </p:cNvSpPr>
          <p:nvPr/>
        </p:nvSpPr>
        <p:spPr>
          <a:xfrm>
            <a:off x="591392" y="1009683"/>
            <a:ext cx="11018555" cy="553998"/>
          </a:xfrm>
          <a:prstGeom prst="rect">
            <a:avLst/>
          </a:prstGeom>
          <a:noFill/>
        </p:spPr>
        <p:txBody>
          <a:bodyPr wrap="square" lIns="0" tIns="0" rIns="0" bIns="0">
            <a:spAutoFit/>
          </a:bodyPr>
          <a:lstStyle/>
          <a:p>
            <a:r>
              <a:rPr lang="es-MX" sz="1200"/>
              <a:t>Contoso puede usar </a:t>
            </a:r>
            <a:r>
              <a:rPr lang="es-MX" sz="1200" err="1"/>
              <a:t>Copilot</a:t>
            </a:r>
            <a:r>
              <a:rPr lang="es-MX" sz="1200"/>
              <a:t> en Microsoft 365 para ser más eficaz y producir un trabajo de mayor calidad. Al implementar </a:t>
            </a:r>
            <a:r>
              <a:rPr lang="es-MX" sz="1200" err="1"/>
              <a:t>Copilot</a:t>
            </a:r>
            <a:r>
              <a:rPr lang="es-MX" sz="1200"/>
              <a:t> en Microsoft 365 para 100 000 usuarios, se espera que Contoso logre beneficios de 3 años con un VAN de 402,4 millones de dólares, un retorno de la inversión del 342 % y una recuperación de la inversión de 7 meses. Los beneficios se miden a través de la productividad, la calidad y el compromiso.</a:t>
            </a:r>
            <a:endParaRPr lang="en-IN" sz="1400"/>
          </a:p>
        </p:txBody>
      </p:sp>
      <p:sp>
        <p:nvSpPr>
          <p:cNvPr id="224" name="Rectangle: Rounded Corners 223">
            <a:extLst>
              <a:ext uri="{FF2B5EF4-FFF2-40B4-BE49-F238E27FC236}">
                <a16:creationId xmlns:a16="http://schemas.microsoft.com/office/drawing/2014/main" id="{FF72EBA0-9F06-C92A-3FEC-7040285BD61C}"/>
              </a:ext>
              <a:ext uri="{C183D7F6-B498-43B3-948B-1728B52AA6E4}">
                <adec:decorative xmlns:adec="http://schemas.microsoft.com/office/drawing/2017/decorative" val="1"/>
              </a:ext>
            </a:extLst>
          </p:cNvPr>
          <p:cNvSpPr>
            <a:spLocks/>
          </p:cNvSpPr>
          <p:nvPr/>
        </p:nvSpPr>
        <p:spPr bwMode="auto">
          <a:xfrm>
            <a:off x="591393" y="1763659"/>
            <a:ext cx="3927366" cy="295190"/>
          </a:xfrm>
          <a:prstGeom prst="roundRect">
            <a:avLst>
              <a:gd name="adj" fmla="val 10500"/>
            </a:avLst>
          </a:prstGeom>
          <a:solidFill>
            <a:schemeClr val="bg1">
              <a:lumMod val="85000"/>
              <a:lumOff val="15000"/>
              <a:alpha val="10000"/>
            </a:schemeClr>
          </a:solidFill>
          <a:ln w="635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algn="ctr" defTabSz="914289" fontAlgn="base">
              <a:spcBef>
                <a:spcPct val="0"/>
              </a:spcBef>
              <a:spcAft>
                <a:spcPct val="0"/>
              </a:spcAft>
            </a:pPr>
            <a:r>
              <a:rPr lang="en-US" sz="1200" err="1">
                <a:solidFill>
                  <a:schemeClr val="tx1"/>
                </a:solidFill>
                <a:latin typeface="+mj-lt"/>
                <a:cs typeface="Segoe UI" pitchFamily="34" charset="0"/>
              </a:rPr>
              <a:t>Finanzas</a:t>
            </a:r>
            <a:endParaRPr lang="en-US" sz="1200">
              <a:solidFill>
                <a:schemeClr val="tx1"/>
              </a:solidFill>
              <a:latin typeface="+mj-lt"/>
              <a:cs typeface="Segoe UI" pitchFamily="34" charset="0"/>
            </a:endParaRPr>
          </a:p>
        </p:txBody>
      </p:sp>
      <p:grpSp>
        <p:nvGrpSpPr>
          <p:cNvPr id="282" name="Group 281">
            <a:extLst>
              <a:ext uri="{FF2B5EF4-FFF2-40B4-BE49-F238E27FC236}">
                <a16:creationId xmlns:a16="http://schemas.microsoft.com/office/drawing/2014/main" id="{D786F9E7-7C50-3845-507A-6A6DE2F34E7C}"/>
              </a:ext>
              <a:ext uri="{C183D7F6-B498-43B3-948B-1728B52AA6E4}">
                <adec:decorative xmlns:adec="http://schemas.microsoft.com/office/drawing/2017/decorative" val="1"/>
              </a:ext>
            </a:extLst>
          </p:cNvPr>
          <p:cNvGrpSpPr/>
          <p:nvPr/>
        </p:nvGrpSpPr>
        <p:grpSpPr>
          <a:xfrm>
            <a:off x="591393" y="2198495"/>
            <a:ext cx="8881825" cy="1243840"/>
            <a:chOff x="591393" y="2198495"/>
            <a:chExt cx="8881825" cy="1243840"/>
          </a:xfrm>
        </p:grpSpPr>
        <p:cxnSp>
          <p:nvCxnSpPr>
            <p:cNvPr id="283" name="Straight Connector 282">
              <a:extLst>
                <a:ext uri="{FF2B5EF4-FFF2-40B4-BE49-F238E27FC236}">
                  <a16:creationId xmlns:a16="http://schemas.microsoft.com/office/drawing/2014/main" id="{3F9BD5C3-37B4-4805-DFD8-FFB2107822A5}"/>
                </a:ext>
                <a:ext uri="{C183D7F6-B498-43B3-948B-1728B52AA6E4}">
                  <adec:decorative xmlns:adec="http://schemas.microsoft.com/office/drawing/2017/decorative" val="1"/>
                </a:ext>
              </a:extLst>
            </p:cNvPr>
            <p:cNvCxnSpPr>
              <a:cxnSpLocks/>
            </p:cNvCxnSpPr>
            <p:nvPr/>
          </p:nvCxnSpPr>
          <p:spPr>
            <a:xfrm>
              <a:off x="591393" y="2282515"/>
              <a:ext cx="1155198" cy="0"/>
            </a:xfrm>
            <a:prstGeom prst="line">
              <a:avLst/>
            </a:prstGeom>
            <a:ln w="952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2ECF4176-42B7-52EA-B199-80EB4A0F587F}"/>
                </a:ext>
                <a:ext uri="{C183D7F6-B498-43B3-948B-1728B52AA6E4}">
                  <adec:decorative xmlns:adec="http://schemas.microsoft.com/office/drawing/2017/decorative" val="1"/>
                </a:ext>
              </a:extLst>
            </p:cNvPr>
            <p:cNvCxnSpPr>
              <a:cxnSpLocks/>
            </p:cNvCxnSpPr>
            <p:nvPr/>
          </p:nvCxnSpPr>
          <p:spPr>
            <a:xfrm>
              <a:off x="1977477" y="2282515"/>
              <a:ext cx="1155198" cy="0"/>
            </a:xfrm>
            <a:prstGeom prst="line">
              <a:avLst/>
            </a:prstGeom>
            <a:ln w="952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6643D29A-8A7A-B03D-7882-126A813D4D5D}"/>
                </a:ext>
                <a:ext uri="{C183D7F6-B498-43B3-948B-1728B52AA6E4}">
                  <adec:decorative xmlns:adec="http://schemas.microsoft.com/office/drawing/2017/decorative" val="1"/>
                </a:ext>
              </a:extLst>
            </p:cNvPr>
            <p:cNvCxnSpPr>
              <a:cxnSpLocks/>
            </p:cNvCxnSpPr>
            <p:nvPr/>
          </p:nvCxnSpPr>
          <p:spPr>
            <a:xfrm>
              <a:off x="3363560" y="2282515"/>
              <a:ext cx="1155198" cy="0"/>
            </a:xfrm>
            <a:prstGeom prst="line">
              <a:avLst/>
            </a:prstGeom>
            <a:ln w="952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0B4E3315-39D3-9171-994D-6A51DEFBC65D}"/>
                </a:ext>
                <a:ext uri="{C183D7F6-B498-43B3-948B-1728B52AA6E4}">
                  <adec:decorative xmlns:adec="http://schemas.microsoft.com/office/drawing/2017/decorative" val="1"/>
                </a:ext>
              </a:extLst>
            </p:cNvPr>
            <p:cNvCxnSpPr>
              <a:cxnSpLocks/>
            </p:cNvCxnSpPr>
            <p:nvPr/>
          </p:nvCxnSpPr>
          <p:spPr>
            <a:xfrm>
              <a:off x="3363560" y="3442335"/>
              <a:ext cx="1155198" cy="0"/>
            </a:xfrm>
            <a:prstGeom prst="line">
              <a:avLst/>
            </a:prstGeom>
            <a:ln w="952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F126AF22-46D3-6928-9FF7-C9FF5A5B1E79}"/>
                </a:ext>
                <a:ext uri="{C183D7F6-B498-43B3-948B-1728B52AA6E4}">
                  <adec:decorative xmlns:adec="http://schemas.microsoft.com/office/drawing/2017/decorative" val="1"/>
                </a:ext>
              </a:extLst>
            </p:cNvPr>
            <p:cNvCxnSpPr>
              <a:cxnSpLocks/>
            </p:cNvCxnSpPr>
            <p:nvPr/>
          </p:nvCxnSpPr>
          <p:spPr>
            <a:xfrm>
              <a:off x="1977477" y="3442335"/>
              <a:ext cx="1155198" cy="0"/>
            </a:xfrm>
            <a:prstGeom prst="line">
              <a:avLst/>
            </a:prstGeom>
            <a:ln w="952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74E4167C-4080-84B5-E0F8-127423A015BA}"/>
                </a:ext>
                <a:ext uri="{C183D7F6-B498-43B3-948B-1728B52AA6E4}">
                  <adec:decorative xmlns:adec="http://schemas.microsoft.com/office/drawing/2017/decorative" val="1"/>
                </a:ext>
              </a:extLst>
            </p:cNvPr>
            <p:cNvCxnSpPr>
              <a:cxnSpLocks/>
            </p:cNvCxnSpPr>
            <p:nvPr/>
          </p:nvCxnSpPr>
          <p:spPr>
            <a:xfrm>
              <a:off x="591393" y="3442335"/>
              <a:ext cx="1155198" cy="0"/>
            </a:xfrm>
            <a:prstGeom prst="line">
              <a:avLst/>
            </a:prstGeom>
            <a:ln w="952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9F66C67E-690D-099C-C2AB-6838BC08A2F8}"/>
                </a:ext>
                <a:ext uri="{C183D7F6-B498-43B3-948B-1728B52AA6E4}">
                  <adec:decorative xmlns:adec="http://schemas.microsoft.com/office/drawing/2017/decorative" val="1"/>
                </a:ext>
              </a:extLst>
            </p:cNvPr>
            <p:cNvCxnSpPr>
              <a:cxnSpLocks/>
            </p:cNvCxnSpPr>
            <p:nvPr/>
          </p:nvCxnSpPr>
          <p:spPr>
            <a:xfrm>
              <a:off x="7110844" y="2198495"/>
              <a:ext cx="0" cy="985141"/>
            </a:xfrm>
            <a:prstGeom prst="line">
              <a:avLst/>
            </a:prstGeom>
            <a:ln w="952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F2041E1E-BA7D-361E-5BAD-999E8698F202}"/>
                </a:ext>
                <a:ext uri="{C183D7F6-B498-43B3-948B-1728B52AA6E4}">
                  <adec:decorative xmlns:adec="http://schemas.microsoft.com/office/drawing/2017/decorative" val="1"/>
                </a:ext>
              </a:extLst>
            </p:cNvPr>
            <p:cNvCxnSpPr>
              <a:cxnSpLocks/>
            </p:cNvCxnSpPr>
            <p:nvPr/>
          </p:nvCxnSpPr>
          <p:spPr>
            <a:xfrm>
              <a:off x="9473218" y="2198495"/>
              <a:ext cx="0" cy="985141"/>
            </a:xfrm>
            <a:prstGeom prst="line">
              <a:avLst/>
            </a:prstGeom>
            <a:ln w="952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grpSp>
      <p:sp>
        <p:nvSpPr>
          <p:cNvPr id="312" name="Rectangle 311">
            <a:extLst>
              <a:ext uri="{FF2B5EF4-FFF2-40B4-BE49-F238E27FC236}">
                <a16:creationId xmlns:a16="http://schemas.microsoft.com/office/drawing/2014/main" id="{694D3F8F-5701-F315-DD70-35740EF2C065}"/>
              </a:ext>
            </a:extLst>
          </p:cNvPr>
          <p:cNvSpPr>
            <a:spLocks/>
          </p:cNvSpPr>
          <p:nvPr/>
        </p:nvSpPr>
        <p:spPr>
          <a:xfrm>
            <a:off x="591393" y="2093631"/>
            <a:ext cx="1155198" cy="1692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1100">
                <a:solidFill>
                  <a:schemeClr val="tx1"/>
                </a:solidFill>
                <a:latin typeface="+mj-lt"/>
              </a:rPr>
              <a:t>ROI</a:t>
            </a:r>
            <a:endParaRPr lang="en-IN" sz="1100">
              <a:solidFill>
                <a:schemeClr val="tx1"/>
              </a:solidFill>
              <a:latin typeface="+mj-lt"/>
            </a:endParaRPr>
          </a:p>
        </p:txBody>
      </p:sp>
      <p:sp>
        <p:nvSpPr>
          <p:cNvPr id="346" name="Rectangle 345">
            <a:extLst>
              <a:ext uri="{FF2B5EF4-FFF2-40B4-BE49-F238E27FC236}">
                <a16:creationId xmlns:a16="http://schemas.microsoft.com/office/drawing/2014/main" id="{E2D44669-98C2-764E-174F-D301B2A39808}"/>
              </a:ext>
            </a:extLst>
          </p:cNvPr>
          <p:cNvSpPr>
            <a:spLocks/>
          </p:cNvSpPr>
          <p:nvPr/>
        </p:nvSpPr>
        <p:spPr>
          <a:xfrm>
            <a:off x="591393" y="2293025"/>
            <a:ext cx="1155198" cy="169277"/>
          </a:xfrm>
          <a:prstGeom prst="rect">
            <a:avLst/>
          </a:prstGeom>
          <a:noFill/>
        </p:spPr>
        <p:txBody>
          <a:bodyPr wrap="square" lIns="0" tIns="0" rIns="0" bIns="0">
            <a:spAutoFit/>
          </a:bodyPr>
          <a:lstStyle/>
          <a:p>
            <a:pPr algn="ctr">
              <a:spcBef>
                <a:spcPts val="980"/>
              </a:spcBef>
              <a:spcAft>
                <a:spcPts val="980"/>
              </a:spcAft>
            </a:pPr>
            <a:r>
              <a:rPr lang="en-US" sz="1100">
                <a:ln w="3175">
                  <a:noFill/>
                </a:ln>
                <a:gradFill>
                  <a:gsLst>
                    <a:gs pos="15000">
                      <a:srgbClr val="8DC8E8"/>
                    </a:gs>
                    <a:gs pos="85000">
                      <a:srgbClr val="C5B4E3"/>
                    </a:gs>
                  </a:gsLst>
                  <a:lin ang="2700000" scaled="1"/>
                </a:gradFill>
                <a:latin typeface="+mj-lt"/>
                <a:ea typeface="+mj-lt"/>
                <a:cs typeface="Segoe UI" pitchFamily="34" charset="0"/>
              </a:rPr>
              <a:t>342%</a:t>
            </a:r>
            <a:endParaRPr lang="en-IN" sz="1100">
              <a:ln w="3175">
                <a:noFill/>
              </a:ln>
              <a:gradFill>
                <a:gsLst>
                  <a:gs pos="15000">
                    <a:srgbClr val="8DC8E8"/>
                  </a:gs>
                  <a:gs pos="85000">
                    <a:srgbClr val="C5B4E3"/>
                  </a:gs>
                </a:gsLst>
                <a:lin ang="2700000" scaled="1"/>
              </a:gradFill>
              <a:latin typeface="+mj-lt"/>
              <a:ea typeface="+mj-lt"/>
              <a:cs typeface="Segoe UI" pitchFamily="34" charset="0"/>
            </a:endParaRPr>
          </a:p>
        </p:txBody>
      </p:sp>
      <p:sp>
        <p:nvSpPr>
          <p:cNvPr id="379" name="Rectangle 378">
            <a:extLst>
              <a:ext uri="{FF2B5EF4-FFF2-40B4-BE49-F238E27FC236}">
                <a16:creationId xmlns:a16="http://schemas.microsoft.com/office/drawing/2014/main" id="{AEDB0D1B-A62F-5282-DC5E-70101C2F908F}"/>
              </a:ext>
            </a:extLst>
          </p:cNvPr>
          <p:cNvSpPr>
            <a:spLocks/>
          </p:cNvSpPr>
          <p:nvPr/>
        </p:nvSpPr>
        <p:spPr>
          <a:xfrm>
            <a:off x="1977477" y="2093631"/>
            <a:ext cx="1155198" cy="1692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1100">
                <a:solidFill>
                  <a:schemeClr val="tx1"/>
                </a:solidFill>
                <a:latin typeface="+mj-lt"/>
              </a:rPr>
              <a:t>NPV</a:t>
            </a:r>
            <a:endParaRPr lang="en-IN" sz="1100">
              <a:solidFill>
                <a:schemeClr val="tx1"/>
              </a:solidFill>
              <a:latin typeface="+mj-lt"/>
            </a:endParaRPr>
          </a:p>
        </p:txBody>
      </p:sp>
      <p:sp>
        <p:nvSpPr>
          <p:cNvPr id="411" name="Rectangle 410">
            <a:extLst>
              <a:ext uri="{FF2B5EF4-FFF2-40B4-BE49-F238E27FC236}">
                <a16:creationId xmlns:a16="http://schemas.microsoft.com/office/drawing/2014/main" id="{F604B584-2046-3CEC-4677-C8AF53F47E24}"/>
              </a:ext>
            </a:extLst>
          </p:cNvPr>
          <p:cNvSpPr>
            <a:spLocks/>
          </p:cNvSpPr>
          <p:nvPr/>
        </p:nvSpPr>
        <p:spPr>
          <a:xfrm>
            <a:off x="1977477" y="2293025"/>
            <a:ext cx="1155198" cy="169277"/>
          </a:xfrm>
          <a:prstGeom prst="rect">
            <a:avLst/>
          </a:prstGeom>
          <a:noFill/>
        </p:spPr>
        <p:txBody>
          <a:bodyPr wrap="square" lIns="0" tIns="0" rIns="0" bIns="0">
            <a:spAutoFit/>
          </a:bodyPr>
          <a:lstStyle/>
          <a:p>
            <a:pPr algn="ctr">
              <a:spcBef>
                <a:spcPts val="980"/>
              </a:spcBef>
              <a:spcAft>
                <a:spcPts val="980"/>
              </a:spcAft>
            </a:pPr>
            <a:r>
              <a:rPr lang="en-US" sz="1100">
                <a:ln w="3175">
                  <a:noFill/>
                </a:ln>
                <a:gradFill>
                  <a:gsLst>
                    <a:gs pos="15000">
                      <a:srgbClr val="8DC8E8"/>
                    </a:gs>
                    <a:gs pos="85000">
                      <a:srgbClr val="C5B4E3"/>
                    </a:gs>
                  </a:gsLst>
                  <a:lin ang="2700000" scaled="1"/>
                </a:gradFill>
                <a:latin typeface="+mj-lt"/>
                <a:ea typeface="+mj-lt"/>
                <a:cs typeface="Segoe UI" pitchFamily="34" charset="0"/>
              </a:rPr>
              <a:t>$402.4M</a:t>
            </a:r>
            <a:endParaRPr lang="en-IN" sz="1100">
              <a:ln w="3175">
                <a:noFill/>
              </a:ln>
              <a:gradFill>
                <a:gsLst>
                  <a:gs pos="15000">
                    <a:srgbClr val="8DC8E8"/>
                  </a:gs>
                  <a:gs pos="85000">
                    <a:srgbClr val="C5B4E3"/>
                  </a:gs>
                </a:gsLst>
                <a:lin ang="2700000" scaled="1"/>
              </a:gradFill>
              <a:latin typeface="+mj-lt"/>
              <a:ea typeface="+mj-lt"/>
              <a:cs typeface="Segoe UI" pitchFamily="34" charset="0"/>
            </a:endParaRPr>
          </a:p>
        </p:txBody>
      </p:sp>
      <p:sp>
        <p:nvSpPr>
          <p:cNvPr id="442" name="Rectangle 441">
            <a:extLst>
              <a:ext uri="{FF2B5EF4-FFF2-40B4-BE49-F238E27FC236}">
                <a16:creationId xmlns:a16="http://schemas.microsoft.com/office/drawing/2014/main" id="{37EFF034-D415-3C14-587C-588B4187EBA3}"/>
              </a:ext>
            </a:extLst>
          </p:cNvPr>
          <p:cNvSpPr>
            <a:spLocks/>
          </p:cNvSpPr>
          <p:nvPr/>
        </p:nvSpPr>
        <p:spPr>
          <a:xfrm>
            <a:off x="3363561" y="2093631"/>
            <a:ext cx="1155198" cy="1692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1100">
                <a:solidFill>
                  <a:schemeClr val="tx1"/>
                </a:solidFill>
                <a:latin typeface="+mj-lt"/>
              </a:rPr>
              <a:t>Payback</a:t>
            </a:r>
            <a:endParaRPr lang="en-IN" sz="1100">
              <a:solidFill>
                <a:schemeClr val="tx1"/>
              </a:solidFill>
              <a:latin typeface="+mj-lt"/>
            </a:endParaRPr>
          </a:p>
        </p:txBody>
      </p:sp>
      <p:sp>
        <p:nvSpPr>
          <p:cNvPr id="472" name="Rectangle 471">
            <a:extLst>
              <a:ext uri="{FF2B5EF4-FFF2-40B4-BE49-F238E27FC236}">
                <a16:creationId xmlns:a16="http://schemas.microsoft.com/office/drawing/2014/main" id="{F7B28B52-CC6A-1F28-BA8C-1580E3D09FC6}"/>
              </a:ext>
            </a:extLst>
          </p:cNvPr>
          <p:cNvSpPr>
            <a:spLocks/>
          </p:cNvSpPr>
          <p:nvPr/>
        </p:nvSpPr>
        <p:spPr>
          <a:xfrm>
            <a:off x="3363561" y="2293025"/>
            <a:ext cx="1155198" cy="169277"/>
          </a:xfrm>
          <a:prstGeom prst="rect">
            <a:avLst/>
          </a:prstGeom>
          <a:noFill/>
        </p:spPr>
        <p:txBody>
          <a:bodyPr wrap="square" lIns="0" tIns="0" rIns="0" bIns="0">
            <a:spAutoFit/>
          </a:bodyPr>
          <a:lstStyle/>
          <a:p>
            <a:pPr algn="ctr">
              <a:spcBef>
                <a:spcPts val="980"/>
              </a:spcBef>
              <a:spcAft>
                <a:spcPts val="980"/>
              </a:spcAft>
            </a:pPr>
            <a:r>
              <a:rPr lang="en-US" sz="1100">
                <a:ln w="3175">
                  <a:noFill/>
                </a:ln>
                <a:gradFill>
                  <a:gsLst>
                    <a:gs pos="15000">
                      <a:srgbClr val="8DC8E8"/>
                    </a:gs>
                    <a:gs pos="85000">
                      <a:srgbClr val="C5B4E3"/>
                    </a:gs>
                  </a:gsLst>
                  <a:lin ang="2700000" scaled="1"/>
                </a:gradFill>
                <a:latin typeface="+mj-lt"/>
                <a:ea typeface="+mj-lt"/>
                <a:cs typeface="Segoe UI" pitchFamily="34" charset="0"/>
              </a:rPr>
              <a:t>7 Meses</a:t>
            </a:r>
            <a:endParaRPr lang="en-IN" sz="1100">
              <a:ln w="3175">
                <a:noFill/>
              </a:ln>
              <a:gradFill>
                <a:gsLst>
                  <a:gs pos="15000">
                    <a:srgbClr val="8DC8E8"/>
                  </a:gs>
                  <a:gs pos="85000">
                    <a:srgbClr val="C5B4E3"/>
                  </a:gs>
                </a:gsLst>
                <a:lin ang="2700000" scaled="1"/>
              </a:gradFill>
              <a:latin typeface="+mj-lt"/>
              <a:ea typeface="+mj-lt"/>
              <a:cs typeface="Segoe UI" pitchFamily="34" charset="0"/>
            </a:endParaRPr>
          </a:p>
        </p:txBody>
      </p:sp>
      <p:sp>
        <p:nvSpPr>
          <p:cNvPr id="501" name="Rectangle 500">
            <a:extLst>
              <a:ext uri="{FF2B5EF4-FFF2-40B4-BE49-F238E27FC236}">
                <a16:creationId xmlns:a16="http://schemas.microsoft.com/office/drawing/2014/main" id="{195DD9AF-1030-BB1A-7812-4D208ECAE26F}"/>
              </a:ext>
            </a:extLst>
          </p:cNvPr>
          <p:cNvSpPr>
            <a:spLocks/>
          </p:cNvSpPr>
          <p:nvPr/>
        </p:nvSpPr>
        <p:spPr>
          <a:xfrm>
            <a:off x="591393" y="3099766"/>
            <a:ext cx="1155198" cy="323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1050" err="1">
                <a:solidFill>
                  <a:schemeClr val="tx1"/>
                </a:solidFill>
                <a:latin typeface="+mj-lt"/>
              </a:rPr>
              <a:t>Beneficios</a:t>
            </a:r>
            <a:r>
              <a:rPr lang="en-US" sz="1050">
                <a:solidFill>
                  <a:schemeClr val="tx1"/>
                </a:solidFill>
                <a:latin typeface="+mj-lt"/>
              </a:rPr>
              <a:t> </a:t>
            </a:r>
            <a:r>
              <a:rPr lang="en-US" sz="1050" err="1">
                <a:solidFill>
                  <a:schemeClr val="tx1"/>
                </a:solidFill>
                <a:latin typeface="+mj-lt"/>
              </a:rPr>
              <a:t>Anuales</a:t>
            </a:r>
            <a:r>
              <a:rPr lang="en-US" sz="1050">
                <a:solidFill>
                  <a:schemeClr val="tx1"/>
                </a:solidFill>
                <a:latin typeface="+mj-lt"/>
              </a:rPr>
              <a:t> </a:t>
            </a:r>
            <a:r>
              <a:rPr lang="en-US" sz="1050" err="1">
                <a:solidFill>
                  <a:schemeClr val="tx1"/>
                </a:solidFill>
                <a:latin typeface="+mj-lt"/>
              </a:rPr>
              <a:t>Promedio</a:t>
            </a:r>
            <a:endParaRPr lang="en-US" sz="1100">
              <a:solidFill>
                <a:schemeClr val="tx1"/>
              </a:solidFill>
              <a:latin typeface="+mj-lt"/>
            </a:endParaRPr>
          </a:p>
        </p:txBody>
      </p:sp>
      <p:sp>
        <p:nvSpPr>
          <p:cNvPr id="531" name="Rectangle 530">
            <a:extLst>
              <a:ext uri="{FF2B5EF4-FFF2-40B4-BE49-F238E27FC236}">
                <a16:creationId xmlns:a16="http://schemas.microsoft.com/office/drawing/2014/main" id="{E83DEF5C-D5B9-575F-DAFF-9715194D2FF5}"/>
              </a:ext>
            </a:extLst>
          </p:cNvPr>
          <p:cNvSpPr>
            <a:spLocks/>
          </p:cNvSpPr>
          <p:nvPr/>
        </p:nvSpPr>
        <p:spPr>
          <a:xfrm>
            <a:off x="591393" y="3455962"/>
            <a:ext cx="1155198" cy="169277"/>
          </a:xfrm>
          <a:prstGeom prst="rect">
            <a:avLst/>
          </a:prstGeom>
          <a:noFill/>
        </p:spPr>
        <p:txBody>
          <a:bodyPr wrap="square" lIns="0" tIns="0" rIns="0" bIns="0">
            <a:spAutoFit/>
          </a:bodyPr>
          <a:lstStyle/>
          <a:p>
            <a:pPr algn="ctr">
              <a:spcBef>
                <a:spcPts val="980"/>
              </a:spcBef>
              <a:spcAft>
                <a:spcPts val="980"/>
              </a:spcAft>
            </a:pPr>
            <a:r>
              <a:rPr lang="en-US" sz="1100">
                <a:ln w="3175">
                  <a:noFill/>
                </a:ln>
                <a:gradFill>
                  <a:gsLst>
                    <a:gs pos="15000">
                      <a:srgbClr val="8DC8E8"/>
                    </a:gs>
                    <a:gs pos="85000">
                      <a:srgbClr val="C5B4E3"/>
                    </a:gs>
                  </a:gsLst>
                  <a:lin ang="2700000" scaled="1"/>
                </a:gradFill>
                <a:latin typeface="+mj-lt"/>
                <a:ea typeface="+mj-lt"/>
                <a:cs typeface="Segoe UI" pitchFamily="34" charset="0"/>
              </a:rPr>
              <a:t>$212.6M</a:t>
            </a:r>
            <a:endParaRPr lang="en-IN" sz="1100">
              <a:ln w="3175">
                <a:noFill/>
              </a:ln>
              <a:gradFill>
                <a:gsLst>
                  <a:gs pos="15000">
                    <a:srgbClr val="8DC8E8"/>
                  </a:gs>
                  <a:gs pos="85000">
                    <a:srgbClr val="C5B4E3"/>
                  </a:gs>
                </a:gsLst>
                <a:lin ang="2700000" scaled="1"/>
              </a:gradFill>
              <a:latin typeface="+mj-lt"/>
              <a:ea typeface="+mj-lt"/>
              <a:cs typeface="Segoe UI" pitchFamily="34" charset="0"/>
            </a:endParaRPr>
          </a:p>
        </p:txBody>
      </p:sp>
      <p:sp>
        <p:nvSpPr>
          <p:cNvPr id="556" name="Rectangle 555">
            <a:extLst>
              <a:ext uri="{FF2B5EF4-FFF2-40B4-BE49-F238E27FC236}">
                <a16:creationId xmlns:a16="http://schemas.microsoft.com/office/drawing/2014/main" id="{0DDDE928-9242-D181-E839-E62F9BD34AAA}"/>
              </a:ext>
            </a:extLst>
          </p:cNvPr>
          <p:cNvSpPr>
            <a:spLocks/>
          </p:cNvSpPr>
          <p:nvPr/>
        </p:nvSpPr>
        <p:spPr>
          <a:xfrm>
            <a:off x="1977477" y="3176708"/>
            <a:ext cx="1155198" cy="1692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1100">
                <a:solidFill>
                  <a:schemeClr val="tx1"/>
                </a:solidFill>
                <a:latin typeface="+mj-lt"/>
              </a:rPr>
              <a:t>Costo </a:t>
            </a:r>
            <a:r>
              <a:rPr lang="en-US" sz="1100" err="1">
                <a:solidFill>
                  <a:schemeClr val="tx1"/>
                </a:solidFill>
                <a:latin typeface="+mj-lt"/>
              </a:rPr>
              <a:t>único</a:t>
            </a:r>
            <a:endParaRPr lang="en-IN" sz="1100">
              <a:solidFill>
                <a:schemeClr val="tx1"/>
              </a:solidFill>
              <a:latin typeface="+mj-lt"/>
            </a:endParaRPr>
          </a:p>
        </p:txBody>
      </p:sp>
      <p:sp>
        <p:nvSpPr>
          <p:cNvPr id="583" name="Rectangle 582">
            <a:extLst>
              <a:ext uri="{FF2B5EF4-FFF2-40B4-BE49-F238E27FC236}">
                <a16:creationId xmlns:a16="http://schemas.microsoft.com/office/drawing/2014/main" id="{978C24E3-2FDD-630D-729B-FD76E182EF22}"/>
              </a:ext>
            </a:extLst>
          </p:cNvPr>
          <p:cNvSpPr>
            <a:spLocks/>
          </p:cNvSpPr>
          <p:nvPr/>
        </p:nvSpPr>
        <p:spPr>
          <a:xfrm>
            <a:off x="1977477" y="3455962"/>
            <a:ext cx="1155198" cy="1692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spAutoFit/>
          </a:bodyPr>
          <a:lstStyle/>
          <a:p>
            <a:pPr algn="ctr">
              <a:spcBef>
                <a:spcPts val="980"/>
              </a:spcBef>
              <a:spcAft>
                <a:spcPts val="980"/>
              </a:spcAft>
            </a:pPr>
            <a:r>
              <a:rPr lang="en-US" sz="1100">
                <a:ln w="3175">
                  <a:noFill/>
                </a:ln>
                <a:gradFill>
                  <a:gsLst>
                    <a:gs pos="15000">
                      <a:srgbClr val="8DC8E8"/>
                    </a:gs>
                    <a:gs pos="85000">
                      <a:srgbClr val="C5B4E3"/>
                    </a:gs>
                  </a:gsLst>
                  <a:lin ang="2700000" scaled="1"/>
                </a:gradFill>
                <a:latin typeface="+mj-lt"/>
                <a:ea typeface="+mj-lt"/>
                <a:cs typeface="Segoe UI" pitchFamily="34" charset="0"/>
              </a:rPr>
              <a:t>$30.9M</a:t>
            </a:r>
            <a:endParaRPr lang="en-IN" sz="1100">
              <a:ln w="3175">
                <a:noFill/>
              </a:ln>
              <a:gradFill>
                <a:gsLst>
                  <a:gs pos="15000">
                    <a:srgbClr val="8DC8E8"/>
                  </a:gs>
                  <a:gs pos="85000">
                    <a:srgbClr val="C5B4E3"/>
                  </a:gs>
                </a:gsLst>
                <a:lin ang="2700000" scaled="1"/>
              </a:gradFill>
              <a:latin typeface="+mj-lt"/>
              <a:ea typeface="+mj-lt"/>
              <a:cs typeface="Segoe UI" pitchFamily="34" charset="0"/>
            </a:endParaRPr>
          </a:p>
        </p:txBody>
      </p:sp>
      <p:sp>
        <p:nvSpPr>
          <p:cNvPr id="607" name="Rectangle 606">
            <a:extLst>
              <a:ext uri="{FF2B5EF4-FFF2-40B4-BE49-F238E27FC236}">
                <a16:creationId xmlns:a16="http://schemas.microsoft.com/office/drawing/2014/main" id="{BDCA967F-F63F-FC78-63E1-AFCADA6AF167}"/>
              </a:ext>
            </a:extLst>
          </p:cNvPr>
          <p:cNvSpPr>
            <a:spLocks/>
          </p:cNvSpPr>
          <p:nvPr/>
        </p:nvSpPr>
        <p:spPr>
          <a:xfrm>
            <a:off x="3363561" y="3092070"/>
            <a:ext cx="1155198"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1100">
                <a:solidFill>
                  <a:schemeClr val="tx1"/>
                </a:solidFill>
                <a:latin typeface="+mj-lt"/>
              </a:rPr>
              <a:t>Costo </a:t>
            </a:r>
            <a:r>
              <a:rPr lang="en-US" sz="1100" err="1">
                <a:solidFill>
                  <a:schemeClr val="tx1"/>
                </a:solidFill>
                <a:latin typeface="+mj-lt"/>
              </a:rPr>
              <a:t>Recurrente</a:t>
            </a:r>
            <a:r>
              <a:rPr lang="en-US" sz="1100">
                <a:solidFill>
                  <a:schemeClr val="tx1"/>
                </a:solidFill>
                <a:latin typeface="+mj-lt"/>
              </a:rPr>
              <a:t> </a:t>
            </a:r>
            <a:r>
              <a:rPr lang="en-US" sz="1100" err="1">
                <a:solidFill>
                  <a:schemeClr val="tx1"/>
                </a:solidFill>
                <a:latin typeface="+mj-lt"/>
              </a:rPr>
              <a:t>Anual</a:t>
            </a:r>
            <a:endParaRPr lang="en-IN" sz="1100">
              <a:solidFill>
                <a:schemeClr val="tx1"/>
              </a:solidFill>
              <a:latin typeface="+mj-lt"/>
            </a:endParaRPr>
          </a:p>
        </p:txBody>
      </p:sp>
      <p:sp>
        <p:nvSpPr>
          <p:cNvPr id="631" name="Rectangle 630">
            <a:extLst>
              <a:ext uri="{FF2B5EF4-FFF2-40B4-BE49-F238E27FC236}">
                <a16:creationId xmlns:a16="http://schemas.microsoft.com/office/drawing/2014/main" id="{7CF48A9F-A4B1-B304-5CAE-2D073BF0EEA2}"/>
              </a:ext>
            </a:extLst>
          </p:cNvPr>
          <p:cNvSpPr>
            <a:spLocks/>
          </p:cNvSpPr>
          <p:nvPr/>
        </p:nvSpPr>
        <p:spPr>
          <a:xfrm>
            <a:off x="3363561" y="3455962"/>
            <a:ext cx="1155198" cy="1692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spAutoFit/>
          </a:bodyPr>
          <a:lstStyle/>
          <a:p>
            <a:pPr algn="ctr">
              <a:spcBef>
                <a:spcPts val="980"/>
              </a:spcBef>
              <a:spcAft>
                <a:spcPts val="980"/>
              </a:spcAft>
            </a:pPr>
            <a:r>
              <a:rPr lang="en-US" sz="1100">
                <a:ln w="3175">
                  <a:noFill/>
                </a:ln>
                <a:gradFill>
                  <a:gsLst>
                    <a:gs pos="15000">
                      <a:srgbClr val="8DC8E8"/>
                    </a:gs>
                    <a:gs pos="85000">
                      <a:srgbClr val="C5B4E3"/>
                    </a:gs>
                  </a:gsLst>
                  <a:lin ang="2700000" scaled="1"/>
                </a:gradFill>
                <a:latin typeface="+mj-lt"/>
                <a:ea typeface="+mj-lt"/>
                <a:cs typeface="Segoe UI" pitchFamily="34" charset="0"/>
              </a:rPr>
              <a:t>$37.8M</a:t>
            </a:r>
            <a:endParaRPr lang="en-IN" sz="1100">
              <a:ln w="3175">
                <a:noFill/>
              </a:ln>
              <a:gradFill>
                <a:gsLst>
                  <a:gs pos="15000">
                    <a:srgbClr val="8DC8E8"/>
                  </a:gs>
                  <a:gs pos="85000">
                    <a:srgbClr val="C5B4E3"/>
                  </a:gs>
                </a:gsLst>
                <a:lin ang="2700000" scaled="1"/>
              </a:gradFill>
              <a:latin typeface="+mj-lt"/>
              <a:ea typeface="+mj-lt"/>
              <a:cs typeface="Segoe UI" pitchFamily="34" charset="0"/>
            </a:endParaRPr>
          </a:p>
        </p:txBody>
      </p:sp>
      <p:sp>
        <p:nvSpPr>
          <p:cNvPr id="904" name="Rectangle: Rounded Corners 903">
            <a:extLst>
              <a:ext uri="{FF2B5EF4-FFF2-40B4-BE49-F238E27FC236}">
                <a16:creationId xmlns:a16="http://schemas.microsoft.com/office/drawing/2014/main" id="{0449A031-C632-55F6-B472-35419CBC8F8B}"/>
              </a:ext>
              <a:ext uri="{C183D7F6-B498-43B3-948B-1728B52AA6E4}">
                <adec:decorative xmlns:adec="http://schemas.microsoft.com/office/drawing/2017/decorative" val="1"/>
              </a:ext>
            </a:extLst>
          </p:cNvPr>
          <p:cNvSpPr>
            <a:spLocks/>
          </p:cNvSpPr>
          <p:nvPr/>
        </p:nvSpPr>
        <p:spPr bwMode="auto">
          <a:xfrm>
            <a:off x="591393" y="3960777"/>
            <a:ext cx="3927366" cy="295190"/>
          </a:xfrm>
          <a:prstGeom prst="roundRect">
            <a:avLst>
              <a:gd name="adj" fmla="val 10500"/>
            </a:avLst>
          </a:prstGeom>
          <a:solidFill>
            <a:schemeClr val="bg1">
              <a:lumMod val="85000"/>
              <a:lumOff val="15000"/>
              <a:alpha val="10000"/>
            </a:schemeClr>
          </a:solidFill>
          <a:ln w="635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algn="ctr" defTabSz="914289" fontAlgn="base">
              <a:spcBef>
                <a:spcPct val="0"/>
              </a:spcBef>
              <a:spcAft>
                <a:spcPct val="0"/>
              </a:spcAft>
            </a:pPr>
            <a:r>
              <a:rPr lang="en-US" sz="1100" err="1">
                <a:solidFill>
                  <a:schemeClr val="tx1"/>
                </a:solidFill>
                <a:latin typeface="+mj-lt"/>
                <a:cs typeface="Segoe UI" pitchFamily="34" charset="0"/>
              </a:rPr>
              <a:t>Flujo</a:t>
            </a:r>
            <a:r>
              <a:rPr lang="en-US" sz="1100">
                <a:solidFill>
                  <a:schemeClr val="tx1"/>
                </a:solidFill>
                <a:latin typeface="+mj-lt"/>
                <a:cs typeface="Segoe UI" pitchFamily="34" charset="0"/>
              </a:rPr>
              <a:t> de </a:t>
            </a:r>
            <a:r>
              <a:rPr lang="en-US" sz="1100" err="1">
                <a:solidFill>
                  <a:schemeClr val="tx1"/>
                </a:solidFill>
                <a:latin typeface="+mj-lt"/>
                <a:cs typeface="Segoe UI" pitchFamily="34" charset="0"/>
              </a:rPr>
              <a:t>caja</a:t>
            </a:r>
            <a:endParaRPr lang="en-US" sz="1100">
              <a:solidFill>
                <a:schemeClr val="tx1"/>
              </a:solidFill>
              <a:latin typeface="+mj-lt"/>
              <a:cs typeface="Segoe UI" pitchFamily="34" charset="0"/>
            </a:endParaRPr>
          </a:p>
        </p:txBody>
      </p:sp>
      <p:pic>
        <p:nvPicPr>
          <p:cNvPr id="929" name="Picture 928" descr="Screenshot of a combo chart of a waterfall chart and a line chart with the x-axis labelled as Costs and Benefits in $">
            <a:extLst>
              <a:ext uri="{FF2B5EF4-FFF2-40B4-BE49-F238E27FC236}">
                <a16:creationId xmlns:a16="http://schemas.microsoft.com/office/drawing/2014/main" id="{BF2CB225-B20E-C69D-F2D5-6AE4DC268ABC}"/>
              </a:ext>
            </a:extLst>
          </p:cNvPr>
          <p:cNvPicPr>
            <a:picLocks/>
          </p:cNvPicPr>
          <p:nvPr/>
        </p:nvPicPr>
        <p:blipFill>
          <a:blip r:embed="rId4"/>
          <a:stretch>
            <a:fillRect/>
          </a:stretch>
        </p:blipFill>
        <p:spPr>
          <a:xfrm>
            <a:off x="591394" y="4494491"/>
            <a:ext cx="3927365" cy="1863747"/>
          </a:xfrm>
          <a:prstGeom prst="rect">
            <a:avLst/>
          </a:prstGeom>
        </p:spPr>
      </p:pic>
      <p:sp>
        <p:nvSpPr>
          <p:cNvPr id="934" name="Rectangle: Rounded Corners 933">
            <a:extLst>
              <a:ext uri="{FF2B5EF4-FFF2-40B4-BE49-F238E27FC236}">
                <a16:creationId xmlns:a16="http://schemas.microsoft.com/office/drawing/2014/main" id="{EEC4F476-20D1-F53D-B4B0-CE5F4BC4C658}"/>
              </a:ext>
              <a:ext uri="{C183D7F6-B498-43B3-948B-1728B52AA6E4}">
                <adec:decorative xmlns:adec="http://schemas.microsoft.com/office/drawing/2017/decorative" val="1"/>
              </a:ext>
            </a:extLst>
          </p:cNvPr>
          <p:cNvSpPr>
            <a:spLocks/>
          </p:cNvSpPr>
          <p:nvPr/>
        </p:nvSpPr>
        <p:spPr bwMode="auto">
          <a:xfrm>
            <a:off x="4833426" y="1763659"/>
            <a:ext cx="6765565" cy="295190"/>
          </a:xfrm>
          <a:prstGeom prst="roundRect">
            <a:avLst>
              <a:gd name="adj" fmla="val 14464"/>
            </a:avLst>
          </a:prstGeom>
          <a:solidFill>
            <a:schemeClr val="bg1">
              <a:lumMod val="85000"/>
              <a:lumOff val="15000"/>
              <a:alpha val="10000"/>
            </a:schemeClr>
          </a:solidFill>
          <a:ln w="635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algn="ctr" defTabSz="914289" fontAlgn="base">
              <a:spcBef>
                <a:spcPct val="0"/>
              </a:spcBef>
              <a:spcAft>
                <a:spcPct val="0"/>
              </a:spcAft>
            </a:pPr>
            <a:r>
              <a:rPr lang="en-US" sz="1200" err="1">
                <a:solidFill>
                  <a:schemeClr val="tx1"/>
                </a:solidFill>
                <a:latin typeface="+mj-lt"/>
                <a:cs typeface="Segoe UI" pitchFamily="34" charset="0"/>
              </a:rPr>
              <a:t>Beneficios</a:t>
            </a:r>
            <a:r>
              <a:rPr lang="en-US" sz="1200">
                <a:solidFill>
                  <a:schemeClr val="tx1"/>
                </a:solidFill>
                <a:latin typeface="+mj-lt"/>
                <a:cs typeface="Segoe UI" pitchFamily="34" charset="0"/>
              </a:rPr>
              <a:t> </a:t>
            </a:r>
            <a:r>
              <a:rPr lang="en-US" sz="1200" err="1">
                <a:solidFill>
                  <a:schemeClr val="tx1"/>
                </a:solidFill>
                <a:latin typeface="+mj-lt"/>
                <a:cs typeface="Segoe UI" pitchFamily="34" charset="0"/>
              </a:rPr>
              <a:t>cuantificados</a:t>
            </a:r>
            <a:endParaRPr lang="en-US" sz="1200">
              <a:solidFill>
                <a:schemeClr val="tx1"/>
              </a:solidFill>
              <a:latin typeface="+mj-lt"/>
              <a:cs typeface="Segoe UI" pitchFamily="34" charset="0"/>
            </a:endParaRPr>
          </a:p>
        </p:txBody>
      </p:sp>
      <p:sp>
        <p:nvSpPr>
          <p:cNvPr id="954" name="Freeform: Shape 953" descr="Icon of a piggy bank">
            <a:extLst>
              <a:ext uri="{FF2B5EF4-FFF2-40B4-BE49-F238E27FC236}">
                <a16:creationId xmlns:a16="http://schemas.microsoft.com/office/drawing/2014/main" id="{31236CF3-EDD7-1F78-E177-1EC82EDA8136}"/>
              </a:ext>
            </a:extLst>
          </p:cNvPr>
          <p:cNvSpPr/>
          <p:nvPr/>
        </p:nvSpPr>
        <p:spPr>
          <a:xfrm>
            <a:off x="4868242" y="2198112"/>
            <a:ext cx="309187" cy="298962"/>
          </a:xfrm>
          <a:custGeom>
            <a:avLst/>
            <a:gdLst>
              <a:gd name="connsiteX0" fmla="*/ 82537 w 275122"/>
              <a:gd name="connsiteY0" fmla="*/ 87195 h 266024"/>
              <a:gd name="connsiteX1" fmla="*/ 68780 w 275122"/>
              <a:gd name="connsiteY1" fmla="*/ 100951 h 266024"/>
              <a:gd name="connsiteX2" fmla="*/ 82537 w 275122"/>
              <a:gd name="connsiteY2" fmla="*/ 114707 h 266024"/>
              <a:gd name="connsiteX3" fmla="*/ 96293 w 275122"/>
              <a:gd name="connsiteY3" fmla="*/ 100951 h 266024"/>
              <a:gd name="connsiteX4" fmla="*/ 82537 w 275122"/>
              <a:gd name="connsiteY4" fmla="*/ 87195 h 266024"/>
              <a:gd name="connsiteX5" fmla="*/ 199682 w 275122"/>
              <a:gd name="connsiteY5" fmla="*/ 5206 h 266024"/>
              <a:gd name="connsiteX6" fmla="*/ 247156 w 275122"/>
              <a:gd name="connsiteY6" fmla="*/ 66863 h 266024"/>
              <a:gd name="connsiteX7" fmla="*/ 223660 w 275122"/>
              <a:gd name="connsiteY7" fmla="*/ 105105 h 266024"/>
              <a:gd name="connsiteX8" fmla="*/ 203122 w 275122"/>
              <a:gd name="connsiteY8" fmla="*/ 106150 h 266024"/>
              <a:gd name="connsiteX9" fmla="*/ 152280 w 275122"/>
              <a:gd name="connsiteY9" fmla="*/ 85103 h 266024"/>
              <a:gd name="connsiteX10" fmla="*/ 142761 w 275122"/>
              <a:gd name="connsiteY10" fmla="*/ 78432 h 266024"/>
              <a:gd name="connsiteX11" fmla="*/ 140285 w 275122"/>
              <a:gd name="connsiteY11" fmla="*/ 74855 h 266024"/>
              <a:gd name="connsiteX12" fmla="*/ 138496 w 275122"/>
              <a:gd name="connsiteY12" fmla="*/ 69848 h 266024"/>
              <a:gd name="connsiteX13" fmla="*/ 138024 w 275122"/>
              <a:gd name="connsiteY13" fmla="*/ 52680 h 266024"/>
              <a:gd name="connsiteX14" fmla="*/ 199682 w 275122"/>
              <a:gd name="connsiteY14" fmla="*/ 5206 h 266024"/>
              <a:gd name="connsiteX15" fmla="*/ 77601 w 275122"/>
              <a:gd name="connsiteY15" fmla="*/ 980 h 266024"/>
              <a:gd name="connsiteX16" fmla="*/ 92716 w 275122"/>
              <a:gd name="connsiteY16" fmla="*/ 4025 h 266024"/>
              <a:gd name="connsiteX17" fmla="*/ 111163 w 275122"/>
              <a:gd name="connsiteY17" fmla="*/ 19625 h 266024"/>
              <a:gd name="connsiteX18" fmla="*/ 131164 w 275122"/>
              <a:gd name="connsiteY18" fmla="*/ 28704 h 266024"/>
              <a:gd name="connsiteX19" fmla="*/ 124974 w 275122"/>
              <a:gd name="connsiteY19" fmla="*/ 72379 h 266024"/>
              <a:gd name="connsiteX20" fmla="*/ 147011 w 275122"/>
              <a:gd name="connsiteY20" fmla="*/ 97801 h 266024"/>
              <a:gd name="connsiteX21" fmla="*/ 197854 w 275122"/>
              <a:gd name="connsiteY21" fmla="*/ 118847 h 266024"/>
              <a:gd name="connsiteX22" fmla="*/ 231419 w 275122"/>
              <a:gd name="connsiteY22" fmla="*/ 116454 h 266024"/>
              <a:gd name="connsiteX23" fmla="*/ 231419 w 275122"/>
              <a:gd name="connsiteY23" fmla="*/ 116468 h 266024"/>
              <a:gd name="connsiteX24" fmla="*/ 258463 w 275122"/>
              <a:gd name="connsiteY24" fmla="*/ 79450 h 266024"/>
              <a:gd name="connsiteX25" fmla="*/ 262342 w 275122"/>
              <a:gd name="connsiteY25" fmla="*/ 85269 h 266024"/>
              <a:gd name="connsiteX26" fmla="*/ 275122 w 275122"/>
              <a:gd name="connsiteY26" fmla="*/ 135341 h 266024"/>
              <a:gd name="connsiteX27" fmla="*/ 252011 w 275122"/>
              <a:gd name="connsiteY27" fmla="*/ 200517 h 266024"/>
              <a:gd name="connsiteX28" fmla="*/ 233853 w 275122"/>
              <a:gd name="connsiteY28" fmla="*/ 216791 h 266024"/>
              <a:gd name="connsiteX29" fmla="*/ 233853 w 275122"/>
              <a:gd name="connsiteY29" fmla="*/ 241964 h 266024"/>
              <a:gd name="connsiteX30" fmla="*/ 209780 w 275122"/>
              <a:gd name="connsiteY30" fmla="*/ 266024 h 266024"/>
              <a:gd name="connsiteX31" fmla="*/ 192585 w 275122"/>
              <a:gd name="connsiteY31" fmla="*/ 266024 h 266024"/>
              <a:gd name="connsiteX32" fmla="*/ 171951 w 275122"/>
              <a:gd name="connsiteY32" fmla="*/ 245390 h 266024"/>
              <a:gd name="connsiteX33" fmla="*/ 144439 w 275122"/>
              <a:gd name="connsiteY33" fmla="*/ 245390 h 266024"/>
              <a:gd name="connsiteX34" fmla="*/ 123805 w 275122"/>
              <a:gd name="connsiteY34" fmla="*/ 266024 h 266024"/>
              <a:gd name="connsiteX35" fmla="*/ 106610 w 275122"/>
              <a:gd name="connsiteY35" fmla="*/ 266024 h 266024"/>
              <a:gd name="connsiteX36" fmla="*/ 82537 w 275122"/>
              <a:gd name="connsiteY36" fmla="*/ 241951 h 266024"/>
              <a:gd name="connsiteX37" fmla="*/ 82537 w 275122"/>
              <a:gd name="connsiteY37" fmla="*/ 232541 h 266024"/>
              <a:gd name="connsiteX38" fmla="*/ 76154 w 275122"/>
              <a:gd name="connsiteY38" fmla="*/ 230134 h 266024"/>
              <a:gd name="connsiteX39" fmla="*/ 47734 w 275122"/>
              <a:gd name="connsiteY39" fmla="*/ 211412 h 266024"/>
              <a:gd name="connsiteX40" fmla="*/ 25655 w 275122"/>
              <a:gd name="connsiteY40" fmla="*/ 182112 h 266024"/>
              <a:gd name="connsiteX41" fmla="*/ 21129 w 275122"/>
              <a:gd name="connsiteY41" fmla="*/ 178549 h 266024"/>
              <a:gd name="connsiteX42" fmla="*/ 0 w 275122"/>
              <a:gd name="connsiteY42" fmla="*/ 153609 h 266024"/>
              <a:gd name="connsiteX43" fmla="*/ 0 w 275122"/>
              <a:gd name="connsiteY43" fmla="*/ 129495 h 266024"/>
              <a:gd name="connsiteX44" fmla="*/ 19809 w 275122"/>
              <a:gd name="connsiteY44" fmla="*/ 106109 h 266024"/>
              <a:gd name="connsiteX45" fmla="*/ 23619 w 275122"/>
              <a:gd name="connsiteY45" fmla="*/ 102202 h 266024"/>
              <a:gd name="connsiteX46" fmla="*/ 40856 w 275122"/>
              <a:gd name="connsiteY46" fmla="*/ 73026 h 266024"/>
              <a:gd name="connsiteX47" fmla="*/ 63663 w 275122"/>
              <a:gd name="connsiteY47" fmla="*/ 55886 h 266024"/>
              <a:gd name="connsiteX48" fmla="*/ 68780 w 275122"/>
              <a:gd name="connsiteY48" fmla="*/ 53121 h 266024"/>
              <a:gd name="connsiteX49" fmla="*/ 68780 w 275122"/>
              <a:gd name="connsiteY49" fmla="*/ 13875 h 266024"/>
              <a:gd name="connsiteX50" fmla="*/ 77601 w 275122"/>
              <a:gd name="connsiteY50" fmla="*/ 980 h 26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75122" h="266024">
                <a:moveTo>
                  <a:pt x="82537" y="87195"/>
                </a:moveTo>
                <a:cubicBezTo>
                  <a:pt x="74939" y="87195"/>
                  <a:pt x="68780" y="93353"/>
                  <a:pt x="68780" y="100951"/>
                </a:cubicBezTo>
                <a:cubicBezTo>
                  <a:pt x="68780" y="108548"/>
                  <a:pt x="74939" y="114707"/>
                  <a:pt x="82537" y="114707"/>
                </a:cubicBezTo>
                <a:cubicBezTo>
                  <a:pt x="90134" y="114707"/>
                  <a:pt x="96293" y="108548"/>
                  <a:pt x="96293" y="100951"/>
                </a:cubicBezTo>
                <a:cubicBezTo>
                  <a:pt x="96293" y="93353"/>
                  <a:pt x="90134" y="87195"/>
                  <a:pt x="82537" y="87195"/>
                </a:cubicBezTo>
                <a:close/>
                <a:moveTo>
                  <a:pt x="199682" y="5206"/>
                </a:moveTo>
                <a:cubicBezTo>
                  <a:pt x="229817" y="9122"/>
                  <a:pt x="251072" y="36727"/>
                  <a:pt x="247156" y="66863"/>
                </a:cubicBezTo>
                <a:cubicBezTo>
                  <a:pt x="245105" y="82366"/>
                  <a:pt x="236563" y="96269"/>
                  <a:pt x="223660" y="105105"/>
                </a:cubicBezTo>
                <a:cubicBezTo>
                  <a:pt x="217635" y="109218"/>
                  <a:pt x="209863" y="108956"/>
                  <a:pt x="203122" y="106150"/>
                </a:cubicBezTo>
                <a:lnTo>
                  <a:pt x="152280" y="85103"/>
                </a:lnTo>
                <a:cubicBezTo>
                  <a:pt x="148621" y="83590"/>
                  <a:pt x="145264" y="81320"/>
                  <a:pt x="142761" y="78432"/>
                </a:cubicBezTo>
                <a:cubicBezTo>
                  <a:pt x="141798" y="77331"/>
                  <a:pt x="140972" y="76148"/>
                  <a:pt x="140285" y="74855"/>
                </a:cubicBezTo>
                <a:cubicBezTo>
                  <a:pt x="139446" y="73314"/>
                  <a:pt x="138840" y="71636"/>
                  <a:pt x="138496" y="69848"/>
                </a:cubicBezTo>
                <a:cubicBezTo>
                  <a:pt x="137441" y="64185"/>
                  <a:pt x="137283" y="58392"/>
                  <a:pt x="138024" y="52680"/>
                </a:cubicBezTo>
                <a:cubicBezTo>
                  <a:pt x="141941" y="22544"/>
                  <a:pt x="169545" y="1290"/>
                  <a:pt x="199682" y="5206"/>
                </a:cubicBezTo>
                <a:close/>
                <a:moveTo>
                  <a:pt x="77601" y="980"/>
                </a:moveTo>
                <a:cubicBezTo>
                  <a:pt x="82537" y="-914"/>
                  <a:pt x="88521" y="-150"/>
                  <a:pt x="92716" y="4025"/>
                </a:cubicBezTo>
                <a:cubicBezTo>
                  <a:pt x="97256" y="8551"/>
                  <a:pt x="103858" y="14590"/>
                  <a:pt x="111163" y="19625"/>
                </a:cubicBezTo>
                <a:cubicBezTo>
                  <a:pt x="118454" y="24659"/>
                  <a:pt x="125428" y="27975"/>
                  <a:pt x="131164" y="28704"/>
                </a:cubicBezTo>
                <a:cubicBezTo>
                  <a:pt x="124362" y="42188"/>
                  <a:pt x="122186" y="57536"/>
                  <a:pt x="124974" y="72379"/>
                </a:cubicBezTo>
                <a:cubicBezTo>
                  <a:pt x="127464" y="85558"/>
                  <a:pt x="137547" y="93880"/>
                  <a:pt x="147011" y="97801"/>
                </a:cubicBezTo>
                <a:lnTo>
                  <a:pt x="197854" y="118847"/>
                </a:lnTo>
                <a:cubicBezTo>
                  <a:pt x="207332" y="122782"/>
                  <a:pt x="220331" y="124020"/>
                  <a:pt x="231419" y="116454"/>
                </a:cubicBezTo>
                <a:lnTo>
                  <a:pt x="231419" y="116468"/>
                </a:lnTo>
                <a:cubicBezTo>
                  <a:pt x="244400" y="107584"/>
                  <a:pt x="253946" y="94518"/>
                  <a:pt x="258463" y="79450"/>
                </a:cubicBezTo>
                <a:cubicBezTo>
                  <a:pt x="259839" y="81307"/>
                  <a:pt x="261132" y="83247"/>
                  <a:pt x="262342" y="85269"/>
                </a:cubicBezTo>
                <a:cubicBezTo>
                  <a:pt x="270651" y="98997"/>
                  <a:pt x="275122" y="115573"/>
                  <a:pt x="275122" y="135341"/>
                </a:cubicBezTo>
                <a:cubicBezTo>
                  <a:pt x="275122" y="165687"/>
                  <a:pt x="263663" y="186926"/>
                  <a:pt x="252011" y="200517"/>
                </a:cubicBezTo>
                <a:cubicBezTo>
                  <a:pt x="246702" y="206717"/>
                  <a:pt x="240597" y="212189"/>
                  <a:pt x="233853" y="216791"/>
                </a:cubicBezTo>
                <a:lnTo>
                  <a:pt x="233853" y="241964"/>
                </a:lnTo>
                <a:cubicBezTo>
                  <a:pt x="233845" y="255254"/>
                  <a:pt x="223070" y="266024"/>
                  <a:pt x="209780" y="266024"/>
                </a:cubicBezTo>
                <a:lnTo>
                  <a:pt x="192585" y="266024"/>
                </a:lnTo>
                <a:cubicBezTo>
                  <a:pt x="181190" y="266024"/>
                  <a:pt x="171951" y="256785"/>
                  <a:pt x="171951" y="245390"/>
                </a:cubicBezTo>
                <a:lnTo>
                  <a:pt x="144439" y="245390"/>
                </a:lnTo>
                <a:cubicBezTo>
                  <a:pt x="144439" y="256785"/>
                  <a:pt x="135200" y="266024"/>
                  <a:pt x="123805" y="266024"/>
                </a:cubicBezTo>
                <a:lnTo>
                  <a:pt x="106610" y="266024"/>
                </a:lnTo>
                <a:cubicBezTo>
                  <a:pt x="93314" y="266024"/>
                  <a:pt x="82537" y="255246"/>
                  <a:pt x="82537" y="241951"/>
                </a:cubicBezTo>
                <a:lnTo>
                  <a:pt x="82537" y="232541"/>
                </a:lnTo>
                <a:cubicBezTo>
                  <a:pt x="80381" y="231815"/>
                  <a:pt x="78252" y="231012"/>
                  <a:pt x="76154" y="230134"/>
                </a:cubicBezTo>
                <a:cubicBezTo>
                  <a:pt x="65562" y="225783"/>
                  <a:pt x="55912" y="219426"/>
                  <a:pt x="47734" y="211412"/>
                </a:cubicBezTo>
                <a:cubicBezTo>
                  <a:pt x="39081" y="202689"/>
                  <a:pt x="31654" y="192833"/>
                  <a:pt x="25655" y="182112"/>
                </a:cubicBezTo>
                <a:cubicBezTo>
                  <a:pt x="24755" y="180307"/>
                  <a:pt x="23095" y="179000"/>
                  <a:pt x="21129" y="178549"/>
                </a:cubicBezTo>
                <a:cubicBezTo>
                  <a:pt x="8937" y="176518"/>
                  <a:pt x="0" y="165969"/>
                  <a:pt x="0" y="153609"/>
                </a:cubicBezTo>
                <a:lnTo>
                  <a:pt x="0" y="129495"/>
                </a:lnTo>
                <a:cubicBezTo>
                  <a:pt x="0" y="117898"/>
                  <a:pt x="8391" y="108008"/>
                  <a:pt x="19809" y="106109"/>
                </a:cubicBezTo>
                <a:cubicBezTo>
                  <a:pt x="21006" y="105903"/>
                  <a:pt x="22780" y="104720"/>
                  <a:pt x="23619" y="102202"/>
                </a:cubicBezTo>
                <a:cubicBezTo>
                  <a:pt x="26260" y="94279"/>
                  <a:pt x="31391" y="82476"/>
                  <a:pt x="40856" y="73026"/>
                </a:cubicBezTo>
                <a:cubicBezTo>
                  <a:pt x="47676" y="66340"/>
                  <a:pt x="55344" y="60578"/>
                  <a:pt x="63663" y="55886"/>
                </a:cubicBezTo>
                <a:cubicBezTo>
                  <a:pt x="65534" y="54813"/>
                  <a:pt x="67267" y="53891"/>
                  <a:pt x="68780" y="53121"/>
                </a:cubicBezTo>
                <a:lnTo>
                  <a:pt x="68780" y="13875"/>
                </a:lnTo>
                <a:cubicBezTo>
                  <a:pt x="68780" y="7423"/>
                  <a:pt x="72666" y="2873"/>
                  <a:pt x="77601" y="980"/>
                </a:cubicBezTo>
                <a:close/>
              </a:path>
            </a:pathLst>
          </a:custGeom>
          <a:gradFill flip="none" rotWithShape="1">
            <a:gsLst>
              <a:gs pos="85000">
                <a:srgbClr val="D59ED7"/>
              </a:gs>
              <a:gs pos="14000">
                <a:srgbClr val="8DC8E8"/>
              </a:gs>
            </a:gsLst>
            <a:lin ang="2700000" scaled="1"/>
            <a:tileRect/>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182" fontAlgn="base">
              <a:spcBef>
                <a:spcPct val="0"/>
              </a:spcBef>
              <a:spcAft>
                <a:spcPct val="0"/>
              </a:spcAft>
            </a:pPr>
            <a:endParaRPr lang="en-US" sz="1568" b="1" kern="0">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973" name="TextBox 972">
            <a:extLst>
              <a:ext uri="{FF2B5EF4-FFF2-40B4-BE49-F238E27FC236}">
                <a16:creationId xmlns:a16="http://schemas.microsoft.com/office/drawing/2014/main" id="{11C35878-AFC2-1834-E076-FC48663BEC2E}"/>
              </a:ext>
            </a:extLst>
          </p:cNvPr>
          <p:cNvSpPr txBox="1"/>
          <p:nvPr/>
        </p:nvSpPr>
        <p:spPr>
          <a:xfrm>
            <a:off x="5279169" y="2220191"/>
            <a:ext cx="1118320" cy="169277"/>
          </a:xfrm>
          <a:prstGeom prst="rect">
            <a:avLst/>
          </a:prstGeom>
          <a:noFill/>
        </p:spPr>
        <p:txBody>
          <a:bodyPr wrap="square" lIns="0" tIns="0" rIns="0" bIns="0">
            <a:spAutoFit/>
          </a:bodyPr>
          <a:lstStyle/>
          <a:p>
            <a:r>
              <a:rPr lang="en-IN" sz="1100" err="1">
                <a:latin typeface="+mj-lt"/>
              </a:rPr>
              <a:t>Ahorro</a:t>
            </a:r>
            <a:r>
              <a:rPr lang="en-IN" sz="1100">
                <a:latin typeface="+mj-lt"/>
              </a:rPr>
              <a:t> de </a:t>
            </a:r>
            <a:r>
              <a:rPr lang="en-IN" sz="1100" err="1">
                <a:latin typeface="+mj-lt"/>
              </a:rPr>
              <a:t>costes</a:t>
            </a:r>
            <a:endParaRPr lang="en-IN" sz="1100">
              <a:latin typeface="+mj-lt"/>
            </a:endParaRPr>
          </a:p>
        </p:txBody>
      </p:sp>
      <p:sp>
        <p:nvSpPr>
          <p:cNvPr id="991" name="TextBox 990">
            <a:extLst>
              <a:ext uri="{FF2B5EF4-FFF2-40B4-BE49-F238E27FC236}">
                <a16:creationId xmlns:a16="http://schemas.microsoft.com/office/drawing/2014/main" id="{867F2FCF-1483-CB9D-EDFB-DBEEEF774C00}"/>
              </a:ext>
            </a:extLst>
          </p:cNvPr>
          <p:cNvSpPr txBox="1"/>
          <p:nvPr/>
        </p:nvSpPr>
        <p:spPr>
          <a:xfrm>
            <a:off x="4921201" y="2567491"/>
            <a:ext cx="2016913" cy="215444"/>
          </a:xfrm>
          <a:prstGeom prst="rect">
            <a:avLst/>
          </a:prstGeom>
          <a:noFill/>
        </p:spPr>
        <p:txBody>
          <a:bodyPr wrap="square" lIns="0" tIns="0" rIns="0" bIns="0">
            <a:spAutoFit/>
          </a:bodyPr>
          <a:lstStyle/>
          <a:p>
            <a:r>
              <a:rPr lang="es-MX" sz="700"/>
              <a:t>Trabaje más rápido, evite las tareas rutinarias y mejore las habilidades de los empleados.</a:t>
            </a:r>
            <a:endParaRPr lang="en-IN" sz="900"/>
          </a:p>
        </p:txBody>
      </p:sp>
      <p:sp>
        <p:nvSpPr>
          <p:cNvPr id="1008" name="TextBox 1007">
            <a:extLst>
              <a:ext uri="{FF2B5EF4-FFF2-40B4-BE49-F238E27FC236}">
                <a16:creationId xmlns:a16="http://schemas.microsoft.com/office/drawing/2014/main" id="{B46A4283-65FB-F2C2-DE1A-494CC00D3BD1}"/>
              </a:ext>
            </a:extLst>
          </p:cNvPr>
          <p:cNvSpPr txBox="1"/>
          <p:nvPr/>
        </p:nvSpPr>
        <p:spPr>
          <a:xfrm>
            <a:off x="4921201" y="2881240"/>
            <a:ext cx="1363269" cy="271554"/>
          </a:xfrm>
          <a:prstGeom prst="rect">
            <a:avLst/>
          </a:prstGeom>
          <a:noFill/>
        </p:spPr>
        <p:txBody>
          <a:bodyPr wrap="square" lIns="0" tIns="0" rIns="0" bIns="0">
            <a:spAutoFit/>
          </a:bodyPr>
          <a:lstStyle/>
          <a:p>
            <a:pPr algn="ctr">
              <a:spcBef>
                <a:spcPts val="980"/>
              </a:spcBef>
              <a:spcAft>
                <a:spcPts val="980"/>
              </a:spcAft>
              <a:defRPr/>
            </a:pPr>
            <a:r>
              <a:rPr lang="en-IN" sz="1765">
                <a:ln w="3175">
                  <a:noFill/>
                </a:ln>
                <a:gradFill>
                  <a:gsLst>
                    <a:gs pos="15000">
                      <a:srgbClr val="8DC8E8"/>
                    </a:gs>
                    <a:gs pos="85000">
                      <a:srgbClr val="C5B4E3"/>
                    </a:gs>
                  </a:gsLst>
                  <a:lin ang="2700000" scaled="1"/>
                </a:gradFill>
                <a:latin typeface="+mj-lt"/>
                <a:ea typeface="+mj-lt"/>
                <a:cs typeface="Segoe UI" pitchFamily="34" charset="0"/>
              </a:rPr>
              <a:t>$179M</a:t>
            </a:r>
          </a:p>
        </p:txBody>
      </p:sp>
      <p:sp>
        <p:nvSpPr>
          <p:cNvPr id="1024" name="Graphic 66" descr="Icon of a chart and an upward arrow">
            <a:extLst>
              <a:ext uri="{FF2B5EF4-FFF2-40B4-BE49-F238E27FC236}">
                <a16:creationId xmlns:a16="http://schemas.microsoft.com/office/drawing/2014/main" id="{64227D40-E71B-9F5E-ECF4-2FBECC7EB78F}"/>
              </a:ext>
            </a:extLst>
          </p:cNvPr>
          <p:cNvSpPr/>
          <p:nvPr/>
        </p:nvSpPr>
        <p:spPr>
          <a:xfrm>
            <a:off x="7283575" y="2190939"/>
            <a:ext cx="256227" cy="269713"/>
          </a:xfrm>
          <a:custGeom>
            <a:avLst/>
            <a:gdLst>
              <a:gd name="connsiteX0" fmla="*/ 192585 w 261365"/>
              <a:gd name="connsiteY0" fmla="*/ 27512 h 275121"/>
              <a:gd name="connsiteX1" fmla="*/ 178829 w 261365"/>
              <a:gd name="connsiteY1" fmla="*/ 13756 h 275121"/>
              <a:gd name="connsiteX2" fmla="*/ 192585 w 261365"/>
              <a:gd name="connsiteY2" fmla="*/ 0 h 275121"/>
              <a:gd name="connsiteX3" fmla="*/ 247610 w 261365"/>
              <a:gd name="connsiteY3" fmla="*/ 0 h 275121"/>
              <a:gd name="connsiteX4" fmla="*/ 261366 w 261365"/>
              <a:gd name="connsiteY4" fmla="*/ 13756 h 275121"/>
              <a:gd name="connsiteX5" fmla="*/ 261366 w 261365"/>
              <a:gd name="connsiteY5" fmla="*/ 68780 h 275121"/>
              <a:gd name="connsiteX6" fmla="*/ 247610 w 261365"/>
              <a:gd name="connsiteY6" fmla="*/ 82537 h 275121"/>
              <a:gd name="connsiteX7" fmla="*/ 233853 w 261365"/>
              <a:gd name="connsiteY7" fmla="*/ 68780 h 275121"/>
              <a:gd name="connsiteX8" fmla="*/ 233853 w 261365"/>
              <a:gd name="connsiteY8" fmla="*/ 46963 h 275121"/>
              <a:gd name="connsiteX9" fmla="*/ 154164 w 261365"/>
              <a:gd name="connsiteY9" fmla="*/ 126652 h 275121"/>
              <a:gd name="connsiteX10" fmla="*/ 134713 w 261365"/>
              <a:gd name="connsiteY10" fmla="*/ 126652 h 275121"/>
              <a:gd name="connsiteX11" fmla="*/ 96293 w 261365"/>
              <a:gd name="connsiteY11" fmla="*/ 88232 h 275121"/>
              <a:gd name="connsiteX12" fmla="*/ 23482 w 261365"/>
              <a:gd name="connsiteY12" fmla="*/ 161042 h 275121"/>
              <a:gd name="connsiteX13" fmla="*/ 4031 w 261365"/>
              <a:gd name="connsiteY13" fmla="*/ 160704 h 275121"/>
              <a:gd name="connsiteX14" fmla="*/ 4031 w 261365"/>
              <a:gd name="connsiteY14" fmla="*/ 141591 h 275121"/>
              <a:gd name="connsiteX15" fmla="*/ 86567 w 261365"/>
              <a:gd name="connsiteY15" fmla="*/ 59055 h 275121"/>
              <a:gd name="connsiteX16" fmla="*/ 106018 w 261365"/>
              <a:gd name="connsiteY16" fmla="*/ 59055 h 275121"/>
              <a:gd name="connsiteX17" fmla="*/ 144439 w 261365"/>
              <a:gd name="connsiteY17" fmla="*/ 97476 h 275121"/>
              <a:gd name="connsiteX18" fmla="*/ 214402 w 261365"/>
              <a:gd name="connsiteY18" fmla="*/ 27512 h 275121"/>
              <a:gd name="connsiteX19" fmla="*/ 192585 w 261365"/>
              <a:gd name="connsiteY19" fmla="*/ 27512 h 275121"/>
              <a:gd name="connsiteX20" fmla="*/ 27512 w 261365"/>
              <a:gd name="connsiteY20" fmla="*/ 220097 h 275121"/>
              <a:gd name="connsiteX21" fmla="*/ 27512 w 261365"/>
              <a:gd name="connsiteY21" fmla="*/ 261366 h 275121"/>
              <a:gd name="connsiteX22" fmla="*/ 13756 w 261365"/>
              <a:gd name="connsiteY22" fmla="*/ 275122 h 275121"/>
              <a:gd name="connsiteX23" fmla="*/ 0 w 261365"/>
              <a:gd name="connsiteY23" fmla="*/ 261366 h 275121"/>
              <a:gd name="connsiteX24" fmla="*/ 0 w 261365"/>
              <a:gd name="connsiteY24" fmla="*/ 220097 h 275121"/>
              <a:gd name="connsiteX25" fmla="*/ 13756 w 261365"/>
              <a:gd name="connsiteY25" fmla="*/ 206341 h 275121"/>
              <a:gd name="connsiteX26" fmla="*/ 27512 w 261365"/>
              <a:gd name="connsiteY26" fmla="*/ 220097 h 275121"/>
              <a:gd name="connsiteX27" fmla="*/ 96293 w 261365"/>
              <a:gd name="connsiteY27" fmla="*/ 165073 h 275121"/>
              <a:gd name="connsiteX28" fmla="*/ 82537 w 261365"/>
              <a:gd name="connsiteY28" fmla="*/ 151317 h 275121"/>
              <a:gd name="connsiteX29" fmla="*/ 68780 w 261365"/>
              <a:gd name="connsiteY29" fmla="*/ 165073 h 275121"/>
              <a:gd name="connsiteX30" fmla="*/ 68780 w 261365"/>
              <a:gd name="connsiteY30" fmla="*/ 261366 h 275121"/>
              <a:gd name="connsiteX31" fmla="*/ 82537 w 261365"/>
              <a:gd name="connsiteY31" fmla="*/ 275122 h 275121"/>
              <a:gd name="connsiteX32" fmla="*/ 96293 w 261365"/>
              <a:gd name="connsiteY32" fmla="*/ 261366 h 275121"/>
              <a:gd name="connsiteX33" fmla="*/ 96293 w 261365"/>
              <a:gd name="connsiteY33" fmla="*/ 165073 h 275121"/>
              <a:gd name="connsiteX34" fmla="*/ 151317 w 261365"/>
              <a:gd name="connsiteY34" fmla="*/ 178829 h 275121"/>
              <a:gd name="connsiteX35" fmla="*/ 165073 w 261365"/>
              <a:gd name="connsiteY35" fmla="*/ 192585 h 275121"/>
              <a:gd name="connsiteX36" fmla="*/ 165073 w 261365"/>
              <a:gd name="connsiteY36" fmla="*/ 261366 h 275121"/>
              <a:gd name="connsiteX37" fmla="*/ 151317 w 261365"/>
              <a:gd name="connsiteY37" fmla="*/ 275122 h 275121"/>
              <a:gd name="connsiteX38" fmla="*/ 137561 w 261365"/>
              <a:gd name="connsiteY38" fmla="*/ 261366 h 275121"/>
              <a:gd name="connsiteX39" fmla="*/ 137561 w 261365"/>
              <a:gd name="connsiteY39" fmla="*/ 192585 h 275121"/>
              <a:gd name="connsiteX40" fmla="*/ 151317 w 261365"/>
              <a:gd name="connsiteY40" fmla="*/ 178829 h 275121"/>
              <a:gd name="connsiteX41" fmla="*/ 233853 w 261365"/>
              <a:gd name="connsiteY41" fmla="*/ 123805 h 275121"/>
              <a:gd name="connsiteX42" fmla="*/ 220097 w 261365"/>
              <a:gd name="connsiteY42" fmla="*/ 110049 h 275121"/>
              <a:gd name="connsiteX43" fmla="*/ 206341 w 261365"/>
              <a:gd name="connsiteY43" fmla="*/ 123805 h 275121"/>
              <a:gd name="connsiteX44" fmla="*/ 206341 w 261365"/>
              <a:gd name="connsiteY44" fmla="*/ 261366 h 275121"/>
              <a:gd name="connsiteX45" fmla="*/ 220097 w 261365"/>
              <a:gd name="connsiteY45" fmla="*/ 275122 h 275121"/>
              <a:gd name="connsiteX46" fmla="*/ 233853 w 261365"/>
              <a:gd name="connsiteY46" fmla="*/ 261366 h 275121"/>
              <a:gd name="connsiteX47" fmla="*/ 233853 w 261365"/>
              <a:gd name="connsiteY47" fmla="*/ 123805 h 27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61365" h="275121">
                <a:moveTo>
                  <a:pt x="192585" y="27512"/>
                </a:moveTo>
                <a:cubicBezTo>
                  <a:pt x="184988" y="27512"/>
                  <a:pt x="178829" y="21353"/>
                  <a:pt x="178829" y="13756"/>
                </a:cubicBezTo>
                <a:cubicBezTo>
                  <a:pt x="178829" y="6159"/>
                  <a:pt x="184988" y="0"/>
                  <a:pt x="192585" y="0"/>
                </a:cubicBezTo>
                <a:lnTo>
                  <a:pt x="247610" y="0"/>
                </a:lnTo>
                <a:cubicBezTo>
                  <a:pt x="255207" y="0"/>
                  <a:pt x="261366" y="6159"/>
                  <a:pt x="261366" y="13756"/>
                </a:cubicBezTo>
                <a:lnTo>
                  <a:pt x="261366" y="68780"/>
                </a:lnTo>
                <a:cubicBezTo>
                  <a:pt x="261366" y="76378"/>
                  <a:pt x="255207" y="82537"/>
                  <a:pt x="247610" y="82537"/>
                </a:cubicBezTo>
                <a:cubicBezTo>
                  <a:pt x="240012" y="82537"/>
                  <a:pt x="233853" y="76378"/>
                  <a:pt x="233853" y="68780"/>
                </a:cubicBezTo>
                <a:lnTo>
                  <a:pt x="233853" y="46963"/>
                </a:lnTo>
                <a:lnTo>
                  <a:pt x="154164" y="126652"/>
                </a:lnTo>
                <a:cubicBezTo>
                  <a:pt x="148793" y="132023"/>
                  <a:pt x="140085" y="132023"/>
                  <a:pt x="134713" y="126652"/>
                </a:cubicBezTo>
                <a:lnTo>
                  <a:pt x="96293" y="88232"/>
                </a:lnTo>
                <a:lnTo>
                  <a:pt x="23482" y="161042"/>
                </a:lnTo>
                <a:cubicBezTo>
                  <a:pt x="18017" y="166321"/>
                  <a:pt x="9308" y="166169"/>
                  <a:pt x="4031" y="160704"/>
                </a:cubicBezTo>
                <a:cubicBezTo>
                  <a:pt x="-1118" y="155374"/>
                  <a:pt x="-1118" y="146922"/>
                  <a:pt x="4031" y="141591"/>
                </a:cubicBezTo>
                <a:lnTo>
                  <a:pt x="86567" y="59055"/>
                </a:lnTo>
                <a:cubicBezTo>
                  <a:pt x="91939" y="53685"/>
                  <a:pt x="100646" y="53685"/>
                  <a:pt x="106018" y="59055"/>
                </a:cubicBezTo>
                <a:lnTo>
                  <a:pt x="144439" y="97476"/>
                </a:lnTo>
                <a:lnTo>
                  <a:pt x="214402" y="27512"/>
                </a:lnTo>
                <a:lnTo>
                  <a:pt x="192585" y="27512"/>
                </a:lnTo>
                <a:close/>
                <a:moveTo>
                  <a:pt x="27512" y="220097"/>
                </a:moveTo>
                <a:lnTo>
                  <a:pt x="27512" y="261366"/>
                </a:lnTo>
                <a:cubicBezTo>
                  <a:pt x="27512" y="268963"/>
                  <a:pt x="21353" y="275122"/>
                  <a:pt x="13756" y="275122"/>
                </a:cubicBezTo>
                <a:cubicBezTo>
                  <a:pt x="6159" y="275122"/>
                  <a:pt x="0" y="268963"/>
                  <a:pt x="0" y="261366"/>
                </a:cubicBezTo>
                <a:lnTo>
                  <a:pt x="0" y="220097"/>
                </a:lnTo>
                <a:cubicBezTo>
                  <a:pt x="0" y="212500"/>
                  <a:pt x="6159" y="206341"/>
                  <a:pt x="13756" y="206341"/>
                </a:cubicBezTo>
                <a:cubicBezTo>
                  <a:pt x="21353" y="206341"/>
                  <a:pt x="27512" y="212500"/>
                  <a:pt x="27512" y="220097"/>
                </a:cubicBezTo>
                <a:close/>
                <a:moveTo>
                  <a:pt x="96293" y="165073"/>
                </a:moveTo>
                <a:cubicBezTo>
                  <a:pt x="96293" y="157476"/>
                  <a:pt x="90134" y="151317"/>
                  <a:pt x="82537" y="151317"/>
                </a:cubicBezTo>
                <a:cubicBezTo>
                  <a:pt x="74939" y="151317"/>
                  <a:pt x="68780" y="157476"/>
                  <a:pt x="68780" y="165073"/>
                </a:cubicBezTo>
                <a:lnTo>
                  <a:pt x="68780" y="261366"/>
                </a:lnTo>
                <a:cubicBezTo>
                  <a:pt x="68780" y="268963"/>
                  <a:pt x="74939" y="275122"/>
                  <a:pt x="82537" y="275122"/>
                </a:cubicBezTo>
                <a:cubicBezTo>
                  <a:pt x="90134" y="275122"/>
                  <a:pt x="96293" y="268963"/>
                  <a:pt x="96293" y="261366"/>
                </a:cubicBezTo>
                <a:lnTo>
                  <a:pt x="96293" y="165073"/>
                </a:lnTo>
                <a:close/>
                <a:moveTo>
                  <a:pt x="151317" y="178829"/>
                </a:moveTo>
                <a:cubicBezTo>
                  <a:pt x="158914" y="178829"/>
                  <a:pt x="165073" y="184988"/>
                  <a:pt x="165073" y="192585"/>
                </a:cubicBezTo>
                <a:lnTo>
                  <a:pt x="165073" y="261366"/>
                </a:lnTo>
                <a:cubicBezTo>
                  <a:pt x="165073" y="268963"/>
                  <a:pt x="158914" y="275122"/>
                  <a:pt x="151317" y="275122"/>
                </a:cubicBezTo>
                <a:cubicBezTo>
                  <a:pt x="143719" y="275122"/>
                  <a:pt x="137561" y="268963"/>
                  <a:pt x="137561" y="261366"/>
                </a:cubicBezTo>
                <a:lnTo>
                  <a:pt x="137561" y="192585"/>
                </a:lnTo>
                <a:cubicBezTo>
                  <a:pt x="137561" y="184988"/>
                  <a:pt x="143719" y="178829"/>
                  <a:pt x="151317" y="178829"/>
                </a:cubicBezTo>
                <a:close/>
                <a:moveTo>
                  <a:pt x="233853" y="123805"/>
                </a:moveTo>
                <a:cubicBezTo>
                  <a:pt x="233853" y="116207"/>
                  <a:pt x="227695" y="110049"/>
                  <a:pt x="220097" y="110049"/>
                </a:cubicBezTo>
                <a:cubicBezTo>
                  <a:pt x="212500" y="110049"/>
                  <a:pt x="206341" y="116207"/>
                  <a:pt x="206341" y="123805"/>
                </a:cubicBezTo>
                <a:lnTo>
                  <a:pt x="206341" y="261366"/>
                </a:lnTo>
                <a:cubicBezTo>
                  <a:pt x="206341" y="268963"/>
                  <a:pt x="212500" y="275122"/>
                  <a:pt x="220097" y="275122"/>
                </a:cubicBezTo>
                <a:cubicBezTo>
                  <a:pt x="227695" y="275122"/>
                  <a:pt x="233853" y="268963"/>
                  <a:pt x="233853" y="261366"/>
                </a:cubicBezTo>
                <a:lnTo>
                  <a:pt x="233853" y="123805"/>
                </a:lnTo>
                <a:close/>
              </a:path>
            </a:pathLst>
          </a:custGeom>
          <a:gradFill flip="none" rotWithShape="1">
            <a:gsLst>
              <a:gs pos="85000">
                <a:srgbClr val="D59ED7"/>
              </a:gs>
              <a:gs pos="14000">
                <a:srgbClr val="8DC8E8"/>
              </a:gs>
            </a:gsLst>
            <a:lin ang="2700000" scaled="1"/>
            <a:tileRect/>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92" fontAlgn="base">
              <a:spcBef>
                <a:spcPct val="0"/>
              </a:spcBef>
              <a:spcAft>
                <a:spcPct val="0"/>
              </a:spcAft>
            </a:pPr>
            <a:endParaRPr lang="en-US" sz="1600" b="1" kern="0">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1039" name="TextBox 1038">
            <a:extLst>
              <a:ext uri="{FF2B5EF4-FFF2-40B4-BE49-F238E27FC236}">
                <a16:creationId xmlns:a16="http://schemas.microsoft.com/office/drawing/2014/main" id="{A6300347-65DC-551B-2FD0-793CE7FE8E03}"/>
              </a:ext>
            </a:extLst>
          </p:cNvPr>
          <p:cNvSpPr txBox="1"/>
          <p:nvPr/>
        </p:nvSpPr>
        <p:spPr>
          <a:xfrm>
            <a:off x="7641541" y="2220191"/>
            <a:ext cx="2061388" cy="169277"/>
          </a:xfrm>
          <a:prstGeom prst="rect">
            <a:avLst/>
          </a:prstGeom>
          <a:noFill/>
        </p:spPr>
        <p:txBody>
          <a:bodyPr wrap="square" lIns="0" tIns="0" rIns="0" bIns="0">
            <a:spAutoFit/>
          </a:bodyPr>
          <a:lstStyle/>
          <a:p>
            <a:r>
              <a:rPr lang="en-US" sz="1100" err="1">
                <a:latin typeface="+mj-lt"/>
              </a:rPr>
              <a:t>Mejoras</a:t>
            </a:r>
            <a:r>
              <a:rPr lang="en-US" sz="1100">
                <a:latin typeface="+mj-lt"/>
              </a:rPr>
              <a:t> </a:t>
            </a:r>
            <a:r>
              <a:rPr lang="en-US" sz="1100" err="1">
                <a:latin typeface="+mj-lt"/>
              </a:rPr>
              <a:t>en</a:t>
            </a:r>
            <a:r>
              <a:rPr lang="en-US" sz="1100">
                <a:latin typeface="+mj-lt"/>
              </a:rPr>
              <a:t> </a:t>
            </a:r>
            <a:r>
              <a:rPr lang="en-US" sz="1100" err="1">
                <a:latin typeface="+mj-lt"/>
              </a:rPr>
              <a:t>los</a:t>
            </a:r>
            <a:r>
              <a:rPr lang="en-US" sz="1100">
                <a:latin typeface="+mj-lt"/>
              </a:rPr>
              <a:t> </a:t>
            </a:r>
            <a:r>
              <a:rPr lang="en-US" sz="1100" err="1">
                <a:latin typeface="+mj-lt"/>
              </a:rPr>
              <a:t>procesos</a:t>
            </a:r>
            <a:endParaRPr lang="en-IN" sz="1100">
              <a:latin typeface="+mj-lt"/>
            </a:endParaRPr>
          </a:p>
        </p:txBody>
      </p:sp>
      <p:sp>
        <p:nvSpPr>
          <p:cNvPr id="1053" name="TextBox 1052">
            <a:extLst>
              <a:ext uri="{FF2B5EF4-FFF2-40B4-BE49-F238E27FC236}">
                <a16:creationId xmlns:a16="http://schemas.microsoft.com/office/drawing/2014/main" id="{899027D2-5153-31D9-3BAA-707745D8B2C9}"/>
              </a:ext>
            </a:extLst>
          </p:cNvPr>
          <p:cNvSpPr txBox="1"/>
          <p:nvPr/>
        </p:nvSpPr>
        <p:spPr>
          <a:xfrm>
            <a:off x="7283575" y="2567491"/>
            <a:ext cx="2016913" cy="276999"/>
          </a:xfrm>
          <a:prstGeom prst="rect">
            <a:avLst/>
          </a:prstGeom>
          <a:noFill/>
        </p:spPr>
        <p:txBody>
          <a:bodyPr wrap="square" lIns="0" tIns="0" rIns="0" bIns="0">
            <a:spAutoFit/>
          </a:bodyPr>
          <a:lstStyle/>
          <a:p>
            <a:r>
              <a:rPr lang="es-MX" sz="900"/>
              <a:t>Mejore la calidad de sus productos y procesos.</a:t>
            </a:r>
            <a:endParaRPr lang="en-IN" sz="900"/>
          </a:p>
        </p:txBody>
      </p:sp>
      <p:sp>
        <p:nvSpPr>
          <p:cNvPr id="1066" name="TextBox 1065">
            <a:extLst>
              <a:ext uri="{FF2B5EF4-FFF2-40B4-BE49-F238E27FC236}">
                <a16:creationId xmlns:a16="http://schemas.microsoft.com/office/drawing/2014/main" id="{AEACA080-71B4-C16E-3B14-64B098626D01}"/>
              </a:ext>
            </a:extLst>
          </p:cNvPr>
          <p:cNvSpPr txBox="1"/>
          <p:nvPr/>
        </p:nvSpPr>
        <p:spPr>
          <a:xfrm>
            <a:off x="7283575" y="2881240"/>
            <a:ext cx="1363269" cy="271554"/>
          </a:xfrm>
          <a:prstGeom prst="rect">
            <a:avLst/>
          </a:prstGeom>
          <a:noFill/>
        </p:spPr>
        <p:txBody>
          <a:bodyPr wrap="square" lIns="0" tIns="0" rIns="0" bIns="0">
            <a:spAutoFit/>
          </a:bodyPr>
          <a:lstStyle/>
          <a:p>
            <a:pPr algn="ctr">
              <a:spcBef>
                <a:spcPts val="980"/>
              </a:spcBef>
              <a:spcAft>
                <a:spcPts val="980"/>
              </a:spcAft>
              <a:defRPr/>
            </a:pPr>
            <a:r>
              <a:rPr lang="en-IN" sz="1765">
                <a:ln w="3175">
                  <a:noFill/>
                </a:ln>
                <a:gradFill>
                  <a:gsLst>
                    <a:gs pos="15000">
                      <a:srgbClr val="8DC8E8"/>
                    </a:gs>
                    <a:gs pos="85000">
                      <a:srgbClr val="C5B4E3"/>
                    </a:gs>
                  </a:gsLst>
                  <a:lin ang="2700000" scaled="1"/>
                </a:gradFill>
                <a:latin typeface="+mj-lt"/>
                <a:ea typeface="+mj-lt"/>
                <a:cs typeface="Segoe UI" pitchFamily="34" charset="0"/>
              </a:rPr>
              <a:t>$833K</a:t>
            </a:r>
          </a:p>
        </p:txBody>
      </p:sp>
      <p:sp>
        <p:nvSpPr>
          <p:cNvPr id="1078" name="Graphic 96" descr="Icon of a smiley ">
            <a:extLst>
              <a:ext uri="{FF2B5EF4-FFF2-40B4-BE49-F238E27FC236}">
                <a16:creationId xmlns:a16="http://schemas.microsoft.com/office/drawing/2014/main" id="{6A4AF942-019F-34FD-9AA9-99B7567050E1}"/>
              </a:ext>
            </a:extLst>
          </p:cNvPr>
          <p:cNvSpPr/>
          <p:nvPr/>
        </p:nvSpPr>
        <p:spPr>
          <a:xfrm>
            <a:off x="9583955" y="2166184"/>
            <a:ext cx="337716" cy="337716"/>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118986 w 190500"/>
              <a:gd name="connsiteY5" fmla="*/ 70104 h 190500"/>
              <a:gd name="connsiteX6" fmla="*/ 110871 w 190500"/>
              <a:gd name="connsiteY6" fmla="*/ 76124 h 190500"/>
              <a:gd name="connsiteX7" fmla="*/ 104851 w 190500"/>
              <a:gd name="connsiteY7" fmla="*/ 68009 h 190500"/>
              <a:gd name="connsiteX8" fmla="*/ 126206 w 190500"/>
              <a:gd name="connsiteY8" fmla="*/ 50006 h 190500"/>
              <a:gd name="connsiteX9" fmla="*/ 147561 w 190500"/>
              <a:gd name="connsiteY9" fmla="*/ 68009 h 190500"/>
              <a:gd name="connsiteX10" fmla="*/ 141542 w 190500"/>
              <a:gd name="connsiteY10" fmla="*/ 76124 h 190500"/>
              <a:gd name="connsiteX11" fmla="*/ 133426 w 190500"/>
              <a:gd name="connsiteY11" fmla="*/ 70104 h 190500"/>
              <a:gd name="connsiteX12" fmla="*/ 126206 w 190500"/>
              <a:gd name="connsiteY12" fmla="*/ 64294 h 190500"/>
              <a:gd name="connsiteX13" fmla="*/ 118986 w 190500"/>
              <a:gd name="connsiteY13" fmla="*/ 70104 h 190500"/>
              <a:gd name="connsiteX14" fmla="*/ 95250 w 190500"/>
              <a:gd name="connsiteY14" fmla="*/ 152400 h 190500"/>
              <a:gd name="connsiteX15" fmla="*/ 42863 w 190500"/>
              <a:gd name="connsiteY15" fmla="*/ 102394 h 190500"/>
              <a:gd name="connsiteX16" fmla="*/ 147638 w 190500"/>
              <a:gd name="connsiteY16" fmla="*/ 102394 h 190500"/>
              <a:gd name="connsiteX17" fmla="*/ 95250 w 190500"/>
              <a:gd name="connsiteY17" fmla="*/ 152400 h 190500"/>
              <a:gd name="connsiteX18" fmla="*/ 64294 w 190500"/>
              <a:gd name="connsiteY18" fmla="*/ 64294 h 190500"/>
              <a:gd name="connsiteX19" fmla="*/ 57074 w 190500"/>
              <a:gd name="connsiteY19" fmla="*/ 70104 h 190500"/>
              <a:gd name="connsiteX20" fmla="*/ 48959 w 190500"/>
              <a:gd name="connsiteY20" fmla="*/ 76124 h 190500"/>
              <a:gd name="connsiteX21" fmla="*/ 42939 w 190500"/>
              <a:gd name="connsiteY21" fmla="*/ 68009 h 190500"/>
              <a:gd name="connsiteX22" fmla="*/ 64294 w 190500"/>
              <a:gd name="connsiteY22" fmla="*/ 50006 h 190500"/>
              <a:gd name="connsiteX23" fmla="*/ 85649 w 190500"/>
              <a:gd name="connsiteY23" fmla="*/ 68009 h 190500"/>
              <a:gd name="connsiteX24" fmla="*/ 79629 w 190500"/>
              <a:gd name="connsiteY24" fmla="*/ 76124 h 190500"/>
              <a:gd name="connsiteX25" fmla="*/ 71514 w 190500"/>
              <a:gd name="connsiteY25" fmla="*/ 70104 h 190500"/>
              <a:gd name="connsiteX26" fmla="*/ 64294 w 190500"/>
              <a:gd name="connsiteY26" fmla="*/ 6429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0500" h="190500">
                <a:moveTo>
                  <a:pt x="95250" y="0"/>
                </a:moveTo>
                <a:cubicBezTo>
                  <a:pt x="42643" y="0"/>
                  <a:pt x="0" y="42643"/>
                  <a:pt x="0" y="95250"/>
                </a:cubicBezTo>
                <a:cubicBezTo>
                  <a:pt x="0" y="147857"/>
                  <a:pt x="42643" y="190500"/>
                  <a:pt x="95250" y="190500"/>
                </a:cubicBezTo>
                <a:cubicBezTo>
                  <a:pt x="147857" y="190500"/>
                  <a:pt x="190500" y="147857"/>
                  <a:pt x="190500" y="95250"/>
                </a:cubicBezTo>
                <a:cubicBezTo>
                  <a:pt x="190500" y="42643"/>
                  <a:pt x="147857" y="0"/>
                  <a:pt x="95250" y="0"/>
                </a:cubicBezTo>
                <a:close/>
                <a:moveTo>
                  <a:pt x="118986" y="70104"/>
                </a:moveTo>
                <a:cubicBezTo>
                  <a:pt x="118407" y="74007"/>
                  <a:pt x="114774" y="76703"/>
                  <a:pt x="110871" y="76124"/>
                </a:cubicBezTo>
                <a:cubicBezTo>
                  <a:pt x="106968" y="75545"/>
                  <a:pt x="104272" y="71912"/>
                  <a:pt x="104851" y="68009"/>
                </a:cubicBezTo>
                <a:cubicBezTo>
                  <a:pt x="106394" y="57626"/>
                  <a:pt x="115548" y="50006"/>
                  <a:pt x="126206" y="50006"/>
                </a:cubicBezTo>
                <a:cubicBezTo>
                  <a:pt x="136865" y="50006"/>
                  <a:pt x="146018" y="57626"/>
                  <a:pt x="147561" y="68009"/>
                </a:cubicBezTo>
                <a:cubicBezTo>
                  <a:pt x="148140" y="71912"/>
                  <a:pt x="145445" y="75545"/>
                  <a:pt x="141542" y="76124"/>
                </a:cubicBezTo>
                <a:cubicBezTo>
                  <a:pt x="137638" y="76703"/>
                  <a:pt x="134005" y="74007"/>
                  <a:pt x="133426" y="70104"/>
                </a:cubicBezTo>
                <a:cubicBezTo>
                  <a:pt x="132969" y="67027"/>
                  <a:pt x="130092" y="64294"/>
                  <a:pt x="126206" y="64294"/>
                </a:cubicBezTo>
                <a:cubicBezTo>
                  <a:pt x="122320" y="64294"/>
                  <a:pt x="119444" y="67027"/>
                  <a:pt x="118986" y="70104"/>
                </a:cubicBezTo>
                <a:close/>
                <a:moveTo>
                  <a:pt x="95250" y="152400"/>
                </a:moveTo>
                <a:cubicBezTo>
                  <a:pt x="65322" y="152400"/>
                  <a:pt x="45368" y="129892"/>
                  <a:pt x="42863" y="102394"/>
                </a:cubicBezTo>
                <a:lnTo>
                  <a:pt x="147638" y="102394"/>
                </a:lnTo>
                <a:cubicBezTo>
                  <a:pt x="145132" y="129892"/>
                  <a:pt x="125178" y="152400"/>
                  <a:pt x="95250" y="152400"/>
                </a:cubicBezTo>
                <a:close/>
                <a:moveTo>
                  <a:pt x="64294" y="64294"/>
                </a:moveTo>
                <a:cubicBezTo>
                  <a:pt x="60408" y="64294"/>
                  <a:pt x="57531" y="67027"/>
                  <a:pt x="57074" y="70104"/>
                </a:cubicBezTo>
                <a:cubicBezTo>
                  <a:pt x="56495" y="74007"/>
                  <a:pt x="52862" y="76703"/>
                  <a:pt x="48959" y="76124"/>
                </a:cubicBezTo>
                <a:cubicBezTo>
                  <a:pt x="45055" y="75545"/>
                  <a:pt x="42360" y="71912"/>
                  <a:pt x="42939" y="68009"/>
                </a:cubicBezTo>
                <a:cubicBezTo>
                  <a:pt x="44482" y="57626"/>
                  <a:pt x="53635" y="50006"/>
                  <a:pt x="64294" y="50006"/>
                </a:cubicBezTo>
                <a:cubicBezTo>
                  <a:pt x="74952" y="50006"/>
                  <a:pt x="84106" y="57626"/>
                  <a:pt x="85649" y="68009"/>
                </a:cubicBezTo>
                <a:cubicBezTo>
                  <a:pt x="86228" y="71912"/>
                  <a:pt x="83532" y="75545"/>
                  <a:pt x="79629" y="76124"/>
                </a:cubicBezTo>
                <a:cubicBezTo>
                  <a:pt x="75726" y="76703"/>
                  <a:pt x="72092" y="74007"/>
                  <a:pt x="71514" y="70104"/>
                </a:cubicBezTo>
                <a:cubicBezTo>
                  <a:pt x="71057" y="67027"/>
                  <a:pt x="68180" y="64294"/>
                  <a:pt x="64294" y="64294"/>
                </a:cubicBezTo>
                <a:close/>
              </a:path>
            </a:pathLst>
          </a:custGeom>
          <a:gradFill flip="none" rotWithShape="1">
            <a:gsLst>
              <a:gs pos="85000">
                <a:srgbClr val="D59ED7"/>
              </a:gs>
              <a:gs pos="14000">
                <a:srgbClr val="8DC8E8"/>
              </a:gs>
            </a:gsLst>
            <a:lin ang="2700000" scaled="1"/>
            <a:tileRect/>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92" fontAlgn="base">
              <a:spcBef>
                <a:spcPct val="0"/>
              </a:spcBef>
              <a:spcAft>
                <a:spcPct val="0"/>
              </a:spcAft>
            </a:pPr>
            <a:endParaRPr lang="en-US" sz="1600" b="1" kern="0">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1089" name="TextBox 1088">
            <a:extLst>
              <a:ext uri="{FF2B5EF4-FFF2-40B4-BE49-F238E27FC236}">
                <a16:creationId xmlns:a16="http://schemas.microsoft.com/office/drawing/2014/main" id="{7464E7C0-415D-1812-E139-9732217FC707}"/>
              </a:ext>
            </a:extLst>
          </p:cNvPr>
          <p:cNvSpPr txBox="1"/>
          <p:nvPr/>
        </p:nvSpPr>
        <p:spPr>
          <a:xfrm>
            <a:off x="10003916" y="2220191"/>
            <a:ext cx="1118320" cy="169277"/>
          </a:xfrm>
          <a:prstGeom prst="rect">
            <a:avLst/>
          </a:prstGeom>
          <a:noFill/>
        </p:spPr>
        <p:txBody>
          <a:bodyPr wrap="square" lIns="0" tIns="0" rIns="0" bIns="0">
            <a:spAutoFit/>
          </a:bodyPr>
          <a:lstStyle/>
          <a:p>
            <a:r>
              <a:rPr lang="en-US" sz="1100" err="1">
                <a:latin typeface="+mj-lt"/>
              </a:rPr>
              <a:t>Retención</a:t>
            </a:r>
            <a:endParaRPr lang="en-IN" sz="1100">
              <a:latin typeface="+mj-lt"/>
            </a:endParaRPr>
          </a:p>
        </p:txBody>
      </p:sp>
      <p:sp>
        <p:nvSpPr>
          <p:cNvPr id="1099" name="TextBox 1098">
            <a:extLst>
              <a:ext uri="{FF2B5EF4-FFF2-40B4-BE49-F238E27FC236}">
                <a16:creationId xmlns:a16="http://schemas.microsoft.com/office/drawing/2014/main" id="{2A4268D2-2FF0-9BCD-2776-6CEDA913194A}"/>
              </a:ext>
            </a:extLst>
          </p:cNvPr>
          <p:cNvSpPr txBox="1"/>
          <p:nvPr/>
        </p:nvSpPr>
        <p:spPr>
          <a:xfrm>
            <a:off x="9645948" y="2567491"/>
            <a:ext cx="1953043" cy="323165"/>
          </a:xfrm>
          <a:prstGeom prst="rect">
            <a:avLst/>
          </a:prstGeom>
          <a:noFill/>
        </p:spPr>
        <p:txBody>
          <a:bodyPr wrap="square" lIns="0" tIns="0" rIns="0" bIns="0">
            <a:spAutoFit/>
          </a:bodyPr>
          <a:lstStyle/>
          <a:p>
            <a:r>
              <a:rPr lang="es-MX" sz="700"/>
              <a:t>Reducir la rotación de personal y los costes asociados</a:t>
            </a:r>
            <a:br>
              <a:rPr lang="es-MX" sz="700"/>
            </a:br>
            <a:r>
              <a:rPr lang="es-MX" sz="700"/>
              <a:t>Costo de contratación.</a:t>
            </a:r>
            <a:endParaRPr lang="en-IN" sz="900"/>
          </a:p>
        </p:txBody>
      </p:sp>
      <p:sp>
        <p:nvSpPr>
          <p:cNvPr id="1108" name="TextBox 1107">
            <a:extLst>
              <a:ext uri="{FF2B5EF4-FFF2-40B4-BE49-F238E27FC236}">
                <a16:creationId xmlns:a16="http://schemas.microsoft.com/office/drawing/2014/main" id="{08CA27B9-0F16-B6C7-B2D9-14528E670B16}"/>
              </a:ext>
            </a:extLst>
          </p:cNvPr>
          <p:cNvSpPr txBox="1"/>
          <p:nvPr/>
        </p:nvSpPr>
        <p:spPr>
          <a:xfrm>
            <a:off x="9645948" y="2881240"/>
            <a:ext cx="1363269" cy="271554"/>
          </a:xfrm>
          <a:prstGeom prst="rect">
            <a:avLst/>
          </a:prstGeom>
          <a:noFill/>
        </p:spPr>
        <p:txBody>
          <a:bodyPr wrap="square" lIns="0" tIns="0" rIns="0" bIns="0">
            <a:spAutoFit/>
          </a:bodyPr>
          <a:lstStyle/>
          <a:p>
            <a:pPr algn="ctr">
              <a:spcBef>
                <a:spcPts val="980"/>
              </a:spcBef>
              <a:spcAft>
                <a:spcPts val="980"/>
              </a:spcAft>
              <a:defRPr/>
            </a:pPr>
            <a:r>
              <a:rPr lang="en-IN" sz="1765">
                <a:ln w="3175">
                  <a:noFill/>
                </a:ln>
                <a:gradFill>
                  <a:gsLst>
                    <a:gs pos="15000">
                      <a:srgbClr val="8DC8E8"/>
                    </a:gs>
                    <a:gs pos="85000">
                      <a:srgbClr val="C5B4E3"/>
                    </a:gs>
                  </a:gsLst>
                  <a:lin ang="2700000" scaled="1"/>
                </a:gradFill>
                <a:latin typeface="+mj-lt"/>
                <a:ea typeface="+mj-lt"/>
                <a:cs typeface="Segoe UI" pitchFamily="34" charset="0"/>
              </a:rPr>
              <a:t>$117.6M</a:t>
            </a:r>
          </a:p>
        </p:txBody>
      </p:sp>
      <p:sp>
        <p:nvSpPr>
          <p:cNvPr id="1119" name="Rectangle: Rounded Corners 1118">
            <a:extLst>
              <a:ext uri="{FF2B5EF4-FFF2-40B4-BE49-F238E27FC236}">
                <a16:creationId xmlns:a16="http://schemas.microsoft.com/office/drawing/2014/main" id="{30EE2FB2-7962-A9B0-0B3D-780DEDCBAA13}"/>
              </a:ext>
              <a:ext uri="{C183D7F6-B498-43B3-948B-1728B52AA6E4}">
                <adec:decorative xmlns:adec="http://schemas.microsoft.com/office/drawing/2017/decorative" val="1"/>
              </a:ext>
            </a:extLst>
          </p:cNvPr>
          <p:cNvSpPr>
            <a:spLocks/>
          </p:cNvSpPr>
          <p:nvPr/>
        </p:nvSpPr>
        <p:spPr bwMode="auto">
          <a:xfrm>
            <a:off x="4860959" y="3330049"/>
            <a:ext cx="6768685" cy="295190"/>
          </a:xfrm>
          <a:prstGeom prst="roundRect">
            <a:avLst>
              <a:gd name="adj" fmla="val 10500"/>
            </a:avLst>
          </a:prstGeom>
          <a:solidFill>
            <a:schemeClr val="bg1">
              <a:lumMod val="85000"/>
              <a:lumOff val="15000"/>
              <a:alpha val="10000"/>
            </a:schemeClr>
          </a:solidFill>
          <a:ln w="635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algn="ctr" defTabSz="914289" fontAlgn="base">
              <a:spcBef>
                <a:spcPct val="0"/>
              </a:spcBef>
              <a:spcAft>
                <a:spcPct val="0"/>
              </a:spcAft>
            </a:pPr>
            <a:r>
              <a:rPr lang="es-MX" sz="1100">
                <a:solidFill>
                  <a:schemeClr val="tx1"/>
                </a:solidFill>
                <a:latin typeface="+mj-lt"/>
                <a:cs typeface="Segoe UI" pitchFamily="34" charset="0"/>
              </a:rPr>
              <a:t>Información de valor basada en roles</a:t>
            </a:r>
            <a:endParaRPr lang="en-US" sz="1100">
              <a:solidFill>
                <a:schemeClr val="tx1"/>
              </a:solidFill>
              <a:latin typeface="+mj-lt"/>
              <a:cs typeface="Segoe UI" pitchFamily="34" charset="0"/>
            </a:endParaRPr>
          </a:p>
        </p:txBody>
      </p:sp>
      <p:graphicFrame>
        <p:nvGraphicFramePr>
          <p:cNvPr id="1123" name="Table 1122">
            <a:extLst>
              <a:ext uri="{FF2B5EF4-FFF2-40B4-BE49-F238E27FC236}">
                <a16:creationId xmlns:a16="http://schemas.microsoft.com/office/drawing/2014/main" id="{2A6E8050-9C26-303D-C368-AD7E32DDF378}"/>
              </a:ext>
            </a:extLst>
          </p:cNvPr>
          <p:cNvGraphicFramePr>
            <a:graphicFrameLocks noGrp="1"/>
          </p:cNvGraphicFramePr>
          <p:nvPr>
            <p:extLst>
              <p:ext uri="{D42A27DB-BD31-4B8C-83A1-F6EECF244321}">
                <p14:modId xmlns:p14="http://schemas.microsoft.com/office/powerpoint/2010/main" val="1909565332"/>
              </p:ext>
            </p:extLst>
          </p:nvPr>
        </p:nvGraphicFramePr>
        <p:xfrm>
          <a:off x="4860959" y="3654608"/>
          <a:ext cx="6748988" cy="1449584"/>
        </p:xfrm>
        <a:graphic>
          <a:graphicData uri="http://schemas.openxmlformats.org/drawingml/2006/table">
            <a:tbl>
              <a:tblPr firstRow="1" bandRow="1">
                <a:tableStyleId>{5C22544A-7EE6-4342-B048-85BDC9FD1C3A}</a:tableStyleId>
              </a:tblPr>
              <a:tblGrid>
                <a:gridCol w="1166461">
                  <a:extLst>
                    <a:ext uri="{9D8B030D-6E8A-4147-A177-3AD203B41FA5}">
                      <a16:colId xmlns:a16="http://schemas.microsoft.com/office/drawing/2014/main" val="2536278082"/>
                    </a:ext>
                  </a:extLst>
                </a:gridCol>
                <a:gridCol w="433990">
                  <a:extLst>
                    <a:ext uri="{9D8B030D-6E8A-4147-A177-3AD203B41FA5}">
                      <a16:colId xmlns:a16="http://schemas.microsoft.com/office/drawing/2014/main" val="3513607352"/>
                    </a:ext>
                  </a:extLst>
                </a:gridCol>
                <a:gridCol w="811822">
                  <a:extLst>
                    <a:ext uri="{9D8B030D-6E8A-4147-A177-3AD203B41FA5}">
                      <a16:colId xmlns:a16="http://schemas.microsoft.com/office/drawing/2014/main" val="45457416"/>
                    </a:ext>
                  </a:extLst>
                </a:gridCol>
                <a:gridCol w="4336715">
                  <a:extLst>
                    <a:ext uri="{9D8B030D-6E8A-4147-A177-3AD203B41FA5}">
                      <a16:colId xmlns:a16="http://schemas.microsoft.com/office/drawing/2014/main" val="3122660309"/>
                    </a:ext>
                  </a:extLst>
                </a:gridCol>
              </a:tblGrid>
              <a:tr h="171279">
                <a:tc>
                  <a:txBody>
                    <a:bodyPr/>
                    <a:lstStyle/>
                    <a:p>
                      <a:pPr marL="0" algn="just" defTabSz="951304" rtl="0" eaLnBrk="1" fontAlgn="b" latinLnBrk="0" hangingPunct="1"/>
                      <a:r>
                        <a:rPr lang="en-US" sz="900" b="0" i="0" u="none" strike="noStrike" kern="1200">
                          <a:solidFill>
                            <a:schemeClr val="tx1"/>
                          </a:solidFill>
                          <a:effectLst/>
                          <a:latin typeface="+mj-lt"/>
                          <a:ea typeface="+mn-ea"/>
                          <a:cs typeface="+mn-cs"/>
                        </a:rPr>
                        <a:t>Persona</a:t>
                      </a:r>
                    </a:p>
                  </a:txBody>
                  <a:tcPr marL="457200" marR="44821" marT="26893" marB="26893" anchor="ctr">
                    <a:lnL w="12700" cmpd="sng">
                      <a:noFill/>
                    </a:lnL>
                    <a:lnR w="12700" cmpd="sng">
                      <a:noFill/>
                    </a:lnR>
                    <a:lnT w="12700" cmpd="sng">
                      <a:noFill/>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just" defTabSz="951304" rtl="0" eaLnBrk="1" fontAlgn="b" latinLnBrk="0" hangingPunct="1"/>
                      <a:r>
                        <a:rPr lang="en-US" sz="600" b="0" i="0" u="none" strike="noStrike" kern="1200">
                          <a:solidFill>
                            <a:schemeClr val="tx1"/>
                          </a:solidFill>
                          <a:effectLst/>
                          <a:latin typeface="+mj-lt"/>
                          <a:ea typeface="+mn-ea"/>
                          <a:cs typeface="+mn-cs"/>
                        </a:rPr>
                        <a:t>Usuarios</a:t>
                      </a:r>
                      <a:endParaRPr lang="en-US" sz="900" b="0" i="0" u="none" strike="noStrike" kern="1200">
                        <a:solidFill>
                          <a:schemeClr val="tx1"/>
                        </a:solidFill>
                        <a:effectLst/>
                        <a:latin typeface="+mj-lt"/>
                        <a:ea typeface="+mn-ea"/>
                        <a:cs typeface="+mn-cs"/>
                      </a:endParaRPr>
                    </a:p>
                  </a:txBody>
                  <a:tcPr marL="44821" marR="44821" marT="26893" marB="26893" anchor="ctr">
                    <a:lnL w="12700" cmpd="sng">
                      <a:noFill/>
                    </a:lnL>
                    <a:lnR w="12700" cmpd="sng">
                      <a:noFill/>
                    </a:lnR>
                    <a:lnT w="12700" cmpd="sng">
                      <a:noFill/>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just" defTabSz="951304" rtl="0" eaLnBrk="1" fontAlgn="b" latinLnBrk="0" hangingPunct="1"/>
                      <a:r>
                        <a:rPr lang="en-US" sz="900" b="0" i="0" u="none" strike="noStrike" kern="1200">
                          <a:solidFill>
                            <a:schemeClr val="tx1"/>
                          </a:solidFill>
                          <a:effectLst/>
                          <a:latin typeface="+mj-lt"/>
                          <a:ea typeface="+mn-ea"/>
                          <a:cs typeface="+mn-cs"/>
                        </a:rPr>
                        <a:t>Ahorros</a:t>
                      </a:r>
                    </a:p>
                  </a:txBody>
                  <a:tcPr marL="44821" marR="44821" marT="26893" marB="26893" anchor="ctr">
                    <a:lnL w="12700" cmpd="sng">
                      <a:noFill/>
                    </a:lnL>
                    <a:lnR w="12700" cmpd="sng">
                      <a:noFill/>
                    </a:lnR>
                    <a:lnT w="12700" cmpd="sng">
                      <a:noFill/>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just" defTabSz="951304" rtl="0" eaLnBrk="1" fontAlgn="b" latinLnBrk="0" hangingPunct="1"/>
                      <a:r>
                        <a:rPr lang="en-US" sz="900" b="0" i="0" u="none" strike="noStrike" kern="1200">
                          <a:solidFill>
                            <a:schemeClr val="tx1"/>
                          </a:solidFill>
                          <a:effectLst/>
                          <a:latin typeface="+mj-lt"/>
                          <a:ea typeface="+mn-ea"/>
                          <a:cs typeface="+mn-cs"/>
                        </a:rPr>
                        <a:t>Resumen de beneficios</a:t>
                      </a:r>
                    </a:p>
                  </a:txBody>
                  <a:tcPr marL="44821" marR="44821" marT="26893" marB="26893" anchor="ctr">
                    <a:lnL w="12700" cmpd="sng">
                      <a:noFill/>
                    </a:lnL>
                    <a:lnR w="12700" cmpd="sng">
                      <a:noFill/>
                    </a:lnR>
                    <a:lnT w="12700" cmpd="sng">
                      <a:noFill/>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5230125"/>
                  </a:ext>
                </a:extLst>
              </a:tr>
              <a:tr h="419546">
                <a:tc>
                  <a:txBody>
                    <a:bodyPr/>
                    <a:lstStyle/>
                    <a:p>
                      <a:pPr marL="0" lvl="0" indent="0" algn="l" defTabSz="951304" rtl="0" eaLnBrk="1" fontAlgn="b" latinLnBrk="0" hangingPunct="1"/>
                      <a:r>
                        <a:rPr lang="en-US" sz="800" b="0" i="0" u="none" strike="noStrike" kern="1200">
                          <a:solidFill>
                            <a:schemeClr val="tx1"/>
                          </a:solidFill>
                          <a:effectLst/>
                          <a:latin typeface="+mn-lt"/>
                          <a:ea typeface="+mn-ea"/>
                          <a:cs typeface="+mn-cs"/>
                        </a:rPr>
                        <a:t>Ejecutivo</a:t>
                      </a:r>
                    </a:p>
                  </a:txBody>
                  <a:tcPr marL="457200" marR="44821" marT="26893" marB="26893" anchor="ctr">
                    <a:lnL w="12700" cmpd="sng">
                      <a:noFill/>
                    </a:lnL>
                    <a:lnR w="12700" cmpd="sng">
                      <a:noFill/>
                    </a:lnR>
                    <a:lnT w="6350" cap="flat" cmpd="sng" algn="ctr">
                      <a:solidFill>
                        <a:schemeClr val="accent5"/>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just" defTabSz="951304" rtl="0" eaLnBrk="1" fontAlgn="b" latinLnBrk="0" hangingPunct="1"/>
                      <a:r>
                        <a:rPr lang="en-US" sz="800" b="0" i="0" u="none" strike="noStrike" kern="1200">
                          <a:solidFill>
                            <a:schemeClr val="tx1"/>
                          </a:solidFill>
                          <a:effectLst/>
                          <a:latin typeface="+mn-lt"/>
                          <a:ea typeface="+mn-ea"/>
                          <a:cs typeface="+mn-cs"/>
                        </a:rPr>
                        <a:t>5,000</a:t>
                      </a:r>
                    </a:p>
                  </a:txBody>
                  <a:tcPr marL="44821" marR="44821" marT="26893" marB="26893" anchor="ctr">
                    <a:lnL w="12700" cmpd="sng">
                      <a:noFill/>
                    </a:lnL>
                    <a:lnR w="12700" cmpd="sng">
                      <a:noFill/>
                    </a:lnR>
                    <a:lnT w="6350" cap="flat" cmpd="sng" algn="ctr">
                      <a:solidFill>
                        <a:schemeClr val="accent5"/>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just" defTabSz="951304" rtl="0" eaLnBrk="1" fontAlgn="b" latinLnBrk="0" hangingPunct="1"/>
                      <a:r>
                        <a:rPr lang="en-US" sz="800" b="0" i="0" u="none" strike="noStrike" kern="1200">
                          <a:solidFill>
                            <a:schemeClr val="tx1"/>
                          </a:solidFill>
                          <a:effectLst/>
                          <a:latin typeface="+mn-lt"/>
                          <a:ea typeface="+mn-ea"/>
                          <a:cs typeface="+mn-cs"/>
                        </a:rPr>
                        <a:t>$5K</a:t>
                      </a:r>
                    </a:p>
                  </a:txBody>
                  <a:tcPr marL="44821" marR="44821" marT="26893" marB="26893" anchor="ctr">
                    <a:lnL w="12700" cmpd="sng">
                      <a:noFill/>
                    </a:lnL>
                    <a:lnR w="12700" cmpd="sng">
                      <a:noFill/>
                    </a:lnR>
                    <a:lnT w="6350" cap="flat" cmpd="sng" algn="ctr">
                      <a:solidFill>
                        <a:schemeClr val="accent5"/>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51304" rtl="0" eaLnBrk="1" fontAlgn="b" latinLnBrk="0" hangingPunct="1">
                        <a:lnSpc>
                          <a:spcPct val="100000"/>
                        </a:lnSpc>
                        <a:spcBef>
                          <a:spcPts val="0"/>
                        </a:spcBef>
                        <a:spcAft>
                          <a:spcPts val="0"/>
                        </a:spcAft>
                        <a:buClrTx/>
                        <a:buSzTx/>
                        <a:buFontTx/>
                        <a:buNone/>
                        <a:tabLst/>
                        <a:defRPr/>
                      </a:pPr>
                      <a:r>
                        <a:rPr lang="es-MX" sz="700">
                          <a:solidFill>
                            <a:schemeClr val="tx1"/>
                          </a:solidFill>
                          <a:latin typeface="+mn-lt"/>
                        </a:rPr>
                        <a:t>Los ejecutivos pueden usar Copilot en Microsoft 365 para ser más eficientes al proporcionar acceso rápido a información y datos importantes, para mantenerse al tanto y ponerse al día con las comunicaciones, y para analizar datos y generar información, lo que les permite tomar decisiones informadas más rápido.</a:t>
                      </a:r>
                      <a:endParaRPr lang="en-IN" sz="800" kern="1200">
                        <a:solidFill>
                          <a:schemeClr val="tx1"/>
                        </a:solidFill>
                        <a:latin typeface="+mn-lt"/>
                        <a:ea typeface="+mn-ea"/>
                        <a:cs typeface="+mn-cs"/>
                      </a:endParaRPr>
                    </a:p>
                  </a:txBody>
                  <a:tcPr marL="44821" marR="44821" marT="26893" marB="26893" anchor="ctr">
                    <a:lnL w="12700" cmpd="sng">
                      <a:noFill/>
                    </a:lnL>
                    <a:lnR w="12700" cmpd="sng">
                      <a:noFill/>
                    </a:lnR>
                    <a:lnT w="6350" cap="flat" cmpd="sng" algn="ctr">
                      <a:solidFill>
                        <a:schemeClr val="accent5"/>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4908150"/>
                  </a:ext>
                </a:extLst>
              </a:tr>
              <a:tr h="419546">
                <a:tc>
                  <a:txBody>
                    <a:bodyPr/>
                    <a:lstStyle/>
                    <a:p>
                      <a:pPr marL="0" lvl="0" indent="0" algn="l" defTabSz="951304" rtl="0" eaLnBrk="1" fontAlgn="b" latinLnBrk="0" hangingPunct="1"/>
                      <a:r>
                        <a:rPr lang="en-US" sz="800" b="0" i="0" u="none" strike="noStrike" kern="1200">
                          <a:solidFill>
                            <a:schemeClr val="tx1"/>
                          </a:solidFill>
                          <a:effectLst/>
                          <a:latin typeface="+mn-lt"/>
                          <a:ea typeface="+mn-ea"/>
                          <a:cs typeface="+mn-cs"/>
                        </a:rPr>
                        <a:t>Director</a:t>
                      </a:r>
                    </a:p>
                  </a:txBody>
                  <a:tcPr marL="457200" marR="44821" marT="26893" marB="26893"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just" defTabSz="951304" rtl="0" eaLnBrk="1" fontAlgn="b" latinLnBrk="0" hangingPunct="1"/>
                      <a:r>
                        <a:rPr lang="en-US" sz="800" b="0" i="0" u="none" strike="noStrike" kern="1200">
                          <a:solidFill>
                            <a:schemeClr val="tx1"/>
                          </a:solidFill>
                          <a:effectLst/>
                          <a:latin typeface="+mn-lt"/>
                          <a:ea typeface="+mn-ea"/>
                          <a:cs typeface="+mn-cs"/>
                        </a:rPr>
                        <a:t>20,000</a:t>
                      </a:r>
                    </a:p>
                  </a:txBody>
                  <a:tcPr marL="44821" marR="44821" marT="26893" marB="26893"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just" defTabSz="951304" rtl="0" eaLnBrk="1" fontAlgn="b" latinLnBrk="0" hangingPunct="1"/>
                      <a:r>
                        <a:rPr lang="en-US" sz="800" b="0" i="0" u="none" strike="noStrike" kern="1200">
                          <a:solidFill>
                            <a:schemeClr val="tx1"/>
                          </a:solidFill>
                          <a:effectLst/>
                          <a:latin typeface="+mn-lt"/>
                          <a:ea typeface="+mn-ea"/>
                          <a:cs typeface="+mn-cs"/>
                        </a:rPr>
                        <a:t>$6K</a:t>
                      </a:r>
                    </a:p>
                  </a:txBody>
                  <a:tcPr marL="44821" marR="44821" marT="26893" marB="26893"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51304" rtl="0" eaLnBrk="1" fontAlgn="b" latinLnBrk="0" hangingPunct="1">
                        <a:lnSpc>
                          <a:spcPct val="100000"/>
                        </a:lnSpc>
                        <a:spcBef>
                          <a:spcPts val="0"/>
                        </a:spcBef>
                        <a:spcAft>
                          <a:spcPts val="0"/>
                        </a:spcAft>
                        <a:buClrTx/>
                        <a:buSzTx/>
                        <a:buFontTx/>
                        <a:buNone/>
                        <a:tabLst/>
                        <a:defRPr/>
                      </a:pPr>
                      <a:r>
                        <a:rPr lang="es-MX" sz="800">
                          <a:solidFill>
                            <a:schemeClr val="tx1"/>
                          </a:solidFill>
                          <a:latin typeface="+mn-lt"/>
                        </a:rPr>
                        <a:t>Los gerentes pueden usar Copilot en Microsoft 365 para ser más eficientes mediante la automatización de sus tareas rutinarias para centrarse en un trabajo más estratégico.</a:t>
                      </a:r>
                      <a:endParaRPr lang="en-IN" sz="800" kern="1200">
                        <a:solidFill>
                          <a:schemeClr val="tx1"/>
                        </a:solidFill>
                        <a:latin typeface="+mn-lt"/>
                        <a:ea typeface="+mn-ea"/>
                        <a:cs typeface="+mn-cs"/>
                      </a:endParaRPr>
                    </a:p>
                  </a:txBody>
                  <a:tcPr marL="44821" marR="44821" marT="26893" marB="26893"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9897441"/>
                  </a:ext>
                </a:extLst>
              </a:tr>
              <a:tr h="419546">
                <a:tc>
                  <a:txBody>
                    <a:bodyPr/>
                    <a:lstStyle/>
                    <a:p>
                      <a:pPr marL="0" lvl="0" indent="0" algn="l" defTabSz="951304" rtl="0" eaLnBrk="1" fontAlgn="b" latinLnBrk="0" hangingPunct="1"/>
                      <a:r>
                        <a:rPr lang="en-US" sz="800" b="0" i="0" u="none" strike="noStrike" kern="1200">
                          <a:solidFill>
                            <a:schemeClr val="tx1"/>
                          </a:solidFill>
                          <a:effectLst/>
                          <a:latin typeface="+mn-lt"/>
                          <a:ea typeface="+mn-ea"/>
                          <a:cs typeface="+mn-cs"/>
                        </a:rPr>
                        <a:t>Contribuyente Individual</a:t>
                      </a:r>
                    </a:p>
                  </a:txBody>
                  <a:tcPr marL="457200" marR="44821" marT="26893" marB="26893"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gn="just" defTabSz="951304" rtl="0" eaLnBrk="1" fontAlgn="b" latinLnBrk="0" hangingPunct="1"/>
                      <a:r>
                        <a:rPr lang="en-US" sz="800" b="0" i="0" u="none" strike="noStrike" kern="1200">
                          <a:solidFill>
                            <a:schemeClr val="tx1"/>
                          </a:solidFill>
                          <a:effectLst/>
                          <a:latin typeface="+mn-lt"/>
                          <a:ea typeface="+mn-ea"/>
                          <a:cs typeface="+mn-cs"/>
                        </a:rPr>
                        <a:t>75,000</a:t>
                      </a:r>
                    </a:p>
                  </a:txBody>
                  <a:tcPr marL="44821" marR="44821" marT="26893" marB="26893"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gn="just" defTabSz="951304" rtl="0" eaLnBrk="1" fontAlgn="b" latinLnBrk="0" hangingPunct="1"/>
                      <a:r>
                        <a:rPr lang="en-US" sz="800" b="0" i="0" u="none" strike="noStrike" kern="1200">
                          <a:solidFill>
                            <a:schemeClr val="tx1"/>
                          </a:solidFill>
                          <a:effectLst/>
                          <a:latin typeface="+mn-lt"/>
                          <a:ea typeface="+mn-ea"/>
                          <a:cs typeface="+mn-cs"/>
                        </a:rPr>
                        <a:t>$2K</a:t>
                      </a:r>
                    </a:p>
                  </a:txBody>
                  <a:tcPr marL="44821" marR="44821" marT="26893" marB="26893"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51304" rtl="0" eaLnBrk="1" fontAlgn="b" latinLnBrk="0" hangingPunct="1">
                        <a:lnSpc>
                          <a:spcPct val="100000"/>
                        </a:lnSpc>
                        <a:spcBef>
                          <a:spcPts val="0"/>
                        </a:spcBef>
                        <a:spcAft>
                          <a:spcPts val="0"/>
                        </a:spcAft>
                        <a:buClrTx/>
                        <a:buSzTx/>
                        <a:buFontTx/>
                        <a:buNone/>
                        <a:tabLst/>
                        <a:defRPr/>
                      </a:pPr>
                      <a:r>
                        <a:rPr lang="es-MX" sz="800">
                          <a:solidFill>
                            <a:schemeClr val="tx1"/>
                          </a:solidFill>
                          <a:latin typeface="+mn-lt"/>
                        </a:rPr>
                        <a:t>Los empleados pueden usar Copilot en Microsoft 365 para ser más productivos y creativos. Analizar datos, resumir documentos, ponerse al día con las comunicaciones y crear contenido excelente se vuelve más fácil con Copilot.</a:t>
                      </a:r>
                      <a:endParaRPr lang="en-IN" sz="800" kern="1200">
                        <a:solidFill>
                          <a:schemeClr val="tx1"/>
                        </a:solidFill>
                        <a:latin typeface="+mn-lt"/>
                        <a:ea typeface="+mn-ea"/>
                        <a:cs typeface="+mn-cs"/>
                      </a:endParaRPr>
                    </a:p>
                  </a:txBody>
                  <a:tcPr marL="44821" marR="44821" marT="26893" marB="26893"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3161407"/>
                  </a:ext>
                </a:extLst>
              </a:tr>
            </a:tbl>
          </a:graphicData>
        </a:graphic>
      </p:graphicFrame>
      <p:sp>
        <p:nvSpPr>
          <p:cNvPr id="1137" name="Graphic 106" descr="Icon of a person and a phone">
            <a:extLst>
              <a:ext uri="{FF2B5EF4-FFF2-40B4-BE49-F238E27FC236}">
                <a16:creationId xmlns:a16="http://schemas.microsoft.com/office/drawing/2014/main" id="{485427AE-E932-F6EC-C118-5FFEDBAA2B1C}"/>
              </a:ext>
            </a:extLst>
          </p:cNvPr>
          <p:cNvSpPr/>
          <p:nvPr/>
        </p:nvSpPr>
        <p:spPr>
          <a:xfrm>
            <a:off x="4992725" y="3951545"/>
            <a:ext cx="171407" cy="190435"/>
          </a:xfrm>
          <a:custGeom>
            <a:avLst/>
            <a:gdLst>
              <a:gd name="connsiteX0" fmla="*/ 21428 w 171407"/>
              <a:gd name="connsiteY0" fmla="*/ 114236 h 190435"/>
              <a:gd name="connsiteX1" fmla="*/ 126074 w 171407"/>
              <a:gd name="connsiteY1" fmla="*/ 114236 h 190435"/>
              <a:gd name="connsiteX2" fmla="*/ 129693 w 171407"/>
              <a:gd name="connsiteY2" fmla="*/ 118751 h 190435"/>
              <a:gd name="connsiteX3" fmla="*/ 136550 w 171407"/>
              <a:gd name="connsiteY3" fmla="*/ 125246 h 190435"/>
              <a:gd name="connsiteX4" fmla="*/ 132541 w 171407"/>
              <a:gd name="connsiteY4" fmla="*/ 134788 h 190435"/>
              <a:gd name="connsiteX5" fmla="*/ 125998 w 171407"/>
              <a:gd name="connsiteY5" fmla="*/ 143303 h 190435"/>
              <a:gd name="connsiteX6" fmla="*/ 118436 w 171407"/>
              <a:gd name="connsiteY6" fmla="*/ 140779 h 190435"/>
              <a:gd name="connsiteX7" fmla="*/ 94560 w 171407"/>
              <a:gd name="connsiteY7" fmla="*/ 149026 h 190435"/>
              <a:gd name="connsiteX8" fmla="*/ 87684 w 171407"/>
              <a:gd name="connsiteY8" fmla="*/ 159121 h 190435"/>
              <a:gd name="connsiteX9" fmla="*/ 90256 w 171407"/>
              <a:gd name="connsiteY9" fmla="*/ 187454 h 190435"/>
              <a:gd name="connsiteX10" fmla="*/ 92418 w 171407"/>
              <a:gd name="connsiteY10" fmla="*/ 189626 h 190435"/>
              <a:gd name="connsiteX11" fmla="*/ 76151 w 171407"/>
              <a:gd name="connsiteY11" fmla="*/ 190435 h 190435"/>
              <a:gd name="connsiteX12" fmla="*/ 12428 w 171407"/>
              <a:gd name="connsiteY12" fmla="*/ 171388 h 190435"/>
              <a:gd name="connsiteX13" fmla="*/ 0 w 171407"/>
              <a:gd name="connsiteY13" fmla="*/ 144303 h 190435"/>
              <a:gd name="connsiteX14" fmla="*/ 0 w 171407"/>
              <a:gd name="connsiteY14" fmla="*/ 135665 h 190435"/>
              <a:gd name="connsiteX15" fmla="*/ 21428 w 171407"/>
              <a:gd name="connsiteY15" fmla="*/ 114236 h 190435"/>
              <a:gd name="connsiteX16" fmla="*/ 133398 w 171407"/>
              <a:gd name="connsiteY16" fmla="*/ 97522 h 190435"/>
              <a:gd name="connsiteX17" fmla="*/ 138188 w 171407"/>
              <a:gd name="connsiteY17" fmla="*/ 86218 h 190435"/>
              <a:gd name="connsiteX18" fmla="*/ 151103 w 171407"/>
              <a:gd name="connsiteY18" fmla="*/ 79132 h 190435"/>
              <a:gd name="connsiteX19" fmla="*/ 152226 w 171407"/>
              <a:gd name="connsiteY19" fmla="*/ 79427 h 190435"/>
              <a:gd name="connsiteX20" fmla="*/ 158226 w 171407"/>
              <a:gd name="connsiteY20" fmla="*/ 81351 h 190435"/>
              <a:gd name="connsiteX21" fmla="*/ 170217 w 171407"/>
              <a:gd name="connsiteY21" fmla="*/ 94751 h 190435"/>
              <a:gd name="connsiteX22" fmla="*/ 157626 w 171407"/>
              <a:gd name="connsiteY22" fmla="*/ 150322 h 190435"/>
              <a:gd name="connsiteX23" fmla="*/ 118579 w 171407"/>
              <a:gd name="connsiteY23" fmla="*/ 189654 h 190435"/>
              <a:gd name="connsiteX24" fmla="*/ 102741 w 171407"/>
              <a:gd name="connsiteY24" fmla="*/ 186388 h 190435"/>
              <a:gd name="connsiteX25" fmla="*/ 101560 w 171407"/>
              <a:gd name="connsiteY25" fmla="*/ 185312 h 190435"/>
              <a:gd name="connsiteX26" fmla="*/ 97008 w 171407"/>
              <a:gd name="connsiteY26" fmla="*/ 180740 h 190435"/>
              <a:gd name="connsiteX27" fmla="*/ 94894 w 171407"/>
              <a:gd name="connsiteY27" fmla="*/ 165588 h 190435"/>
              <a:gd name="connsiteX28" fmla="*/ 95560 w 171407"/>
              <a:gd name="connsiteY28" fmla="*/ 164483 h 190435"/>
              <a:gd name="connsiteX29" fmla="*/ 102437 w 171407"/>
              <a:gd name="connsiteY29" fmla="*/ 154388 h 190435"/>
              <a:gd name="connsiteX30" fmla="*/ 114217 w 171407"/>
              <a:gd name="connsiteY30" fmla="*/ 149483 h 190435"/>
              <a:gd name="connsiteX31" fmla="*/ 115427 w 171407"/>
              <a:gd name="connsiteY31" fmla="*/ 149817 h 190435"/>
              <a:gd name="connsiteX32" fmla="*/ 128112 w 171407"/>
              <a:gd name="connsiteY32" fmla="*/ 154045 h 190435"/>
              <a:gd name="connsiteX33" fmla="*/ 140779 w 171407"/>
              <a:gd name="connsiteY33" fmla="*/ 139569 h 190435"/>
              <a:gd name="connsiteX34" fmla="*/ 146455 w 171407"/>
              <a:gd name="connsiteY34" fmla="*/ 124427 h 190435"/>
              <a:gd name="connsiteX35" fmla="*/ 146817 w 171407"/>
              <a:gd name="connsiteY35" fmla="*/ 121865 h 190435"/>
              <a:gd name="connsiteX36" fmla="*/ 136255 w 171407"/>
              <a:gd name="connsiteY36" fmla="*/ 111836 h 190435"/>
              <a:gd name="connsiteX37" fmla="*/ 132941 w 171407"/>
              <a:gd name="connsiteY37" fmla="*/ 98770 h 190435"/>
              <a:gd name="connsiteX38" fmla="*/ 133398 w 171407"/>
              <a:gd name="connsiteY38" fmla="*/ 97522 h 190435"/>
              <a:gd name="connsiteX39" fmla="*/ 138188 w 171407"/>
              <a:gd name="connsiteY39" fmla="*/ 86218 h 190435"/>
              <a:gd name="connsiteX40" fmla="*/ 133398 w 171407"/>
              <a:gd name="connsiteY40" fmla="*/ 97522 h 190435"/>
              <a:gd name="connsiteX41" fmla="*/ 76151 w 171407"/>
              <a:gd name="connsiteY41" fmla="*/ 0 h 190435"/>
              <a:gd name="connsiteX42" fmla="*/ 123770 w 171407"/>
              <a:gd name="connsiteY42" fmla="*/ 47618 h 190435"/>
              <a:gd name="connsiteX43" fmla="*/ 76151 w 171407"/>
              <a:gd name="connsiteY43" fmla="*/ 95237 h 190435"/>
              <a:gd name="connsiteX44" fmla="*/ 28533 w 171407"/>
              <a:gd name="connsiteY44" fmla="*/ 47618 h 190435"/>
              <a:gd name="connsiteX45" fmla="*/ 76151 w 171407"/>
              <a:gd name="connsiteY45" fmla="*/ 0 h 19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1407" h="190435">
                <a:moveTo>
                  <a:pt x="21428" y="114236"/>
                </a:moveTo>
                <a:lnTo>
                  <a:pt x="126074" y="114236"/>
                </a:lnTo>
                <a:cubicBezTo>
                  <a:pt x="127065" y="115874"/>
                  <a:pt x="128274" y="117398"/>
                  <a:pt x="129693" y="118751"/>
                </a:cubicBezTo>
                <a:lnTo>
                  <a:pt x="136550" y="125246"/>
                </a:lnTo>
                <a:cubicBezTo>
                  <a:pt x="135659" y="128596"/>
                  <a:pt x="134309" y="131807"/>
                  <a:pt x="132541" y="134788"/>
                </a:cubicBezTo>
                <a:cubicBezTo>
                  <a:pt x="130749" y="137906"/>
                  <a:pt x="128550" y="140769"/>
                  <a:pt x="125998" y="143303"/>
                </a:cubicBezTo>
                <a:lnTo>
                  <a:pt x="118436" y="140779"/>
                </a:lnTo>
                <a:cubicBezTo>
                  <a:pt x="109529" y="137848"/>
                  <a:pt x="99760" y="141223"/>
                  <a:pt x="94560" y="149026"/>
                </a:cubicBezTo>
                <a:lnTo>
                  <a:pt x="87684" y="159121"/>
                </a:lnTo>
                <a:cubicBezTo>
                  <a:pt x="81695" y="167976"/>
                  <a:pt x="82770" y="179823"/>
                  <a:pt x="90256" y="187454"/>
                </a:cubicBezTo>
                <a:lnTo>
                  <a:pt x="92418" y="189626"/>
                </a:lnTo>
                <a:cubicBezTo>
                  <a:pt x="87265" y="190169"/>
                  <a:pt x="81846" y="190435"/>
                  <a:pt x="76151" y="190435"/>
                </a:cubicBezTo>
                <a:cubicBezTo>
                  <a:pt x="48628" y="190435"/>
                  <a:pt x="27314" y="184178"/>
                  <a:pt x="12428" y="171388"/>
                </a:cubicBezTo>
                <a:cubicBezTo>
                  <a:pt x="4537" y="164601"/>
                  <a:pt x="-2" y="154711"/>
                  <a:pt x="0" y="144303"/>
                </a:cubicBezTo>
                <a:lnTo>
                  <a:pt x="0" y="135665"/>
                </a:lnTo>
                <a:cubicBezTo>
                  <a:pt x="0" y="123831"/>
                  <a:pt x="9594" y="114236"/>
                  <a:pt x="21428" y="114236"/>
                </a:cubicBezTo>
                <a:close/>
                <a:moveTo>
                  <a:pt x="133398" y="97522"/>
                </a:moveTo>
                <a:lnTo>
                  <a:pt x="138188" y="86218"/>
                </a:lnTo>
                <a:cubicBezTo>
                  <a:pt x="140436" y="80913"/>
                  <a:pt x="145817" y="78027"/>
                  <a:pt x="151103" y="79132"/>
                </a:cubicBezTo>
                <a:lnTo>
                  <a:pt x="152226" y="79427"/>
                </a:lnTo>
                <a:lnTo>
                  <a:pt x="158226" y="81351"/>
                </a:lnTo>
                <a:cubicBezTo>
                  <a:pt x="164188" y="83256"/>
                  <a:pt x="168740" y="88351"/>
                  <a:pt x="170217" y="94751"/>
                </a:cubicBezTo>
                <a:cubicBezTo>
                  <a:pt x="173712" y="109970"/>
                  <a:pt x="169512" y="128493"/>
                  <a:pt x="157626" y="150322"/>
                </a:cubicBezTo>
                <a:cubicBezTo>
                  <a:pt x="145750" y="172131"/>
                  <a:pt x="132731" y="185235"/>
                  <a:pt x="118579" y="189654"/>
                </a:cubicBezTo>
                <a:cubicBezTo>
                  <a:pt x="113089" y="191352"/>
                  <a:pt x="107112" y="190120"/>
                  <a:pt x="102741" y="186388"/>
                </a:cubicBezTo>
                <a:lnTo>
                  <a:pt x="101560" y="185312"/>
                </a:lnTo>
                <a:lnTo>
                  <a:pt x="97008" y="180740"/>
                </a:lnTo>
                <a:cubicBezTo>
                  <a:pt x="93077" y="176690"/>
                  <a:pt x="92221" y="170560"/>
                  <a:pt x="94894" y="165588"/>
                </a:cubicBezTo>
                <a:lnTo>
                  <a:pt x="95560" y="164483"/>
                </a:lnTo>
                <a:lnTo>
                  <a:pt x="102437" y="154388"/>
                </a:lnTo>
                <a:cubicBezTo>
                  <a:pt x="105141" y="150417"/>
                  <a:pt x="109770" y="148531"/>
                  <a:pt x="114217" y="149483"/>
                </a:cubicBezTo>
                <a:lnTo>
                  <a:pt x="115427" y="149817"/>
                </a:lnTo>
                <a:lnTo>
                  <a:pt x="128112" y="154045"/>
                </a:lnTo>
                <a:cubicBezTo>
                  <a:pt x="133261" y="150116"/>
                  <a:pt x="137567" y="145194"/>
                  <a:pt x="140779" y="139569"/>
                </a:cubicBezTo>
                <a:cubicBezTo>
                  <a:pt x="143556" y="134899"/>
                  <a:pt x="145478" y="129771"/>
                  <a:pt x="146455" y="124427"/>
                </a:cubicBezTo>
                <a:lnTo>
                  <a:pt x="146817" y="121865"/>
                </a:lnTo>
                <a:lnTo>
                  <a:pt x="136255" y="111836"/>
                </a:lnTo>
                <a:cubicBezTo>
                  <a:pt x="132781" y="108451"/>
                  <a:pt x="131500" y="103402"/>
                  <a:pt x="132941" y="98770"/>
                </a:cubicBezTo>
                <a:lnTo>
                  <a:pt x="133398" y="97522"/>
                </a:lnTo>
                <a:lnTo>
                  <a:pt x="138188" y="86218"/>
                </a:lnTo>
                <a:lnTo>
                  <a:pt x="133398" y="97522"/>
                </a:lnTo>
                <a:close/>
                <a:moveTo>
                  <a:pt x="76151" y="0"/>
                </a:moveTo>
                <a:cubicBezTo>
                  <a:pt x="102450" y="0"/>
                  <a:pt x="123770" y="21319"/>
                  <a:pt x="123770" y="47618"/>
                </a:cubicBezTo>
                <a:cubicBezTo>
                  <a:pt x="123770" y="73917"/>
                  <a:pt x="102450" y="95237"/>
                  <a:pt x="76151" y="95237"/>
                </a:cubicBezTo>
                <a:cubicBezTo>
                  <a:pt x="49852" y="95237"/>
                  <a:pt x="28533" y="73917"/>
                  <a:pt x="28533" y="47618"/>
                </a:cubicBezTo>
                <a:cubicBezTo>
                  <a:pt x="28533" y="21319"/>
                  <a:pt x="49852" y="0"/>
                  <a:pt x="76151" y="0"/>
                </a:cubicBezTo>
                <a:close/>
              </a:path>
            </a:pathLst>
          </a:custGeom>
          <a:gradFill flip="none" rotWithShape="1">
            <a:gsLst>
              <a:gs pos="85000">
                <a:srgbClr val="D59ED7"/>
              </a:gs>
              <a:gs pos="14000">
                <a:srgbClr val="8DC8E8"/>
              </a:gs>
            </a:gsLst>
            <a:lin ang="2700000" scaled="1"/>
            <a:tileRect/>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182" fontAlgn="base">
              <a:spcBef>
                <a:spcPct val="0"/>
              </a:spcBef>
              <a:spcAft>
                <a:spcPct val="0"/>
              </a:spcAft>
            </a:pPr>
            <a:endParaRPr lang="en-US" sz="1568" b="1" kern="0">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1142" name="Graphic 107" descr="Icon of  a persona and a suitcase">
            <a:extLst>
              <a:ext uri="{FF2B5EF4-FFF2-40B4-BE49-F238E27FC236}">
                <a16:creationId xmlns:a16="http://schemas.microsoft.com/office/drawing/2014/main" id="{4279FAA4-305D-C3D9-7D79-3B794058025A}"/>
              </a:ext>
            </a:extLst>
          </p:cNvPr>
          <p:cNvSpPr/>
          <p:nvPr/>
        </p:nvSpPr>
        <p:spPr>
          <a:xfrm>
            <a:off x="4983163" y="4374004"/>
            <a:ext cx="190435" cy="190435"/>
          </a:xfrm>
          <a:custGeom>
            <a:avLst/>
            <a:gdLst>
              <a:gd name="connsiteX0" fmla="*/ 21419 w 190435"/>
              <a:gd name="connsiteY0" fmla="*/ 114236 h 190435"/>
              <a:gd name="connsiteX1" fmla="*/ 77380 w 190435"/>
              <a:gd name="connsiteY1" fmla="*/ 114236 h 190435"/>
              <a:gd name="connsiteX2" fmla="*/ 71475 w 190435"/>
              <a:gd name="connsiteY2" fmla="*/ 128808 h 190435"/>
              <a:gd name="connsiteX3" fmla="*/ 71389 w 190435"/>
              <a:gd name="connsiteY3" fmla="*/ 130903 h 190435"/>
              <a:gd name="connsiteX4" fmla="*/ 71389 w 190435"/>
              <a:gd name="connsiteY4" fmla="*/ 173759 h 190435"/>
              <a:gd name="connsiteX5" fmla="*/ 77389 w 190435"/>
              <a:gd name="connsiteY5" fmla="*/ 190426 h 190435"/>
              <a:gd name="connsiteX6" fmla="*/ 76151 w 190435"/>
              <a:gd name="connsiteY6" fmla="*/ 190435 h 190435"/>
              <a:gd name="connsiteX7" fmla="*/ 4857 w 190435"/>
              <a:gd name="connsiteY7" fmla="*/ 159617 h 190435"/>
              <a:gd name="connsiteX8" fmla="*/ 0 w 190435"/>
              <a:gd name="connsiteY8" fmla="*/ 144417 h 190435"/>
              <a:gd name="connsiteX9" fmla="*/ 0 w 190435"/>
              <a:gd name="connsiteY9" fmla="*/ 135655 h 190435"/>
              <a:gd name="connsiteX10" fmla="*/ 21419 w 190435"/>
              <a:gd name="connsiteY10" fmla="*/ 114236 h 190435"/>
              <a:gd name="connsiteX11" fmla="*/ 121389 w 190435"/>
              <a:gd name="connsiteY11" fmla="*/ 90427 h 190435"/>
              <a:gd name="connsiteX12" fmla="*/ 149960 w 190435"/>
              <a:gd name="connsiteY12" fmla="*/ 90427 h 190435"/>
              <a:gd name="connsiteX13" fmla="*/ 161807 w 190435"/>
              <a:gd name="connsiteY13" fmla="*/ 101122 h 190435"/>
              <a:gd name="connsiteX14" fmla="*/ 161874 w 190435"/>
              <a:gd name="connsiteY14" fmla="*/ 102332 h 190435"/>
              <a:gd name="connsiteX15" fmla="*/ 161864 w 190435"/>
              <a:gd name="connsiteY15" fmla="*/ 114236 h 190435"/>
              <a:gd name="connsiteX16" fmla="*/ 173769 w 190435"/>
              <a:gd name="connsiteY16" fmla="*/ 114236 h 190435"/>
              <a:gd name="connsiteX17" fmla="*/ 190435 w 190435"/>
              <a:gd name="connsiteY17" fmla="*/ 130903 h 190435"/>
              <a:gd name="connsiteX18" fmla="*/ 190435 w 190435"/>
              <a:gd name="connsiteY18" fmla="*/ 173759 h 190435"/>
              <a:gd name="connsiteX19" fmla="*/ 173769 w 190435"/>
              <a:gd name="connsiteY19" fmla="*/ 190426 h 190435"/>
              <a:gd name="connsiteX20" fmla="*/ 97579 w 190435"/>
              <a:gd name="connsiteY20" fmla="*/ 190426 h 190435"/>
              <a:gd name="connsiteX21" fmla="*/ 80913 w 190435"/>
              <a:gd name="connsiteY21" fmla="*/ 173759 h 190435"/>
              <a:gd name="connsiteX22" fmla="*/ 80913 w 190435"/>
              <a:gd name="connsiteY22" fmla="*/ 130903 h 190435"/>
              <a:gd name="connsiteX23" fmla="*/ 97579 w 190435"/>
              <a:gd name="connsiteY23" fmla="*/ 114236 h 190435"/>
              <a:gd name="connsiteX24" fmla="*/ 109484 w 190435"/>
              <a:gd name="connsiteY24" fmla="*/ 114236 h 190435"/>
              <a:gd name="connsiteX25" fmla="*/ 109484 w 190435"/>
              <a:gd name="connsiteY25" fmla="*/ 102332 h 190435"/>
              <a:gd name="connsiteX26" fmla="*/ 120179 w 190435"/>
              <a:gd name="connsiteY26" fmla="*/ 90494 h 190435"/>
              <a:gd name="connsiteX27" fmla="*/ 121389 w 190435"/>
              <a:gd name="connsiteY27" fmla="*/ 90427 h 190435"/>
              <a:gd name="connsiteX28" fmla="*/ 149960 w 190435"/>
              <a:gd name="connsiteY28" fmla="*/ 90427 h 190435"/>
              <a:gd name="connsiteX29" fmla="*/ 121389 w 190435"/>
              <a:gd name="connsiteY29" fmla="*/ 90427 h 190435"/>
              <a:gd name="connsiteX30" fmla="*/ 147579 w 190435"/>
              <a:gd name="connsiteY30" fmla="*/ 104713 h 190435"/>
              <a:gd name="connsiteX31" fmla="*/ 123770 w 190435"/>
              <a:gd name="connsiteY31" fmla="*/ 104713 h 190435"/>
              <a:gd name="connsiteX32" fmla="*/ 123770 w 190435"/>
              <a:gd name="connsiteY32" fmla="*/ 114236 h 190435"/>
              <a:gd name="connsiteX33" fmla="*/ 147579 w 190435"/>
              <a:gd name="connsiteY33" fmla="*/ 114236 h 190435"/>
              <a:gd name="connsiteX34" fmla="*/ 147579 w 190435"/>
              <a:gd name="connsiteY34" fmla="*/ 104713 h 190435"/>
              <a:gd name="connsiteX35" fmla="*/ 76161 w 190435"/>
              <a:gd name="connsiteY35" fmla="*/ 0 h 190435"/>
              <a:gd name="connsiteX36" fmla="*/ 123779 w 190435"/>
              <a:gd name="connsiteY36" fmla="*/ 47618 h 190435"/>
              <a:gd name="connsiteX37" fmla="*/ 76161 w 190435"/>
              <a:gd name="connsiteY37" fmla="*/ 95237 h 190435"/>
              <a:gd name="connsiteX38" fmla="*/ 28542 w 190435"/>
              <a:gd name="connsiteY38" fmla="*/ 47618 h 190435"/>
              <a:gd name="connsiteX39" fmla="*/ 76161 w 190435"/>
              <a:gd name="connsiteY39" fmla="*/ 0 h 19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0435" h="190435">
                <a:moveTo>
                  <a:pt x="21419" y="114236"/>
                </a:moveTo>
                <a:lnTo>
                  <a:pt x="77380" y="114236"/>
                </a:lnTo>
                <a:cubicBezTo>
                  <a:pt x="74056" y="118265"/>
                  <a:pt x="71913" y="123303"/>
                  <a:pt x="71475" y="128808"/>
                </a:cubicBezTo>
                <a:lnTo>
                  <a:pt x="71389" y="130903"/>
                </a:lnTo>
                <a:lnTo>
                  <a:pt x="71389" y="173759"/>
                </a:lnTo>
                <a:cubicBezTo>
                  <a:pt x="71389" y="180093"/>
                  <a:pt x="73637" y="185902"/>
                  <a:pt x="77389" y="190426"/>
                </a:cubicBezTo>
                <a:lnTo>
                  <a:pt x="76151" y="190435"/>
                </a:lnTo>
                <a:cubicBezTo>
                  <a:pt x="43580" y="190435"/>
                  <a:pt x="19552" y="180226"/>
                  <a:pt x="4857" y="159617"/>
                </a:cubicBezTo>
                <a:cubicBezTo>
                  <a:pt x="1696" y="155179"/>
                  <a:pt x="-1" y="149865"/>
                  <a:pt x="0" y="144417"/>
                </a:cubicBezTo>
                <a:lnTo>
                  <a:pt x="0" y="135655"/>
                </a:lnTo>
                <a:cubicBezTo>
                  <a:pt x="0" y="123826"/>
                  <a:pt x="9589" y="114236"/>
                  <a:pt x="21419" y="114236"/>
                </a:cubicBezTo>
                <a:close/>
                <a:moveTo>
                  <a:pt x="121389" y="90427"/>
                </a:moveTo>
                <a:lnTo>
                  <a:pt x="149960" y="90427"/>
                </a:lnTo>
                <a:cubicBezTo>
                  <a:pt x="156131" y="90427"/>
                  <a:pt x="161198" y="95113"/>
                  <a:pt x="161807" y="101122"/>
                </a:cubicBezTo>
                <a:lnTo>
                  <a:pt x="161874" y="102332"/>
                </a:lnTo>
                <a:lnTo>
                  <a:pt x="161864" y="114236"/>
                </a:lnTo>
                <a:lnTo>
                  <a:pt x="173769" y="114236"/>
                </a:lnTo>
                <a:cubicBezTo>
                  <a:pt x="182978" y="114236"/>
                  <a:pt x="190435" y="121703"/>
                  <a:pt x="190435" y="130903"/>
                </a:cubicBezTo>
                <a:lnTo>
                  <a:pt x="190435" y="173759"/>
                </a:lnTo>
                <a:cubicBezTo>
                  <a:pt x="190435" y="182964"/>
                  <a:pt x="182973" y="190426"/>
                  <a:pt x="173769" y="190426"/>
                </a:cubicBezTo>
                <a:lnTo>
                  <a:pt x="97579" y="190426"/>
                </a:lnTo>
                <a:cubicBezTo>
                  <a:pt x="88375" y="190426"/>
                  <a:pt x="80913" y="182964"/>
                  <a:pt x="80913" y="173759"/>
                </a:cubicBezTo>
                <a:lnTo>
                  <a:pt x="80913" y="130903"/>
                </a:lnTo>
                <a:cubicBezTo>
                  <a:pt x="80913" y="121703"/>
                  <a:pt x="88380" y="114236"/>
                  <a:pt x="97579" y="114236"/>
                </a:cubicBezTo>
                <a:lnTo>
                  <a:pt x="109484" y="114236"/>
                </a:lnTo>
                <a:lnTo>
                  <a:pt x="109484" y="102332"/>
                </a:lnTo>
                <a:cubicBezTo>
                  <a:pt x="109484" y="96170"/>
                  <a:pt x="114170" y="91094"/>
                  <a:pt x="120179" y="90494"/>
                </a:cubicBezTo>
                <a:lnTo>
                  <a:pt x="121389" y="90427"/>
                </a:lnTo>
                <a:lnTo>
                  <a:pt x="149960" y="90427"/>
                </a:lnTo>
                <a:lnTo>
                  <a:pt x="121389" y="90427"/>
                </a:lnTo>
                <a:close/>
                <a:moveTo>
                  <a:pt x="147579" y="104713"/>
                </a:moveTo>
                <a:lnTo>
                  <a:pt x="123770" y="104713"/>
                </a:lnTo>
                <a:lnTo>
                  <a:pt x="123770" y="114236"/>
                </a:lnTo>
                <a:lnTo>
                  <a:pt x="147579" y="114236"/>
                </a:lnTo>
                <a:lnTo>
                  <a:pt x="147579" y="104713"/>
                </a:lnTo>
                <a:close/>
                <a:moveTo>
                  <a:pt x="76161" y="0"/>
                </a:moveTo>
                <a:cubicBezTo>
                  <a:pt x="102459" y="0"/>
                  <a:pt x="123779" y="21319"/>
                  <a:pt x="123779" y="47618"/>
                </a:cubicBezTo>
                <a:cubicBezTo>
                  <a:pt x="123779" y="73917"/>
                  <a:pt x="102459" y="95237"/>
                  <a:pt x="76161" y="95237"/>
                </a:cubicBezTo>
                <a:cubicBezTo>
                  <a:pt x="49862" y="95237"/>
                  <a:pt x="28542" y="73917"/>
                  <a:pt x="28542" y="47618"/>
                </a:cubicBezTo>
                <a:cubicBezTo>
                  <a:pt x="28542" y="21319"/>
                  <a:pt x="49862" y="0"/>
                  <a:pt x="76161" y="0"/>
                </a:cubicBezTo>
                <a:close/>
              </a:path>
            </a:pathLst>
          </a:custGeom>
          <a:gradFill flip="none" rotWithShape="1">
            <a:gsLst>
              <a:gs pos="85000">
                <a:srgbClr val="D59ED7"/>
              </a:gs>
              <a:gs pos="14000">
                <a:srgbClr val="8DC8E8"/>
              </a:gs>
            </a:gsLst>
            <a:lin ang="2700000" scaled="1"/>
            <a:tileRect/>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182" fontAlgn="base">
              <a:spcBef>
                <a:spcPct val="0"/>
              </a:spcBef>
              <a:spcAft>
                <a:spcPct val="0"/>
              </a:spcAft>
            </a:pPr>
            <a:endParaRPr lang="en-US" sz="1568" b="1" kern="0">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1145" name="Graphic 105" descr="Icon of a person and a document">
            <a:extLst>
              <a:ext uri="{FF2B5EF4-FFF2-40B4-BE49-F238E27FC236}">
                <a16:creationId xmlns:a16="http://schemas.microsoft.com/office/drawing/2014/main" id="{4E5CE1AB-CF85-00B2-D4EC-4D127EE9E790}"/>
              </a:ext>
            </a:extLst>
          </p:cNvPr>
          <p:cNvSpPr/>
          <p:nvPr/>
        </p:nvSpPr>
        <p:spPr>
          <a:xfrm>
            <a:off x="4983201" y="4796464"/>
            <a:ext cx="199958" cy="199949"/>
          </a:xfrm>
          <a:custGeom>
            <a:avLst/>
            <a:gdLst>
              <a:gd name="connsiteX0" fmla="*/ 85675 w 199958"/>
              <a:gd name="connsiteY0" fmla="*/ 123760 h 199949"/>
              <a:gd name="connsiteX1" fmla="*/ 87294 w 199958"/>
              <a:gd name="connsiteY1" fmla="*/ 114236 h 199949"/>
              <a:gd name="connsiteX2" fmla="*/ 21419 w 199958"/>
              <a:gd name="connsiteY2" fmla="*/ 114236 h 199949"/>
              <a:gd name="connsiteX3" fmla="*/ 0 w 199958"/>
              <a:gd name="connsiteY3" fmla="*/ 135655 h 199949"/>
              <a:gd name="connsiteX4" fmla="*/ 0 w 199958"/>
              <a:gd name="connsiteY4" fmla="*/ 144417 h 199949"/>
              <a:gd name="connsiteX5" fmla="*/ 4857 w 199958"/>
              <a:gd name="connsiteY5" fmla="*/ 159617 h 199949"/>
              <a:gd name="connsiteX6" fmla="*/ 76151 w 199958"/>
              <a:gd name="connsiteY6" fmla="*/ 190426 h 199949"/>
              <a:gd name="connsiteX7" fmla="*/ 87161 w 199958"/>
              <a:gd name="connsiteY7" fmla="*/ 190016 h 199949"/>
              <a:gd name="connsiteX8" fmla="*/ 85675 w 199958"/>
              <a:gd name="connsiteY8" fmla="*/ 180902 h 199949"/>
              <a:gd name="connsiteX9" fmla="*/ 85675 w 199958"/>
              <a:gd name="connsiteY9" fmla="*/ 123760 h 199949"/>
              <a:gd name="connsiteX10" fmla="*/ 76151 w 199958"/>
              <a:gd name="connsiteY10" fmla="*/ 0 h 199949"/>
              <a:gd name="connsiteX11" fmla="*/ 123770 w 199958"/>
              <a:gd name="connsiteY11" fmla="*/ 47618 h 199949"/>
              <a:gd name="connsiteX12" fmla="*/ 76151 w 199958"/>
              <a:gd name="connsiteY12" fmla="*/ 95237 h 199949"/>
              <a:gd name="connsiteX13" fmla="*/ 28533 w 199958"/>
              <a:gd name="connsiteY13" fmla="*/ 47618 h 199949"/>
              <a:gd name="connsiteX14" fmla="*/ 76151 w 199958"/>
              <a:gd name="connsiteY14" fmla="*/ 0 h 199949"/>
              <a:gd name="connsiteX15" fmla="*/ 95199 w 199958"/>
              <a:gd name="connsiteY15" fmla="*/ 123760 h 199949"/>
              <a:gd name="connsiteX16" fmla="*/ 114246 w 199958"/>
              <a:gd name="connsiteY16" fmla="*/ 104713 h 199949"/>
              <a:gd name="connsiteX17" fmla="*/ 180912 w 199958"/>
              <a:gd name="connsiteY17" fmla="*/ 104713 h 199949"/>
              <a:gd name="connsiteX18" fmla="*/ 199959 w 199958"/>
              <a:gd name="connsiteY18" fmla="*/ 123760 h 199949"/>
              <a:gd name="connsiteX19" fmla="*/ 199959 w 199958"/>
              <a:gd name="connsiteY19" fmla="*/ 180902 h 199949"/>
              <a:gd name="connsiteX20" fmla="*/ 180912 w 199958"/>
              <a:gd name="connsiteY20" fmla="*/ 199949 h 199949"/>
              <a:gd name="connsiteX21" fmla="*/ 114246 w 199958"/>
              <a:gd name="connsiteY21" fmla="*/ 199949 h 199949"/>
              <a:gd name="connsiteX22" fmla="*/ 95199 w 199958"/>
              <a:gd name="connsiteY22" fmla="*/ 180902 h 199949"/>
              <a:gd name="connsiteX23" fmla="*/ 95199 w 199958"/>
              <a:gd name="connsiteY23" fmla="*/ 123760 h 199949"/>
              <a:gd name="connsiteX24" fmla="*/ 119008 w 199958"/>
              <a:gd name="connsiteY24" fmla="*/ 133284 h 199949"/>
              <a:gd name="connsiteX25" fmla="*/ 114246 w 199958"/>
              <a:gd name="connsiteY25" fmla="*/ 138046 h 199949"/>
              <a:gd name="connsiteX26" fmla="*/ 119008 w 199958"/>
              <a:gd name="connsiteY26" fmla="*/ 142807 h 199949"/>
              <a:gd name="connsiteX27" fmla="*/ 176150 w 199958"/>
              <a:gd name="connsiteY27" fmla="*/ 142807 h 199949"/>
              <a:gd name="connsiteX28" fmla="*/ 180912 w 199958"/>
              <a:gd name="connsiteY28" fmla="*/ 138046 h 199949"/>
              <a:gd name="connsiteX29" fmla="*/ 176150 w 199958"/>
              <a:gd name="connsiteY29" fmla="*/ 133284 h 199949"/>
              <a:gd name="connsiteX30" fmla="*/ 119008 w 199958"/>
              <a:gd name="connsiteY30" fmla="*/ 133284 h 199949"/>
              <a:gd name="connsiteX31" fmla="*/ 119008 w 199958"/>
              <a:gd name="connsiteY31" fmla="*/ 161855 h 199949"/>
              <a:gd name="connsiteX32" fmla="*/ 114246 w 199958"/>
              <a:gd name="connsiteY32" fmla="*/ 166617 h 199949"/>
              <a:gd name="connsiteX33" fmla="*/ 119008 w 199958"/>
              <a:gd name="connsiteY33" fmla="*/ 171378 h 199949"/>
              <a:gd name="connsiteX34" fmla="*/ 176150 w 199958"/>
              <a:gd name="connsiteY34" fmla="*/ 171378 h 199949"/>
              <a:gd name="connsiteX35" fmla="*/ 180912 w 199958"/>
              <a:gd name="connsiteY35" fmla="*/ 166617 h 199949"/>
              <a:gd name="connsiteX36" fmla="*/ 176150 w 199958"/>
              <a:gd name="connsiteY36" fmla="*/ 161855 h 199949"/>
              <a:gd name="connsiteX37" fmla="*/ 119008 w 199958"/>
              <a:gd name="connsiteY37" fmla="*/ 161855 h 19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9958" h="199949">
                <a:moveTo>
                  <a:pt x="85675" y="123760"/>
                </a:moveTo>
                <a:cubicBezTo>
                  <a:pt x="85675" y="120427"/>
                  <a:pt x="86246" y="117217"/>
                  <a:pt x="87294" y="114236"/>
                </a:cubicBezTo>
                <a:lnTo>
                  <a:pt x="21419" y="114236"/>
                </a:lnTo>
                <a:cubicBezTo>
                  <a:pt x="9589" y="114236"/>
                  <a:pt x="0" y="123826"/>
                  <a:pt x="0" y="135655"/>
                </a:cubicBezTo>
                <a:lnTo>
                  <a:pt x="0" y="144417"/>
                </a:lnTo>
                <a:cubicBezTo>
                  <a:pt x="0" y="149864"/>
                  <a:pt x="1705" y="155179"/>
                  <a:pt x="4857" y="159617"/>
                </a:cubicBezTo>
                <a:cubicBezTo>
                  <a:pt x="19552" y="180226"/>
                  <a:pt x="43580" y="190426"/>
                  <a:pt x="76151" y="190426"/>
                </a:cubicBezTo>
                <a:cubicBezTo>
                  <a:pt x="79932" y="190426"/>
                  <a:pt x="83608" y="190292"/>
                  <a:pt x="87161" y="190016"/>
                </a:cubicBezTo>
                <a:cubicBezTo>
                  <a:pt x="86174" y="187079"/>
                  <a:pt x="85672" y="184001"/>
                  <a:pt x="85675" y="180902"/>
                </a:cubicBezTo>
                <a:lnTo>
                  <a:pt x="85675" y="123760"/>
                </a:lnTo>
                <a:close/>
                <a:moveTo>
                  <a:pt x="76151" y="0"/>
                </a:moveTo>
                <a:cubicBezTo>
                  <a:pt x="102450" y="0"/>
                  <a:pt x="123770" y="21319"/>
                  <a:pt x="123770" y="47618"/>
                </a:cubicBezTo>
                <a:cubicBezTo>
                  <a:pt x="123770" y="73917"/>
                  <a:pt x="102450" y="95237"/>
                  <a:pt x="76151" y="95237"/>
                </a:cubicBezTo>
                <a:cubicBezTo>
                  <a:pt x="49852" y="95237"/>
                  <a:pt x="28533" y="73917"/>
                  <a:pt x="28533" y="47618"/>
                </a:cubicBezTo>
                <a:cubicBezTo>
                  <a:pt x="28533" y="21319"/>
                  <a:pt x="49852" y="0"/>
                  <a:pt x="76151" y="0"/>
                </a:cubicBezTo>
                <a:close/>
                <a:moveTo>
                  <a:pt x="95199" y="123760"/>
                </a:moveTo>
                <a:cubicBezTo>
                  <a:pt x="95199" y="113240"/>
                  <a:pt x="103726" y="104713"/>
                  <a:pt x="114246" y="104713"/>
                </a:cubicBezTo>
                <a:lnTo>
                  <a:pt x="180912" y="104713"/>
                </a:lnTo>
                <a:cubicBezTo>
                  <a:pt x="191431" y="104713"/>
                  <a:pt x="199959" y="113240"/>
                  <a:pt x="199959" y="123760"/>
                </a:cubicBezTo>
                <a:lnTo>
                  <a:pt x="199959" y="180902"/>
                </a:lnTo>
                <a:cubicBezTo>
                  <a:pt x="199959" y="191422"/>
                  <a:pt x="191431" y="199949"/>
                  <a:pt x="180912" y="199949"/>
                </a:cubicBezTo>
                <a:lnTo>
                  <a:pt x="114246" y="199949"/>
                </a:lnTo>
                <a:cubicBezTo>
                  <a:pt x="103726" y="199949"/>
                  <a:pt x="95199" y="191422"/>
                  <a:pt x="95199" y="180902"/>
                </a:cubicBezTo>
                <a:lnTo>
                  <a:pt x="95199" y="123760"/>
                </a:lnTo>
                <a:close/>
                <a:moveTo>
                  <a:pt x="119008" y="133284"/>
                </a:moveTo>
                <a:cubicBezTo>
                  <a:pt x="116378" y="133284"/>
                  <a:pt x="114246" y="135416"/>
                  <a:pt x="114246" y="138046"/>
                </a:cubicBezTo>
                <a:cubicBezTo>
                  <a:pt x="114246" y="140675"/>
                  <a:pt x="116378" y="142807"/>
                  <a:pt x="119008" y="142807"/>
                </a:cubicBezTo>
                <a:lnTo>
                  <a:pt x="176150" y="142807"/>
                </a:lnTo>
                <a:cubicBezTo>
                  <a:pt x="178779" y="142807"/>
                  <a:pt x="180912" y="140675"/>
                  <a:pt x="180912" y="138046"/>
                </a:cubicBezTo>
                <a:cubicBezTo>
                  <a:pt x="180912" y="135416"/>
                  <a:pt x="178779" y="133284"/>
                  <a:pt x="176150" y="133284"/>
                </a:cubicBezTo>
                <a:lnTo>
                  <a:pt x="119008" y="133284"/>
                </a:lnTo>
                <a:close/>
                <a:moveTo>
                  <a:pt x="119008" y="161855"/>
                </a:moveTo>
                <a:cubicBezTo>
                  <a:pt x="116378" y="161855"/>
                  <a:pt x="114246" y="163987"/>
                  <a:pt x="114246" y="166617"/>
                </a:cubicBezTo>
                <a:cubicBezTo>
                  <a:pt x="114246" y="169246"/>
                  <a:pt x="116378" y="171378"/>
                  <a:pt x="119008" y="171378"/>
                </a:cubicBezTo>
                <a:lnTo>
                  <a:pt x="176150" y="171378"/>
                </a:lnTo>
                <a:cubicBezTo>
                  <a:pt x="178779" y="171378"/>
                  <a:pt x="180912" y="169246"/>
                  <a:pt x="180912" y="166617"/>
                </a:cubicBezTo>
                <a:cubicBezTo>
                  <a:pt x="180912" y="163987"/>
                  <a:pt x="178779" y="161855"/>
                  <a:pt x="176150" y="161855"/>
                </a:cubicBezTo>
                <a:lnTo>
                  <a:pt x="119008" y="161855"/>
                </a:lnTo>
                <a:close/>
              </a:path>
            </a:pathLst>
          </a:custGeom>
          <a:gradFill flip="none" rotWithShape="1">
            <a:gsLst>
              <a:gs pos="85000">
                <a:srgbClr val="D59ED7"/>
              </a:gs>
              <a:gs pos="14000">
                <a:srgbClr val="8DC8E8"/>
              </a:gs>
            </a:gsLst>
            <a:lin ang="2700000" scaled="1"/>
            <a:tileRect/>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896182" fontAlgn="base">
              <a:spcBef>
                <a:spcPct val="0"/>
              </a:spcBef>
              <a:spcAft>
                <a:spcPct val="0"/>
              </a:spcAft>
            </a:pPr>
            <a:endParaRPr lang="en-US" sz="1568" b="1" kern="0">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1146" name="Rectangle: Rounded Corners 1145">
            <a:extLst>
              <a:ext uri="{FF2B5EF4-FFF2-40B4-BE49-F238E27FC236}">
                <a16:creationId xmlns:a16="http://schemas.microsoft.com/office/drawing/2014/main" id="{537D14AA-6339-E433-F8BD-C63CFEFB5502}"/>
              </a:ext>
              <a:ext uri="{C183D7F6-B498-43B3-948B-1728B52AA6E4}">
                <adec:decorative xmlns:adec="http://schemas.microsoft.com/office/drawing/2017/decorative" val="1"/>
              </a:ext>
            </a:extLst>
          </p:cNvPr>
          <p:cNvSpPr>
            <a:spLocks/>
          </p:cNvSpPr>
          <p:nvPr/>
        </p:nvSpPr>
        <p:spPr bwMode="auto">
          <a:xfrm>
            <a:off x="4860959" y="5293462"/>
            <a:ext cx="6768685" cy="295190"/>
          </a:xfrm>
          <a:prstGeom prst="roundRect">
            <a:avLst>
              <a:gd name="adj" fmla="val 14464"/>
            </a:avLst>
          </a:prstGeom>
          <a:solidFill>
            <a:schemeClr val="bg1">
              <a:lumMod val="85000"/>
              <a:lumOff val="15000"/>
              <a:alpha val="10000"/>
            </a:schemeClr>
          </a:solidFill>
          <a:ln w="6350">
            <a:solidFill>
              <a:schemeClr val="tx1">
                <a:alpha val="2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ctr" anchorCtr="0" forceAA="0" compatLnSpc="1">
            <a:prstTxWarp prst="textNoShape">
              <a:avLst/>
            </a:prstTxWarp>
            <a:noAutofit/>
          </a:bodyPr>
          <a:lstStyle/>
          <a:p>
            <a:pPr algn="ctr" defTabSz="914289" fontAlgn="base">
              <a:spcBef>
                <a:spcPct val="0"/>
              </a:spcBef>
              <a:spcAft>
                <a:spcPct val="0"/>
              </a:spcAft>
            </a:pPr>
            <a:r>
              <a:rPr lang="en-IN" sz="1100" err="1">
                <a:solidFill>
                  <a:schemeClr val="tx1"/>
                </a:solidFill>
                <a:latin typeface="+mj-lt"/>
                <a:cs typeface="Segoe UI" pitchFamily="34" charset="0"/>
              </a:rPr>
              <a:t>Supuestos</a:t>
            </a:r>
            <a:r>
              <a:rPr lang="en-IN" sz="1100">
                <a:solidFill>
                  <a:schemeClr val="tx1"/>
                </a:solidFill>
                <a:latin typeface="+mj-lt"/>
                <a:cs typeface="Segoe UI" pitchFamily="34" charset="0"/>
              </a:rPr>
              <a:t> clave</a:t>
            </a:r>
          </a:p>
        </p:txBody>
      </p:sp>
      <p:sp>
        <p:nvSpPr>
          <p:cNvPr id="1148" name="TextBox 1147">
            <a:extLst>
              <a:ext uri="{FF2B5EF4-FFF2-40B4-BE49-F238E27FC236}">
                <a16:creationId xmlns:a16="http://schemas.microsoft.com/office/drawing/2014/main" id="{26498F8A-8203-9E2A-C295-68A2D4EB9B62}"/>
              </a:ext>
            </a:extLst>
          </p:cNvPr>
          <p:cNvSpPr txBox="1">
            <a:spLocks/>
          </p:cNvSpPr>
          <p:nvPr/>
        </p:nvSpPr>
        <p:spPr>
          <a:xfrm>
            <a:off x="4860959" y="5688824"/>
            <a:ext cx="6768685" cy="607859"/>
          </a:xfrm>
          <a:prstGeom prst="rect">
            <a:avLst/>
          </a:prstGeom>
          <a:noFill/>
        </p:spPr>
        <p:txBody>
          <a:bodyPr wrap="square" lIns="0" tIns="0" rIns="0" bIns="0" anchor="t">
            <a:spAutoFit/>
          </a:bodyPr>
          <a:lstStyle/>
          <a:p>
            <a:pPr marL="171417" indent="-115866">
              <a:spcBef>
                <a:spcPts val="100"/>
              </a:spcBef>
              <a:spcAft>
                <a:spcPts val="200"/>
              </a:spcAft>
              <a:buFont typeface="Arial" panose="020B0604020202020204" pitchFamily="34" charset="0"/>
              <a:buChar char="•"/>
            </a:pPr>
            <a:r>
              <a:rPr lang="es-MX" sz="800"/>
              <a:t>Solo se han reflejado las capacidades incrementales de </a:t>
            </a:r>
            <a:r>
              <a:rPr lang="es-MX" sz="800" err="1"/>
              <a:t>Copilot</a:t>
            </a:r>
            <a:r>
              <a:rPr lang="es-MX" sz="800"/>
              <a:t> en Microsoft 365.
Los costos de licencias de proveedores de terceros se estimaron en función de la información disponible públicamente.
Las suposiciones de beneficios se basan en bases de datos de evaluación comparativa de la industria y resultados de investigación de Microsoft.
Las suposiciones de costos se basan en los comentarios de los clientes actuales de </a:t>
            </a:r>
            <a:r>
              <a:rPr lang="es-MX" sz="800" err="1"/>
              <a:t>Copilot</a:t>
            </a:r>
            <a:r>
              <a:rPr lang="es-MX" sz="800"/>
              <a:t>.</a:t>
            </a:r>
            <a:endParaRPr lang="en-IN" sz="900"/>
          </a:p>
        </p:txBody>
      </p:sp>
    </p:spTree>
    <p:extLst>
      <p:ext uri="{BB962C8B-B14F-4D97-AF65-F5344CB8AC3E}">
        <p14:creationId xmlns:p14="http://schemas.microsoft.com/office/powerpoint/2010/main" val="300938994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94CCDDC0-3EE2-591C-F853-9523E51280A1}"/>
              </a:ext>
            </a:extLst>
          </p:cNvPr>
          <p:cNvSpPr txBox="1">
            <a:spLocks noGrp="1"/>
          </p:cNvSpPr>
          <p:nvPr>
            <p:ph type="title"/>
          </p:nvPr>
        </p:nvSpPr>
        <p:spPr>
          <a:xfrm>
            <a:off x="734541" y="1865334"/>
            <a:ext cx="7541222" cy="276998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pPr lvl="0">
              <a:defRPr/>
            </a:pPr>
            <a:r>
              <a:rPr lang="es-MX" sz="4400">
                <a:gradFill>
                  <a:gsLst>
                    <a:gs pos="25000">
                      <a:srgbClr val="8DC8E8"/>
                    </a:gs>
                    <a:gs pos="75000">
                      <a:srgbClr val="CD98CF"/>
                    </a:gs>
                  </a:gsLst>
                  <a:lin ang="2700000" scaled="0"/>
                </a:gradFill>
                <a:cs typeface="Segoe UI Semibold" panose="020B0702040204020203" pitchFamily="34" charset="0"/>
              </a:rPr>
              <a:t>Conversación de casos de uso de </a:t>
            </a:r>
            <a:r>
              <a:rPr lang="es-MX" sz="4400" err="1">
                <a:gradFill>
                  <a:gsLst>
                    <a:gs pos="25000">
                      <a:srgbClr val="8DC8E8"/>
                    </a:gs>
                    <a:gs pos="75000">
                      <a:srgbClr val="CD98CF"/>
                    </a:gs>
                  </a:gsLst>
                  <a:lin ang="2700000" scaled="0"/>
                </a:gradFill>
                <a:cs typeface="Segoe UI Semibold" panose="020B0702040204020203" pitchFamily="34" charset="0"/>
              </a:rPr>
              <a:t>Copilot</a:t>
            </a:r>
            <a:r>
              <a:rPr lang="es-MX" sz="4400">
                <a:gradFill>
                  <a:gsLst>
                    <a:gs pos="25000">
                      <a:srgbClr val="8DC8E8"/>
                    </a:gs>
                    <a:gs pos="75000">
                      <a:srgbClr val="CD98CF"/>
                    </a:gs>
                  </a:gsLst>
                  <a:lin ang="2700000" scaled="0"/>
                </a:gradFill>
                <a:cs typeface="Segoe UI Semibold" panose="020B0702040204020203" pitchFamily="34" charset="0"/>
              </a:rPr>
              <a:t> para Microsoft 365</a:t>
            </a:r>
            <a:br>
              <a:rPr kumimoji="0" lang="it-IT" sz="4400" b="0" i="0" u="none" strike="noStrike" kern="1200" cap="none" spc="-50" normalizeH="0" baseline="0" noProof="0">
                <a:ln w="3175">
                  <a:noFill/>
                </a:ln>
                <a:gradFill>
                  <a:gsLst>
                    <a:gs pos="25000">
                      <a:srgbClr val="8DC8E8"/>
                    </a:gs>
                    <a:gs pos="75000">
                      <a:srgbClr val="CD98CF"/>
                    </a:gs>
                  </a:gsLst>
                  <a:lin ang="2700000" scaled="0"/>
                </a:gradFill>
                <a:effectLst/>
                <a:uLnTx/>
                <a:uFillTx/>
                <a:latin typeface="+mj-lt"/>
                <a:ea typeface="+mn-ea"/>
                <a:cs typeface="Segoe UI Semibold" panose="020B0702040204020203" pitchFamily="34" charset="0"/>
              </a:rPr>
            </a:br>
            <a:r>
              <a:rPr lang="es-MX" sz="2400">
                <a:solidFill>
                  <a:schemeClr val="tx1"/>
                </a:solidFill>
                <a:cs typeface="Segoe UI Semibold" panose="020B0702040204020203" pitchFamily="34" charset="0"/>
              </a:rPr>
              <a:t>Puedes descargar la biblioteca de escenarios completa aquí</a:t>
            </a:r>
            <a:r>
              <a:rPr kumimoji="0" lang="it-IT" sz="2400" b="0" i="0" u="none" strike="noStrike" kern="1200" cap="none" spc="-50" normalizeH="0" baseline="0" noProof="0">
                <a:ln w="3175">
                  <a:noFill/>
                </a:ln>
                <a:solidFill>
                  <a:schemeClr val="tx1"/>
                </a:solidFill>
                <a:effectLst/>
                <a:uLnTx/>
                <a:uFillTx/>
                <a:latin typeface="+mj-lt"/>
                <a:ea typeface="+mn-ea"/>
                <a:cs typeface="Segoe UI Semibold" panose="020B0702040204020203" pitchFamily="34" charset="0"/>
              </a:rPr>
              <a:t>- </a:t>
            </a:r>
            <a:r>
              <a:rPr kumimoji="0" lang="it-IT" sz="2400" b="0" i="0" u="none" strike="noStrike" kern="1200" cap="none" spc="-50" normalizeH="0" baseline="0" noProof="0">
                <a:ln w="3175">
                  <a:noFill/>
                </a:ln>
                <a:solidFill>
                  <a:schemeClr val="tx1"/>
                </a:solidFill>
                <a:effectLst/>
                <a:uLnTx/>
                <a:uFillTx/>
                <a:latin typeface="+mj-lt"/>
                <a:ea typeface="+mn-ea"/>
                <a:cs typeface="Segoe UI Semibold" panose="020B0702040204020203" pitchFamily="34" charset="0"/>
                <a:hlinkClick r:id="rId3"/>
              </a:rPr>
              <a:t>https://aka.ms/CopilotScenarioLibrary</a:t>
            </a:r>
            <a:br>
              <a:rPr kumimoji="0" lang="it-IT" sz="2400" b="0" i="0" u="none" strike="noStrike" kern="1200" cap="none" spc="-50" normalizeH="0" baseline="0" noProof="0">
                <a:ln w="3175">
                  <a:noFill/>
                </a:ln>
                <a:solidFill>
                  <a:schemeClr val="tx1"/>
                </a:solidFill>
                <a:effectLst/>
                <a:uLnTx/>
                <a:uFillTx/>
                <a:latin typeface="+mj-lt"/>
                <a:ea typeface="+mn-ea"/>
                <a:cs typeface="Segoe UI Semibold" panose="020B0702040204020203" pitchFamily="34" charset="0"/>
              </a:rPr>
            </a:br>
            <a:endParaRPr kumimoji="0" lang="en-US" sz="4400" b="0" i="0" u="none" strike="noStrike" kern="1200" cap="none" spc="-50" normalizeH="0" baseline="0" noProof="0">
              <a:ln w="3175">
                <a:noFill/>
              </a:ln>
              <a:solidFill>
                <a:schemeClr val="tx1"/>
              </a:solidFill>
              <a:effectLst/>
              <a:uLnTx/>
              <a:uFillTx/>
              <a:latin typeface="+mj-lt"/>
              <a:ea typeface="+mn-ea"/>
              <a:cs typeface="Segoe UI Semibold" panose="020B0702040204020203" pitchFamily="34" charset="0"/>
            </a:endParaRPr>
          </a:p>
        </p:txBody>
      </p:sp>
    </p:spTree>
    <p:extLst>
      <p:ext uri="{BB962C8B-B14F-4D97-AF65-F5344CB8AC3E}">
        <p14:creationId xmlns:p14="http://schemas.microsoft.com/office/powerpoint/2010/main" val="11506363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CF692-D915-40B9-646A-4CE296BDD0FC}"/>
              </a:ext>
            </a:extLst>
          </p:cNvPr>
          <p:cNvSpPr>
            <a:spLocks noGrp="1"/>
          </p:cNvSpPr>
          <p:nvPr>
            <p:ph type="title"/>
          </p:nvPr>
        </p:nvSpPr>
        <p:spPr>
          <a:xfrm>
            <a:off x="589044" y="457623"/>
            <a:ext cx="11016957" cy="492443"/>
          </a:xfrm>
        </p:spPr>
        <p:txBody>
          <a:bodyPr vert="horz" wrap="square" lIns="0" tIns="0" rIns="0" bIns="0" rtlCol="0" anchor="t">
            <a:spAutoFit/>
          </a:bodyPr>
          <a:lstStyle/>
          <a:p>
            <a:pPr algn="ctr"/>
            <a:r>
              <a:rPr lang="es-MX" sz="3200" b="1" spc="-10" err="1">
                <a:gradFill>
                  <a:gsLst>
                    <a:gs pos="15000">
                      <a:srgbClr val="8DC8E8"/>
                    </a:gs>
                    <a:gs pos="85000">
                      <a:srgbClr val="D59ED7"/>
                    </a:gs>
                  </a:gsLst>
                  <a:lin ang="2700000" scaled="1"/>
                </a:gradFill>
              </a:rPr>
              <a:t>Copilot</a:t>
            </a:r>
            <a:r>
              <a:rPr lang="es-MX" sz="3200" b="1" spc="-10">
                <a:gradFill>
                  <a:gsLst>
                    <a:gs pos="15000">
                      <a:srgbClr val="8DC8E8"/>
                    </a:gs>
                    <a:gs pos="85000">
                      <a:srgbClr val="D59ED7"/>
                    </a:gs>
                  </a:gsLst>
                  <a:lin ang="2700000" scaled="1"/>
                </a:gradFill>
              </a:rPr>
              <a:t> lleva la IA a todo el mundo. Usa aplicaciones como...</a:t>
            </a:r>
            <a:endParaRPr lang="en-US" sz="4000" b="1" spc="-10">
              <a:gradFill>
                <a:gsLst>
                  <a:gs pos="15000">
                    <a:srgbClr val="8DC8E8"/>
                  </a:gs>
                  <a:gs pos="85000">
                    <a:srgbClr val="D59ED7"/>
                  </a:gs>
                </a:gsLst>
                <a:lin ang="2700000" scaled="1"/>
              </a:gradFill>
            </a:endParaRPr>
          </a:p>
        </p:txBody>
      </p:sp>
      <p:graphicFrame>
        <p:nvGraphicFramePr>
          <p:cNvPr id="6" name="Table 5">
            <a:extLst>
              <a:ext uri="{FF2B5EF4-FFF2-40B4-BE49-F238E27FC236}">
                <a16:creationId xmlns:a16="http://schemas.microsoft.com/office/drawing/2014/main" id="{9FE34D3E-5322-2DF6-DA1B-41DBA2C75466}"/>
              </a:ext>
            </a:extLst>
          </p:cNvPr>
          <p:cNvGraphicFramePr>
            <a:graphicFrameLocks noGrp="1"/>
          </p:cNvGraphicFramePr>
          <p:nvPr>
            <p:extLst>
              <p:ext uri="{D42A27DB-BD31-4B8C-83A1-F6EECF244321}">
                <p14:modId xmlns:p14="http://schemas.microsoft.com/office/powerpoint/2010/main" val="3492916839"/>
              </p:ext>
            </p:extLst>
          </p:nvPr>
        </p:nvGraphicFramePr>
        <p:xfrm>
          <a:off x="222506" y="1145633"/>
          <a:ext cx="11728521" cy="5806187"/>
        </p:xfrm>
        <a:graphic>
          <a:graphicData uri="http://schemas.openxmlformats.org/drawingml/2006/table">
            <a:tbl>
              <a:tblPr/>
              <a:tblGrid>
                <a:gridCol w="1013196">
                  <a:extLst>
                    <a:ext uri="{9D8B030D-6E8A-4147-A177-3AD203B41FA5}">
                      <a16:colId xmlns:a16="http://schemas.microsoft.com/office/drawing/2014/main" val="3892581236"/>
                    </a:ext>
                  </a:extLst>
                </a:gridCol>
                <a:gridCol w="1934285">
                  <a:extLst>
                    <a:ext uri="{9D8B030D-6E8A-4147-A177-3AD203B41FA5}">
                      <a16:colId xmlns:a16="http://schemas.microsoft.com/office/drawing/2014/main" val="3305605727"/>
                    </a:ext>
                  </a:extLst>
                </a:gridCol>
                <a:gridCol w="1097630">
                  <a:extLst>
                    <a:ext uri="{9D8B030D-6E8A-4147-A177-3AD203B41FA5}">
                      <a16:colId xmlns:a16="http://schemas.microsoft.com/office/drawing/2014/main" val="491305765"/>
                    </a:ext>
                  </a:extLst>
                </a:gridCol>
                <a:gridCol w="1097630">
                  <a:extLst>
                    <a:ext uri="{9D8B030D-6E8A-4147-A177-3AD203B41FA5}">
                      <a16:colId xmlns:a16="http://schemas.microsoft.com/office/drawing/2014/main" val="3454987091"/>
                    </a:ext>
                  </a:extLst>
                </a:gridCol>
                <a:gridCol w="1097630">
                  <a:extLst>
                    <a:ext uri="{9D8B030D-6E8A-4147-A177-3AD203B41FA5}">
                      <a16:colId xmlns:a16="http://schemas.microsoft.com/office/drawing/2014/main" val="3823103010"/>
                    </a:ext>
                  </a:extLst>
                </a:gridCol>
                <a:gridCol w="1097630">
                  <a:extLst>
                    <a:ext uri="{9D8B030D-6E8A-4147-A177-3AD203B41FA5}">
                      <a16:colId xmlns:a16="http://schemas.microsoft.com/office/drawing/2014/main" val="1559153742"/>
                    </a:ext>
                  </a:extLst>
                </a:gridCol>
                <a:gridCol w="1097630">
                  <a:extLst>
                    <a:ext uri="{9D8B030D-6E8A-4147-A177-3AD203B41FA5}">
                      <a16:colId xmlns:a16="http://schemas.microsoft.com/office/drawing/2014/main" val="2256983788"/>
                    </a:ext>
                  </a:extLst>
                </a:gridCol>
                <a:gridCol w="1097630">
                  <a:extLst>
                    <a:ext uri="{9D8B030D-6E8A-4147-A177-3AD203B41FA5}">
                      <a16:colId xmlns:a16="http://schemas.microsoft.com/office/drawing/2014/main" val="3446786024"/>
                    </a:ext>
                  </a:extLst>
                </a:gridCol>
                <a:gridCol w="1097630">
                  <a:extLst>
                    <a:ext uri="{9D8B030D-6E8A-4147-A177-3AD203B41FA5}">
                      <a16:colId xmlns:a16="http://schemas.microsoft.com/office/drawing/2014/main" val="70708912"/>
                    </a:ext>
                  </a:extLst>
                </a:gridCol>
                <a:gridCol w="1097630">
                  <a:extLst>
                    <a:ext uri="{9D8B030D-6E8A-4147-A177-3AD203B41FA5}">
                      <a16:colId xmlns:a16="http://schemas.microsoft.com/office/drawing/2014/main" val="2074130681"/>
                    </a:ext>
                  </a:extLst>
                </a:gridCol>
              </a:tblGrid>
              <a:tr h="164345">
                <a:tc>
                  <a:txBody>
                    <a:bodyPr/>
                    <a:lstStyle/>
                    <a:p>
                      <a:pPr algn="l" fontAlgn="b"/>
                      <a:r>
                        <a:rPr lang="en-US" sz="1100" b="1" i="0" u="none" strike="noStrike" err="1">
                          <a:solidFill>
                            <a:schemeClr val="tx1"/>
                          </a:solidFill>
                          <a:effectLst/>
                          <a:latin typeface="Segoe UI" panose="020B0502040204020203" pitchFamily="34" charset="0"/>
                        </a:rPr>
                        <a:t>Copiloto</a:t>
                      </a:r>
                      <a:r>
                        <a:rPr lang="en-US" sz="1100" b="1" i="0" u="none" strike="noStrike">
                          <a:solidFill>
                            <a:schemeClr val="tx1"/>
                          </a:solidFill>
                          <a:effectLst/>
                          <a:latin typeface="Segoe UI" panose="020B0502040204020203" pitchFamily="34" charset="0"/>
                        </a:rPr>
                        <a:t> </a:t>
                      </a:r>
                      <a:r>
                        <a:rPr lang="en-US" sz="1100" b="1" i="0" u="none" strike="noStrike" err="1">
                          <a:solidFill>
                            <a:schemeClr val="tx1"/>
                          </a:solidFill>
                          <a:effectLst/>
                          <a:latin typeface="Segoe UI" panose="020B0502040204020203" pitchFamily="34" charset="0"/>
                        </a:rPr>
                        <a:t>en</a:t>
                      </a:r>
                      <a:r>
                        <a:rPr lang="en-US" sz="1100" b="1" i="0" u="none" strike="noStrike">
                          <a:solidFill>
                            <a:schemeClr val="tx1"/>
                          </a:solidFill>
                          <a:effectLst/>
                          <a:latin typeface="Segoe UI" panose="020B0502040204020203" pitchFamily="34" charset="0"/>
                        </a:rPr>
                        <a:t>...</a:t>
                      </a:r>
                    </a:p>
                  </a:txBody>
                  <a:tcPr marL="0" marR="0" marT="0" marB="0" anchor="b">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b"/>
                      <a:r>
                        <a:rPr lang="en-US" sz="1100" b="1" i="0" u="none" strike="noStrike" err="1">
                          <a:solidFill>
                            <a:schemeClr val="tx1"/>
                          </a:solidFill>
                          <a:effectLst/>
                          <a:latin typeface="Segoe UI" panose="020B0502040204020203" pitchFamily="34" charset="0"/>
                        </a:rPr>
                        <a:t>Propuesta</a:t>
                      </a:r>
                      <a:r>
                        <a:rPr lang="en-US" sz="1100" b="1" i="0" u="none" strike="noStrike">
                          <a:solidFill>
                            <a:schemeClr val="tx1"/>
                          </a:solidFill>
                          <a:effectLst/>
                          <a:latin typeface="Segoe UI" panose="020B0502040204020203" pitchFamily="34" charset="0"/>
                        </a:rPr>
                        <a:t> de Valor</a:t>
                      </a:r>
                    </a:p>
                  </a:txBody>
                  <a:tcPr marL="0" marR="0" marT="0" marB="0" anchor="b">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b"/>
                      <a:r>
                        <a:rPr lang="en-US" sz="1100" b="1" i="0" u="none" strike="noStrike">
                          <a:solidFill>
                            <a:schemeClr val="tx1"/>
                          </a:solidFill>
                          <a:effectLst/>
                          <a:latin typeface="Segoe UI" panose="020B0502040204020203" pitchFamily="34" charset="0"/>
                        </a:rPr>
                        <a:t>Exec/SLT</a:t>
                      </a:r>
                    </a:p>
                  </a:txBody>
                  <a:tcPr marL="0" marR="0" marT="0" marB="0" anchor="b">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b"/>
                      <a:r>
                        <a:rPr lang="en-US" sz="1100" b="1" i="0" u="none" strike="noStrike">
                          <a:solidFill>
                            <a:schemeClr val="tx1"/>
                          </a:solidFill>
                          <a:effectLst/>
                          <a:latin typeface="Segoe UI" panose="020B0502040204020203" pitchFamily="34" charset="0"/>
                        </a:rPr>
                        <a:t>Director</a:t>
                      </a:r>
                    </a:p>
                  </a:txBody>
                  <a:tcPr marL="0" marR="0" marT="0" marB="0" anchor="b">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b"/>
                      <a:r>
                        <a:rPr lang="en-US" sz="1100" b="1" i="0" u="none" strike="noStrike">
                          <a:solidFill>
                            <a:schemeClr val="tx1"/>
                          </a:solidFill>
                          <a:effectLst/>
                          <a:latin typeface="Segoe UI" panose="020B0502040204020203" pitchFamily="34" charset="0"/>
                        </a:rPr>
                        <a:t>Marketing</a:t>
                      </a:r>
                    </a:p>
                  </a:txBody>
                  <a:tcPr marL="0" marR="0" marT="0" marB="0" anchor="b">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b"/>
                      <a:r>
                        <a:rPr lang="en-US" sz="1100" b="1" i="0" u="none" strike="noStrike">
                          <a:solidFill>
                            <a:schemeClr val="tx1"/>
                          </a:solidFill>
                          <a:effectLst/>
                          <a:latin typeface="Segoe UI" panose="020B0502040204020203" pitchFamily="34" charset="0"/>
                        </a:rPr>
                        <a:t>Ventas</a:t>
                      </a:r>
                    </a:p>
                  </a:txBody>
                  <a:tcPr marL="0" marR="0" marT="0" marB="0" anchor="b">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b"/>
                      <a:r>
                        <a:rPr lang="en-US" sz="1100" b="1" i="0" u="none" strike="noStrike">
                          <a:solidFill>
                            <a:schemeClr val="tx1"/>
                          </a:solidFill>
                          <a:effectLst/>
                          <a:latin typeface="Segoe UI" panose="020B0502040204020203" pitchFamily="34" charset="0"/>
                        </a:rPr>
                        <a:t>HR</a:t>
                      </a:r>
                    </a:p>
                  </a:txBody>
                  <a:tcPr marL="0" marR="0" marT="0" marB="0" anchor="b">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b"/>
                      <a:r>
                        <a:rPr lang="en-US" sz="1100" b="1" i="0" u="none" strike="noStrike" err="1">
                          <a:solidFill>
                            <a:schemeClr val="tx1"/>
                          </a:solidFill>
                          <a:effectLst/>
                          <a:latin typeface="Segoe UI" panose="020B0502040204020203" pitchFamily="34" charset="0"/>
                        </a:rPr>
                        <a:t>Finanzas</a:t>
                      </a:r>
                      <a:endParaRPr lang="en-US" sz="1100" b="1" i="0" u="none" strike="noStrike">
                        <a:solidFill>
                          <a:schemeClr val="tx1"/>
                        </a:solidFill>
                        <a:effectLst/>
                        <a:latin typeface="Segoe UI" panose="020B0502040204020203" pitchFamily="34" charset="0"/>
                      </a:endParaRPr>
                    </a:p>
                  </a:txBody>
                  <a:tcPr marL="0" marR="0" marT="0" marB="0" anchor="b">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b"/>
                      <a:r>
                        <a:rPr lang="en-US" sz="1100" b="1" i="0" u="none" strike="noStrike">
                          <a:solidFill>
                            <a:schemeClr val="tx1"/>
                          </a:solidFill>
                          <a:effectLst/>
                          <a:latin typeface="Segoe UI" panose="020B0502040204020203" pitchFamily="34" charset="0"/>
                        </a:rPr>
                        <a:t>IT</a:t>
                      </a:r>
                    </a:p>
                  </a:txBody>
                  <a:tcPr marL="0" marR="0" marT="0" marB="0" anchor="b">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b"/>
                      <a:r>
                        <a:rPr lang="en-US" sz="1100" b="1" i="0" u="none" strike="noStrike" err="1">
                          <a:solidFill>
                            <a:schemeClr val="tx1"/>
                          </a:solidFill>
                          <a:effectLst/>
                          <a:latin typeface="Segoe UI" panose="020B0502040204020203" pitchFamily="34" charset="0"/>
                        </a:rPr>
                        <a:t>Operaciones</a:t>
                      </a:r>
                      <a:endParaRPr lang="en-US" sz="1100" b="1" i="0" u="none" strike="noStrike">
                        <a:solidFill>
                          <a:schemeClr val="tx1"/>
                        </a:solidFill>
                        <a:effectLst/>
                        <a:latin typeface="Segoe UI" panose="020B0502040204020203" pitchFamily="34" charset="0"/>
                      </a:endParaRPr>
                    </a:p>
                  </a:txBody>
                  <a:tcPr marL="0" marR="0" marT="0" marB="0" anchor="b">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144153887"/>
                  </a:ext>
                </a:extLst>
              </a:tr>
              <a:tr h="822843">
                <a:tc>
                  <a:txBody>
                    <a:bodyPr/>
                    <a:lstStyle/>
                    <a:p>
                      <a:pPr algn="l" fontAlgn="ctr"/>
                      <a:r>
                        <a:rPr lang="en-US" sz="900" b="0" i="0" u="none" strike="noStrike">
                          <a:solidFill>
                            <a:schemeClr val="tx1"/>
                          </a:solidFill>
                          <a:effectLst/>
                          <a:latin typeface="Segoe UI" panose="020B0502040204020203" pitchFamily="34" charset="0"/>
                        </a:rPr>
                        <a:t>Word</a:t>
                      </a: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Cree un nuevo documento de Word basado en una descripción o utilizando archivos internos, agregue imágenes, agregue nuevo contenido, cree un resumen, agregue una pregunta frecuente, etc. Proporcione sugerencias para fortalecer los argumentos o suavizar las inconsistencias.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n-US" sz="900" b="0" i="0" u="none" strike="noStrike">
                          <a:solidFill>
                            <a:schemeClr val="tx1"/>
                          </a:solidFill>
                          <a:effectLst/>
                          <a:latin typeface="Segoe UI" panose="020B0502040204020203" pitchFamily="34" charset="0"/>
                        </a:rPr>
                        <a:t> </a:t>
                      </a: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Genere resúmenes de documentos para una revisión rápida y obtenga ayuda con las revisiones de los documentos técnicos ejecutivos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Crea un plan de marketing con objetivos, estrategias y tácticas sugeridas.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Responda a una RFP más rápido generando el contenido basado en preguntas frecuentes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Escribe una descripción del trabajo de un ingeniero de software sugiriendo habilidades, calificaciones y responsabilidades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Redactar una propuesta sobre cómo utilizar mejor los fondos del Tesoro.</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Escribir una propuesta para una nueva solución</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Crear un nuevo procedimiento operativo utilizando el contenido de varios manuales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384987811"/>
                  </a:ext>
                </a:extLst>
              </a:tr>
              <a:tr h="685703">
                <a:tc>
                  <a:txBody>
                    <a:bodyPr/>
                    <a:lstStyle/>
                    <a:p>
                      <a:pPr algn="l" fontAlgn="ctr"/>
                      <a:r>
                        <a:rPr lang="es-MX" sz="800" b="0" i="0" u="none" strike="noStrike">
                          <a:solidFill>
                            <a:schemeClr val="tx1"/>
                          </a:solidFill>
                          <a:effectLst/>
                          <a:latin typeface="Segoe UI" panose="020B0502040204020203" pitchFamily="34" charset="0"/>
                        </a:rPr>
                        <a:t>Reuniones de </a:t>
                      </a:r>
                      <a:r>
                        <a:rPr lang="es-MX" sz="800" b="0" i="0" u="none" strike="noStrike" err="1">
                          <a:solidFill>
                            <a:schemeClr val="tx1"/>
                          </a:solidFill>
                          <a:effectLst/>
                          <a:latin typeface="Segoe UI" panose="020B0502040204020203" pitchFamily="34" charset="0"/>
                        </a:rPr>
                        <a:t>Teams</a:t>
                      </a:r>
                      <a:r>
                        <a:rPr lang="es-MX" sz="800" b="0" i="0" u="none" strike="noStrike">
                          <a:solidFill>
                            <a:schemeClr val="tx1"/>
                          </a:solidFill>
                          <a:effectLst/>
                          <a:latin typeface="Segoe UI" panose="020B0502040204020203" pitchFamily="34" charset="0"/>
                        </a:rPr>
                        <a:t>/Teléfono de </a:t>
                      </a:r>
                      <a:r>
                        <a:rPr lang="es-MX" sz="800" b="0" i="0" u="none" strike="noStrike" err="1">
                          <a:solidFill>
                            <a:schemeClr val="tx1"/>
                          </a:solidFill>
                          <a:effectLst/>
                          <a:latin typeface="Segoe UI" panose="020B0502040204020203" pitchFamily="34" charset="0"/>
                        </a:rPr>
                        <a:t>Teams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Recapitule rápidamente, identifique las tareas de seguimiento, cree agendas y haga preguntas para reuniones y llamadas más efectivas y enfocadas.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Ponte al día con las reuniones cuando te unes tarde</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Evite ir a las reuniones y use el resumen de la reunión para obtener el resumen</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Capture las características del producto a partir de una reseña del producto</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Asegúrese de que todos los elementos de acción se capturen de una reunión o llamada con un cliente</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Realice una entrevista grupal y analice las contribuciones individuales a la discusión.</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Hacer una lista de tareas de una reunión con planificación empresarial</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Resumir los elementos de acción del último resumen de bug </a:t>
                      </a:r>
                      <a:r>
                        <a:rPr lang="es-MX" sz="900" b="0" i="0" u="none" strike="noStrike" err="1">
                          <a:solidFill>
                            <a:schemeClr val="tx1"/>
                          </a:solidFill>
                          <a:effectLst/>
                          <a:latin typeface="Segoe UI" panose="020B0502040204020203" pitchFamily="34" charset="0"/>
                        </a:rPr>
                        <a:t>bash</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Vuelva a recapitular la reunión de estado semanal y envíe notas y elementos de acción</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210066572"/>
                  </a:ext>
                </a:extLst>
              </a:tr>
              <a:tr h="822843">
                <a:tc>
                  <a:txBody>
                    <a:bodyPr/>
                    <a:lstStyle/>
                    <a:p>
                      <a:pPr algn="l" fontAlgn="ctr"/>
                      <a:r>
                        <a:rPr lang="en-US" sz="900" b="0" i="0" u="none" strike="noStrike">
                          <a:solidFill>
                            <a:schemeClr val="tx1"/>
                          </a:solidFill>
                          <a:effectLst/>
                          <a:latin typeface="Segoe UI" panose="020B0502040204020203" pitchFamily="34" charset="0"/>
                        </a:rPr>
                        <a:t>PowerPoint</a:t>
                      </a: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Cree una presentación completa con notas del orador y fuentes de hasta tres documentos de Word, agregue diapositivas, agregue imágenes, formatee y organice la presentación</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n-US" sz="900" b="0" i="0" u="none" strike="noStrike">
                          <a:solidFill>
                            <a:schemeClr val="tx1"/>
                          </a:solidFill>
                          <a:effectLst/>
                          <a:latin typeface="Segoe UI" panose="020B0502040204020203" pitchFamily="34" charset="0"/>
                        </a:rPr>
                        <a:t> </a:t>
                      </a: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n-US" sz="800" b="0" i="0" u="none" strike="noStrike">
                          <a:solidFill>
                            <a:schemeClr val="tx1"/>
                          </a:solidFill>
                          <a:effectLst/>
                          <a:latin typeface="Segoe UI" panose="020B0502040204020203" pitchFamily="34" charset="0"/>
                        </a:rPr>
                        <a:t>Cree </a:t>
                      </a:r>
                      <a:r>
                        <a:rPr lang="en-US" sz="800" b="0" i="0" u="none" strike="noStrike" err="1">
                          <a:solidFill>
                            <a:schemeClr val="tx1"/>
                          </a:solidFill>
                          <a:effectLst/>
                          <a:latin typeface="Segoe UI" panose="020B0502040204020203" pitchFamily="34" charset="0"/>
                        </a:rPr>
                        <a:t>presentaciones</a:t>
                      </a:r>
                      <a:r>
                        <a:rPr lang="en-US" sz="800" b="0" i="0" u="none" strike="noStrike">
                          <a:solidFill>
                            <a:schemeClr val="tx1"/>
                          </a:solidFill>
                          <a:effectLst/>
                          <a:latin typeface="Segoe UI" panose="020B0502040204020203" pitchFamily="34" charset="0"/>
                        </a:rPr>
                        <a:t> </a:t>
                      </a:r>
                      <a:r>
                        <a:rPr lang="en-US" sz="800" b="0" i="0" u="none" strike="noStrike" err="1">
                          <a:solidFill>
                            <a:schemeClr val="tx1"/>
                          </a:solidFill>
                          <a:effectLst/>
                          <a:latin typeface="Segoe UI" panose="020B0502040204020203" pitchFamily="34" charset="0"/>
                        </a:rPr>
                        <a:t>profesionales</a:t>
                      </a:r>
                      <a:r>
                        <a:rPr lang="en-US" sz="800" b="0" i="0" u="none" strike="noStrike">
                          <a:solidFill>
                            <a:schemeClr val="tx1"/>
                          </a:solidFill>
                          <a:effectLst/>
                          <a:latin typeface="Segoe UI" panose="020B0502040204020203" pitchFamily="34" charset="0"/>
                        </a:rPr>
                        <a:t> para </a:t>
                      </a:r>
                      <a:r>
                        <a:rPr lang="en-US" sz="800" b="0" i="0" u="none" strike="noStrike" err="1">
                          <a:solidFill>
                            <a:schemeClr val="tx1"/>
                          </a:solidFill>
                          <a:effectLst/>
                          <a:latin typeface="Segoe UI" panose="020B0502040204020203" pitchFamily="34" charset="0"/>
                        </a:rPr>
                        <a:t>revisiones</a:t>
                      </a:r>
                      <a:r>
                        <a:rPr lang="en-US" sz="800" b="0" i="0" u="none" strike="noStrike">
                          <a:solidFill>
                            <a:schemeClr val="tx1"/>
                          </a:solidFill>
                          <a:effectLst/>
                          <a:latin typeface="Segoe UI" panose="020B0502040204020203" pitchFamily="34" charset="0"/>
                        </a:rPr>
                        <a:t> </a:t>
                      </a:r>
                      <a:r>
                        <a:rPr lang="en-US" sz="800" b="0" i="0" u="none" strike="noStrike" err="1">
                          <a:solidFill>
                            <a:schemeClr val="tx1"/>
                          </a:solidFill>
                          <a:effectLst/>
                          <a:latin typeface="Segoe UI" panose="020B0502040204020203" pitchFamily="34" charset="0"/>
                        </a:rPr>
                        <a:t>departamentales</a:t>
                      </a:r>
                      <a:r>
                        <a:rPr lang="en-US" sz="800" b="0" i="0" u="none" strike="noStrike">
                          <a:solidFill>
                            <a:schemeClr val="tx1"/>
                          </a:solidFill>
                          <a:effectLst/>
                          <a:latin typeface="Segoe UI" panose="020B0502040204020203" pitchFamily="34" charset="0"/>
                        </a:rPr>
                        <a:t> a </a:t>
                      </a:r>
                      <a:r>
                        <a:rPr lang="en-US" sz="800" b="0" i="0" u="none" strike="noStrike" err="1">
                          <a:solidFill>
                            <a:schemeClr val="tx1"/>
                          </a:solidFill>
                          <a:effectLst/>
                          <a:latin typeface="Segoe UI" panose="020B0502040204020203" pitchFamily="34" charset="0"/>
                        </a:rPr>
                        <a:t>partir</a:t>
                      </a:r>
                      <a:r>
                        <a:rPr lang="en-US" sz="800" b="0" i="0" u="none" strike="noStrike">
                          <a:solidFill>
                            <a:schemeClr val="tx1"/>
                          </a:solidFill>
                          <a:effectLst/>
                          <a:latin typeface="Segoe UI" panose="020B0502040204020203" pitchFamily="34" charset="0"/>
                        </a:rPr>
                        <a:t> de </a:t>
                      </a:r>
                      <a:r>
                        <a:rPr lang="en-US" sz="800" b="0" i="0" u="none" strike="noStrike" err="1">
                          <a:solidFill>
                            <a:schemeClr val="tx1"/>
                          </a:solidFill>
                          <a:effectLst/>
                          <a:latin typeface="Segoe UI" panose="020B0502040204020203" pitchFamily="34" charset="0"/>
                        </a:rPr>
                        <a:t>documentos</a:t>
                      </a:r>
                      <a:r>
                        <a:rPr lang="en-US" sz="800" b="0" i="0" u="none" strike="noStrike">
                          <a:solidFill>
                            <a:schemeClr val="tx1"/>
                          </a:solidFill>
                          <a:effectLst/>
                          <a:latin typeface="Segoe UI" panose="020B0502040204020203" pitchFamily="34" charset="0"/>
                        </a:rPr>
                        <a:t> </a:t>
                      </a:r>
                      <a:r>
                        <a:rPr lang="en-US" sz="800" b="0" i="0" u="none" strike="noStrike" err="1">
                          <a:solidFill>
                            <a:schemeClr val="tx1"/>
                          </a:solidFill>
                          <a:effectLst/>
                          <a:latin typeface="Segoe UI" panose="020B0502040204020203" pitchFamily="34" charset="0"/>
                        </a:rPr>
                        <a:t>existentes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Crea una presentación de diapositivas para una estrategia de marketing sugiriendo los puntos clave, los datos y las imágenes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Revisa un pitch </a:t>
                      </a:r>
                      <a:r>
                        <a:rPr lang="es-MX" sz="900" b="0" i="0" u="none" strike="noStrike" err="1">
                          <a:solidFill>
                            <a:schemeClr val="tx1"/>
                          </a:solidFill>
                          <a:effectLst/>
                          <a:latin typeface="Segoe UI" panose="020B0502040204020203" pitchFamily="34" charset="0"/>
                        </a:rPr>
                        <a:t>deck</a:t>
                      </a:r>
                      <a:r>
                        <a:rPr lang="es-MX" sz="900" b="0" i="0" u="none" strike="noStrike">
                          <a:solidFill>
                            <a:schemeClr val="tx1"/>
                          </a:solidFill>
                          <a:effectLst/>
                          <a:latin typeface="Segoe UI" panose="020B0502040204020203" pitchFamily="34" charset="0"/>
                        </a:rPr>
                        <a:t> con materiales específicos para tu cliente</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n-US" sz="900" b="0" i="0" u="none" strike="noStrike">
                          <a:solidFill>
                            <a:schemeClr val="tx1"/>
                          </a:solidFill>
                          <a:effectLst/>
                          <a:latin typeface="Segoe UI" panose="020B0502040204020203" pitchFamily="34" charset="0"/>
                        </a:rPr>
                        <a:t>Crear </a:t>
                      </a:r>
                      <a:r>
                        <a:rPr lang="en-US" sz="900" b="0" i="0" u="none" strike="noStrike" err="1">
                          <a:solidFill>
                            <a:schemeClr val="tx1"/>
                          </a:solidFill>
                          <a:effectLst/>
                          <a:latin typeface="Segoe UI" panose="020B0502040204020203" pitchFamily="34" charset="0"/>
                        </a:rPr>
                        <a:t>materiales</a:t>
                      </a:r>
                      <a:r>
                        <a:rPr lang="en-US" sz="900" b="0" i="0" u="none" strike="noStrike">
                          <a:solidFill>
                            <a:schemeClr val="tx1"/>
                          </a:solidFill>
                          <a:effectLst/>
                          <a:latin typeface="Segoe UI" panose="020B0502040204020203" pitchFamily="34" charset="0"/>
                        </a:rPr>
                        <a:t> de </a:t>
                      </a:r>
                      <a:r>
                        <a:rPr lang="en-US" sz="900" b="0" i="0" u="none" strike="noStrike" err="1">
                          <a:solidFill>
                            <a:schemeClr val="tx1"/>
                          </a:solidFill>
                          <a:effectLst/>
                          <a:latin typeface="Segoe UI" panose="020B0502040204020203" pitchFamily="34" charset="0"/>
                        </a:rPr>
                        <a:t>formación</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Crear una presentación que resuma el rendimiento anual del negocio</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Crear materiales de adopción para el lanzamiento de un nuevo producto</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Cree una presentación que muestre el impacto de las últimas actualizaciones de ingeniería</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077371194"/>
                  </a:ext>
                </a:extLst>
              </a:tr>
              <a:tr h="685703">
                <a:tc>
                  <a:txBody>
                    <a:bodyPr/>
                    <a:lstStyle/>
                    <a:p>
                      <a:pPr algn="l" fontAlgn="ctr"/>
                      <a:r>
                        <a:rPr lang="en-US" sz="900" b="0" i="0" u="none" strike="noStrike">
                          <a:solidFill>
                            <a:schemeClr val="tx1"/>
                          </a:solidFill>
                          <a:effectLst/>
                          <a:latin typeface="Segoe UI" panose="020B0502040204020203" pitchFamily="34" charset="0"/>
                        </a:rPr>
                        <a:t>Outlook/ Teams Chat</a:t>
                      </a: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Resuma los hilos de correo electrónico y chat con diferentes puntos de vista de cada persona e identifique las acciones y las preguntas abiertas.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Gestione la sobrecarga de correo electrónico con resúmenes instantáneos de problemas clave</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Gestione la sobrecarga de correo electrónico con resúmenes instantáneos de problemas clave</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Ponte al día con los hilos cada mañana mientras el equipo de diseño global trabaja durante la noche</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Ponte al día con una nueva cuenta consultando correos electrónicos e hilos de chat anteriores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Realice un seguimiento de los incidentes de seguridad informados por correo electrónico</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Realice un seguimiento de las conversaciones sobre el cierre trimestral e identifique las acciones pendientes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Resumir un incidente y los pasos para resolverlo</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n-US" sz="900" b="0" i="0" u="none" strike="noStrike" err="1">
                          <a:solidFill>
                            <a:schemeClr val="tx1"/>
                          </a:solidFill>
                          <a:effectLst/>
                          <a:latin typeface="Segoe UI" panose="020B0502040204020203" pitchFamily="34" charset="0"/>
                        </a:rPr>
                        <a:t>Realice</a:t>
                      </a:r>
                      <a:r>
                        <a:rPr lang="en-US" sz="900" b="0" i="0" u="none" strike="noStrike">
                          <a:solidFill>
                            <a:schemeClr val="tx1"/>
                          </a:solidFill>
                          <a:effectLst/>
                          <a:latin typeface="Segoe UI" panose="020B0502040204020203" pitchFamily="34" charset="0"/>
                        </a:rPr>
                        <a:t> un </a:t>
                      </a:r>
                      <a:r>
                        <a:rPr lang="en-US" sz="900" b="0" i="0" u="none" strike="noStrike" err="1">
                          <a:solidFill>
                            <a:schemeClr val="tx1"/>
                          </a:solidFill>
                          <a:effectLst/>
                          <a:latin typeface="Segoe UI" panose="020B0502040204020203" pitchFamily="34" charset="0"/>
                        </a:rPr>
                        <a:t>seguimiento</a:t>
                      </a:r>
                      <a:r>
                        <a:rPr lang="en-US" sz="900" b="0" i="0" u="none" strike="noStrike">
                          <a:solidFill>
                            <a:schemeClr val="tx1"/>
                          </a:solidFill>
                          <a:effectLst/>
                          <a:latin typeface="Segoe UI" panose="020B0502040204020203" pitchFamily="34" charset="0"/>
                        </a:rPr>
                        <a:t> de un </a:t>
                      </a:r>
                      <a:r>
                        <a:rPr lang="en-US" sz="900" b="0" i="0" u="none" strike="noStrike" err="1">
                          <a:solidFill>
                            <a:schemeClr val="tx1"/>
                          </a:solidFill>
                          <a:effectLst/>
                          <a:latin typeface="Segoe UI" panose="020B0502040204020203" pitchFamily="34" charset="0"/>
                        </a:rPr>
                        <a:t>problema</a:t>
                      </a:r>
                      <a:r>
                        <a:rPr lang="en-US" sz="900" b="0" i="0" u="none" strike="noStrike">
                          <a:solidFill>
                            <a:schemeClr val="tx1"/>
                          </a:solidFill>
                          <a:effectLst/>
                          <a:latin typeface="Segoe UI" panose="020B0502040204020203" pitchFamily="34" charset="0"/>
                        </a:rPr>
                        <a:t> </a:t>
                      </a:r>
                      <a:r>
                        <a:rPr lang="en-US" sz="900" b="0" i="0" u="none" strike="noStrike" err="1">
                          <a:solidFill>
                            <a:schemeClr val="tx1"/>
                          </a:solidFill>
                          <a:effectLst/>
                          <a:latin typeface="Segoe UI" panose="020B0502040204020203" pitchFamily="34" charset="0"/>
                        </a:rPr>
                        <a:t>operativo</a:t>
                      </a:r>
                      <a:r>
                        <a:rPr lang="en-US" sz="900" b="0" i="0" u="none" strike="noStrike">
                          <a:solidFill>
                            <a:schemeClr val="tx1"/>
                          </a:solidFill>
                          <a:effectLst/>
                          <a:latin typeface="Segoe UI" panose="020B0502040204020203" pitchFamily="34" charset="0"/>
                        </a:rPr>
                        <a:t> a lo largo del </a:t>
                      </a:r>
                      <a:r>
                        <a:rPr lang="en-US" sz="900" b="0" i="0" u="none" strike="noStrike" err="1">
                          <a:solidFill>
                            <a:schemeClr val="tx1"/>
                          </a:solidFill>
                          <a:effectLst/>
                          <a:latin typeface="Segoe UI" panose="020B0502040204020203" pitchFamily="34" charset="0"/>
                        </a:rPr>
                        <a:t>tiempo</a:t>
                      </a:r>
                      <a:r>
                        <a:rPr lang="en-US" sz="900" b="0" i="0" u="none" strike="noStrike">
                          <a:solidFill>
                            <a:schemeClr val="tx1"/>
                          </a:solidFill>
                          <a:effectLst/>
                          <a:latin typeface="Segoe UI" panose="020B0502040204020203" pitchFamily="34" charset="0"/>
                        </a:rPr>
                        <a:t>.</a:t>
                      </a: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591107782"/>
                  </a:ext>
                </a:extLst>
              </a:tr>
              <a:tr h="685703">
                <a:tc>
                  <a:txBody>
                    <a:bodyPr/>
                    <a:lstStyle/>
                    <a:p>
                      <a:pPr algn="l" fontAlgn="ctr"/>
                      <a:r>
                        <a:rPr lang="en-US" sz="900" b="0" i="0" u="none" strike="noStrike">
                          <a:solidFill>
                            <a:schemeClr val="tx1"/>
                          </a:solidFill>
                          <a:effectLst/>
                          <a:latin typeface="Segoe UI" panose="020B0502040204020203" pitchFamily="34" charset="0"/>
                        </a:rPr>
                        <a:t>Outlook/ Teams Chat</a:t>
                      </a: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Redacte respuestas de correo electrónico y chat según el hilo u otro contenido, especifique el tono y la longitud</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Gestiona la sobrecarga de correo electrónico con respuestas rápidas y profesionales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Gestiona la sobrecarga de correo electrónico con respuestas rápidas y profesionales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Crea una campaña de correo electrónico con contenido sugerido, líneas de asunto y una llamada a la acción</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Elabore respuestas de correo electrónico más personalizadas a los clientes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Responda rápidamente a los correos electrónicos de los solicitantes de empleo con contenido profesional</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n-US" sz="900" b="0" i="0" u="none" strike="noStrike" err="1">
                          <a:solidFill>
                            <a:schemeClr val="tx1"/>
                          </a:solidFill>
                          <a:effectLst/>
                          <a:latin typeface="Segoe UI" panose="020B0502040204020203" pitchFamily="34" charset="0"/>
                        </a:rPr>
                        <a:t>Responda</a:t>
                      </a:r>
                      <a:r>
                        <a:rPr lang="en-US" sz="900" b="0" i="0" u="none" strike="noStrike">
                          <a:solidFill>
                            <a:schemeClr val="tx1"/>
                          </a:solidFill>
                          <a:effectLst/>
                          <a:latin typeface="Segoe UI" panose="020B0502040204020203" pitchFamily="34" charset="0"/>
                        </a:rPr>
                        <a:t> </a:t>
                      </a:r>
                      <a:r>
                        <a:rPr lang="en-US" sz="900" b="0" i="0" u="none" strike="noStrike" err="1">
                          <a:solidFill>
                            <a:schemeClr val="tx1"/>
                          </a:solidFill>
                          <a:effectLst/>
                          <a:latin typeface="Segoe UI" panose="020B0502040204020203" pitchFamily="34" charset="0"/>
                        </a:rPr>
                        <a:t>rápidamente</a:t>
                      </a:r>
                      <a:r>
                        <a:rPr lang="en-US" sz="900" b="0" i="0" u="none" strike="noStrike">
                          <a:solidFill>
                            <a:schemeClr val="tx1"/>
                          </a:solidFill>
                          <a:effectLst/>
                          <a:latin typeface="Segoe UI" panose="020B0502040204020203" pitchFamily="34" charset="0"/>
                        </a:rPr>
                        <a:t> a las </a:t>
                      </a:r>
                      <a:r>
                        <a:rPr lang="en-US" sz="900" b="0" i="0" u="none" strike="noStrike" err="1">
                          <a:solidFill>
                            <a:schemeClr val="tx1"/>
                          </a:solidFill>
                          <a:effectLst/>
                          <a:latin typeface="Segoe UI" panose="020B0502040204020203" pitchFamily="34" charset="0"/>
                        </a:rPr>
                        <a:t>preguntas</a:t>
                      </a:r>
                      <a:r>
                        <a:rPr lang="en-US" sz="900" b="0" i="0" u="none" strike="noStrike">
                          <a:solidFill>
                            <a:schemeClr val="tx1"/>
                          </a:solidFill>
                          <a:effectLst/>
                          <a:latin typeface="Segoe UI" panose="020B0502040204020203" pitchFamily="34" charset="0"/>
                        </a:rPr>
                        <a:t> </a:t>
                      </a:r>
                      <a:r>
                        <a:rPr lang="en-US" sz="900" b="0" i="0" u="none" strike="noStrike" err="1">
                          <a:solidFill>
                            <a:schemeClr val="tx1"/>
                          </a:solidFill>
                          <a:effectLst/>
                          <a:latin typeface="Segoe UI" panose="020B0502040204020203" pitchFamily="34" charset="0"/>
                        </a:rPr>
                        <a:t>sobre</a:t>
                      </a:r>
                      <a:r>
                        <a:rPr lang="en-US" sz="900" b="0" i="0" u="none" strike="noStrike">
                          <a:solidFill>
                            <a:schemeClr val="tx1"/>
                          </a:solidFill>
                          <a:effectLst/>
                          <a:latin typeface="Segoe UI" panose="020B0502040204020203" pitchFamily="34" charset="0"/>
                        </a:rPr>
                        <a:t> </a:t>
                      </a:r>
                      <a:r>
                        <a:rPr lang="en-US" sz="900" b="0" i="0" u="none" strike="noStrike" err="1">
                          <a:solidFill>
                            <a:schemeClr val="tx1"/>
                          </a:solidFill>
                          <a:effectLst/>
                          <a:latin typeface="Segoe UI" panose="020B0502040204020203" pitchFamily="34" charset="0"/>
                        </a:rPr>
                        <a:t>facturación</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Cree un correo electrónico que resuma el último informe de estado del proyecto y adjunte el archivo</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Responda rápidamente a las preguntas sobre una interrupción.</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106538621"/>
                  </a:ext>
                </a:extLst>
              </a:tr>
              <a:tr h="959984">
                <a:tc>
                  <a:txBody>
                    <a:bodyPr/>
                    <a:lstStyle/>
                    <a:p>
                      <a:pPr algn="l" fontAlgn="ctr"/>
                      <a:r>
                        <a:rPr lang="en-US" sz="900" b="0" i="0" u="none" strike="noStrike">
                          <a:solidFill>
                            <a:schemeClr val="tx1"/>
                          </a:solidFill>
                          <a:effectLst/>
                          <a:latin typeface="Segoe UI" panose="020B0502040204020203" pitchFamily="34" charset="0"/>
                        </a:rPr>
                        <a:t>Copilot - Microsoft 365 Chat</a:t>
                      </a: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Busca y usa información oculta en documentos, presentaciones, correos electrónicos, invitaciones de calendario, notas y contactos. Resuma la información de múltiples fuentes, como interacciones recientes con los clientes, reuniones, contenido compartido y entregables.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Prepárese para las reuniones y obtenga informes personalizados basados en documentos de la empresa</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Prepárese para las reuniones y cree informes sobre los problemas del departamento</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Encuentre los mejores canales de marketing para su mercado objetivo analizando sus datos, competidores y tendencias de la industria</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Prepárese para una reunión con el cliente resumiendo las preguntas del cliente y las respuestas del equipo de producto</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Buscar un candidato en un grupo de currículos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Resumir la información de un nuevo producto para ayudar a prepararse para una reunión.</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n-US" sz="900" b="0" i="0" u="none" strike="noStrike" err="1">
                          <a:solidFill>
                            <a:schemeClr val="tx1"/>
                          </a:solidFill>
                          <a:effectLst/>
                          <a:latin typeface="Segoe UI" panose="020B0502040204020203" pitchFamily="34" charset="0"/>
                        </a:rPr>
                        <a:t>Búsqueda</a:t>
                      </a:r>
                      <a:r>
                        <a:rPr lang="en-US" sz="900" b="0" i="0" u="none" strike="noStrike">
                          <a:solidFill>
                            <a:schemeClr val="tx1"/>
                          </a:solidFill>
                          <a:effectLst/>
                          <a:latin typeface="Segoe UI" panose="020B0502040204020203" pitchFamily="34" charset="0"/>
                        </a:rPr>
                        <a:t> de </a:t>
                      </a:r>
                      <a:r>
                        <a:rPr lang="en-US" sz="900" b="0" i="0" u="none" strike="noStrike" err="1">
                          <a:solidFill>
                            <a:schemeClr val="tx1"/>
                          </a:solidFill>
                          <a:effectLst/>
                          <a:latin typeface="Segoe UI" panose="020B0502040204020203" pitchFamily="34" charset="0"/>
                        </a:rPr>
                        <a:t>soluciones</a:t>
                      </a:r>
                      <a:r>
                        <a:rPr lang="en-US" sz="900" b="0" i="0" u="none" strike="noStrike">
                          <a:solidFill>
                            <a:schemeClr val="tx1"/>
                          </a:solidFill>
                          <a:effectLst/>
                          <a:latin typeface="Segoe UI" panose="020B0502040204020203" pitchFamily="34" charset="0"/>
                        </a:rPr>
                        <a:t> a </a:t>
                      </a:r>
                      <a:r>
                        <a:rPr lang="en-US" sz="900" b="0" i="0" u="none" strike="noStrike" err="1">
                          <a:solidFill>
                            <a:schemeClr val="tx1"/>
                          </a:solidFill>
                          <a:effectLst/>
                          <a:latin typeface="Segoe UI" panose="020B0502040204020203" pitchFamily="34" charset="0"/>
                        </a:rPr>
                        <a:t>códigos</a:t>
                      </a:r>
                      <a:r>
                        <a:rPr lang="en-US" sz="900" b="0" i="0" u="none" strike="noStrike">
                          <a:solidFill>
                            <a:schemeClr val="tx1"/>
                          </a:solidFill>
                          <a:effectLst/>
                          <a:latin typeface="Segoe UI" panose="020B0502040204020203" pitchFamily="34" charset="0"/>
                        </a:rPr>
                        <a:t> de error </a:t>
                      </a:r>
                      <a:r>
                        <a:rPr lang="en-US" sz="900" b="0" i="0" u="none" strike="noStrike" err="1">
                          <a:solidFill>
                            <a:schemeClr val="tx1"/>
                          </a:solidFill>
                          <a:effectLst/>
                          <a:latin typeface="Segoe UI" panose="020B0502040204020203" pitchFamily="34" charset="0"/>
                        </a:rPr>
                        <a:t>específicos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Escanee los manuales de operaciones de la organización para encontrar soluciones a los problemas rápidamente</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959381493"/>
                  </a:ext>
                </a:extLst>
              </a:tr>
              <a:tr h="685703">
                <a:tc>
                  <a:txBody>
                    <a:bodyPr/>
                    <a:lstStyle/>
                    <a:p>
                      <a:pPr algn="l" fontAlgn="ctr"/>
                      <a:r>
                        <a:rPr lang="en-US" sz="900" b="0" i="0" u="none" strike="noStrike">
                          <a:solidFill>
                            <a:schemeClr val="tx1"/>
                          </a:solidFill>
                          <a:effectLst/>
                          <a:latin typeface="Segoe UI" panose="020B0502040204020203" pitchFamily="34" charset="0"/>
                        </a:rPr>
                        <a:t>Excel</a:t>
                      </a: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Utilice el lenguaje natural para analizar datos, resumir tendencias clave y crear gráficos para presentar datos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n-US" sz="900" b="0" i="0" u="none" strike="noStrike">
                          <a:solidFill>
                            <a:schemeClr val="tx1"/>
                          </a:solidFill>
                          <a:effectLst/>
                          <a:latin typeface="Segoe UI" panose="020B0502040204020203" pitchFamily="34" charset="0"/>
                        </a:rPr>
                        <a:t> </a:t>
                      </a: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Agregue al análisis financiero con escenarios hipotéticos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Identificar las tendencias y segmentos del mercado. Mostrar el ROI de marketing por canal</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Analice los datos de ventas y determine las tasas de cierre</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Crear un gráfico de las tasas de rotación de empleados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900" b="0" i="0" u="none" strike="noStrike">
                          <a:solidFill>
                            <a:schemeClr val="tx1"/>
                          </a:solidFill>
                          <a:effectLst/>
                          <a:latin typeface="Segoe UI" panose="020B0502040204020203" pitchFamily="34" charset="0"/>
                        </a:rPr>
                        <a:t>Simplifique los informes financieros, identifique tendencias y mejoras en el rendimiento</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Identifique los patrones de uso de las aplicaciones y realice un seguimiento de los problemas</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l" fontAlgn="ctr"/>
                      <a:r>
                        <a:rPr lang="es-MX" sz="800" b="0" i="0" u="none" strike="noStrike">
                          <a:solidFill>
                            <a:schemeClr val="tx1"/>
                          </a:solidFill>
                          <a:effectLst/>
                          <a:latin typeface="Segoe UI" panose="020B0502040204020203" pitchFamily="34" charset="0"/>
                        </a:rPr>
                        <a:t>Genere un análisis de las últimas tasas de defectos para la generación de informes </a:t>
                      </a:r>
                      <a:r>
                        <a:rPr lang="es-MX" sz="800" b="0" i="0" u="none" strike="noStrike" err="1">
                          <a:solidFill>
                            <a:schemeClr val="tx1"/>
                          </a:solidFill>
                          <a:effectLst/>
                          <a:latin typeface="Segoe UI" panose="020B0502040204020203" pitchFamily="34" charset="0"/>
                        </a:rPr>
                        <a:t>Six</a:t>
                      </a:r>
                      <a:r>
                        <a:rPr lang="es-MX" sz="800" b="0" i="0" u="none" strike="noStrike">
                          <a:solidFill>
                            <a:schemeClr val="tx1"/>
                          </a:solidFill>
                          <a:effectLst/>
                          <a:latin typeface="Segoe UI" panose="020B0502040204020203" pitchFamily="34" charset="0"/>
                        </a:rPr>
                        <a:t> Sigma</a:t>
                      </a:r>
                      <a:endParaRPr lang="en-US" sz="900" b="0" i="0" u="none" strike="noStrike">
                        <a:solidFill>
                          <a:schemeClr val="tx1"/>
                        </a:solidFill>
                        <a:effectLst/>
                        <a:latin typeface="Segoe UI" panose="020B0502040204020203" pitchFamily="34" charset="0"/>
                      </a:endParaRPr>
                    </a:p>
                  </a:txBody>
                  <a:tcPr marL="0" marR="0" marT="0" marB="0" anchor="ctr">
                    <a:lnL>
                      <a:noFill/>
                    </a:lnL>
                    <a:lnR>
                      <a:noFill/>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003906183"/>
                  </a:ext>
                </a:extLst>
              </a:tr>
            </a:tbl>
          </a:graphicData>
        </a:graphic>
      </p:graphicFrame>
    </p:spTree>
    <p:extLst>
      <p:ext uri="{BB962C8B-B14F-4D97-AF65-F5344CB8AC3E}">
        <p14:creationId xmlns:p14="http://schemas.microsoft.com/office/powerpoint/2010/main" val="18979699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94CCDDC0-3EE2-591C-F853-9523E51280A1}"/>
              </a:ext>
            </a:extLst>
          </p:cNvPr>
          <p:cNvSpPr txBox="1">
            <a:spLocks noGrp="1"/>
          </p:cNvSpPr>
          <p:nvPr>
            <p:ph type="title"/>
          </p:nvPr>
        </p:nvSpPr>
        <p:spPr>
          <a:xfrm>
            <a:off x="734541" y="3281106"/>
            <a:ext cx="7541222" cy="1354217"/>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pPr lvl="0">
              <a:defRPr/>
            </a:pPr>
            <a:r>
              <a:rPr lang="es-MX" sz="4400" err="1">
                <a:gradFill>
                  <a:gsLst>
                    <a:gs pos="25000">
                      <a:srgbClr val="8DC8E8"/>
                    </a:gs>
                    <a:gs pos="75000">
                      <a:srgbClr val="CD98CF"/>
                    </a:gs>
                  </a:gsLst>
                  <a:lin ang="2700000" scaled="0"/>
                </a:gradFill>
                <a:cs typeface="Segoe UI Semibold" panose="020B0702040204020203" pitchFamily="34" charset="0"/>
              </a:rPr>
              <a:t>Copilot</a:t>
            </a:r>
            <a:r>
              <a:rPr lang="es-MX" sz="4400">
                <a:gradFill>
                  <a:gsLst>
                    <a:gs pos="25000">
                      <a:srgbClr val="8DC8E8"/>
                    </a:gs>
                    <a:gs pos="75000">
                      <a:srgbClr val="CD98CF"/>
                    </a:gs>
                  </a:gsLst>
                  <a:lin ang="2700000" scaled="0"/>
                </a:gradFill>
                <a:cs typeface="Segoe UI Semibold" panose="020B0702040204020203" pitchFamily="34" charset="0"/>
              </a:rPr>
              <a:t> para la conversación de KPI de Microsoft 365</a:t>
            </a:r>
            <a:endParaRPr kumimoji="0" lang="en-US" sz="4400" b="0" i="0" u="none" strike="noStrike" kern="1200" cap="none" spc="-50" normalizeH="0" baseline="0" noProof="0">
              <a:ln w="3175">
                <a:noFill/>
              </a:ln>
              <a:solidFill>
                <a:schemeClr val="tx1"/>
              </a:solidFill>
              <a:effectLst/>
              <a:uLnTx/>
              <a:uFillTx/>
              <a:latin typeface="+mj-lt"/>
              <a:ea typeface="+mn-ea"/>
              <a:cs typeface="Segoe UI Semibold" panose="020B0702040204020203" pitchFamily="34" charset="0"/>
            </a:endParaRPr>
          </a:p>
        </p:txBody>
      </p:sp>
    </p:spTree>
    <p:extLst>
      <p:ext uri="{BB962C8B-B14F-4D97-AF65-F5344CB8AC3E}">
        <p14:creationId xmlns:p14="http://schemas.microsoft.com/office/powerpoint/2010/main" val="20104182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D7E65-0B12-E75A-49D3-5BBC77FC528D}"/>
              </a:ext>
            </a:extLst>
          </p:cNvPr>
          <p:cNvSpPr>
            <a:spLocks noGrp="1"/>
          </p:cNvSpPr>
          <p:nvPr>
            <p:ph type="title"/>
          </p:nvPr>
        </p:nvSpPr>
        <p:spPr>
          <a:xfrm>
            <a:off x="555301" y="228810"/>
            <a:ext cx="11264391" cy="430887"/>
          </a:xfrm>
        </p:spPr>
        <p:txBody>
          <a:bodyPr/>
          <a:lstStyle/>
          <a:p>
            <a:r>
              <a:rPr lang="es-MX" sz="2800">
                <a:solidFill>
                  <a:schemeClr val="tx1">
                    <a:lumMod val="95000"/>
                  </a:schemeClr>
                </a:solidFill>
              </a:rPr>
              <a:t>Medición de la eficacia de la transformación de la IA en su organización</a:t>
            </a:r>
            <a:endParaRPr lang="en-US" sz="2800"/>
          </a:p>
        </p:txBody>
      </p:sp>
      <p:sp>
        <p:nvSpPr>
          <p:cNvPr id="9" name="Rectangle: Rounded Corners 3">
            <a:extLst>
              <a:ext uri="{FF2B5EF4-FFF2-40B4-BE49-F238E27FC236}">
                <a16:creationId xmlns:a16="http://schemas.microsoft.com/office/drawing/2014/main" id="{A8795942-EEC6-82A5-5346-EE11B15B8CE3}"/>
              </a:ext>
            </a:extLst>
          </p:cNvPr>
          <p:cNvSpPr/>
          <p:nvPr/>
        </p:nvSpPr>
        <p:spPr>
          <a:xfrm>
            <a:off x="877846" y="1244864"/>
            <a:ext cx="1371015" cy="2076453"/>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lIns="228503" rIns="107954" rtlCol="0" anchor="ctr"/>
          <a:lstStyle/>
          <a:p>
            <a:pPr defTabSz="913874">
              <a:defRPr/>
            </a:pPr>
            <a:r>
              <a:rPr lang="en-US" sz="1200" err="1">
                <a:solidFill>
                  <a:srgbClr val="FFF8F3"/>
                </a:solidFill>
                <a:latin typeface="Segoe Sans Display" pitchFamily="2" charset="0"/>
                <a:cs typeface="Segoe Sans Display" pitchFamily="2" charset="0"/>
              </a:rPr>
              <a:t>Crecimiento</a:t>
            </a:r>
            <a:r>
              <a:rPr lang="en-US" sz="1200">
                <a:solidFill>
                  <a:srgbClr val="FFF8F3"/>
                </a:solidFill>
                <a:latin typeface="Segoe Sans Display" pitchFamily="2" charset="0"/>
                <a:cs typeface="Segoe Sans Display" pitchFamily="2" charset="0"/>
              </a:rPr>
              <a:t> de </a:t>
            </a:r>
            <a:r>
              <a:rPr lang="en-US" sz="1200" err="1">
                <a:solidFill>
                  <a:srgbClr val="FFF8F3"/>
                </a:solidFill>
                <a:latin typeface="Segoe Sans Display" pitchFamily="2" charset="0"/>
                <a:cs typeface="Segoe Sans Display" pitchFamily="2" charset="0"/>
              </a:rPr>
              <a:t>los</a:t>
            </a:r>
            <a:r>
              <a:rPr lang="en-US" sz="1200">
                <a:solidFill>
                  <a:srgbClr val="FFF8F3"/>
                </a:solidFill>
                <a:latin typeface="Segoe Sans Display" pitchFamily="2" charset="0"/>
                <a:cs typeface="Segoe Sans Display" pitchFamily="2" charset="0"/>
              </a:rPr>
              <a:t> </a:t>
            </a:r>
            <a:r>
              <a:rPr lang="en-US" sz="1200" err="1">
                <a:solidFill>
                  <a:srgbClr val="FFF8F3"/>
                </a:solidFill>
                <a:latin typeface="Segoe Sans Display" pitchFamily="2" charset="0"/>
                <a:cs typeface="Segoe Sans Display" pitchFamily="2" charset="0"/>
              </a:rPr>
              <a:t>ingresos</a:t>
            </a:r>
            <a:endParaRPr lang="en-US" sz="1400">
              <a:solidFill>
                <a:srgbClr val="FFF8F3"/>
              </a:solidFill>
              <a:latin typeface="Segoe Sans Display" pitchFamily="2" charset="0"/>
              <a:cs typeface="Segoe Sans Display" pitchFamily="2" charset="0"/>
            </a:endParaRPr>
          </a:p>
        </p:txBody>
      </p:sp>
      <p:sp>
        <p:nvSpPr>
          <p:cNvPr id="26" name="Rectangle: Rounded Corners 35">
            <a:extLst>
              <a:ext uri="{FF2B5EF4-FFF2-40B4-BE49-F238E27FC236}">
                <a16:creationId xmlns:a16="http://schemas.microsoft.com/office/drawing/2014/main" id="{A35D7038-BBF6-CF7C-3662-FBABA4BB5E9F}"/>
              </a:ext>
            </a:extLst>
          </p:cNvPr>
          <p:cNvSpPr/>
          <p:nvPr/>
        </p:nvSpPr>
        <p:spPr>
          <a:xfrm>
            <a:off x="5387695" y="2153812"/>
            <a:ext cx="2627535" cy="265062"/>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762" fontAlgn="base">
              <a:spcBef>
                <a:spcPct val="0"/>
              </a:spcBef>
              <a:spcAft>
                <a:spcPct val="0"/>
              </a:spcAft>
              <a:defRPr/>
            </a:pPr>
            <a:r>
              <a:rPr lang="en-US" sz="1100" b="1" err="1">
                <a:solidFill>
                  <a:srgbClr val="FFE399"/>
                </a:solidFill>
                <a:latin typeface="Segoe Sans Display Semibold" pitchFamily="2" charset="0"/>
                <a:cs typeface="Segoe Sans Display Semibold" pitchFamily="2" charset="0"/>
              </a:rPr>
              <a:t>Tiempo</a:t>
            </a:r>
            <a:r>
              <a:rPr lang="en-US" sz="1100" b="1">
                <a:solidFill>
                  <a:srgbClr val="FFE399"/>
                </a:solidFill>
                <a:latin typeface="Segoe Sans Display Semibold" pitchFamily="2" charset="0"/>
                <a:cs typeface="Segoe Sans Display Semibold" pitchFamily="2" charset="0"/>
              </a:rPr>
              <a:t> de </a:t>
            </a:r>
            <a:r>
              <a:rPr lang="en-US" sz="1100" b="1" err="1">
                <a:solidFill>
                  <a:srgbClr val="FFE399"/>
                </a:solidFill>
                <a:latin typeface="Segoe Sans Display Semibold" pitchFamily="2" charset="0"/>
                <a:cs typeface="Segoe Sans Display Semibold" pitchFamily="2" charset="0"/>
              </a:rPr>
              <a:t>incorporación</a:t>
            </a:r>
            <a:endParaRPr lang="en-US" sz="1100" b="1">
              <a:solidFill>
                <a:srgbClr val="FFE399"/>
              </a:solidFill>
              <a:latin typeface="Segoe Sans Display Semibold" pitchFamily="2" charset="0"/>
              <a:cs typeface="Segoe Sans Display Semibold" pitchFamily="2" charset="0"/>
            </a:endParaRPr>
          </a:p>
        </p:txBody>
      </p:sp>
      <p:sp>
        <p:nvSpPr>
          <p:cNvPr id="27" name="Rectangle: Rounded Corners 44">
            <a:extLst>
              <a:ext uri="{FF2B5EF4-FFF2-40B4-BE49-F238E27FC236}">
                <a16:creationId xmlns:a16="http://schemas.microsoft.com/office/drawing/2014/main" id="{1004BA49-05CD-F5F4-0797-9C1CD52DE41B}"/>
              </a:ext>
            </a:extLst>
          </p:cNvPr>
          <p:cNvSpPr/>
          <p:nvPr/>
        </p:nvSpPr>
        <p:spPr>
          <a:xfrm>
            <a:off x="5387695" y="2458753"/>
            <a:ext cx="2627535" cy="266287"/>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lIns="91401" tIns="45700" rIns="91401" bIns="45700" rtlCol="0" anchor="ctr"/>
          <a:lstStyle/>
          <a:p>
            <a:pPr algn="ctr" defTabSz="913762" fontAlgn="base">
              <a:spcBef>
                <a:spcPct val="0"/>
              </a:spcBef>
              <a:spcAft>
                <a:spcPct val="0"/>
              </a:spcAft>
              <a:defRPr/>
            </a:pPr>
            <a:r>
              <a:rPr lang="en-US" sz="1100" b="1" err="1">
                <a:solidFill>
                  <a:srgbClr val="FFE399"/>
                </a:solidFill>
                <a:latin typeface="Segoe Sans Display Semibold"/>
                <a:cs typeface="Segoe Sans Display Semibold"/>
              </a:rPr>
              <a:t>Retención</a:t>
            </a:r>
            <a:r>
              <a:rPr lang="en-US" sz="1100" b="1">
                <a:solidFill>
                  <a:srgbClr val="FFE399"/>
                </a:solidFill>
                <a:latin typeface="Segoe Sans Display Semibold"/>
                <a:cs typeface="Segoe Sans Display Semibold"/>
              </a:rPr>
              <a:t> de </a:t>
            </a:r>
            <a:r>
              <a:rPr lang="en-US" sz="1100" b="1" err="1">
                <a:solidFill>
                  <a:srgbClr val="FFE399"/>
                </a:solidFill>
                <a:latin typeface="Segoe Sans Display Semibold"/>
                <a:cs typeface="Segoe Sans Display Semibold"/>
              </a:rPr>
              <a:t>clientes</a:t>
            </a:r>
            <a:endParaRPr lang="en-US" sz="1100" b="1">
              <a:solidFill>
                <a:srgbClr val="FFE399"/>
              </a:solidFill>
              <a:latin typeface="Segoe Sans Display Semibold" pitchFamily="2" charset="0"/>
              <a:cs typeface="Segoe Sans Display Semibold" pitchFamily="2" charset="0"/>
            </a:endParaRPr>
          </a:p>
        </p:txBody>
      </p:sp>
      <p:sp>
        <p:nvSpPr>
          <p:cNvPr id="29" name="Rectangle: Rounded Corners 48">
            <a:extLst>
              <a:ext uri="{FF2B5EF4-FFF2-40B4-BE49-F238E27FC236}">
                <a16:creationId xmlns:a16="http://schemas.microsoft.com/office/drawing/2014/main" id="{6F3D8A30-CF35-30C8-6E24-69A94787D66A}"/>
              </a:ext>
            </a:extLst>
          </p:cNvPr>
          <p:cNvSpPr/>
          <p:nvPr/>
        </p:nvSpPr>
        <p:spPr>
          <a:xfrm>
            <a:off x="5387695" y="1546765"/>
            <a:ext cx="2627535" cy="266287"/>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762" fontAlgn="base">
              <a:spcBef>
                <a:spcPct val="0"/>
              </a:spcBef>
              <a:spcAft>
                <a:spcPct val="0"/>
              </a:spcAft>
              <a:defRPr/>
            </a:pPr>
            <a:r>
              <a:rPr lang="en-US" sz="1100" b="1">
                <a:solidFill>
                  <a:srgbClr val="FFE399"/>
                </a:solidFill>
                <a:latin typeface="Segoe Sans Display Semibold" pitchFamily="2" charset="0"/>
                <a:cs typeface="Segoe Sans Display Semibold" pitchFamily="2" charset="0"/>
              </a:rPr>
              <a:t>Tasa de </a:t>
            </a:r>
            <a:r>
              <a:rPr lang="en-US" sz="1100" b="1" err="1">
                <a:solidFill>
                  <a:srgbClr val="FFE399"/>
                </a:solidFill>
                <a:latin typeface="Segoe Sans Display Semibold" pitchFamily="2" charset="0"/>
                <a:cs typeface="Segoe Sans Display Semibold" pitchFamily="2" charset="0"/>
              </a:rPr>
              <a:t>cierre</a:t>
            </a:r>
            <a:endParaRPr lang="en-US" sz="1100" b="1">
              <a:solidFill>
                <a:srgbClr val="FFE399"/>
              </a:solidFill>
              <a:latin typeface="Segoe Sans Display Semibold" pitchFamily="2" charset="0"/>
              <a:cs typeface="Segoe Sans Display Semibold" pitchFamily="2" charset="0"/>
            </a:endParaRPr>
          </a:p>
        </p:txBody>
      </p:sp>
      <p:sp>
        <p:nvSpPr>
          <p:cNvPr id="31" name="Rectangle: Rounded Corners 50">
            <a:extLst>
              <a:ext uri="{FF2B5EF4-FFF2-40B4-BE49-F238E27FC236}">
                <a16:creationId xmlns:a16="http://schemas.microsoft.com/office/drawing/2014/main" id="{6720CDEF-FA17-A9EB-4216-E1539AC88D69}"/>
              </a:ext>
            </a:extLst>
          </p:cNvPr>
          <p:cNvSpPr/>
          <p:nvPr/>
        </p:nvSpPr>
        <p:spPr>
          <a:xfrm>
            <a:off x="5387695" y="1848663"/>
            <a:ext cx="2627535" cy="266287"/>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762" fontAlgn="base">
              <a:spcBef>
                <a:spcPct val="0"/>
              </a:spcBef>
              <a:spcAft>
                <a:spcPct val="0"/>
              </a:spcAft>
              <a:defRPr/>
            </a:pPr>
            <a:r>
              <a:rPr lang="en-US" sz="1050" b="1" err="1">
                <a:solidFill>
                  <a:srgbClr val="FFE399"/>
                </a:solidFill>
                <a:latin typeface="Segoe Sans Display Semibold" pitchFamily="2" charset="0"/>
                <a:cs typeface="Segoe Sans Display Semibold" pitchFamily="2" charset="0"/>
              </a:rPr>
              <a:t>Número</a:t>
            </a:r>
            <a:r>
              <a:rPr lang="en-US" sz="1050" b="1">
                <a:solidFill>
                  <a:srgbClr val="FFE399"/>
                </a:solidFill>
                <a:latin typeface="Segoe Sans Display Semibold" pitchFamily="2" charset="0"/>
                <a:cs typeface="Segoe Sans Display Semibold" pitchFamily="2" charset="0"/>
              </a:rPr>
              <a:t> de </a:t>
            </a:r>
            <a:r>
              <a:rPr lang="en-US" sz="1050" b="1" err="1">
                <a:solidFill>
                  <a:srgbClr val="FFE399"/>
                </a:solidFill>
                <a:latin typeface="Segoe Sans Display Semibold" pitchFamily="2" charset="0"/>
                <a:cs typeface="Segoe Sans Display Semibold" pitchFamily="2" charset="0"/>
              </a:rPr>
              <a:t>oportunidades</a:t>
            </a:r>
            <a:r>
              <a:rPr lang="en-US" sz="1050" b="1">
                <a:solidFill>
                  <a:srgbClr val="FFE399"/>
                </a:solidFill>
                <a:latin typeface="Segoe Sans Display Semibold" pitchFamily="2" charset="0"/>
                <a:cs typeface="Segoe Sans Display Semibold" pitchFamily="2" charset="0"/>
              </a:rPr>
              <a:t> </a:t>
            </a:r>
            <a:r>
              <a:rPr lang="en-US" sz="1050" b="1" err="1">
                <a:solidFill>
                  <a:srgbClr val="FFE399"/>
                </a:solidFill>
                <a:latin typeface="Segoe Sans Display Semibold" pitchFamily="2" charset="0"/>
                <a:cs typeface="Segoe Sans Display Semibold" pitchFamily="2" charset="0"/>
              </a:rPr>
              <a:t>perseguidas</a:t>
            </a:r>
            <a:endParaRPr lang="en-US" sz="1100" b="1">
              <a:solidFill>
                <a:srgbClr val="FFE399"/>
              </a:solidFill>
              <a:latin typeface="Segoe Sans Display Semibold" pitchFamily="2" charset="0"/>
              <a:cs typeface="Segoe Sans Display Semibold" pitchFamily="2" charset="0"/>
            </a:endParaRPr>
          </a:p>
        </p:txBody>
      </p:sp>
      <p:sp>
        <p:nvSpPr>
          <p:cNvPr id="32" name="Rectangle: Rounded Corners 51">
            <a:extLst>
              <a:ext uri="{FF2B5EF4-FFF2-40B4-BE49-F238E27FC236}">
                <a16:creationId xmlns:a16="http://schemas.microsoft.com/office/drawing/2014/main" id="{9AA5FAF6-E84D-B22F-5013-8B7AD66E69A9}"/>
              </a:ext>
            </a:extLst>
          </p:cNvPr>
          <p:cNvSpPr/>
          <p:nvPr/>
        </p:nvSpPr>
        <p:spPr>
          <a:xfrm>
            <a:off x="5387695" y="2753136"/>
            <a:ext cx="2627535" cy="266287"/>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lIns="91401" tIns="45700" rIns="91401" bIns="45700" rtlCol="0" anchor="ctr"/>
          <a:lstStyle/>
          <a:p>
            <a:pPr algn="ctr" defTabSz="913762" fontAlgn="base">
              <a:spcBef>
                <a:spcPct val="0"/>
              </a:spcBef>
              <a:spcAft>
                <a:spcPct val="0"/>
              </a:spcAft>
              <a:defRPr/>
            </a:pPr>
            <a:r>
              <a:rPr lang="en-US" sz="1100" b="1">
                <a:solidFill>
                  <a:srgbClr val="FFE399"/>
                </a:solidFill>
                <a:latin typeface="Segoe Sans Display Semibold" pitchFamily="2" charset="0"/>
                <a:cs typeface="Segoe Sans Display Semibold" pitchFamily="2" charset="0"/>
              </a:rPr>
              <a:t>Generación de leads</a:t>
            </a:r>
          </a:p>
        </p:txBody>
      </p:sp>
      <p:sp>
        <p:nvSpPr>
          <p:cNvPr id="34" name="Rectangle: Rounded Corners 131">
            <a:extLst>
              <a:ext uri="{FF2B5EF4-FFF2-40B4-BE49-F238E27FC236}">
                <a16:creationId xmlns:a16="http://schemas.microsoft.com/office/drawing/2014/main" id="{5604E3E7-CDD0-0C56-B417-8DA7885B6922}"/>
              </a:ext>
            </a:extLst>
          </p:cNvPr>
          <p:cNvSpPr/>
          <p:nvPr/>
        </p:nvSpPr>
        <p:spPr>
          <a:xfrm>
            <a:off x="5380267" y="945166"/>
            <a:ext cx="2634963" cy="215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defTabSz="913874">
              <a:defRPr/>
            </a:pPr>
            <a:r>
              <a:rPr lang="en-US" sz="1400" b="1">
                <a:solidFill>
                  <a:srgbClr val="FFFFFF"/>
                </a:solidFill>
                <a:latin typeface="Segoe Sans Display Semibold" pitchFamily="2" charset="0"/>
                <a:cs typeface="Segoe Sans Display Semibold" pitchFamily="2" charset="0"/>
              </a:rPr>
              <a:t>KPIs</a:t>
            </a:r>
          </a:p>
        </p:txBody>
      </p:sp>
      <p:sp>
        <p:nvSpPr>
          <p:cNvPr id="35" name="Rectangle: Rounded Corners 159">
            <a:extLst>
              <a:ext uri="{FF2B5EF4-FFF2-40B4-BE49-F238E27FC236}">
                <a16:creationId xmlns:a16="http://schemas.microsoft.com/office/drawing/2014/main" id="{3D373898-CFE0-55DE-5542-FE5C4CDF871D}"/>
              </a:ext>
            </a:extLst>
          </p:cNvPr>
          <p:cNvSpPr/>
          <p:nvPr/>
        </p:nvSpPr>
        <p:spPr>
          <a:xfrm>
            <a:off x="8491878" y="945166"/>
            <a:ext cx="3290439" cy="215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defTabSz="913874">
              <a:defRPr/>
            </a:pPr>
            <a:r>
              <a:rPr lang="en-US" sz="1400" b="1">
                <a:solidFill>
                  <a:srgbClr val="FFFFFF"/>
                </a:solidFill>
                <a:latin typeface="Segoe Sans Display Semibold" pitchFamily="2" charset="0"/>
                <a:cs typeface="Segoe Sans Display Semibold" pitchFamily="2" charset="0"/>
              </a:rPr>
              <a:t>Casos de </a:t>
            </a:r>
            <a:r>
              <a:rPr lang="en-US" sz="1400" b="1" err="1">
                <a:solidFill>
                  <a:srgbClr val="FFFFFF"/>
                </a:solidFill>
                <a:latin typeface="Segoe Sans Display Semibold" pitchFamily="2" charset="0"/>
                <a:cs typeface="Segoe Sans Display Semibold" pitchFamily="2" charset="0"/>
              </a:rPr>
              <a:t>uso</a:t>
            </a:r>
            <a:endParaRPr lang="en-US" sz="1400" b="1">
              <a:solidFill>
                <a:srgbClr val="FFFFFF"/>
              </a:solidFill>
              <a:latin typeface="Segoe Sans Display Semibold" pitchFamily="2" charset="0"/>
              <a:cs typeface="Segoe Sans Display Semibold" pitchFamily="2" charset="0"/>
            </a:endParaRPr>
          </a:p>
        </p:txBody>
      </p:sp>
      <p:sp>
        <p:nvSpPr>
          <p:cNvPr id="38" name="Rectangle: Rounded Corners 170">
            <a:extLst>
              <a:ext uri="{FF2B5EF4-FFF2-40B4-BE49-F238E27FC236}">
                <a16:creationId xmlns:a16="http://schemas.microsoft.com/office/drawing/2014/main" id="{6904E9E2-6DAC-C669-38E8-45054B3D03D9}"/>
              </a:ext>
            </a:extLst>
          </p:cNvPr>
          <p:cNvSpPr/>
          <p:nvPr/>
        </p:nvSpPr>
        <p:spPr>
          <a:xfrm>
            <a:off x="8491879" y="2153812"/>
            <a:ext cx="3290439" cy="265062"/>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874">
              <a:defRPr/>
            </a:pPr>
            <a:r>
              <a:rPr lang="es-MX" sz="1100">
                <a:solidFill>
                  <a:srgbClr val="FFF8F3"/>
                </a:solidFill>
                <a:latin typeface="Segoe Sans Display" pitchFamily="2" charset="0"/>
                <a:cs typeface="Segoe Sans Display" pitchFamily="2" charset="0"/>
              </a:rPr>
              <a:t>Gestión de transiciones de trabajo internas</a:t>
            </a:r>
            <a:endParaRPr lang="en-US" sz="1100">
              <a:solidFill>
                <a:srgbClr val="FFF8F3"/>
              </a:solidFill>
              <a:latin typeface="Segoe Sans Display" pitchFamily="2" charset="0"/>
              <a:cs typeface="Segoe Sans Display" pitchFamily="2" charset="0"/>
            </a:endParaRPr>
          </a:p>
        </p:txBody>
      </p:sp>
      <p:sp>
        <p:nvSpPr>
          <p:cNvPr id="39" name="Rectangle: Rounded Corners 171">
            <a:extLst>
              <a:ext uri="{FF2B5EF4-FFF2-40B4-BE49-F238E27FC236}">
                <a16:creationId xmlns:a16="http://schemas.microsoft.com/office/drawing/2014/main" id="{AF5EED74-6B30-ECED-5D36-0693A6801D02}"/>
              </a:ext>
            </a:extLst>
          </p:cNvPr>
          <p:cNvSpPr/>
          <p:nvPr/>
        </p:nvSpPr>
        <p:spPr>
          <a:xfrm>
            <a:off x="8491879" y="2458753"/>
            <a:ext cx="3290439" cy="266287"/>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874">
              <a:defRPr/>
            </a:pPr>
            <a:r>
              <a:rPr lang="es-MX" sz="1050">
                <a:solidFill>
                  <a:srgbClr val="FFF8F3"/>
                </a:solidFill>
                <a:latin typeface="Segoe Sans Display" pitchFamily="2" charset="0"/>
                <a:cs typeface="Segoe Sans Display" pitchFamily="2" charset="0"/>
              </a:rPr>
              <a:t>Responder a un cliente que cumple con las normas</a:t>
            </a:r>
            <a:endParaRPr lang="en-US" sz="1100">
              <a:solidFill>
                <a:srgbClr val="FFF8F3"/>
              </a:solidFill>
              <a:latin typeface="Segoe Sans Display" pitchFamily="2" charset="0"/>
              <a:cs typeface="Segoe Sans Display" pitchFamily="2" charset="0"/>
            </a:endParaRPr>
          </a:p>
        </p:txBody>
      </p:sp>
      <p:sp>
        <p:nvSpPr>
          <p:cNvPr id="40" name="Rectangle: Rounded Corners 186">
            <a:extLst>
              <a:ext uri="{FF2B5EF4-FFF2-40B4-BE49-F238E27FC236}">
                <a16:creationId xmlns:a16="http://schemas.microsoft.com/office/drawing/2014/main" id="{AA66C517-9992-126F-F32C-2AE2C04DCB31}"/>
              </a:ext>
            </a:extLst>
          </p:cNvPr>
          <p:cNvSpPr/>
          <p:nvPr/>
        </p:nvSpPr>
        <p:spPr>
          <a:xfrm>
            <a:off x="8491879" y="1244865"/>
            <a:ext cx="3290439" cy="863924"/>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874">
              <a:defRPr/>
            </a:pPr>
            <a:r>
              <a:rPr lang="es-MX" sz="1100">
                <a:solidFill>
                  <a:srgbClr val="FFF8F3"/>
                </a:solidFill>
                <a:latin typeface="Segoe Sans Display" pitchFamily="2" charset="0"/>
                <a:cs typeface="Segoe Sans Display" pitchFamily="2" charset="0"/>
              </a:rPr>
              <a:t>Mejorar las reuniones con los clientes
Haz una presentación
Responder a una solicitud de propuestas
Crear una propuesta no solicitada</a:t>
            </a:r>
            <a:endParaRPr lang="en-US" sz="1100">
              <a:solidFill>
                <a:srgbClr val="FFF8F3"/>
              </a:solidFill>
              <a:latin typeface="Segoe Sans Display" pitchFamily="2" charset="0"/>
              <a:cs typeface="Segoe Sans Display" pitchFamily="2" charset="0"/>
            </a:endParaRPr>
          </a:p>
        </p:txBody>
      </p:sp>
      <p:sp>
        <p:nvSpPr>
          <p:cNvPr id="41" name="Rectangle: Rounded Corners 190">
            <a:extLst>
              <a:ext uri="{FF2B5EF4-FFF2-40B4-BE49-F238E27FC236}">
                <a16:creationId xmlns:a16="http://schemas.microsoft.com/office/drawing/2014/main" id="{8EDB8077-E8E6-D94E-7F7C-ED0780EAFDA8}"/>
              </a:ext>
            </a:extLst>
          </p:cNvPr>
          <p:cNvSpPr/>
          <p:nvPr/>
        </p:nvSpPr>
        <p:spPr>
          <a:xfrm>
            <a:off x="8491879" y="2753136"/>
            <a:ext cx="3290439" cy="266287"/>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874">
              <a:defRPr/>
            </a:pPr>
            <a:r>
              <a:rPr lang="en-US" sz="1100">
                <a:solidFill>
                  <a:srgbClr val="FFF8F3"/>
                </a:solidFill>
                <a:latin typeface="Segoe Sans Display" pitchFamily="2" charset="0"/>
                <a:cs typeface="Segoe Sans Display" pitchFamily="2" charset="0"/>
              </a:rPr>
              <a:t>Crear </a:t>
            </a:r>
            <a:r>
              <a:rPr lang="en-US" sz="1100" err="1">
                <a:solidFill>
                  <a:srgbClr val="FFF8F3"/>
                </a:solidFill>
                <a:latin typeface="Segoe Sans Display" pitchFamily="2" charset="0"/>
                <a:cs typeface="Segoe Sans Display" pitchFamily="2" charset="0"/>
              </a:rPr>
              <a:t>una</a:t>
            </a:r>
            <a:r>
              <a:rPr lang="en-US" sz="1100">
                <a:solidFill>
                  <a:srgbClr val="FFF8F3"/>
                </a:solidFill>
                <a:latin typeface="Segoe Sans Display" pitchFamily="2" charset="0"/>
                <a:cs typeface="Segoe Sans Display" pitchFamily="2" charset="0"/>
              </a:rPr>
              <a:t> </a:t>
            </a:r>
            <a:r>
              <a:rPr lang="en-US" sz="1100" err="1">
                <a:solidFill>
                  <a:srgbClr val="FFF8F3"/>
                </a:solidFill>
                <a:latin typeface="Segoe Sans Display" pitchFamily="2" charset="0"/>
                <a:cs typeface="Segoe Sans Display" pitchFamily="2" charset="0"/>
              </a:rPr>
              <a:t>nueva</a:t>
            </a:r>
            <a:r>
              <a:rPr lang="en-US" sz="1100">
                <a:solidFill>
                  <a:srgbClr val="FFF8F3"/>
                </a:solidFill>
                <a:latin typeface="Segoe Sans Display" pitchFamily="2" charset="0"/>
                <a:cs typeface="Segoe Sans Display" pitchFamily="2" charset="0"/>
              </a:rPr>
              <a:t> </a:t>
            </a:r>
            <a:r>
              <a:rPr lang="en-US" sz="1100" err="1">
                <a:solidFill>
                  <a:srgbClr val="FFF8F3"/>
                </a:solidFill>
                <a:latin typeface="Segoe Sans Display" pitchFamily="2" charset="0"/>
                <a:cs typeface="Segoe Sans Display" pitchFamily="2" charset="0"/>
              </a:rPr>
              <a:t>oferta</a:t>
            </a:r>
            <a:endParaRPr lang="en-US" sz="1100">
              <a:solidFill>
                <a:srgbClr val="FFF8F3"/>
              </a:solidFill>
              <a:latin typeface="Segoe Sans Display" pitchFamily="2" charset="0"/>
              <a:cs typeface="Segoe Sans Display" pitchFamily="2" charset="0"/>
            </a:endParaRPr>
          </a:p>
        </p:txBody>
      </p:sp>
      <p:sp>
        <p:nvSpPr>
          <p:cNvPr id="43" name="Rectangle: Rounded Corners 201">
            <a:extLst>
              <a:ext uri="{FF2B5EF4-FFF2-40B4-BE49-F238E27FC236}">
                <a16:creationId xmlns:a16="http://schemas.microsoft.com/office/drawing/2014/main" id="{C534175D-DE4A-E151-CAC2-BE1E508B4FD7}"/>
              </a:ext>
            </a:extLst>
          </p:cNvPr>
          <p:cNvSpPr/>
          <p:nvPr/>
        </p:nvSpPr>
        <p:spPr>
          <a:xfrm>
            <a:off x="5387695" y="3055635"/>
            <a:ext cx="2627535" cy="265062"/>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762" fontAlgn="base">
              <a:spcBef>
                <a:spcPct val="0"/>
              </a:spcBef>
              <a:spcAft>
                <a:spcPct val="0"/>
              </a:spcAft>
              <a:defRPr/>
            </a:pPr>
            <a:r>
              <a:rPr lang="es-MX" sz="800" b="1">
                <a:solidFill>
                  <a:srgbClr val="FFE399"/>
                </a:solidFill>
                <a:latin typeface="Segoe Sans Display Semibold" pitchFamily="2" charset="0"/>
                <a:cs typeface="Segoe Sans Display Semibold" pitchFamily="2" charset="0"/>
              </a:rPr>
              <a:t>Tiempo de comercialización de nuevos productos</a:t>
            </a:r>
            <a:endParaRPr lang="en-US" sz="1100" b="1">
              <a:solidFill>
                <a:srgbClr val="FFE399"/>
              </a:solidFill>
              <a:latin typeface="Segoe Sans Display Semibold" pitchFamily="2" charset="0"/>
              <a:cs typeface="Segoe Sans Display Semibold" pitchFamily="2" charset="0"/>
            </a:endParaRPr>
          </a:p>
        </p:txBody>
      </p:sp>
      <p:sp>
        <p:nvSpPr>
          <p:cNvPr id="138" name="Rectangle: Rounded Corners 15">
            <a:extLst>
              <a:ext uri="{FF2B5EF4-FFF2-40B4-BE49-F238E27FC236}">
                <a16:creationId xmlns:a16="http://schemas.microsoft.com/office/drawing/2014/main" id="{49587EF0-35E7-7290-A572-79EC7A43A683}"/>
              </a:ext>
            </a:extLst>
          </p:cNvPr>
          <p:cNvSpPr/>
          <p:nvPr/>
        </p:nvSpPr>
        <p:spPr>
          <a:xfrm>
            <a:off x="8491879" y="3055635"/>
            <a:ext cx="3290439" cy="265062"/>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874">
              <a:defRPr/>
            </a:pPr>
            <a:r>
              <a:rPr lang="es-MX" sz="600">
                <a:solidFill>
                  <a:srgbClr val="FFF8F3"/>
                </a:solidFill>
                <a:latin typeface="Segoe Sans Display" pitchFamily="2" charset="0"/>
                <a:cs typeface="Segoe Sans Display" pitchFamily="2" charset="0"/>
              </a:rPr>
              <a:t>Aumentar la velocidad de los ciclos de tiempo de comercialización del producto</a:t>
            </a:r>
            <a:endParaRPr lang="en-US" sz="1100">
              <a:solidFill>
                <a:srgbClr val="FFF8F3"/>
              </a:solidFill>
              <a:latin typeface="Segoe Sans Display" pitchFamily="2" charset="0"/>
              <a:cs typeface="Segoe Sans Display" pitchFamily="2" charset="0"/>
            </a:endParaRPr>
          </a:p>
        </p:txBody>
      </p:sp>
      <p:sp>
        <p:nvSpPr>
          <p:cNvPr id="3" name="Rectangle: Rounded Corners 291">
            <a:extLst>
              <a:ext uri="{FF2B5EF4-FFF2-40B4-BE49-F238E27FC236}">
                <a16:creationId xmlns:a16="http://schemas.microsoft.com/office/drawing/2014/main" id="{DC5BF972-C583-ED98-1037-D9E7A11AF035}"/>
              </a:ext>
            </a:extLst>
          </p:cNvPr>
          <p:cNvSpPr/>
          <p:nvPr/>
        </p:nvSpPr>
        <p:spPr>
          <a:xfrm>
            <a:off x="877846" y="5880952"/>
            <a:ext cx="1371015" cy="570643"/>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lIns="228503" rIns="107954" rtlCol="0" anchor="ctr"/>
          <a:lstStyle/>
          <a:p>
            <a:pPr defTabSz="913874">
              <a:defRPr/>
            </a:pPr>
            <a:r>
              <a:rPr lang="en-US" sz="1200" err="1">
                <a:solidFill>
                  <a:srgbClr val="FFF8F3"/>
                </a:solidFill>
                <a:latin typeface="Segoe Sans Display" pitchFamily="2" charset="0"/>
                <a:cs typeface="Segoe Sans Display" pitchFamily="2" charset="0"/>
              </a:rPr>
              <a:t>Experiencia</a:t>
            </a:r>
            <a:r>
              <a:rPr lang="en-US" sz="1200">
                <a:solidFill>
                  <a:srgbClr val="FFF8F3"/>
                </a:solidFill>
                <a:latin typeface="Segoe Sans Display" pitchFamily="2" charset="0"/>
                <a:cs typeface="Segoe Sans Display" pitchFamily="2" charset="0"/>
              </a:rPr>
              <a:t> del </a:t>
            </a:r>
            <a:r>
              <a:rPr lang="en-US" sz="1200" err="1">
                <a:solidFill>
                  <a:srgbClr val="FFF8F3"/>
                </a:solidFill>
                <a:latin typeface="Segoe Sans Display" pitchFamily="2" charset="0"/>
                <a:cs typeface="Segoe Sans Display" pitchFamily="2" charset="0"/>
              </a:rPr>
              <a:t>empleado</a:t>
            </a:r>
            <a:endParaRPr lang="en-US" sz="1400">
              <a:solidFill>
                <a:srgbClr val="FFF8F3"/>
              </a:solidFill>
              <a:latin typeface="Segoe Sans Display" pitchFamily="2" charset="0"/>
              <a:cs typeface="Segoe Sans Display" pitchFamily="2" charset="0"/>
            </a:endParaRPr>
          </a:p>
        </p:txBody>
      </p:sp>
      <p:sp>
        <p:nvSpPr>
          <p:cNvPr id="6" name="Rectangle: Rounded Corners 294">
            <a:extLst>
              <a:ext uri="{FF2B5EF4-FFF2-40B4-BE49-F238E27FC236}">
                <a16:creationId xmlns:a16="http://schemas.microsoft.com/office/drawing/2014/main" id="{4458E91B-2440-DEA4-84D8-8318DE057BC4}"/>
              </a:ext>
            </a:extLst>
          </p:cNvPr>
          <p:cNvSpPr/>
          <p:nvPr/>
        </p:nvSpPr>
        <p:spPr>
          <a:xfrm>
            <a:off x="5387695" y="5880952"/>
            <a:ext cx="2627535" cy="266287"/>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762" fontAlgn="base">
              <a:spcBef>
                <a:spcPct val="0"/>
              </a:spcBef>
              <a:spcAft>
                <a:spcPct val="0"/>
              </a:spcAft>
              <a:defRPr/>
            </a:pPr>
            <a:r>
              <a:rPr lang="es-MX" sz="1100" b="1">
                <a:solidFill>
                  <a:srgbClr val="FFB3BB"/>
                </a:solidFill>
                <a:latin typeface="Segoe Sans Display Semibold" pitchFamily="2" charset="0"/>
                <a:cs typeface="Segoe Sans Display Semibold" pitchFamily="2" charset="0"/>
              </a:rPr>
              <a:t>Tasa de rotación de empleados</a:t>
            </a:r>
            <a:endParaRPr lang="en-US" sz="1100" b="1">
              <a:solidFill>
                <a:srgbClr val="FFB3BB"/>
              </a:solidFill>
              <a:latin typeface="Segoe Sans Display Semibold" pitchFamily="2" charset="0"/>
              <a:cs typeface="Segoe Sans Display Semibold" pitchFamily="2" charset="0"/>
            </a:endParaRPr>
          </a:p>
        </p:txBody>
      </p:sp>
      <p:sp>
        <p:nvSpPr>
          <p:cNvPr id="7" name="Rectangle: Rounded Corners 294">
            <a:extLst>
              <a:ext uri="{FF2B5EF4-FFF2-40B4-BE49-F238E27FC236}">
                <a16:creationId xmlns:a16="http://schemas.microsoft.com/office/drawing/2014/main" id="{73774F53-EC36-F27B-0CBE-1CE7DE09CF51}"/>
              </a:ext>
            </a:extLst>
          </p:cNvPr>
          <p:cNvSpPr/>
          <p:nvPr/>
        </p:nvSpPr>
        <p:spPr>
          <a:xfrm>
            <a:off x="5387695" y="6185311"/>
            <a:ext cx="2627535" cy="266287"/>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762" fontAlgn="base">
              <a:spcBef>
                <a:spcPct val="0"/>
              </a:spcBef>
              <a:spcAft>
                <a:spcPct val="0"/>
              </a:spcAft>
              <a:defRPr/>
            </a:pPr>
            <a:r>
              <a:rPr lang="en-US" sz="1100" b="1" err="1">
                <a:solidFill>
                  <a:srgbClr val="FFB3BB"/>
                </a:solidFill>
                <a:latin typeface="Segoe Sans Display Semibold" pitchFamily="2" charset="0"/>
                <a:cs typeface="Segoe Sans Display Semibold" pitchFamily="2" charset="0"/>
              </a:rPr>
              <a:t>Satisfacción</a:t>
            </a:r>
            <a:r>
              <a:rPr lang="en-US" sz="1100" b="1">
                <a:solidFill>
                  <a:srgbClr val="FFB3BB"/>
                </a:solidFill>
                <a:latin typeface="Segoe Sans Display Semibold" pitchFamily="2" charset="0"/>
                <a:cs typeface="Segoe Sans Display Semibold" pitchFamily="2" charset="0"/>
              </a:rPr>
              <a:t> de </a:t>
            </a:r>
            <a:r>
              <a:rPr lang="en-US" sz="1100" b="1" err="1">
                <a:solidFill>
                  <a:srgbClr val="FFB3BB"/>
                </a:solidFill>
                <a:latin typeface="Segoe Sans Display Semibold" pitchFamily="2" charset="0"/>
                <a:cs typeface="Segoe Sans Display Semibold" pitchFamily="2" charset="0"/>
              </a:rPr>
              <a:t>los</a:t>
            </a:r>
            <a:r>
              <a:rPr lang="en-US" sz="1100" b="1">
                <a:solidFill>
                  <a:srgbClr val="FFB3BB"/>
                </a:solidFill>
                <a:latin typeface="Segoe Sans Display Semibold" pitchFamily="2" charset="0"/>
                <a:cs typeface="Segoe Sans Display Semibold" pitchFamily="2" charset="0"/>
              </a:rPr>
              <a:t> </a:t>
            </a:r>
            <a:r>
              <a:rPr lang="en-US" sz="1100" b="1" err="1">
                <a:solidFill>
                  <a:srgbClr val="FFB3BB"/>
                </a:solidFill>
                <a:latin typeface="Segoe Sans Display Semibold" pitchFamily="2" charset="0"/>
                <a:cs typeface="Segoe Sans Display Semibold" pitchFamily="2" charset="0"/>
              </a:rPr>
              <a:t>empleados</a:t>
            </a:r>
            <a:endParaRPr lang="en-US" sz="1100" b="1">
              <a:solidFill>
                <a:srgbClr val="FFB3BB"/>
              </a:solidFill>
              <a:latin typeface="Segoe Sans Display Semibold" pitchFamily="2" charset="0"/>
              <a:cs typeface="Segoe Sans Display Semibold" pitchFamily="2" charset="0"/>
            </a:endParaRPr>
          </a:p>
        </p:txBody>
      </p:sp>
      <p:sp>
        <p:nvSpPr>
          <p:cNvPr id="4" name="Rounded Rectangle 3">
            <a:extLst>
              <a:ext uri="{FF2B5EF4-FFF2-40B4-BE49-F238E27FC236}">
                <a16:creationId xmlns:a16="http://schemas.microsoft.com/office/drawing/2014/main" id="{5DE24DE6-7C27-F3B4-D67D-884420BC29B6}"/>
              </a:ext>
            </a:extLst>
          </p:cNvPr>
          <p:cNvSpPr/>
          <p:nvPr/>
        </p:nvSpPr>
        <p:spPr bwMode="auto">
          <a:xfrm>
            <a:off x="554893" y="1244864"/>
            <a:ext cx="328766" cy="2076453"/>
          </a:xfrm>
          <a:prstGeom prst="roundRect">
            <a:avLst>
              <a:gd name="adj" fmla="val 0"/>
            </a:avLst>
          </a:prstGeom>
          <a:gradFill flip="none" rotWithShape="1">
            <a:gsLst>
              <a:gs pos="0">
                <a:srgbClr val="FFB3BB"/>
              </a:gs>
              <a:gs pos="51000">
                <a:srgbClr val="FFE399"/>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01" tIns="45700" rIns="91401" bIns="45700" numCol="1" spcCol="0" rtlCol="0" fromWordArt="0" anchor="ctr" anchorCtr="0" forceAA="0" compatLnSpc="1">
            <a:prstTxWarp prst="textNoShape">
              <a:avLst/>
            </a:prstTxWarp>
            <a:noAutofit/>
          </a:bodyPr>
          <a:lstStyle/>
          <a:p>
            <a:pPr algn="ctr" defTabSz="913874">
              <a:defRPr/>
            </a:pPr>
            <a:r>
              <a:rPr lang="en-US" b="1">
                <a:solidFill>
                  <a:srgbClr val="2A446F"/>
                </a:solidFill>
                <a:latin typeface="Segoe Sans Display Semibold" pitchFamily="2" charset="0"/>
                <a:cs typeface="Segoe Sans Display Semibold" pitchFamily="2" charset="0"/>
              </a:rPr>
              <a:t>1</a:t>
            </a:r>
          </a:p>
        </p:txBody>
      </p:sp>
      <p:sp>
        <p:nvSpPr>
          <p:cNvPr id="46" name="Rectangle: Rounded Corners 146">
            <a:extLst>
              <a:ext uri="{FF2B5EF4-FFF2-40B4-BE49-F238E27FC236}">
                <a16:creationId xmlns:a16="http://schemas.microsoft.com/office/drawing/2014/main" id="{0CE113BB-E5DF-84F7-DDD9-9B0D151FB36D}"/>
              </a:ext>
            </a:extLst>
          </p:cNvPr>
          <p:cNvSpPr/>
          <p:nvPr/>
        </p:nvSpPr>
        <p:spPr>
          <a:xfrm>
            <a:off x="877846" y="3712279"/>
            <a:ext cx="1371015" cy="867575"/>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lIns="228503" rIns="107954" rtlCol="0" anchor="ctr"/>
          <a:lstStyle/>
          <a:p>
            <a:pPr defTabSz="913874">
              <a:defRPr/>
            </a:pPr>
            <a:r>
              <a:rPr lang="en-US" sz="1400" err="1">
                <a:solidFill>
                  <a:srgbClr val="FFF8F3"/>
                </a:solidFill>
                <a:latin typeface="Segoe Sans Display" pitchFamily="2" charset="0"/>
                <a:cs typeface="Segoe Sans Display" pitchFamily="2" charset="0"/>
              </a:rPr>
              <a:t>Eficiencia</a:t>
            </a:r>
            <a:r>
              <a:rPr lang="en-US" sz="1400">
                <a:solidFill>
                  <a:srgbClr val="FFF8F3"/>
                </a:solidFill>
                <a:latin typeface="Segoe Sans Display" pitchFamily="2" charset="0"/>
                <a:cs typeface="Segoe Sans Display" pitchFamily="2" charset="0"/>
              </a:rPr>
              <a:t> de </a:t>
            </a:r>
            <a:r>
              <a:rPr lang="en-US" sz="1400" err="1">
                <a:solidFill>
                  <a:srgbClr val="FFF8F3"/>
                </a:solidFill>
                <a:latin typeface="Segoe Sans Display" pitchFamily="2" charset="0"/>
                <a:cs typeface="Segoe Sans Display" pitchFamily="2" charset="0"/>
              </a:rPr>
              <a:t>costos</a:t>
            </a:r>
            <a:endParaRPr lang="en-US" sz="1400">
              <a:solidFill>
                <a:srgbClr val="FFF8F3"/>
              </a:solidFill>
              <a:latin typeface="Segoe Sans Display" pitchFamily="2" charset="0"/>
              <a:cs typeface="Segoe Sans Display" pitchFamily="2" charset="0"/>
            </a:endParaRPr>
          </a:p>
        </p:txBody>
      </p:sp>
      <p:sp>
        <p:nvSpPr>
          <p:cNvPr id="47" name="Rectangle: Rounded Corners 193">
            <a:extLst>
              <a:ext uri="{FF2B5EF4-FFF2-40B4-BE49-F238E27FC236}">
                <a16:creationId xmlns:a16="http://schemas.microsoft.com/office/drawing/2014/main" id="{C5D49586-F87E-06C1-6D1B-A87F8CD117C1}"/>
              </a:ext>
            </a:extLst>
          </p:cNvPr>
          <p:cNvSpPr/>
          <p:nvPr/>
        </p:nvSpPr>
        <p:spPr>
          <a:xfrm>
            <a:off x="8491878" y="3712279"/>
            <a:ext cx="3290439" cy="867575"/>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874">
              <a:defRPr/>
            </a:pPr>
            <a:r>
              <a:rPr lang="es-MX" sz="1100">
                <a:solidFill>
                  <a:srgbClr val="FFF8F3"/>
                </a:solidFill>
                <a:latin typeface="Segoe Sans Display" pitchFamily="2" charset="0"/>
                <a:cs typeface="Segoe Sans Display" pitchFamily="2" charset="0"/>
              </a:rPr>
              <a:t>Optimice los costos de los proveedores</a:t>
            </a:r>
            <a:endParaRPr lang="en-US" sz="1100">
              <a:solidFill>
                <a:srgbClr val="FFF8F3"/>
              </a:solidFill>
              <a:latin typeface="Segoe Sans Display" pitchFamily="2" charset="0"/>
              <a:cs typeface="Segoe Sans Display" pitchFamily="2" charset="0"/>
            </a:endParaRPr>
          </a:p>
        </p:txBody>
      </p:sp>
      <p:sp>
        <p:nvSpPr>
          <p:cNvPr id="53" name="Rectangle: Rounded Corners 202">
            <a:extLst>
              <a:ext uri="{FF2B5EF4-FFF2-40B4-BE49-F238E27FC236}">
                <a16:creationId xmlns:a16="http://schemas.microsoft.com/office/drawing/2014/main" id="{0CF6011D-20BC-F8FB-868D-E5E088DC0077}"/>
              </a:ext>
            </a:extLst>
          </p:cNvPr>
          <p:cNvSpPr/>
          <p:nvPr/>
        </p:nvSpPr>
        <p:spPr>
          <a:xfrm>
            <a:off x="5387695" y="3712278"/>
            <a:ext cx="2627535" cy="265062"/>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762" fontAlgn="base">
              <a:spcBef>
                <a:spcPct val="0"/>
              </a:spcBef>
              <a:spcAft>
                <a:spcPct val="0"/>
              </a:spcAft>
              <a:defRPr/>
            </a:pPr>
            <a:r>
              <a:rPr lang="en-US" sz="1100" b="1" err="1">
                <a:solidFill>
                  <a:srgbClr val="D4EC8E"/>
                </a:solidFill>
                <a:latin typeface="Segoe Sans Display Semibold" pitchFamily="2" charset="0"/>
                <a:cs typeface="Segoe Sans Display Semibold" pitchFamily="2" charset="0"/>
              </a:rPr>
              <a:t>Externalización</a:t>
            </a:r>
            <a:r>
              <a:rPr lang="en-US" sz="1100" b="1">
                <a:solidFill>
                  <a:srgbClr val="D4EC8E"/>
                </a:solidFill>
                <a:latin typeface="Segoe Sans Display Semibold" pitchFamily="2" charset="0"/>
                <a:cs typeface="Segoe Sans Display Semibold" pitchFamily="2" charset="0"/>
              </a:rPr>
              <a:t> de </a:t>
            </a:r>
            <a:r>
              <a:rPr lang="en-US" sz="1100" b="1" err="1">
                <a:solidFill>
                  <a:srgbClr val="D4EC8E"/>
                </a:solidFill>
                <a:latin typeface="Segoe Sans Display Semibold" pitchFamily="2" charset="0"/>
                <a:cs typeface="Segoe Sans Display Semibold" pitchFamily="2" charset="0"/>
              </a:rPr>
              <a:t>costes</a:t>
            </a:r>
            <a:r>
              <a:rPr lang="en-US" sz="1100" b="1">
                <a:solidFill>
                  <a:srgbClr val="D4EC8E"/>
                </a:solidFill>
                <a:latin typeface="Segoe Sans Display Semibold" pitchFamily="2" charset="0"/>
                <a:cs typeface="Segoe Sans Display Semibold" pitchFamily="2" charset="0"/>
              </a:rPr>
              <a:t> </a:t>
            </a:r>
            <a:r>
              <a:rPr lang="en-US" sz="1100" b="1" err="1">
                <a:solidFill>
                  <a:srgbClr val="D4EC8E"/>
                </a:solidFill>
                <a:latin typeface="Segoe Sans Display Semibold" pitchFamily="2" charset="0"/>
                <a:cs typeface="Segoe Sans Display Semibold" pitchFamily="2" charset="0"/>
              </a:rPr>
              <a:t>financieros</a:t>
            </a:r>
            <a:endParaRPr lang="en-US" sz="1100" b="1">
              <a:solidFill>
                <a:srgbClr val="D4EC8E"/>
              </a:solidFill>
              <a:latin typeface="Segoe Sans Display Semibold" pitchFamily="2" charset="0"/>
              <a:cs typeface="Segoe Sans Display Semibold" pitchFamily="2" charset="0"/>
            </a:endParaRPr>
          </a:p>
        </p:txBody>
      </p:sp>
      <p:sp>
        <p:nvSpPr>
          <p:cNvPr id="56" name="Rectangle: Rounded Corners 204">
            <a:extLst>
              <a:ext uri="{FF2B5EF4-FFF2-40B4-BE49-F238E27FC236}">
                <a16:creationId xmlns:a16="http://schemas.microsoft.com/office/drawing/2014/main" id="{A0CDD18C-1891-8CF6-6F47-557B4C17C833}"/>
              </a:ext>
            </a:extLst>
          </p:cNvPr>
          <p:cNvSpPr/>
          <p:nvPr/>
        </p:nvSpPr>
        <p:spPr>
          <a:xfrm>
            <a:off x="5387695" y="4015069"/>
            <a:ext cx="2627535" cy="265062"/>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762" fontAlgn="base">
              <a:spcBef>
                <a:spcPct val="0"/>
              </a:spcBef>
              <a:spcAft>
                <a:spcPct val="0"/>
              </a:spcAft>
              <a:defRPr/>
            </a:pPr>
            <a:r>
              <a:rPr lang="es-MX" sz="1100" b="1">
                <a:solidFill>
                  <a:srgbClr val="D4EC8E"/>
                </a:solidFill>
                <a:latin typeface="Segoe Sans Display Semibold" pitchFamily="2" charset="0"/>
                <a:cs typeface="Segoe Sans Display Semibold" pitchFamily="2" charset="0"/>
              </a:rPr>
              <a:t>Gasto de la agencia de marketing</a:t>
            </a:r>
            <a:endParaRPr lang="en-US" sz="1100" b="1">
              <a:solidFill>
                <a:srgbClr val="D4EC8E"/>
              </a:solidFill>
              <a:latin typeface="Segoe Sans Display Semibold" pitchFamily="2" charset="0"/>
              <a:cs typeface="Segoe Sans Display Semibold" pitchFamily="2" charset="0"/>
            </a:endParaRPr>
          </a:p>
        </p:txBody>
      </p:sp>
      <p:sp>
        <p:nvSpPr>
          <p:cNvPr id="57" name="Rectangle: Rounded Corners 205">
            <a:extLst>
              <a:ext uri="{FF2B5EF4-FFF2-40B4-BE49-F238E27FC236}">
                <a16:creationId xmlns:a16="http://schemas.microsoft.com/office/drawing/2014/main" id="{94A008DC-2275-5272-F408-52FD2789DABC}"/>
              </a:ext>
            </a:extLst>
          </p:cNvPr>
          <p:cNvSpPr/>
          <p:nvPr/>
        </p:nvSpPr>
        <p:spPr>
          <a:xfrm>
            <a:off x="5380269" y="4317651"/>
            <a:ext cx="2627535" cy="265062"/>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762" fontAlgn="base">
              <a:spcBef>
                <a:spcPct val="0"/>
              </a:spcBef>
              <a:spcAft>
                <a:spcPct val="0"/>
              </a:spcAft>
              <a:defRPr/>
            </a:pPr>
            <a:r>
              <a:rPr lang="en-US" sz="1100" b="1" err="1">
                <a:solidFill>
                  <a:srgbClr val="D4EC8E"/>
                </a:solidFill>
                <a:latin typeface="Segoe Sans Display Semibold" pitchFamily="2" charset="0"/>
                <a:cs typeface="Segoe Sans Display Semibold" pitchFamily="2" charset="0"/>
              </a:rPr>
              <a:t>Asesoría</a:t>
            </a:r>
            <a:r>
              <a:rPr lang="en-US" sz="1100" b="1">
                <a:solidFill>
                  <a:srgbClr val="D4EC8E"/>
                </a:solidFill>
                <a:latin typeface="Segoe Sans Display Semibold" pitchFamily="2" charset="0"/>
                <a:cs typeface="Segoe Sans Display Semibold" pitchFamily="2" charset="0"/>
              </a:rPr>
              <a:t> legal </a:t>
            </a:r>
            <a:r>
              <a:rPr lang="en-US" sz="1100" b="1" err="1">
                <a:solidFill>
                  <a:srgbClr val="D4EC8E"/>
                </a:solidFill>
                <a:latin typeface="Segoe Sans Display Semibold" pitchFamily="2" charset="0"/>
                <a:cs typeface="Segoe Sans Display Semibold" pitchFamily="2" charset="0"/>
              </a:rPr>
              <a:t>subcontratada</a:t>
            </a:r>
            <a:endParaRPr lang="en-US" sz="1100" b="1">
              <a:solidFill>
                <a:srgbClr val="D4EC8E"/>
              </a:solidFill>
              <a:latin typeface="Segoe Sans Display Semibold" pitchFamily="2" charset="0"/>
              <a:cs typeface="Segoe Sans Display Semibold" pitchFamily="2" charset="0"/>
            </a:endParaRPr>
          </a:p>
        </p:txBody>
      </p:sp>
      <p:sp>
        <p:nvSpPr>
          <p:cNvPr id="58" name="Rectangle: Rounded Corners 291">
            <a:extLst>
              <a:ext uri="{FF2B5EF4-FFF2-40B4-BE49-F238E27FC236}">
                <a16:creationId xmlns:a16="http://schemas.microsoft.com/office/drawing/2014/main" id="{703CA1EE-8495-E2FB-FBB8-5654203FE8EE}"/>
              </a:ext>
            </a:extLst>
          </p:cNvPr>
          <p:cNvSpPr/>
          <p:nvPr/>
        </p:nvSpPr>
        <p:spPr>
          <a:xfrm>
            <a:off x="877846" y="4621776"/>
            <a:ext cx="1371015" cy="872122"/>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lIns="228503" rIns="107954" rtlCol="0" anchor="ctr"/>
          <a:lstStyle/>
          <a:p>
            <a:pPr defTabSz="913874">
              <a:defRPr/>
            </a:pPr>
            <a:r>
              <a:rPr lang="en-US" sz="1400" err="1">
                <a:solidFill>
                  <a:srgbClr val="FFF8F3"/>
                </a:solidFill>
                <a:latin typeface="Segoe Sans Display" pitchFamily="2" charset="0"/>
                <a:cs typeface="Segoe Sans Display" pitchFamily="2" charset="0"/>
              </a:rPr>
              <a:t>Evitación</a:t>
            </a:r>
            <a:r>
              <a:rPr lang="en-US" sz="1400">
                <a:solidFill>
                  <a:srgbClr val="FFF8F3"/>
                </a:solidFill>
                <a:latin typeface="Segoe Sans Display" pitchFamily="2" charset="0"/>
                <a:cs typeface="Segoe Sans Display" pitchFamily="2" charset="0"/>
              </a:rPr>
              <a:t> de </a:t>
            </a:r>
            <a:r>
              <a:rPr lang="en-US" sz="1400" err="1">
                <a:solidFill>
                  <a:srgbClr val="FFF8F3"/>
                </a:solidFill>
                <a:latin typeface="Segoe Sans Display" pitchFamily="2" charset="0"/>
                <a:cs typeface="Segoe Sans Display" pitchFamily="2" charset="0"/>
              </a:rPr>
              <a:t>costos</a:t>
            </a:r>
            <a:endParaRPr lang="en-US" sz="1400">
              <a:solidFill>
                <a:srgbClr val="FFF8F3"/>
              </a:solidFill>
              <a:latin typeface="Segoe Sans Display" pitchFamily="2" charset="0"/>
              <a:cs typeface="Segoe Sans Display" pitchFamily="2" charset="0"/>
            </a:endParaRPr>
          </a:p>
        </p:txBody>
      </p:sp>
      <p:sp>
        <p:nvSpPr>
          <p:cNvPr id="62" name="Rectangle: Rounded Corners 294">
            <a:extLst>
              <a:ext uri="{FF2B5EF4-FFF2-40B4-BE49-F238E27FC236}">
                <a16:creationId xmlns:a16="http://schemas.microsoft.com/office/drawing/2014/main" id="{0AC1A69E-DE19-C7A5-E4E7-6F8911C522AE}"/>
              </a:ext>
            </a:extLst>
          </p:cNvPr>
          <p:cNvSpPr/>
          <p:nvPr/>
        </p:nvSpPr>
        <p:spPr>
          <a:xfrm>
            <a:off x="5387695" y="4623190"/>
            <a:ext cx="2627535" cy="266287"/>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762" fontAlgn="base">
              <a:spcBef>
                <a:spcPct val="0"/>
              </a:spcBef>
              <a:spcAft>
                <a:spcPct val="0"/>
              </a:spcAft>
              <a:defRPr/>
            </a:pPr>
            <a:r>
              <a:rPr lang="es-MX" sz="1100" b="1">
                <a:solidFill>
                  <a:srgbClr val="D4EC8E"/>
                </a:solidFill>
                <a:latin typeface="Segoe Sans Display Semibold" pitchFamily="2" charset="0"/>
                <a:cs typeface="Segoe Sans Display Semibold" pitchFamily="2" charset="0"/>
              </a:rPr>
              <a:t>Tasa de rotación de empleados</a:t>
            </a:r>
            <a:endParaRPr lang="en-US" sz="1100" b="1">
              <a:solidFill>
                <a:srgbClr val="D4EC8E"/>
              </a:solidFill>
              <a:latin typeface="Segoe Sans Display Semibold" pitchFamily="2" charset="0"/>
              <a:cs typeface="Segoe Sans Display Semibold" pitchFamily="2" charset="0"/>
            </a:endParaRPr>
          </a:p>
        </p:txBody>
      </p:sp>
      <p:sp>
        <p:nvSpPr>
          <p:cNvPr id="63" name="Rectangle: Rounded Corners 296">
            <a:extLst>
              <a:ext uri="{FF2B5EF4-FFF2-40B4-BE49-F238E27FC236}">
                <a16:creationId xmlns:a16="http://schemas.microsoft.com/office/drawing/2014/main" id="{AE194BFB-87C1-8F6B-29C7-5767C1CEF22A}"/>
              </a:ext>
            </a:extLst>
          </p:cNvPr>
          <p:cNvSpPr/>
          <p:nvPr/>
        </p:nvSpPr>
        <p:spPr>
          <a:xfrm>
            <a:off x="5387695" y="5227887"/>
            <a:ext cx="2627535" cy="266287"/>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762" fontAlgn="base">
              <a:spcBef>
                <a:spcPct val="0"/>
              </a:spcBef>
              <a:spcAft>
                <a:spcPct val="0"/>
              </a:spcAft>
              <a:defRPr/>
            </a:pPr>
            <a:r>
              <a:rPr lang="es-MX" sz="1100" b="1">
                <a:solidFill>
                  <a:srgbClr val="D4EC8E"/>
                </a:solidFill>
                <a:latin typeface="Segoe Sans Display Semibold" pitchFamily="2" charset="0"/>
                <a:cs typeface="Segoe Sans Display Semibold" pitchFamily="2" charset="0"/>
              </a:rPr>
              <a:t>Tiempo de inactividad de la aplicación</a:t>
            </a:r>
            <a:endParaRPr lang="en-US" sz="1100" b="1">
              <a:solidFill>
                <a:srgbClr val="D4EC8E"/>
              </a:solidFill>
              <a:latin typeface="Segoe Sans Display Semibold" pitchFamily="2" charset="0"/>
              <a:cs typeface="Segoe Sans Display Semibold" pitchFamily="2" charset="0"/>
            </a:endParaRPr>
          </a:p>
        </p:txBody>
      </p:sp>
      <p:sp>
        <p:nvSpPr>
          <p:cNvPr id="128" name="Rectangle: Rounded Corners 297">
            <a:extLst>
              <a:ext uri="{FF2B5EF4-FFF2-40B4-BE49-F238E27FC236}">
                <a16:creationId xmlns:a16="http://schemas.microsoft.com/office/drawing/2014/main" id="{E4AC7D0B-FD89-FEA7-E526-69275B2FB267}"/>
              </a:ext>
            </a:extLst>
          </p:cNvPr>
          <p:cNvSpPr/>
          <p:nvPr/>
        </p:nvSpPr>
        <p:spPr>
          <a:xfrm>
            <a:off x="5387695" y="4926135"/>
            <a:ext cx="2627535" cy="266287"/>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762" fontAlgn="base">
              <a:spcBef>
                <a:spcPct val="0"/>
              </a:spcBef>
              <a:spcAft>
                <a:spcPct val="0"/>
              </a:spcAft>
              <a:defRPr/>
            </a:pPr>
            <a:r>
              <a:rPr lang="en-US" sz="1100" b="1">
                <a:solidFill>
                  <a:srgbClr val="D4EC8E"/>
                </a:solidFill>
                <a:latin typeface="Segoe Sans Display Semibold" pitchFamily="2" charset="0"/>
                <a:cs typeface="Segoe Sans Display Semibold" pitchFamily="2" charset="0"/>
              </a:rPr>
              <a:t>Coste </a:t>
            </a:r>
            <a:r>
              <a:rPr lang="en-US" sz="1100" b="1" err="1">
                <a:solidFill>
                  <a:srgbClr val="D4EC8E"/>
                </a:solidFill>
                <a:latin typeface="Segoe Sans Display Semibold" pitchFamily="2" charset="0"/>
                <a:cs typeface="Segoe Sans Display Semibold" pitchFamily="2" charset="0"/>
              </a:rPr>
              <a:t>por</a:t>
            </a:r>
            <a:r>
              <a:rPr lang="en-US" sz="1100" b="1">
                <a:solidFill>
                  <a:srgbClr val="D4EC8E"/>
                </a:solidFill>
                <a:latin typeface="Segoe Sans Display Semibold" pitchFamily="2" charset="0"/>
                <a:cs typeface="Segoe Sans Display Semibold" pitchFamily="2" charset="0"/>
              </a:rPr>
              <a:t> </a:t>
            </a:r>
            <a:r>
              <a:rPr lang="en-US" sz="1100" b="1" err="1">
                <a:solidFill>
                  <a:srgbClr val="D4EC8E"/>
                </a:solidFill>
                <a:latin typeface="Segoe Sans Display Semibold" pitchFamily="2" charset="0"/>
                <a:cs typeface="Segoe Sans Display Semibold" pitchFamily="2" charset="0"/>
              </a:rPr>
              <a:t>callo</a:t>
            </a:r>
            <a:endParaRPr lang="en-US" sz="1100" b="1">
              <a:solidFill>
                <a:srgbClr val="D4EC8E"/>
              </a:solidFill>
              <a:latin typeface="Segoe Sans Display Semibold" pitchFamily="2" charset="0"/>
              <a:cs typeface="Segoe Sans Display Semibold" pitchFamily="2" charset="0"/>
            </a:endParaRPr>
          </a:p>
        </p:txBody>
      </p:sp>
      <p:sp>
        <p:nvSpPr>
          <p:cNvPr id="129" name="Rectangle: Rounded Corners 303">
            <a:extLst>
              <a:ext uri="{FF2B5EF4-FFF2-40B4-BE49-F238E27FC236}">
                <a16:creationId xmlns:a16="http://schemas.microsoft.com/office/drawing/2014/main" id="{B6D1293F-AC71-28DE-1CFB-6406A47629A8}"/>
              </a:ext>
            </a:extLst>
          </p:cNvPr>
          <p:cNvSpPr/>
          <p:nvPr/>
        </p:nvSpPr>
        <p:spPr>
          <a:xfrm>
            <a:off x="8491878" y="4621779"/>
            <a:ext cx="3290439" cy="266287"/>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874">
              <a:defRPr/>
            </a:pPr>
            <a:r>
              <a:rPr lang="es-MX" sz="1100">
                <a:solidFill>
                  <a:srgbClr val="FFF8F3"/>
                </a:solidFill>
                <a:latin typeface="Segoe Sans Display" pitchFamily="2" charset="0"/>
                <a:cs typeface="Segoe Sans Display" pitchFamily="2" charset="0"/>
              </a:rPr>
              <a:t>Reducir el coste de la incorporación</a:t>
            </a:r>
            <a:endParaRPr lang="en-US" sz="1100">
              <a:solidFill>
                <a:srgbClr val="FFF8F3"/>
              </a:solidFill>
              <a:latin typeface="Segoe Sans Display" pitchFamily="2" charset="0"/>
              <a:cs typeface="Segoe Sans Display" pitchFamily="2" charset="0"/>
            </a:endParaRPr>
          </a:p>
        </p:txBody>
      </p:sp>
      <p:sp>
        <p:nvSpPr>
          <p:cNvPr id="133" name="Rectangle: Rounded Corners 305">
            <a:extLst>
              <a:ext uri="{FF2B5EF4-FFF2-40B4-BE49-F238E27FC236}">
                <a16:creationId xmlns:a16="http://schemas.microsoft.com/office/drawing/2014/main" id="{6CA137BC-80E6-A849-8F12-73247015E01B}"/>
              </a:ext>
            </a:extLst>
          </p:cNvPr>
          <p:cNvSpPr/>
          <p:nvPr/>
        </p:nvSpPr>
        <p:spPr>
          <a:xfrm>
            <a:off x="8491878" y="4926136"/>
            <a:ext cx="3290439" cy="568037"/>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874">
              <a:defRPr/>
            </a:pPr>
            <a:r>
              <a:rPr lang="es-MX" sz="1100">
                <a:solidFill>
                  <a:srgbClr val="FFF8F3"/>
                </a:solidFill>
                <a:latin typeface="Segoe Sans Display" pitchFamily="2" charset="0"/>
                <a:cs typeface="Segoe Sans Display" pitchFamily="2" charset="0"/>
              </a:rPr>
              <a:t>Soporte de TI más eficiente
Adquirir una nueva solución de TI</a:t>
            </a:r>
            <a:endParaRPr lang="en-US" sz="1100">
              <a:solidFill>
                <a:srgbClr val="FFF8F3"/>
              </a:solidFill>
              <a:latin typeface="Segoe Sans Display" pitchFamily="2" charset="0"/>
              <a:cs typeface="Segoe Sans Display" pitchFamily="2" charset="0"/>
            </a:endParaRPr>
          </a:p>
        </p:txBody>
      </p:sp>
      <p:sp>
        <p:nvSpPr>
          <p:cNvPr id="5" name="Rounded Rectangle 4">
            <a:extLst>
              <a:ext uri="{FF2B5EF4-FFF2-40B4-BE49-F238E27FC236}">
                <a16:creationId xmlns:a16="http://schemas.microsoft.com/office/drawing/2014/main" id="{5BBEDD90-BCC6-AADE-D656-FC2C8C9E5273}"/>
              </a:ext>
            </a:extLst>
          </p:cNvPr>
          <p:cNvSpPr/>
          <p:nvPr/>
        </p:nvSpPr>
        <p:spPr bwMode="auto">
          <a:xfrm>
            <a:off x="554893" y="3712275"/>
            <a:ext cx="328766" cy="1781625"/>
          </a:xfrm>
          <a:prstGeom prst="roundRect">
            <a:avLst>
              <a:gd name="adj" fmla="val 0"/>
            </a:avLst>
          </a:prstGeom>
          <a:gradFill flip="none" rotWithShape="0">
            <a:gsLst>
              <a:gs pos="0">
                <a:srgbClr val="D4EC8E"/>
              </a:gs>
              <a:gs pos="70000">
                <a:srgbClr val="B9DCD2"/>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01" tIns="45700" rIns="91401" bIns="45700" numCol="1" spcCol="0" rtlCol="0" fromWordArt="0" anchor="ctr" anchorCtr="0" forceAA="0" compatLnSpc="1">
            <a:prstTxWarp prst="textNoShape">
              <a:avLst/>
            </a:prstTxWarp>
            <a:noAutofit/>
          </a:bodyPr>
          <a:lstStyle/>
          <a:p>
            <a:pPr algn="ctr" defTabSz="913874">
              <a:defRPr/>
            </a:pPr>
            <a:r>
              <a:rPr lang="en-US" b="1">
                <a:solidFill>
                  <a:srgbClr val="2A446F"/>
                </a:solidFill>
                <a:latin typeface="Segoe Sans Display Semibold" pitchFamily="2" charset="0"/>
                <a:cs typeface="Segoe Sans Display Semibold" pitchFamily="2" charset="0"/>
              </a:rPr>
              <a:t>2</a:t>
            </a:r>
          </a:p>
        </p:txBody>
      </p:sp>
      <p:sp>
        <p:nvSpPr>
          <p:cNvPr id="8" name="Rounded Rectangle 7">
            <a:extLst>
              <a:ext uri="{FF2B5EF4-FFF2-40B4-BE49-F238E27FC236}">
                <a16:creationId xmlns:a16="http://schemas.microsoft.com/office/drawing/2014/main" id="{7CFC6744-3904-F68E-6707-B1F540F42C31}"/>
              </a:ext>
            </a:extLst>
          </p:cNvPr>
          <p:cNvSpPr/>
          <p:nvPr/>
        </p:nvSpPr>
        <p:spPr bwMode="auto">
          <a:xfrm>
            <a:off x="554893" y="5880951"/>
            <a:ext cx="328766" cy="570642"/>
          </a:xfrm>
          <a:prstGeom prst="roundRect">
            <a:avLst>
              <a:gd name="adj" fmla="val 0"/>
            </a:avLst>
          </a:prstGeom>
          <a:gradFill flip="none" rotWithShape="0">
            <a:gsLst>
              <a:gs pos="0">
                <a:srgbClr val="FFA38B"/>
              </a:gs>
              <a:gs pos="70000">
                <a:srgbClr val="D59ED7"/>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01" tIns="45700" rIns="91401" bIns="45700" numCol="1" spcCol="0" rtlCol="0" fromWordArt="0" anchor="ctr" anchorCtr="0" forceAA="0" compatLnSpc="1">
            <a:prstTxWarp prst="textNoShape">
              <a:avLst/>
            </a:prstTxWarp>
            <a:noAutofit/>
          </a:bodyPr>
          <a:lstStyle/>
          <a:p>
            <a:pPr algn="ctr" defTabSz="913874">
              <a:defRPr/>
            </a:pPr>
            <a:r>
              <a:rPr lang="en-US" b="1">
                <a:solidFill>
                  <a:srgbClr val="2A446F"/>
                </a:solidFill>
                <a:latin typeface="Segoe Sans Display Semibold" pitchFamily="2" charset="0"/>
                <a:cs typeface="Segoe Sans Display Semibold" pitchFamily="2" charset="0"/>
              </a:rPr>
              <a:t>3</a:t>
            </a:r>
          </a:p>
        </p:txBody>
      </p:sp>
      <p:sp>
        <p:nvSpPr>
          <p:cNvPr id="17" name="Rectangle: Rounded Corners 190">
            <a:extLst>
              <a:ext uri="{FF2B5EF4-FFF2-40B4-BE49-F238E27FC236}">
                <a16:creationId xmlns:a16="http://schemas.microsoft.com/office/drawing/2014/main" id="{5A6C96B6-F0F4-4BC6-86B1-19B0AD6CBEFD}"/>
              </a:ext>
            </a:extLst>
          </p:cNvPr>
          <p:cNvSpPr/>
          <p:nvPr/>
        </p:nvSpPr>
        <p:spPr>
          <a:xfrm>
            <a:off x="8491878" y="5880952"/>
            <a:ext cx="3290439" cy="266287"/>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874">
              <a:defRPr/>
            </a:pPr>
            <a:r>
              <a:rPr lang="es-MX" sz="1100">
                <a:solidFill>
                  <a:srgbClr val="FFF8F3"/>
                </a:solidFill>
                <a:latin typeface="Segoe Sans Display" pitchFamily="2" charset="0"/>
                <a:cs typeface="Segoe Sans Display" pitchFamily="2" charset="0"/>
              </a:rPr>
              <a:t>Gestión de transiciones de trabajo internas</a:t>
            </a:r>
            <a:endParaRPr lang="en-US" sz="1100">
              <a:solidFill>
                <a:srgbClr val="FFF8F3"/>
              </a:solidFill>
              <a:latin typeface="Segoe Sans Display" pitchFamily="2" charset="0"/>
              <a:cs typeface="Segoe Sans Display" pitchFamily="2" charset="0"/>
            </a:endParaRPr>
          </a:p>
        </p:txBody>
      </p:sp>
      <p:sp>
        <p:nvSpPr>
          <p:cNvPr id="28" name="Rectangle: Rounded Corners 47">
            <a:extLst>
              <a:ext uri="{FF2B5EF4-FFF2-40B4-BE49-F238E27FC236}">
                <a16:creationId xmlns:a16="http://schemas.microsoft.com/office/drawing/2014/main" id="{5CC218D3-AF37-8FEF-89A9-DE1C5DF3B89E}"/>
              </a:ext>
            </a:extLst>
          </p:cNvPr>
          <p:cNvSpPr/>
          <p:nvPr/>
        </p:nvSpPr>
        <p:spPr>
          <a:xfrm>
            <a:off x="5383035" y="1244865"/>
            <a:ext cx="2627535" cy="266287"/>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762" fontAlgn="base">
              <a:spcBef>
                <a:spcPct val="0"/>
              </a:spcBef>
              <a:spcAft>
                <a:spcPct val="0"/>
              </a:spcAft>
              <a:defRPr/>
            </a:pPr>
            <a:r>
              <a:rPr lang="en-US" sz="1100" b="1" err="1">
                <a:solidFill>
                  <a:srgbClr val="FFE399"/>
                </a:solidFill>
                <a:latin typeface="Segoe Sans Display Semibold" pitchFamily="2" charset="0"/>
                <a:cs typeface="Segoe Sans Display Semibold" pitchFamily="2" charset="0"/>
              </a:rPr>
              <a:t>Ingresos</a:t>
            </a:r>
            <a:r>
              <a:rPr lang="en-US" sz="1100" b="1">
                <a:solidFill>
                  <a:srgbClr val="FFE399"/>
                </a:solidFill>
                <a:latin typeface="Segoe Sans Display Semibold" pitchFamily="2" charset="0"/>
                <a:cs typeface="Segoe Sans Display Semibold" pitchFamily="2" charset="0"/>
              </a:rPr>
              <a:t> </a:t>
            </a:r>
            <a:r>
              <a:rPr lang="en-US" sz="1100" b="1" err="1">
                <a:solidFill>
                  <a:srgbClr val="FFE399"/>
                </a:solidFill>
                <a:latin typeface="Segoe Sans Display Semibold" pitchFamily="2" charset="0"/>
                <a:cs typeface="Segoe Sans Display Semibold" pitchFamily="2" charset="0"/>
              </a:rPr>
              <a:t>por</a:t>
            </a:r>
            <a:r>
              <a:rPr lang="en-US" sz="1100" b="1">
                <a:solidFill>
                  <a:srgbClr val="FFE399"/>
                </a:solidFill>
                <a:latin typeface="Segoe Sans Display Semibold" pitchFamily="2" charset="0"/>
                <a:cs typeface="Segoe Sans Display Semibold" pitchFamily="2" charset="0"/>
              </a:rPr>
              <a:t> </a:t>
            </a:r>
            <a:r>
              <a:rPr lang="en-US" sz="1100" b="1" err="1">
                <a:solidFill>
                  <a:srgbClr val="FFE399"/>
                </a:solidFill>
                <a:latin typeface="Segoe Sans Display Semibold" pitchFamily="2" charset="0"/>
                <a:cs typeface="Segoe Sans Display Semibold" pitchFamily="2" charset="0"/>
              </a:rPr>
              <a:t>venta</a:t>
            </a:r>
            <a:endParaRPr lang="en-US" sz="1100" b="1">
              <a:solidFill>
                <a:srgbClr val="FFE399"/>
              </a:solidFill>
              <a:latin typeface="Segoe Sans Display Semibold" pitchFamily="2" charset="0"/>
              <a:cs typeface="Segoe Sans Display Semibold" pitchFamily="2" charset="0"/>
            </a:endParaRPr>
          </a:p>
        </p:txBody>
      </p:sp>
      <p:sp>
        <p:nvSpPr>
          <p:cNvPr id="16" name="Rectangle: Rounded Corners 190">
            <a:extLst>
              <a:ext uri="{FF2B5EF4-FFF2-40B4-BE49-F238E27FC236}">
                <a16:creationId xmlns:a16="http://schemas.microsoft.com/office/drawing/2014/main" id="{B7349EBD-C9E9-A57A-F49F-B72C24B9196E}"/>
              </a:ext>
            </a:extLst>
          </p:cNvPr>
          <p:cNvSpPr/>
          <p:nvPr/>
        </p:nvSpPr>
        <p:spPr>
          <a:xfrm>
            <a:off x="8491878" y="6185311"/>
            <a:ext cx="3290439" cy="266287"/>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874">
              <a:defRPr/>
            </a:pPr>
            <a:r>
              <a:rPr lang="en-US" sz="1100" err="1">
                <a:solidFill>
                  <a:srgbClr val="FFF8F3"/>
                </a:solidFill>
                <a:latin typeface="Segoe Sans Display" pitchFamily="2" charset="0"/>
                <a:cs typeface="Segoe Sans Display" pitchFamily="2" charset="0"/>
              </a:rPr>
              <a:t>Simplifique</a:t>
            </a:r>
            <a:r>
              <a:rPr lang="en-US" sz="1100">
                <a:solidFill>
                  <a:srgbClr val="FFF8F3"/>
                </a:solidFill>
                <a:latin typeface="Segoe Sans Display" pitchFamily="2" charset="0"/>
                <a:cs typeface="Segoe Sans Display" pitchFamily="2" charset="0"/>
              </a:rPr>
              <a:t> las </a:t>
            </a:r>
            <a:r>
              <a:rPr lang="en-US" sz="1100" err="1">
                <a:solidFill>
                  <a:srgbClr val="FFF8F3"/>
                </a:solidFill>
                <a:latin typeface="Segoe Sans Display" pitchFamily="2" charset="0"/>
                <a:cs typeface="Segoe Sans Display" pitchFamily="2" charset="0"/>
              </a:rPr>
              <a:t>tareas</a:t>
            </a:r>
            <a:r>
              <a:rPr lang="en-US" sz="1100">
                <a:solidFill>
                  <a:srgbClr val="FFF8F3"/>
                </a:solidFill>
                <a:latin typeface="Segoe Sans Display" pitchFamily="2" charset="0"/>
                <a:cs typeface="Segoe Sans Display" pitchFamily="2" charset="0"/>
              </a:rPr>
              <a:t> </a:t>
            </a:r>
            <a:r>
              <a:rPr lang="en-US" sz="1100" err="1">
                <a:solidFill>
                  <a:srgbClr val="FFF8F3"/>
                </a:solidFill>
                <a:latin typeface="Segoe Sans Display" pitchFamily="2" charset="0"/>
                <a:cs typeface="Segoe Sans Display" pitchFamily="2" charset="0"/>
              </a:rPr>
              <a:t>comunes</a:t>
            </a:r>
            <a:endParaRPr lang="en-US" sz="1100">
              <a:solidFill>
                <a:srgbClr val="FFF8F3"/>
              </a:solidFill>
              <a:latin typeface="Segoe Sans Display" pitchFamily="2" charset="0"/>
              <a:cs typeface="Segoe Sans Display" pitchFamily="2" charset="0"/>
            </a:endParaRPr>
          </a:p>
        </p:txBody>
      </p:sp>
      <p:sp>
        <p:nvSpPr>
          <p:cNvPr id="156" name="Rectangle: Rounded Corners 9">
            <a:extLst>
              <a:ext uri="{FF2B5EF4-FFF2-40B4-BE49-F238E27FC236}">
                <a16:creationId xmlns:a16="http://schemas.microsoft.com/office/drawing/2014/main" id="{986F3903-9E55-7ACF-1197-E78A9F6B6922}"/>
              </a:ext>
            </a:extLst>
          </p:cNvPr>
          <p:cNvSpPr/>
          <p:nvPr/>
        </p:nvSpPr>
        <p:spPr>
          <a:xfrm>
            <a:off x="2748032" y="1244866"/>
            <a:ext cx="1736619" cy="863924"/>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874">
              <a:defRPr/>
            </a:pPr>
            <a:r>
              <a:rPr lang="en-US" sz="1100">
                <a:solidFill>
                  <a:srgbClr val="FFFFFF"/>
                </a:solidFill>
                <a:latin typeface="Segoe Sans Display" pitchFamily="2" charset="0"/>
                <a:cs typeface="Segoe Sans Display" pitchFamily="2" charset="0"/>
              </a:rPr>
              <a:t>Ventas</a:t>
            </a:r>
          </a:p>
        </p:txBody>
      </p:sp>
      <p:sp>
        <p:nvSpPr>
          <p:cNvPr id="157" name="Rectangle: Rounded Corners 11">
            <a:extLst>
              <a:ext uri="{FF2B5EF4-FFF2-40B4-BE49-F238E27FC236}">
                <a16:creationId xmlns:a16="http://schemas.microsoft.com/office/drawing/2014/main" id="{C364EB94-A8B3-E81F-E995-7F3E04F9E49B}"/>
              </a:ext>
            </a:extLst>
          </p:cNvPr>
          <p:cNvSpPr/>
          <p:nvPr/>
        </p:nvSpPr>
        <p:spPr>
          <a:xfrm>
            <a:off x="2748032" y="2157061"/>
            <a:ext cx="1736619" cy="265062"/>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874">
              <a:defRPr/>
            </a:pPr>
            <a:r>
              <a:rPr lang="en-US" sz="1100">
                <a:solidFill>
                  <a:srgbClr val="FFFFFF"/>
                </a:solidFill>
                <a:latin typeface="Segoe Sans Display" pitchFamily="2" charset="0"/>
                <a:cs typeface="Segoe Sans Display" pitchFamily="2" charset="0"/>
              </a:rPr>
              <a:t>HR</a:t>
            </a:r>
          </a:p>
        </p:txBody>
      </p:sp>
      <p:sp>
        <p:nvSpPr>
          <p:cNvPr id="158" name="Rectangle: Rounded Corners 29">
            <a:extLst>
              <a:ext uri="{FF2B5EF4-FFF2-40B4-BE49-F238E27FC236}">
                <a16:creationId xmlns:a16="http://schemas.microsoft.com/office/drawing/2014/main" id="{3AC72830-539C-8A78-D19A-B41A3864B795}"/>
              </a:ext>
            </a:extLst>
          </p:cNvPr>
          <p:cNvSpPr/>
          <p:nvPr/>
        </p:nvSpPr>
        <p:spPr>
          <a:xfrm>
            <a:off x="2741896" y="2461250"/>
            <a:ext cx="1736619" cy="254978"/>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874">
              <a:defRPr/>
            </a:pPr>
            <a:r>
              <a:rPr lang="en-US" sz="1100" err="1">
                <a:solidFill>
                  <a:srgbClr val="FFFFFF"/>
                </a:solidFill>
                <a:latin typeface="Segoe Sans Display" pitchFamily="2" charset="0"/>
                <a:cs typeface="Segoe Sans Display" pitchFamily="2" charset="0"/>
              </a:rPr>
              <a:t>Servicio</a:t>
            </a:r>
            <a:endParaRPr lang="en-US" sz="1100">
              <a:solidFill>
                <a:srgbClr val="FFFFFF"/>
              </a:solidFill>
              <a:latin typeface="Segoe Sans Display" pitchFamily="2" charset="0"/>
              <a:cs typeface="Segoe Sans Display" pitchFamily="2" charset="0"/>
            </a:endParaRPr>
          </a:p>
        </p:txBody>
      </p:sp>
      <p:sp>
        <p:nvSpPr>
          <p:cNvPr id="159" name="Rectangle: Rounded Corners 130">
            <a:extLst>
              <a:ext uri="{FF2B5EF4-FFF2-40B4-BE49-F238E27FC236}">
                <a16:creationId xmlns:a16="http://schemas.microsoft.com/office/drawing/2014/main" id="{03AB3350-4B29-B6C6-3186-9A8C290D44C8}"/>
              </a:ext>
            </a:extLst>
          </p:cNvPr>
          <p:cNvSpPr/>
          <p:nvPr/>
        </p:nvSpPr>
        <p:spPr>
          <a:xfrm>
            <a:off x="2741896" y="945166"/>
            <a:ext cx="1736619" cy="215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defTabSz="913874">
              <a:defRPr/>
            </a:pPr>
            <a:r>
              <a:rPr lang="en-US" sz="1400" b="1" err="1">
                <a:solidFill>
                  <a:srgbClr val="FFFFFF"/>
                </a:solidFill>
                <a:latin typeface="Segoe Sans Display Semibold" pitchFamily="2" charset="0"/>
                <a:cs typeface="Segoe Sans Display Semibold" pitchFamily="2" charset="0"/>
              </a:rPr>
              <a:t>Función</a:t>
            </a:r>
            <a:endParaRPr lang="en-US" sz="1400" b="1">
              <a:solidFill>
                <a:srgbClr val="FFFFFF"/>
              </a:solidFill>
              <a:latin typeface="Segoe Sans Display Semibold" pitchFamily="2" charset="0"/>
              <a:cs typeface="Segoe Sans Display Semibold" pitchFamily="2" charset="0"/>
            </a:endParaRPr>
          </a:p>
        </p:txBody>
      </p:sp>
      <p:sp>
        <p:nvSpPr>
          <p:cNvPr id="167" name="Rectangle: Rounded Corners 292">
            <a:extLst>
              <a:ext uri="{FF2B5EF4-FFF2-40B4-BE49-F238E27FC236}">
                <a16:creationId xmlns:a16="http://schemas.microsoft.com/office/drawing/2014/main" id="{D609A993-6601-D8B1-63C2-0D617804014F}"/>
              </a:ext>
            </a:extLst>
          </p:cNvPr>
          <p:cNvSpPr/>
          <p:nvPr/>
        </p:nvSpPr>
        <p:spPr>
          <a:xfrm>
            <a:off x="2748032" y="4623189"/>
            <a:ext cx="1736619" cy="255491"/>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874">
              <a:defRPr/>
            </a:pPr>
            <a:r>
              <a:rPr lang="en-US" sz="1100">
                <a:solidFill>
                  <a:srgbClr val="FFFFFF"/>
                </a:solidFill>
                <a:latin typeface="Segoe Sans Display" pitchFamily="2" charset="0"/>
                <a:cs typeface="Segoe Sans Display" pitchFamily="2" charset="0"/>
              </a:rPr>
              <a:t>HR</a:t>
            </a:r>
          </a:p>
        </p:txBody>
      </p:sp>
      <p:sp>
        <p:nvSpPr>
          <p:cNvPr id="171" name="Rectangle: Rounded Corners 304">
            <a:extLst>
              <a:ext uri="{FF2B5EF4-FFF2-40B4-BE49-F238E27FC236}">
                <a16:creationId xmlns:a16="http://schemas.microsoft.com/office/drawing/2014/main" id="{D1EEBEE2-4A90-2D77-F98F-F8379668F778}"/>
              </a:ext>
            </a:extLst>
          </p:cNvPr>
          <p:cNvSpPr/>
          <p:nvPr/>
        </p:nvSpPr>
        <p:spPr>
          <a:xfrm>
            <a:off x="2748032" y="4931600"/>
            <a:ext cx="1736619" cy="562573"/>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874">
              <a:defRPr/>
            </a:pPr>
            <a:r>
              <a:rPr lang="en-US" sz="1100">
                <a:solidFill>
                  <a:srgbClr val="FFFFFF"/>
                </a:solidFill>
                <a:latin typeface="Segoe Sans Display" pitchFamily="2" charset="0"/>
                <a:cs typeface="Segoe Sans Display" pitchFamily="2" charset="0"/>
              </a:rPr>
              <a:t>IT</a:t>
            </a:r>
          </a:p>
        </p:txBody>
      </p:sp>
      <p:sp>
        <p:nvSpPr>
          <p:cNvPr id="192" name="Rectangle: Rounded Corners 200">
            <a:extLst>
              <a:ext uri="{FF2B5EF4-FFF2-40B4-BE49-F238E27FC236}">
                <a16:creationId xmlns:a16="http://schemas.microsoft.com/office/drawing/2014/main" id="{740A794A-51A0-44F5-4B88-9B251C36FC0B}"/>
              </a:ext>
            </a:extLst>
          </p:cNvPr>
          <p:cNvSpPr/>
          <p:nvPr/>
        </p:nvSpPr>
        <p:spPr>
          <a:xfrm>
            <a:off x="2748032" y="5878320"/>
            <a:ext cx="1736619" cy="570642"/>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874">
              <a:defRPr/>
            </a:pPr>
            <a:r>
              <a:rPr lang="en-US" sz="1100" err="1">
                <a:solidFill>
                  <a:srgbClr val="FFFFFF"/>
                </a:solidFill>
                <a:latin typeface="Segoe Sans Display" pitchFamily="2" charset="0"/>
                <a:cs typeface="Segoe Sans Display" pitchFamily="2" charset="0"/>
              </a:rPr>
              <a:t>Todas</a:t>
            </a:r>
            <a:r>
              <a:rPr lang="en-US" sz="1100">
                <a:solidFill>
                  <a:srgbClr val="FFFFFF"/>
                </a:solidFill>
                <a:latin typeface="Segoe Sans Display" pitchFamily="2" charset="0"/>
                <a:cs typeface="Segoe Sans Display" pitchFamily="2" charset="0"/>
              </a:rPr>
              <a:t> las </a:t>
            </a:r>
            <a:r>
              <a:rPr lang="en-US" sz="1100" err="1">
                <a:solidFill>
                  <a:srgbClr val="FFFFFF"/>
                </a:solidFill>
                <a:latin typeface="Segoe Sans Display" pitchFamily="2" charset="0"/>
                <a:cs typeface="Segoe Sans Display" pitchFamily="2" charset="0"/>
              </a:rPr>
              <a:t>funciones</a:t>
            </a:r>
            <a:endParaRPr lang="en-US" sz="1100">
              <a:solidFill>
                <a:srgbClr val="FFFFFF"/>
              </a:solidFill>
              <a:latin typeface="Segoe Sans Display" pitchFamily="2" charset="0"/>
              <a:cs typeface="Segoe Sans Display" pitchFamily="2" charset="0"/>
            </a:endParaRPr>
          </a:p>
        </p:txBody>
      </p:sp>
      <p:sp>
        <p:nvSpPr>
          <p:cNvPr id="11" name="Rectangle: Rounded Corners 6">
            <a:extLst>
              <a:ext uri="{FF2B5EF4-FFF2-40B4-BE49-F238E27FC236}">
                <a16:creationId xmlns:a16="http://schemas.microsoft.com/office/drawing/2014/main" id="{FD600466-82CA-937D-3913-174DFD9A579E}"/>
              </a:ext>
            </a:extLst>
          </p:cNvPr>
          <p:cNvSpPr/>
          <p:nvPr/>
        </p:nvSpPr>
        <p:spPr>
          <a:xfrm>
            <a:off x="2748032" y="4317651"/>
            <a:ext cx="1736619" cy="265062"/>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lIns="91401" tIns="45700" rIns="91401" bIns="45700" rtlCol="0" anchor="ctr"/>
          <a:lstStyle/>
          <a:p>
            <a:pPr algn="ctr" defTabSz="913874">
              <a:defRPr/>
            </a:pPr>
            <a:r>
              <a:rPr lang="en-US" sz="1100">
                <a:solidFill>
                  <a:srgbClr val="FFFFFF"/>
                </a:solidFill>
                <a:latin typeface="Segoe Sans Display"/>
                <a:cs typeface="Segoe Sans Display"/>
              </a:rPr>
              <a:t>Legal</a:t>
            </a:r>
            <a:endParaRPr lang="en-US" sz="1600">
              <a:solidFill>
                <a:srgbClr val="FFF8F3"/>
              </a:solidFill>
              <a:latin typeface="Segoe Sans Display"/>
            </a:endParaRPr>
          </a:p>
        </p:txBody>
      </p:sp>
      <p:sp>
        <p:nvSpPr>
          <p:cNvPr id="13" name="Rectangle: Rounded Corners 6">
            <a:extLst>
              <a:ext uri="{FF2B5EF4-FFF2-40B4-BE49-F238E27FC236}">
                <a16:creationId xmlns:a16="http://schemas.microsoft.com/office/drawing/2014/main" id="{C7D3AB89-FC00-91BA-7A7D-3455A88681D9}"/>
              </a:ext>
            </a:extLst>
          </p:cNvPr>
          <p:cNvSpPr/>
          <p:nvPr/>
        </p:nvSpPr>
        <p:spPr>
          <a:xfrm>
            <a:off x="2748032" y="4015069"/>
            <a:ext cx="1736619" cy="265062"/>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lIns="91401" tIns="45700" rIns="91401" bIns="45700" rtlCol="0" anchor="ctr"/>
          <a:lstStyle/>
          <a:p>
            <a:pPr algn="ctr" defTabSz="913874">
              <a:defRPr/>
            </a:pPr>
            <a:r>
              <a:rPr lang="en-US" sz="1100">
                <a:solidFill>
                  <a:srgbClr val="FFFFFF"/>
                </a:solidFill>
                <a:latin typeface="Segoe Sans Display"/>
                <a:cs typeface="Segoe Sans Display"/>
              </a:rPr>
              <a:t>Marketing</a:t>
            </a:r>
            <a:endParaRPr lang="en-US" sz="1100">
              <a:solidFill>
                <a:srgbClr val="FFFFFF"/>
              </a:solidFill>
              <a:latin typeface="Segoe Sans Display" pitchFamily="2" charset="0"/>
              <a:cs typeface="Segoe Sans Display" pitchFamily="2" charset="0"/>
            </a:endParaRPr>
          </a:p>
        </p:txBody>
      </p:sp>
      <p:sp>
        <p:nvSpPr>
          <p:cNvPr id="18" name="Rectangle: Rounded Corners 6">
            <a:extLst>
              <a:ext uri="{FF2B5EF4-FFF2-40B4-BE49-F238E27FC236}">
                <a16:creationId xmlns:a16="http://schemas.microsoft.com/office/drawing/2014/main" id="{C1DF40B8-34F5-1F7D-F2C7-C7730255E528}"/>
              </a:ext>
            </a:extLst>
          </p:cNvPr>
          <p:cNvSpPr/>
          <p:nvPr/>
        </p:nvSpPr>
        <p:spPr>
          <a:xfrm>
            <a:off x="2748032" y="3712278"/>
            <a:ext cx="1736619" cy="265062"/>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874">
              <a:defRPr/>
            </a:pPr>
            <a:r>
              <a:rPr lang="en-US" sz="1100" err="1">
                <a:solidFill>
                  <a:srgbClr val="FFFFFF"/>
                </a:solidFill>
                <a:latin typeface="Segoe Sans Display" pitchFamily="2" charset="0"/>
                <a:cs typeface="Segoe Sans Display" pitchFamily="2" charset="0"/>
              </a:rPr>
              <a:t>Finanzas</a:t>
            </a:r>
            <a:endParaRPr lang="en-US" sz="1100">
              <a:solidFill>
                <a:srgbClr val="FFFFFF"/>
              </a:solidFill>
              <a:latin typeface="Segoe Sans Display" pitchFamily="2" charset="0"/>
              <a:cs typeface="Segoe Sans Display" pitchFamily="2" charset="0"/>
            </a:endParaRPr>
          </a:p>
        </p:txBody>
      </p:sp>
      <p:sp>
        <p:nvSpPr>
          <p:cNvPr id="10" name="Arrow: Right 9" descr="Arrow right">
            <a:extLst>
              <a:ext uri="{FF2B5EF4-FFF2-40B4-BE49-F238E27FC236}">
                <a16:creationId xmlns:a16="http://schemas.microsoft.com/office/drawing/2014/main" id="{8D721EB0-8A7E-BB05-F261-8700170CC98C}"/>
              </a:ext>
            </a:extLst>
          </p:cNvPr>
          <p:cNvSpPr/>
          <p:nvPr/>
        </p:nvSpPr>
        <p:spPr bwMode="auto">
          <a:xfrm>
            <a:off x="2249045" y="1585839"/>
            <a:ext cx="498144" cy="182802"/>
          </a:xfrm>
          <a:prstGeom prst="rightArrow">
            <a:avLst/>
          </a:prstGeom>
          <a:gradFill flip="none" rotWithShape="1">
            <a:gsLst>
              <a:gs pos="0">
                <a:srgbClr val="FFB3BB"/>
              </a:gs>
              <a:gs pos="51000">
                <a:srgbClr val="FFE399"/>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01" tIns="45700" rIns="91401" bIns="45700" numCol="1" spcCol="0" rtlCol="0" fromWordArt="0" anchor="ctr" anchorCtr="0" forceAA="0" compatLnSpc="1">
            <a:prstTxWarp prst="textNoShape">
              <a:avLst/>
            </a:prstTxWarp>
            <a:noAutofit/>
          </a:bodyPr>
          <a:lstStyle/>
          <a:p>
            <a:pPr algn="ctr" defTabSz="913874">
              <a:defRPr/>
            </a:pPr>
            <a:endParaRPr lang="en-US" sz="1400" b="1" err="1">
              <a:solidFill>
                <a:srgbClr val="2A446F"/>
              </a:solidFill>
              <a:latin typeface="Segoe Sans Display Semibold" pitchFamily="2" charset="0"/>
              <a:cs typeface="Segoe Sans Display Semibold" pitchFamily="2" charset="0"/>
            </a:endParaRPr>
          </a:p>
        </p:txBody>
      </p:sp>
      <p:sp>
        <p:nvSpPr>
          <p:cNvPr id="19" name="Arrow: Right 18" descr="Arrow right">
            <a:extLst>
              <a:ext uri="{FF2B5EF4-FFF2-40B4-BE49-F238E27FC236}">
                <a16:creationId xmlns:a16="http://schemas.microsoft.com/office/drawing/2014/main" id="{21474447-6EF1-64C1-5A39-149AA2A5665E}"/>
              </a:ext>
            </a:extLst>
          </p:cNvPr>
          <p:cNvSpPr/>
          <p:nvPr/>
        </p:nvSpPr>
        <p:spPr bwMode="auto">
          <a:xfrm>
            <a:off x="2249045" y="2205107"/>
            <a:ext cx="498144" cy="182802"/>
          </a:xfrm>
          <a:prstGeom prst="rightArrow">
            <a:avLst/>
          </a:prstGeom>
          <a:gradFill flip="none" rotWithShape="1">
            <a:gsLst>
              <a:gs pos="0">
                <a:srgbClr val="FFB3BB"/>
              </a:gs>
              <a:gs pos="51000">
                <a:srgbClr val="FFE399"/>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01" tIns="45700" rIns="91401" bIns="45700" numCol="1" spcCol="0" rtlCol="0" fromWordArt="0" anchor="ctr" anchorCtr="0" forceAA="0" compatLnSpc="1">
            <a:prstTxWarp prst="textNoShape">
              <a:avLst/>
            </a:prstTxWarp>
            <a:noAutofit/>
          </a:bodyPr>
          <a:lstStyle/>
          <a:p>
            <a:pPr algn="ctr" defTabSz="913874">
              <a:defRPr/>
            </a:pPr>
            <a:endParaRPr lang="en-US" sz="1400" b="1" err="1">
              <a:solidFill>
                <a:srgbClr val="2A446F"/>
              </a:solidFill>
              <a:latin typeface="Segoe Sans Display Semibold" pitchFamily="2" charset="0"/>
              <a:cs typeface="Segoe Sans Display Semibold" pitchFamily="2" charset="0"/>
            </a:endParaRPr>
          </a:p>
        </p:txBody>
      </p:sp>
      <p:sp>
        <p:nvSpPr>
          <p:cNvPr id="23" name="Arrow: Right 22" descr="Arrow right">
            <a:extLst>
              <a:ext uri="{FF2B5EF4-FFF2-40B4-BE49-F238E27FC236}">
                <a16:creationId xmlns:a16="http://schemas.microsoft.com/office/drawing/2014/main" id="{FB94D30C-AEF9-EDB5-9832-1C05C20B7A80}"/>
              </a:ext>
            </a:extLst>
          </p:cNvPr>
          <p:cNvSpPr/>
          <p:nvPr/>
        </p:nvSpPr>
        <p:spPr bwMode="auto">
          <a:xfrm>
            <a:off x="2247568" y="2505929"/>
            <a:ext cx="498144" cy="182802"/>
          </a:xfrm>
          <a:prstGeom prst="rightArrow">
            <a:avLst/>
          </a:prstGeom>
          <a:gradFill flip="none" rotWithShape="1">
            <a:gsLst>
              <a:gs pos="0">
                <a:srgbClr val="FFB3BB"/>
              </a:gs>
              <a:gs pos="51000">
                <a:srgbClr val="FFE399"/>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01" tIns="45700" rIns="91401" bIns="45700" numCol="1" spcCol="0" rtlCol="0" fromWordArt="0" anchor="ctr" anchorCtr="0" forceAA="0" compatLnSpc="1">
            <a:prstTxWarp prst="textNoShape">
              <a:avLst/>
            </a:prstTxWarp>
            <a:noAutofit/>
          </a:bodyPr>
          <a:lstStyle/>
          <a:p>
            <a:pPr algn="ctr" defTabSz="913874">
              <a:defRPr/>
            </a:pPr>
            <a:endParaRPr lang="en-US" sz="1400" b="1" err="1">
              <a:solidFill>
                <a:srgbClr val="2A446F"/>
              </a:solidFill>
              <a:latin typeface="Segoe Sans Display Semibold" pitchFamily="2" charset="0"/>
              <a:cs typeface="Segoe Sans Display Semibold" pitchFamily="2" charset="0"/>
            </a:endParaRPr>
          </a:p>
        </p:txBody>
      </p:sp>
      <p:cxnSp>
        <p:nvCxnSpPr>
          <p:cNvPr id="37" name="Connector: Curved 36" descr="Arrow right">
            <a:extLst>
              <a:ext uri="{FF2B5EF4-FFF2-40B4-BE49-F238E27FC236}">
                <a16:creationId xmlns:a16="http://schemas.microsoft.com/office/drawing/2014/main" id="{06F66C05-061B-C832-EFD4-1BE507524E68}"/>
              </a:ext>
            </a:extLst>
          </p:cNvPr>
          <p:cNvCxnSpPr>
            <a:cxnSpLocks/>
            <a:stCxn id="156" idx="3"/>
            <a:endCxn id="28" idx="1"/>
          </p:cNvCxnSpPr>
          <p:nvPr/>
        </p:nvCxnSpPr>
        <p:spPr>
          <a:xfrm flipV="1">
            <a:off x="4484654" y="1378009"/>
            <a:ext cx="898380" cy="298818"/>
          </a:xfrm>
          <a:prstGeom prst="curvedConnector3">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5" name="Connector: Curved 44" descr="Arrow right">
            <a:extLst>
              <a:ext uri="{FF2B5EF4-FFF2-40B4-BE49-F238E27FC236}">
                <a16:creationId xmlns:a16="http://schemas.microsoft.com/office/drawing/2014/main" id="{C13D7946-DB4D-6F47-5989-22B3195F00D4}"/>
              </a:ext>
            </a:extLst>
          </p:cNvPr>
          <p:cNvCxnSpPr>
            <a:cxnSpLocks/>
            <a:stCxn id="156" idx="3"/>
            <a:endCxn id="29" idx="1"/>
          </p:cNvCxnSpPr>
          <p:nvPr/>
        </p:nvCxnSpPr>
        <p:spPr>
          <a:xfrm>
            <a:off x="4484655" y="1676828"/>
            <a:ext cx="903041" cy="3079"/>
          </a:xfrm>
          <a:prstGeom prst="curvedConnector3">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0" name="Connector: Curved 49" descr="Arrow right">
            <a:extLst>
              <a:ext uri="{FF2B5EF4-FFF2-40B4-BE49-F238E27FC236}">
                <a16:creationId xmlns:a16="http://schemas.microsoft.com/office/drawing/2014/main" id="{D0298979-198F-0A02-3E8A-2B716015A620}"/>
              </a:ext>
            </a:extLst>
          </p:cNvPr>
          <p:cNvCxnSpPr>
            <a:cxnSpLocks/>
            <a:stCxn id="156" idx="3"/>
            <a:endCxn id="31" idx="1"/>
          </p:cNvCxnSpPr>
          <p:nvPr/>
        </p:nvCxnSpPr>
        <p:spPr>
          <a:xfrm>
            <a:off x="4484655" y="1676828"/>
            <a:ext cx="903041" cy="304980"/>
          </a:xfrm>
          <a:prstGeom prst="curvedConnector3">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99" name="Connector: Curved 198" descr="Arrow right">
            <a:extLst>
              <a:ext uri="{FF2B5EF4-FFF2-40B4-BE49-F238E27FC236}">
                <a16:creationId xmlns:a16="http://schemas.microsoft.com/office/drawing/2014/main" id="{CA9DB88A-6B77-2FC7-6B33-EB9B9D5CFE38}"/>
              </a:ext>
            </a:extLst>
          </p:cNvPr>
          <p:cNvCxnSpPr>
            <a:cxnSpLocks/>
            <a:stCxn id="28" idx="3"/>
            <a:endCxn id="40" idx="1"/>
          </p:cNvCxnSpPr>
          <p:nvPr/>
        </p:nvCxnSpPr>
        <p:spPr>
          <a:xfrm>
            <a:off x="8010571" y="1378009"/>
            <a:ext cx="481310" cy="298817"/>
          </a:xfrm>
          <a:prstGeom prst="curvedConnector3">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02" name="Connector: Curved 201" descr="Arrow right">
            <a:extLst>
              <a:ext uri="{FF2B5EF4-FFF2-40B4-BE49-F238E27FC236}">
                <a16:creationId xmlns:a16="http://schemas.microsoft.com/office/drawing/2014/main" id="{625DB853-B892-BBF3-3192-445F0D0ABB26}"/>
              </a:ext>
            </a:extLst>
          </p:cNvPr>
          <p:cNvCxnSpPr>
            <a:cxnSpLocks/>
            <a:stCxn id="29" idx="3"/>
            <a:endCxn id="40" idx="1"/>
          </p:cNvCxnSpPr>
          <p:nvPr/>
        </p:nvCxnSpPr>
        <p:spPr>
          <a:xfrm flipV="1">
            <a:off x="8015229" y="1676827"/>
            <a:ext cx="476649" cy="3080"/>
          </a:xfrm>
          <a:prstGeom prst="curvedConnector3">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05" name="Connector: Curved 204" descr="Arrow right">
            <a:extLst>
              <a:ext uri="{FF2B5EF4-FFF2-40B4-BE49-F238E27FC236}">
                <a16:creationId xmlns:a16="http://schemas.microsoft.com/office/drawing/2014/main" id="{3ED632C5-E800-06EE-945D-45816FF6AA45}"/>
              </a:ext>
            </a:extLst>
          </p:cNvPr>
          <p:cNvCxnSpPr>
            <a:cxnSpLocks/>
            <a:stCxn id="31" idx="3"/>
            <a:endCxn id="40" idx="1"/>
          </p:cNvCxnSpPr>
          <p:nvPr/>
        </p:nvCxnSpPr>
        <p:spPr>
          <a:xfrm flipV="1">
            <a:off x="8015229" y="1676824"/>
            <a:ext cx="476649" cy="304981"/>
          </a:xfrm>
          <a:prstGeom prst="curvedConnector3">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25" name="Straight Arrow Connector 224" descr="Arrow right">
            <a:extLst>
              <a:ext uri="{FF2B5EF4-FFF2-40B4-BE49-F238E27FC236}">
                <a16:creationId xmlns:a16="http://schemas.microsoft.com/office/drawing/2014/main" id="{5E341CBE-1B70-F43B-9B13-3D96B905EB09}"/>
              </a:ext>
            </a:extLst>
          </p:cNvPr>
          <p:cNvCxnSpPr>
            <a:stCxn id="26" idx="3"/>
            <a:endCxn id="38" idx="1"/>
          </p:cNvCxnSpPr>
          <p:nvPr/>
        </p:nvCxnSpPr>
        <p:spPr>
          <a:xfrm>
            <a:off x="8015229" y="2286341"/>
            <a:ext cx="476649" cy="0"/>
          </a:xfrm>
          <a:prstGeom prst="straightConnector1">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descr="Arrow right">
            <a:extLst>
              <a:ext uri="{FF2B5EF4-FFF2-40B4-BE49-F238E27FC236}">
                <a16:creationId xmlns:a16="http://schemas.microsoft.com/office/drawing/2014/main" id="{FF01605D-1EB0-70D4-3142-4D74EA851B48}"/>
              </a:ext>
            </a:extLst>
          </p:cNvPr>
          <p:cNvCxnSpPr>
            <a:cxnSpLocks/>
            <a:stCxn id="27" idx="3"/>
            <a:endCxn id="39" idx="1"/>
          </p:cNvCxnSpPr>
          <p:nvPr/>
        </p:nvCxnSpPr>
        <p:spPr>
          <a:xfrm>
            <a:off x="8015229" y="2591895"/>
            <a:ext cx="476649" cy="0"/>
          </a:xfrm>
          <a:prstGeom prst="straightConnector1">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descr="Arrow right">
            <a:extLst>
              <a:ext uri="{FF2B5EF4-FFF2-40B4-BE49-F238E27FC236}">
                <a16:creationId xmlns:a16="http://schemas.microsoft.com/office/drawing/2014/main" id="{D8C5E5E0-2DEB-87C4-D560-D189E4AE8ACC}"/>
              </a:ext>
            </a:extLst>
          </p:cNvPr>
          <p:cNvCxnSpPr>
            <a:cxnSpLocks/>
            <a:stCxn id="32" idx="3"/>
            <a:endCxn id="41" idx="1"/>
          </p:cNvCxnSpPr>
          <p:nvPr/>
        </p:nvCxnSpPr>
        <p:spPr>
          <a:xfrm>
            <a:off x="8015229" y="2886277"/>
            <a:ext cx="476649" cy="0"/>
          </a:xfrm>
          <a:prstGeom prst="straightConnector1">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32" name="Straight Arrow Connector 231" descr="Arrow right">
            <a:extLst>
              <a:ext uri="{FF2B5EF4-FFF2-40B4-BE49-F238E27FC236}">
                <a16:creationId xmlns:a16="http://schemas.microsoft.com/office/drawing/2014/main" id="{084B9364-3512-3690-DA2A-07F65A8738BA}"/>
              </a:ext>
            </a:extLst>
          </p:cNvPr>
          <p:cNvCxnSpPr>
            <a:cxnSpLocks/>
            <a:stCxn id="43" idx="3"/>
            <a:endCxn id="138" idx="1"/>
          </p:cNvCxnSpPr>
          <p:nvPr/>
        </p:nvCxnSpPr>
        <p:spPr>
          <a:xfrm>
            <a:off x="8015229" y="3188166"/>
            <a:ext cx="476649" cy="0"/>
          </a:xfrm>
          <a:prstGeom prst="straightConnector1">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36" name="Arrow: Right 235" descr="Arrow right">
            <a:extLst>
              <a:ext uri="{FF2B5EF4-FFF2-40B4-BE49-F238E27FC236}">
                <a16:creationId xmlns:a16="http://schemas.microsoft.com/office/drawing/2014/main" id="{7BAD9FBE-0697-30DC-21AE-825E7109B542}"/>
              </a:ext>
            </a:extLst>
          </p:cNvPr>
          <p:cNvSpPr/>
          <p:nvPr/>
        </p:nvSpPr>
        <p:spPr bwMode="auto">
          <a:xfrm>
            <a:off x="2249045" y="3764416"/>
            <a:ext cx="498144" cy="182802"/>
          </a:xfrm>
          <a:prstGeom prst="rightArrow">
            <a:avLst/>
          </a:prstGeom>
          <a:gradFill flip="none" rotWithShape="0">
            <a:gsLst>
              <a:gs pos="0">
                <a:srgbClr val="D4EC8E"/>
              </a:gs>
              <a:gs pos="70000">
                <a:srgbClr val="B9DCD2"/>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01" tIns="45700" rIns="91401" bIns="45700" numCol="1" spcCol="0" rtlCol="0" fromWordArt="0" anchor="ctr" anchorCtr="0" forceAA="0" compatLnSpc="1">
            <a:prstTxWarp prst="textNoShape">
              <a:avLst/>
            </a:prstTxWarp>
            <a:noAutofit/>
          </a:bodyPr>
          <a:lstStyle/>
          <a:p>
            <a:pPr algn="ctr" defTabSz="913874">
              <a:defRPr/>
            </a:pPr>
            <a:endParaRPr lang="en-US" sz="1400" b="1" err="1">
              <a:solidFill>
                <a:srgbClr val="2A446F"/>
              </a:solidFill>
              <a:latin typeface="Segoe Sans Display Semibold" pitchFamily="2" charset="0"/>
              <a:cs typeface="Segoe Sans Display Semibold" pitchFamily="2" charset="0"/>
            </a:endParaRPr>
          </a:p>
        </p:txBody>
      </p:sp>
      <p:sp>
        <p:nvSpPr>
          <p:cNvPr id="237" name="Arrow: Right 236" descr="Arrow right">
            <a:extLst>
              <a:ext uri="{FF2B5EF4-FFF2-40B4-BE49-F238E27FC236}">
                <a16:creationId xmlns:a16="http://schemas.microsoft.com/office/drawing/2014/main" id="{104CC6CB-67DB-4B57-CE66-55447363BCEA}"/>
              </a:ext>
            </a:extLst>
          </p:cNvPr>
          <p:cNvSpPr/>
          <p:nvPr/>
        </p:nvSpPr>
        <p:spPr bwMode="auto">
          <a:xfrm>
            <a:off x="2249045" y="4062140"/>
            <a:ext cx="498144" cy="182802"/>
          </a:xfrm>
          <a:prstGeom prst="rightArrow">
            <a:avLst/>
          </a:prstGeom>
          <a:gradFill flip="none" rotWithShape="0">
            <a:gsLst>
              <a:gs pos="0">
                <a:srgbClr val="D4EC8E"/>
              </a:gs>
              <a:gs pos="70000">
                <a:srgbClr val="B9DCD2"/>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01" tIns="45700" rIns="91401" bIns="45700" numCol="1" spcCol="0" rtlCol="0" fromWordArt="0" anchor="ctr" anchorCtr="0" forceAA="0" compatLnSpc="1">
            <a:prstTxWarp prst="textNoShape">
              <a:avLst/>
            </a:prstTxWarp>
            <a:noAutofit/>
          </a:bodyPr>
          <a:lstStyle/>
          <a:p>
            <a:pPr algn="ctr" defTabSz="913874">
              <a:defRPr/>
            </a:pPr>
            <a:endParaRPr lang="en-US" sz="1400" b="1" err="1">
              <a:solidFill>
                <a:srgbClr val="2A446F"/>
              </a:solidFill>
              <a:latin typeface="Segoe Sans Display Semibold" pitchFamily="2" charset="0"/>
              <a:cs typeface="Segoe Sans Display Semibold" pitchFamily="2" charset="0"/>
            </a:endParaRPr>
          </a:p>
        </p:txBody>
      </p:sp>
      <p:sp>
        <p:nvSpPr>
          <p:cNvPr id="238" name="Arrow: Right 237" descr="Arrow right">
            <a:extLst>
              <a:ext uri="{FF2B5EF4-FFF2-40B4-BE49-F238E27FC236}">
                <a16:creationId xmlns:a16="http://schemas.microsoft.com/office/drawing/2014/main" id="{90C73CD8-8461-10C2-C0F5-01E4403C6F39}"/>
              </a:ext>
            </a:extLst>
          </p:cNvPr>
          <p:cNvSpPr/>
          <p:nvPr/>
        </p:nvSpPr>
        <p:spPr bwMode="auto">
          <a:xfrm>
            <a:off x="2249045" y="4359862"/>
            <a:ext cx="498144" cy="182802"/>
          </a:xfrm>
          <a:prstGeom prst="rightArrow">
            <a:avLst/>
          </a:prstGeom>
          <a:gradFill flip="none" rotWithShape="0">
            <a:gsLst>
              <a:gs pos="0">
                <a:srgbClr val="D4EC8E"/>
              </a:gs>
              <a:gs pos="70000">
                <a:srgbClr val="B9DCD2"/>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01" tIns="45700" rIns="91401" bIns="45700" numCol="1" spcCol="0" rtlCol="0" fromWordArt="0" anchor="ctr" anchorCtr="0" forceAA="0" compatLnSpc="1">
            <a:prstTxWarp prst="textNoShape">
              <a:avLst/>
            </a:prstTxWarp>
            <a:noAutofit/>
          </a:bodyPr>
          <a:lstStyle/>
          <a:p>
            <a:pPr algn="ctr" defTabSz="913874">
              <a:defRPr/>
            </a:pPr>
            <a:endParaRPr lang="en-US" sz="1400" b="1" err="1">
              <a:solidFill>
                <a:srgbClr val="2A446F"/>
              </a:solidFill>
              <a:latin typeface="Segoe Sans Display Semibold" pitchFamily="2" charset="0"/>
              <a:cs typeface="Segoe Sans Display Semibold" pitchFamily="2" charset="0"/>
            </a:endParaRPr>
          </a:p>
        </p:txBody>
      </p:sp>
      <p:cxnSp>
        <p:nvCxnSpPr>
          <p:cNvPr id="239" name="Connector: Curved 238" descr="Arrow right">
            <a:extLst>
              <a:ext uri="{FF2B5EF4-FFF2-40B4-BE49-F238E27FC236}">
                <a16:creationId xmlns:a16="http://schemas.microsoft.com/office/drawing/2014/main" id="{ADE00397-62DF-5567-5127-C9DBEA5FB1C4}"/>
              </a:ext>
            </a:extLst>
          </p:cNvPr>
          <p:cNvCxnSpPr>
            <a:cxnSpLocks/>
            <a:stCxn id="53" idx="3"/>
            <a:endCxn id="47" idx="1"/>
          </p:cNvCxnSpPr>
          <p:nvPr/>
        </p:nvCxnSpPr>
        <p:spPr>
          <a:xfrm>
            <a:off x="8015230" y="3844809"/>
            <a:ext cx="476648" cy="301255"/>
          </a:xfrm>
          <a:prstGeom prst="curvedConnector3">
            <a:avLst/>
          </a:prstGeom>
          <a:ln w="28575">
            <a:gradFill>
              <a:gsLst>
                <a:gs pos="0">
                  <a:srgbClr val="B9DCD2"/>
                </a:gs>
                <a:gs pos="100000">
                  <a:srgbClr val="CFE99B"/>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40" name="Connector: Curved 239" descr="Arrow right">
            <a:extLst>
              <a:ext uri="{FF2B5EF4-FFF2-40B4-BE49-F238E27FC236}">
                <a16:creationId xmlns:a16="http://schemas.microsoft.com/office/drawing/2014/main" id="{0A38183A-F8C1-8BC5-42DB-0D99E34C88FE}"/>
              </a:ext>
            </a:extLst>
          </p:cNvPr>
          <p:cNvCxnSpPr>
            <a:cxnSpLocks/>
            <a:stCxn id="56" idx="3"/>
            <a:endCxn id="47" idx="1"/>
          </p:cNvCxnSpPr>
          <p:nvPr/>
        </p:nvCxnSpPr>
        <p:spPr>
          <a:xfrm flipV="1">
            <a:off x="8015230" y="4146066"/>
            <a:ext cx="476648" cy="1536"/>
          </a:xfrm>
          <a:prstGeom prst="curvedConnector3">
            <a:avLst/>
          </a:prstGeom>
          <a:ln w="28575">
            <a:gradFill>
              <a:gsLst>
                <a:gs pos="0">
                  <a:srgbClr val="B9DCD2"/>
                </a:gs>
                <a:gs pos="100000">
                  <a:srgbClr val="CFE99B"/>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41" name="Connector: Curved 240" descr="Arrow right">
            <a:extLst>
              <a:ext uri="{FF2B5EF4-FFF2-40B4-BE49-F238E27FC236}">
                <a16:creationId xmlns:a16="http://schemas.microsoft.com/office/drawing/2014/main" id="{B37C5D07-5CF8-D116-7AD8-3C8FEB6AB8AA}"/>
              </a:ext>
            </a:extLst>
          </p:cNvPr>
          <p:cNvCxnSpPr>
            <a:cxnSpLocks/>
            <a:stCxn id="57" idx="3"/>
            <a:endCxn id="47" idx="1"/>
          </p:cNvCxnSpPr>
          <p:nvPr/>
        </p:nvCxnSpPr>
        <p:spPr>
          <a:xfrm flipV="1">
            <a:off x="8007803" y="4146066"/>
            <a:ext cx="484075" cy="304119"/>
          </a:xfrm>
          <a:prstGeom prst="curvedConnector3">
            <a:avLst/>
          </a:prstGeom>
          <a:ln w="28575">
            <a:gradFill>
              <a:gsLst>
                <a:gs pos="0">
                  <a:srgbClr val="B9DCD2"/>
                </a:gs>
                <a:gs pos="100000">
                  <a:srgbClr val="CFE99B"/>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63" name="Connector: Curved 262" descr="Arrow right">
            <a:extLst>
              <a:ext uri="{FF2B5EF4-FFF2-40B4-BE49-F238E27FC236}">
                <a16:creationId xmlns:a16="http://schemas.microsoft.com/office/drawing/2014/main" id="{A1ECB0B8-F805-1AC5-4078-343794C5EDAB}"/>
              </a:ext>
            </a:extLst>
          </p:cNvPr>
          <p:cNvCxnSpPr>
            <a:cxnSpLocks/>
            <a:stCxn id="171" idx="3"/>
            <a:endCxn id="128" idx="1"/>
          </p:cNvCxnSpPr>
          <p:nvPr/>
        </p:nvCxnSpPr>
        <p:spPr>
          <a:xfrm flipV="1">
            <a:off x="4484655" y="5059279"/>
            <a:ext cx="903041" cy="153607"/>
          </a:xfrm>
          <a:prstGeom prst="curvedConnector3">
            <a:avLst/>
          </a:prstGeom>
          <a:ln w="28575">
            <a:gradFill>
              <a:gsLst>
                <a:gs pos="0">
                  <a:srgbClr val="B9DCD2"/>
                </a:gs>
                <a:gs pos="100000">
                  <a:srgbClr val="D1EA95"/>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66" name="Connector: Curved 265" descr="Arrow right">
            <a:extLst>
              <a:ext uri="{FF2B5EF4-FFF2-40B4-BE49-F238E27FC236}">
                <a16:creationId xmlns:a16="http://schemas.microsoft.com/office/drawing/2014/main" id="{D950C11B-1088-2E68-A08B-CAEA770FE46F}"/>
              </a:ext>
            </a:extLst>
          </p:cNvPr>
          <p:cNvCxnSpPr>
            <a:cxnSpLocks/>
            <a:stCxn id="171" idx="3"/>
            <a:endCxn id="63" idx="1"/>
          </p:cNvCxnSpPr>
          <p:nvPr/>
        </p:nvCxnSpPr>
        <p:spPr>
          <a:xfrm>
            <a:off x="4484655" y="5212886"/>
            <a:ext cx="903041" cy="148143"/>
          </a:xfrm>
          <a:prstGeom prst="curvedConnector3">
            <a:avLst/>
          </a:prstGeom>
          <a:ln w="28575">
            <a:gradFill>
              <a:gsLst>
                <a:gs pos="0">
                  <a:srgbClr val="B9DCD2"/>
                </a:gs>
                <a:gs pos="100000">
                  <a:srgbClr val="D1EA95"/>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69" name="Connector: Curved 268" descr="Arrow right">
            <a:extLst>
              <a:ext uri="{FF2B5EF4-FFF2-40B4-BE49-F238E27FC236}">
                <a16:creationId xmlns:a16="http://schemas.microsoft.com/office/drawing/2014/main" id="{6950BDAA-F026-981F-AA5A-F25ECCC477A5}"/>
              </a:ext>
            </a:extLst>
          </p:cNvPr>
          <p:cNvCxnSpPr>
            <a:cxnSpLocks/>
            <a:stCxn id="62" idx="3"/>
            <a:endCxn id="129" idx="1"/>
          </p:cNvCxnSpPr>
          <p:nvPr/>
        </p:nvCxnSpPr>
        <p:spPr>
          <a:xfrm flipV="1">
            <a:off x="8015230" y="4754918"/>
            <a:ext cx="476648" cy="1412"/>
          </a:xfrm>
          <a:prstGeom prst="curvedConnector3">
            <a:avLst>
              <a:gd name="adj1" fmla="val 50000"/>
            </a:avLst>
          </a:prstGeom>
          <a:ln w="28575">
            <a:gradFill>
              <a:gsLst>
                <a:gs pos="0">
                  <a:srgbClr val="B9DCD2"/>
                </a:gs>
                <a:gs pos="100000">
                  <a:srgbClr val="CFE99B"/>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74" name="Connector: Curved 273" descr="Arrow right">
            <a:extLst>
              <a:ext uri="{FF2B5EF4-FFF2-40B4-BE49-F238E27FC236}">
                <a16:creationId xmlns:a16="http://schemas.microsoft.com/office/drawing/2014/main" id="{C246EC77-3BE9-F777-F5CE-E5739DFFD6A2}"/>
              </a:ext>
            </a:extLst>
          </p:cNvPr>
          <p:cNvCxnSpPr>
            <a:cxnSpLocks/>
            <a:stCxn id="128" idx="3"/>
            <a:endCxn id="133" idx="1"/>
          </p:cNvCxnSpPr>
          <p:nvPr/>
        </p:nvCxnSpPr>
        <p:spPr>
          <a:xfrm>
            <a:off x="8015230" y="5059279"/>
            <a:ext cx="476648" cy="150876"/>
          </a:xfrm>
          <a:prstGeom prst="curvedConnector3">
            <a:avLst>
              <a:gd name="adj1" fmla="val 50000"/>
            </a:avLst>
          </a:prstGeom>
          <a:ln w="28575">
            <a:gradFill>
              <a:gsLst>
                <a:gs pos="0">
                  <a:srgbClr val="B9DCD2"/>
                </a:gs>
                <a:gs pos="100000">
                  <a:srgbClr val="CFE99B"/>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77" name="Connector: Curved 276" descr="Arrow right">
            <a:extLst>
              <a:ext uri="{FF2B5EF4-FFF2-40B4-BE49-F238E27FC236}">
                <a16:creationId xmlns:a16="http://schemas.microsoft.com/office/drawing/2014/main" id="{AB8D9359-BCC3-75C0-9D97-15CEECEC1909}"/>
              </a:ext>
            </a:extLst>
          </p:cNvPr>
          <p:cNvCxnSpPr>
            <a:cxnSpLocks/>
            <a:stCxn id="63" idx="3"/>
            <a:endCxn id="133" idx="1"/>
          </p:cNvCxnSpPr>
          <p:nvPr/>
        </p:nvCxnSpPr>
        <p:spPr>
          <a:xfrm flipV="1">
            <a:off x="8015230" y="5210153"/>
            <a:ext cx="476648" cy="150875"/>
          </a:xfrm>
          <a:prstGeom prst="curvedConnector3">
            <a:avLst>
              <a:gd name="adj1" fmla="val 50000"/>
            </a:avLst>
          </a:prstGeom>
          <a:ln w="28575">
            <a:gradFill>
              <a:gsLst>
                <a:gs pos="0">
                  <a:srgbClr val="B9DCD2"/>
                </a:gs>
                <a:gs pos="100000">
                  <a:srgbClr val="CFE99B"/>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80" name="Arrow: Right 279" descr="Arrow right">
            <a:extLst>
              <a:ext uri="{FF2B5EF4-FFF2-40B4-BE49-F238E27FC236}">
                <a16:creationId xmlns:a16="http://schemas.microsoft.com/office/drawing/2014/main" id="{911E3E53-2A9E-346F-E552-451112CAE2E5}"/>
              </a:ext>
            </a:extLst>
          </p:cNvPr>
          <p:cNvSpPr/>
          <p:nvPr/>
        </p:nvSpPr>
        <p:spPr bwMode="auto">
          <a:xfrm>
            <a:off x="2243753" y="4663361"/>
            <a:ext cx="498144" cy="182802"/>
          </a:xfrm>
          <a:prstGeom prst="rightArrow">
            <a:avLst/>
          </a:prstGeom>
          <a:gradFill flip="none" rotWithShape="0">
            <a:gsLst>
              <a:gs pos="0">
                <a:srgbClr val="D4EC8E"/>
              </a:gs>
              <a:gs pos="70000">
                <a:srgbClr val="B9DCD2"/>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01" tIns="45700" rIns="91401" bIns="45700" numCol="1" spcCol="0" rtlCol="0" fromWordArt="0" anchor="ctr" anchorCtr="0" forceAA="0" compatLnSpc="1">
            <a:prstTxWarp prst="textNoShape">
              <a:avLst/>
            </a:prstTxWarp>
            <a:noAutofit/>
          </a:bodyPr>
          <a:lstStyle/>
          <a:p>
            <a:pPr algn="ctr" defTabSz="913874">
              <a:defRPr/>
            </a:pPr>
            <a:endParaRPr lang="en-US" sz="1400" b="1" err="1">
              <a:solidFill>
                <a:srgbClr val="2A446F"/>
              </a:solidFill>
              <a:latin typeface="Segoe Sans Display Semibold" pitchFamily="2" charset="0"/>
              <a:cs typeface="Segoe Sans Display Semibold" pitchFamily="2" charset="0"/>
            </a:endParaRPr>
          </a:p>
        </p:txBody>
      </p:sp>
      <p:sp>
        <p:nvSpPr>
          <p:cNvPr id="281" name="Arrow: Right 280" descr="Arrow right">
            <a:extLst>
              <a:ext uri="{FF2B5EF4-FFF2-40B4-BE49-F238E27FC236}">
                <a16:creationId xmlns:a16="http://schemas.microsoft.com/office/drawing/2014/main" id="{B5C1E34D-E91B-E527-94CB-6E50ACCE97B2}"/>
              </a:ext>
            </a:extLst>
          </p:cNvPr>
          <p:cNvSpPr/>
          <p:nvPr/>
        </p:nvSpPr>
        <p:spPr bwMode="auto">
          <a:xfrm>
            <a:off x="2247568" y="5117171"/>
            <a:ext cx="498144" cy="182802"/>
          </a:xfrm>
          <a:prstGeom prst="rightArrow">
            <a:avLst/>
          </a:prstGeom>
          <a:gradFill flip="none" rotWithShape="0">
            <a:gsLst>
              <a:gs pos="0">
                <a:srgbClr val="D4EC8E"/>
              </a:gs>
              <a:gs pos="70000">
                <a:srgbClr val="B9DCD2"/>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01" tIns="45700" rIns="91401" bIns="45700" numCol="1" spcCol="0" rtlCol="0" fromWordArt="0" anchor="ctr" anchorCtr="0" forceAA="0" compatLnSpc="1">
            <a:prstTxWarp prst="textNoShape">
              <a:avLst/>
            </a:prstTxWarp>
            <a:noAutofit/>
          </a:bodyPr>
          <a:lstStyle/>
          <a:p>
            <a:pPr algn="ctr" defTabSz="913874">
              <a:defRPr/>
            </a:pPr>
            <a:endParaRPr lang="en-US" sz="1400" b="1" err="1">
              <a:solidFill>
                <a:srgbClr val="2A446F"/>
              </a:solidFill>
              <a:latin typeface="Segoe Sans Display Semibold" pitchFamily="2" charset="0"/>
              <a:cs typeface="Segoe Sans Display Semibold" pitchFamily="2" charset="0"/>
            </a:endParaRPr>
          </a:p>
        </p:txBody>
      </p:sp>
      <p:sp>
        <p:nvSpPr>
          <p:cNvPr id="282" name="Arrow: Right 281" descr="Arrow right">
            <a:extLst>
              <a:ext uri="{FF2B5EF4-FFF2-40B4-BE49-F238E27FC236}">
                <a16:creationId xmlns:a16="http://schemas.microsoft.com/office/drawing/2014/main" id="{CE7014F8-4560-09ED-1D6D-07E51A354FE4}"/>
              </a:ext>
            </a:extLst>
          </p:cNvPr>
          <p:cNvSpPr/>
          <p:nvPr/>
        </p:nvSpPr>
        <p:spPr bwMode="auto">
          <a:xfrm>
            <a:off x="2247568" y="6077160"/>
            <a:ext cx="498144" cy="182802"/>
          </a:xfrm>
          <a:prstGeom prst="rightArrow">
            <a:avLst/>
          </a:prstGeom>
          <a:gradFill flip="none" rotWithShape="0">
            <a:gsLst>
              <a:gs pos="0">
                <a:srgbClr val="FFA38B"/>
              </a:gs>
              <a:gs pos="70000">
                <a:srgbClr val="D59ED7"/>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01" tIns="45700" rIns="91401" bIns="45700" numCol="1" spcCol="0" rtlCol="0" fromWordArt="0" anchor="ctr" anchorCtr="0" forceAA="0" compatLnSpc="1">
            <a:prstTxWarp prst="textNoShape">
              <a:avLst/>
            </a:prstTxWarp>
            <a:noAutofit/>
          </a:bodyPr>
          <a:lstStyle/>
          <a:p>
            <a:pPr algn="ctr" defTabSz="913874">
              <a:defRPr/>
            </a:pPr>
            <a:endParaRPr lang="en-US" sz="1400" b="1" err="1">
              <a:solidFill>
                <a:srgbClr val="2A446F"/>
              </a:solidFill>
              <a:latin typeface="Segoe Sans Display Semibold" pitchFamily="2" charset="0"/>
              <a:cs typeface="Segoe Sans Display Semibold" pitchFamily="2" charset="0"/>
            </a:endParaRPr>
          </a:p>
        </p:txBody>
      </p:sp>
      <p:cxnSp>
        <p:nvCxnSpPr>
          <p:cNvPr id="283" name="Connector: Curved 282" descr="Arrow right">
            <a:extLst>
              <a:ext uri="{FF2B5EF4-FFF2-40B4-BE49-F238E27FC236}">
                <a16:creationId xmlns:a16="http://schemas.microsoft.com/office/drawing/2014/main" id="{60F699FC-28A9-AAAD-3046-F294388A1796}"/>
              </a:ext>
            </a:extLst>
          </p:cNvPr>
          <p:cNvCxnSpPr>
            <a:cxnSpLocks/>
            <a:stCxn id="192" idx="3"/>
            <a:endCxn id="6" idx="1"/>
          </p:cNvCxnSpPr>
          <p:nvPr/>
        </p:nvCxnSpPr>
        <p:spPr>
          <a:xfrm flipV="1">
            <a:off x="4484655" y="6014096"/>
            <a:ext cx="903041" cy="149544"/>
          </a:xfrm>
          <a:prstGeom prst="curvedConnector3">
            <a:avLst/>
          </a:prstGeom>
          <a:ln w="28575">
            <a:gradFill>
              <a:gsLst>
                <a:gs pos="0">
                  <a:srgbClr val="D59ED7"/>
                </a:gs>
                <a:gs pos="100000">
                  <a:srgbClr val="FCA38F"/>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86" name="Connector: Curved 285" descr="Arrow right">
            <a:extLst>
              <a:ext uri="{FF2B5EF4-FFF2-40B4-BE49-F238E27FC236}">
                <a16:creationId xmlns:a16="http://schemas.microsoft.com/office/drawing/2014/main" id="{0C2A07AC-F776-EA03-8F57-A143314E006C}"/>
              </a:ext>
            </a:extLst>
          </p:cNvPr>
          <p:cNvCxnSpPr>
            <a:cxnSpLocks/>
            <a:stCxn id="192" idx="3"/>
            <a:endCxn id="7" idx="1"/>
          </p:cNvCxnSpPr>
          <p:nvPr/>
        </p:nvCxnSpPr>
        <p:spPr>
          <a:xfrm>
            <a:off x="4484655" y="6163642"/>
            <a:ext cx="903041" cy="154813"/>
          </a:xfrm>
          <a:prstGeom prst="curvedConnector3">
            <a:avLst/>
          </a:prstGeom>
          <a:ln w="28575">
            <a:gradFill>
              <a:gsLst>
                <a:gs pos="0">
                  <a:srgbClr val="D59ED7"/>
                </a:gs>
                <a:gs pos="100000">
                  <a:srgbClr val="FCA38F"/>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93" name="Straight Arrow Connector 292" descr="Arrow right">
            <a:extLst>
              <a:ext uri="{FF2B5EF4-FFF2-40B4-BE49-F238E27FC236}">
                <a16:creationId xmlns:a16="http://schemas.microsoft.com/office/drawing/2014/main" id="{8EDED6E2-13F1-70B2-E827-586A4D8E9099}"/>
              </a:ext>
            </a:extLst>
          </p:cNvPr>
          <p:cNvCxnSpPr>
            <a:stCxn id="7" idx="3"/>
            <a:endCxn id="16" idx="1"/>
          </p:cNvCxnSpPr>
          <p:nvPr/>
        </p:nvCxnSpPr>
        <p:spPr>
          <a:xfrm>
            <a:off x="8015230" y="6318452"/>
            <a:ext cx="476648" cy="0"/>
          </a:xfrm>
          <a:prstGeom prst="straightConnector1">
            <a:avLst/>
          </a:prstGeom>
          <a:ln w="28575">
            <a:gradFill>
              <a:gsLst>
                <a:gs pos="0">
                  <a:srgbClr val="D59ED7"/>
                </a:gs>
                <a:gs pos="100000">
                  <a:srgbClr val="FCA38F"/>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95" name="Straight Arrow Connector 294" descr="Arrow right">
            <a:extLst>
              <a:ext uri="{FF2B5EF4-FFF2-40B4-BE49-F238E27FC236}">
                <a16:creationId xmlns:a16="http://schemas.microsoft.com/office/drawing/2014/main" id="{62E0DE73-F026-CB34-9EFD-A3B3DC141317}"/>
              </a:ext>
            </a:extLst>
          </p:cNvPr>
          <p:cNvCxnSpPr>
            <a:stCxn id="6" idx="3"/>
            <a:endCxn id="17" idx="1"/>
          </p:cNvCxnSpPr>
          <p:nvPr/>
        </p:nvCxnSpPr>
        <p:spPr>
          <a:xfrm>
            <a:off x="8015230" y="6014094"/>
            <a:ext cx="476648" cy="0"/>
          </a:xfrm>
          <a:prstGeom prst="straightConnector1">
            <a:avLst/>
          </a:prstGeom>
          <a:ln w="28575">
            <a:gradFill>
              <a:gsLst>
                <a:gs pos="0">
                  <a:srgbClr val="D59ED7"/>
                </a:gs>
                <a:gs pos="100000">
                  <a:srgbClr val="FCA38F"/>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12" name="Straight Arrow Connector 311" descr="Arrow right">
            <a:extLst>
              <a:ext uri="{FF2B5EF4-FFF2-40B4-BE49-F238E27FC236}">
                <a16:creationId xmlns:a16="http://schemas.microsoft.com/office/drawing/2014/main" id="{1D7FFCFB-2BA7-9DC2-BAE3-8DE618085175}"/>
              </a:ext>
            </a:extLst>
          </p:cNvPr>
          <p:cNvCxnSpPr>
            <a:stCxn id="18" idx="3"/>
            <a:endCxn id="53" idx="1"/>
          </p:cNvCxnSpPr>
          <p:nvPr/>
        </p:nvCxnSpPr>
        <p:spPr>
          <a:xfrm>
            <a:off x="4484655" y="3844808"/>
            <a:ext cx="903041" cy="0"/>
          </a:xfrm>
          <a:prstGeom prst="straightConnector1">
            <a:avLst/>
          </a:prstGeom>
          <a:ln w="28575">
            <a:gradFill>
              <a:gsLst>
                <a:gs pos="0">
                  <a:srgbClr val="B9DCD2"/>
                </a:gs>
                <a:gs pos="100000">
                  <a:srgbClr val="CFE99B"/>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14" name="Straight Arrow Connector 313" descr="Arrow right">
            <a:extLst>
              <a:ext uri="{FF2B5EF4-FFF2-40B4-BE49-F238E27FC236}">
                <a16:creationId xmlns:a16="http://schemas.microsoft.com/office/drawing/2014/main" id="{88B4ECBC-D955-6C9D-26C1-43DF532BA39D}"/>
              </a:ext>
            </a:extLst>
          </p:cNvPr>
          <p:cNvCxnSpPr>
            <a:stCxn id="13" idx="3"/>
            <a:endCxn id="56" idx="1"/>
          </p:cNvCxnSpPr>
          <p:nvPr/>
        </p:nvCxnSpPr>
        <p:spPr>
          <a:xfrm>
            <a:off x="4484655" y="4147599"/>
            <a:ext cx="903041" cy="0"/>
          </a:xfrm>
          <a:prstGeom prst="straightConnector1">
            <a:avLst/>
          </a:prstGeom>
          <a:ln w="28575">
            <a:gradFill>
              <a:gsLst>
                <a:gs pos="0">
                  <a:srgbClr val="B9DCD2"/>
                </a:gs>
                <a:gs pos="100000">
                  <a:srgbClr val="CFE99B"/>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16" name="Straight Arrow Connector 315" descr="Arrow right">
            <a:extLst>
              <a:ext uri="{FF2B5EF4-FFF2-40B4-BE49-F238E27FC236}">
                <a16:creationId xmlns:a16="http://schemas.microsoft.com/office/drawing/2014/main" id="{85EDC76E-FC5C-B1B9-287E-AE06E4A17B82}"/>
              </a:ext>
            </a:extLst>
          </p:cNvPr>
          <p:cNvCxnSpPr>
            <a:stCxn id="11" idx="3"/>
            <a:endCxn id="57" idx="1"/>
          </p:cNvCxnSpPr>
          <p:nvPr/>
        </p:nvCxnSpPr>
        <p:spPr>
          <a:xfrm>
            <a:off x="4484653" y="4450182"/>
            <a:ext cx="895614" cy="0"/>
          </a:xfrm>
          <a:prstGeom prst="straightConnector1">
            <a:avLst/>
          </a:prstGeom>
          <a:ln w="28575">
            <a:gradFill>
              <a:gsLst>
                <a:gs pos="0">
                  <a:srgbClr val="B9DCD2"/>
                </a:gs>
                <a:gs pos="100000">
                  <a:srgbClr val="CFE99B"/>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descr="Arrow right">
            <a:extLst>
              <a:ext uri="{FF2B5EF4-FFF2-40B4-BE49-F238E27FC236}">
                <a16:creationId xmlns:a16="http://schemas.microsoft.com/office/drawing/2014/main" id="{1723FDDA-184C-A091-CF6D-0D2B99D4FB93}"/>
              </a:ext>
            </a:extLst>
          </p:cNvPr>
          <p:cNvCxnSpPr>
            <a:cxnSpLocks/>
            <a:stCxn id="167" idx="3"/>
            <a:endCxn id="62" idx="1"/>
          </p:cNvCxnSpPr>
          <p:nvPr/>
        </p:nvCxnSpPr>
        <p:spPr>
          <a:xfrm>
            <a:off x="4484655" y="4750932"/>
            <a:ext cx="903041" cy="5400"/>
          </a:xfrm>
          <a:prstGeom prst="straightConnector1">
            <a:avLst/>
          </a:prstGeom>
          <a:ln w="28575">
            <a:gradFill>
              <a:gsLst>
                <a:gs pos="0">
                  <a:srgbClr val="B9DCD2"/>
                </a:gs>
                <a:gs pos="100000">
                  <a:srgbClr val="CFE99B"/>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descr="Arrow right">
            <a:extLst>
              <a:ext uri="{FF2B5EF4-FFF2-40B4-BE49-F238E27FC236}">
                <a16:creationId xmlns:a16="http://schemas.microsoft.com/office/drawing/2014/main" id="{485783F7-7F14-9232-1DFD-B25AF7CA6251}"/>
              </a:ext>
            </a:extLst>
          </p:cNvPr>
          <p:cNvCxnSpPr>
            <a:cxnSpLocks/>
            <a:stCxn id="157" idx="3"/>
            <a:endCxn id="26" idx="1"/>
          </p:cNvCxnSpPr>
          <p:nvPr/>
        </p:nvCxnSpPr>
        <p:spPr>
          <a:xfrm flipV="1">
            <a:off x="4484655" y="2286343"/>
            <a:ext cx="903041" cy="3251"/>
          </a:xfrm>
          <a:prstGeom prst="straightConnector1">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descr="Arrow right">
            <a:extLst>
              <a:ext uri="{FF2B5EF4-FFF2-40B4-BE49-F238E27FC236}">
                <a16:creationId xmlns:a16="http://schemas.microsoft.com/office/drawing/2014/main" id="{8F9014CA-18F5-7BCC-6E4F-96910ACFD1EC}"/>
              </a:ext>
            </a:extLst>
          </p:cNvPr>
          <p:cNvCxnSpPr>
            <a:cxnSpLocks/>
            <a:stCxn id="158" idx="3"/>
            <a:endCxn id="27" idx="1"/>
          </p:cNvCxnSpPr>
          <p:nvPr/>
        </p:nvCxnSpPr>
        <p:spPr>
          <a:xfrm>
            <a:off x="4478519" y="2588738"/>
            <a:ext cx="909177" cy="3159"/>
          </a:xfrm>
          <a:prstGeom prst="straightConnector1">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C822F1C9-C1CF-1707-7BE9-AC972526B712}"/>
              </a:ext>
            </a:extLst>
          </p:cNvPr>
          <p:cNvSpPr/>
          <p:nvPr/>
        </p:nvSpPr>
        <p:spPr>
          <a:xfrm>
            <a:off x="2756427" y="2739488"/>
            <a:ext cx="1736619" cy="265062"/>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874">
              <a:defRPr/>
            </a:pPr>
            <a:r>
              <a:rPr lang="en-US" sz="1100">
                <a:solidFill>
                  <a:srgbClr val="FFFFFF"/>
                </a:solidFill>
                <a:latin typeface="Segoe Sans Display" pitchFamily="2" charset="0"/>
                <a:cs typeface="Segoe Sans Display" pitchFamily="2" charset="0"/>
              </a:rPr>
              <a:t>Marketing</a:t>
            </a:r>
          </a:p>
        </p:txBody>
      </p:sp>
      <p:sp>
        <p:nvSpPr>
          <p:cNvPr id="14" name="Rectangle: Rounded Corners 29">
            <a:extLst>
              <a:ext uri="{FF2B5EF4-FFF2-40B4-BE49-F238E27FC236}">
                <a16:creationId xmlns:a16="http://schemas.microsoft.com/office/drawing/2014/main" id="{8E37D515-3250-527A-FF60-239F5D943D9E}"/>
              </a:ext>
            </a:extLst>
          </p:cNvPr>
          <p:cNvSpPr/>
          <p:nvPr/>
        </p:nvSpPr>
        <p:spPr>
          <a:xfrm>
            <a:off x="2750291" y="3043677"/>
            <a:ext cx="1736619" cy="254978"/>
          </a:xfrm>
          <a:prstGeom prst="rect">
            <a:avLst/>
          </a:prstGeom>
          <a:solidFill>
            <a:srgbClr val="2A44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3874">
              <a:defRPr/>
            </a:pPr>
            <a:r>
              <a:rPr lang="en-US" sz="1100" err="1">
                <a:solidFill>
                  <a:srgbClr val="FFFFFF"/>
                </a:solidFill>
                <a:latin typeface="Segoe Sans Display" pitchFamily="2" charset="0"/>
                <a:cs typeface="Segoe Sans Display" pitchFamily="2" charset="0"/>
              </a:rPr>
              <a:t>Operaciones</a:t>
            </a:r>
            <a:endParaRPr lang="en-US" sz="1100">
              <a:solidFill>
                <a:srgbClr val="FFFFFF"/>
              </a:solidFill>
              <a:latin typeface="Segoe Sans Display" pitchFamily="2" charset="0"/>
              <a:cs typeface="Segoe Sans Display" pitchFamily="2" charset="0"/>
            </a:endParaRPr>
          </a:p>
        </p:txBody>
      </p:sp>
      <p:sp>
        <p:nvSpPr>
          <p:cNvPr id="15" name="Arrow: Right 14" descr="Arrow right">
            <a:extLst>
              <a:ext uri="{FF2B5EF4-FFF2-40B4-BE49-F238E27FC236}">
                <a16:creationId xmlns:a16="http://schemas.microsoft.com/office/drawing/2014/main" id="{E0728D76-4565-7F38-ED19-618FFF969EA6}"/>
              </a:ext>
            </a:extLst>
          </p:cNvPr>
          <p:cNvSpPr/>
          <p:nvPr/>
        </p:nvSpPr>
        <p:spPr bwMode="auto">
          <a:xfrm>
            <a:off x="2257439" y="2787533"/>
            <a:ext cx="498144" cy="182802"/>
          </a:xfrm>
          <a:prstGeom prst="rightArrow">
            <a:avLst/>
          </a:prstGeom>
          <a:gradFill flip="none" rotWithShape="1">
            <a:gsLst>
              <a:gs pos="0">
                <a:srgbClr val="FFB3BB"/>
              </a:gs>
              <a:gs pos="51000">
                <a:srgbClr val="FFE399"/>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01" tIns="45700" rIns="91401" bIns="45700" numCol="1" spcCol="0" rtlCol="0" fromWordArt="0" anchor="ctr" anchorCtr="0" forceAA="0" compatLnSpc="1">
            <a:prstTxWarp prst="textNoShape">
              <a:avLst/>
            </a:prstTxWarp>
            <a:noAutofit/>
          </a:bodyPr>
          <a:lstStyle/>
          <a:p>
            <a:pPr algn="ctr" defTabSz="913874">
              <a:defRPr/>
            </a:pPr>
            <a:endParaRPr lang="en-US" sz="1400" b="1" err="1">
              <a:solidFill>
                <a:srgbClr val="2A446F"/>
              </a:solidFill>
              <a:latin typeface="Segoe Sans Display Semibold" pitchFamily="2" charset="0"/>
              <a:cs typeface="Segoe Sans Display Semibold" pitchFamily="2" charset="0"/>
            </a:endParaRPr>
          </a:p>
        </p:txBody>
      </p:sp>
      <p:sp>
        <p:nvSpPr>
          <p:cNvPr id="20" name="Arrow: Right 19" descr="Arrow right">
            <a:extLst>
              <a:ext uri="{FF2B5EF4-FFF2-40B4-BE49-F238E27FC236}">
                <a16:creationId xmlns:a16="http://schemas.microsoft.com/office/drawing/2014/main" id="{50F631B5-A4DB-7677-E9B7-076C9F735D89}"/>
              </a:ext>
            </a:extLst>
          </p:cNvPr>
          <p:cNvSpPr/>
          <p:nvPr/>
        </p:nvSpPr>
        <p:spPr bwMode="auto">
          <a:xfrm>
            <a:off x="2255963" y="3088356"/>
            <a:ext cx="498144" cy="182802"/>
          </a:xfrm>
          <a:prstGeom prst="rightArrow">
            <a:avLst/>
          </a:prstGeom>
          <a:gradFill flip="none" rotWithShape="1">
            <a:gsLst>
              <a:gs pos="0">
                <a:srgbClr val="FFB3BB"/>
              </a:gs>
              <a:gs pos="51000">
                <a:srgbClr val="FFE399"/>
              </a:gs>
            </a:gsLst>
            <a:path path="circle">
              <a:fillToRect l="100000" t="100000"/>
            </a:path>
            <a:tileRect r="-100000" b="-100000"/>
          </a:gradFill>
          <a:ln w="26988" cap="flat">
            <a:noFill/>
            <a:prstDash val="solid"/>
            <a:miter/>
          </a:ln>
          <a:effectLst/>
        </p:spPr>
        <p:txBody>
          <a:bodyPr rot="0" spcFirstLastPara="0" vertOverflow="overflow" horzOverflow="overflow" vert="horz" wrap="square" lIns="91401" tIns="45700" rIns="91401" bIns="45700" numCol="1" spcCol="0" rtlCol="0" fromWordArt="0" anchor="ctr" anchorCtr="0" forceAA="0" compatLnSpc="1">
            <a:prstTxWarp prst="textNoShape">
              <a:avLst/>
            </a:prstTxWarp>
            <a:noAutofit/>
          </a:bodyPr>
          <a:lstStyle/>
          <a:p>
            <a:pPr algn="ctr" defTabSz="913874">
              <a:defRPr/>
            </a:pPr>
            <a:endParaRPr lang="en-US" sz="1400" b="1" err="1">
              <a:solidFill>
                <a:srgbClr val="2A446F"/>
              </a:solidFill>
              <a:latin typeface="Segoe Sans Display Semibold" pitchFamily="2" charset="0"/>
              <a:cs typeface="Segoe Sans Display Semibold" pitchFamily="2" charset="0"/>
            </a:endParaRPr>
          </a:p>
        </p:txBody>
      </p:sp>
      <p:cxnSp>
        <p:nvCxnSpPr>
          <p:cNvPr id="21" name="Straight Arrow Connector 20" descr="Arrow right">
            <a:extLst>
              <a:ext uri="{FF2B5EF4-FFF2-40B4-BE49-F238E27FC236}">
                <a16:creationId xmlns:a16="http://schemas.microsoft.com/office/drawing/2014/main" id="{E913050D-59B4-620F-5BA8-DF16DCCE1038}"/>
              </a:ext>
            </a:extLst>
          </p:cNvPr>
          <p:cNvCxnSpPr>
            <a:cxnSpLocks/>
            <a:stCxn id="12" idx="3"/>
          </p:cNvCxnSpPr>
          <p:nvPr/>
        </p:nvCxnSpPr>
        <p:spPr>
          <a:xfrm flipV="1">
            <a:off x="4493049" y="2868769"/>
            <a:ext cx="903041" cy="3251"/>
          </a:xfrm>
          <a:prstGeom prst="straightConnector1">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descr="Arrow right">
            <a:extLst>
              <a:ext uri="{FF2B5EF4-FFF2-40B4-BE49-F238E27FC236}">
                <a16:creationId xmlns:a16="http://schemas.microsoft.com/office/drawing/2014/main" id="{60AA9D7B-06B8-6FE9-26EE-403062F7D912}"/>
              </a:ext>
            </a:extLst>
          </p:cNvPr>
          <p:cNvCxnSpPr>
            <a:cxnSpLocks/>
            <a:stCxn id="14" idx="3"/>
          </p:cNvCxnSpPr>
          <p:nvPr/>
        </p:nvCxnSpPr>
        <p:spPr>
          <a:xfrm>
            <a:off x="4486913" y="3171165"/>
            <a:ext cx="909177" cy="3159"/>
          </a:xfrm>
          <a:prstGeom prst="straightConnector1">
            <a:avLst/>
          </a:prstGeom>
          <a:ln w="28575">
            <a:gradFill>
              <a:gsLst>
                <a:gs pos="0">
                  <a:srgbClr val="FFE399"/>
                </a:gs>
                <a:gs pos="97000">
                  <a:schemeClr val="bg1">
                    <a:lumMod val="50000"/>
                  </a:schemeClr>
                </a:gs>
              </a:gsLst>
              <a:lin ang="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7667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7413265-5C2A-87AB-541B-1B6E8C92EFA0}"/>
              </a:ext>
            </a:extLst>
          </p:cNvPr>
          <p:cNvGraphicFramePr>
            <a:graphicFrameLocks noGrp="1"/>
          </p:cNvGraphicFramePr>
          <p:nvPr>
            <p:extLst>
              <p:ext uri="{D42A27DB-BD31-4B8C-83A1-F6EECF244321}">
                <p14:modId xmlns:p14="http://schemas.microsoft.com/office/powerpoint/2010/main" val="1226915426"/>
              </p:ext>
            </p:extLst>
          </p:nvPr>
        </p:nvGraphicFramePr>
        <p:xfrm>
          <a:off x="349138" y="1576565"/>
          <a:ext cx="11396853" cy="3998688"/>
        </p:xfrm>
        <a:graphic>
          <a:graphicData uri="http://schemas.openxmlformats.org/drawingml/2006/table">
            <a:tbl>
              <a:tblPr>
                <a:tableStyleId>{5C22544A-7EE6-4342-B048-85BDC9FD1C3A}</a:tableStyleId>
              </a:tblPr>
              <a:tblGrid>
                <a:gridCol w="2277772">
                  <a:extLst>
                    <a:ext uri="{9D8B030D-6E8A-4147-A177-3AD203B41FA5}">
                      <a16:colId xmlns:a16="http://schemas.microsoft.com/office/drawing/2014/main" val="1109143361"/>
                    </a:ext>
                  </a:extLst>
                </a:gridCol>
                <a:gridCol w="4356159">
                  <a:extLst>
                    <a:ext uri="{9D8B030D-6E8A-4147-A177-3AD203B41FA5}">
                      <a16:colId xmlns:a16="http://schemas.microsoft.com/office/drawing/2014/main" val="1409940046"/>
                    </a:ext>
                  </a:extLst>
                </a:gridCol>
                <a:gridCol w="2645944">
                  <a:extLst>
                    <a:ext uri="{9D8B030D-6E8A-4147-A177-3AD203B41FA5}">
                      <a16:colId xmlns:a16="http://schemas.microsoft.com/office/drawing/2014/main" val="727795284"/>
                    </a:ext>
                  </a:extLst>
                </a:gridCol>
                <a:gridCol w="2116978">
                  <a:extLst>
                    <a:ext uri="{9D8B030D-6E8A-4147-A177-3AD203B41FA5}">
                      <a16:colId xmlns:a16="http://schemas.microsoft.com/office/drawing/2014/main" val="252240580"/>
                    </a:ext>
                  </a:extLst>
                </a:gridCol>
              </a:tblGrid>
              <a:tr h="478649">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33953845"/>
                  </a:ext>
                </a:extLst>
              </a:tr>
              <a:tr h="1349673">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800">
                          <a:solidFill>
                            <a:srgbClr val="FFFFFF"/>
                          </a:solidFill>
                          <a:latin typeface="Segoe UI Semibold"/>
                        </a:rPr>
                        <a:t>Reducción del gasto de la agencia</a:t>
                      </a:r>
                      <a:endParaRPr lang="en-US" sz="1800">
                        <a:solidFill>
                          <a:srgbClr val="FFFFFF"/>
                        </a:solidFill>
                        <a:latin typeface="Segoe UI Semibold"/>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200">
                          <a:solidFill>
                            <a:srgbClr val="FFFFFF"/>
                          </a:solidFill>
                          <a:latin typeface="Segoe UI" panose="020B0502040204020203" pitchFamily="34" charset="0"/>
                          <a:cs typeface="Segoe UI" panose="020B0502040204020203" pitchFamily="34" charset="0"/>
                        </a:rPr>
                        <a:t>Mejorar la velocidad y la calidad de la creación de contenido minimiza la necesidad de externalizar el trabajo creativo y administrativo.</a:t>
                      </a:r>
                      <a:endParaRPr lang="en-AU"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defTabSz="932563">
                        <a:buFont typeface="Arial" panose="020B0604020202020204" pitchFamily="34" charset="0"/>
                        <a:buChar char="•"/>
                      </a:pPr>
                      <a:r>
                        <a:rPr lang="es-MX" sz="1050">
                          <a:solidFill>
                            <a:srgbClr val="FFFFFF"/>
                          </a:solidFill>
                          <a:latin typeface="Segoe UI" panose="020B0502040204020203" pitchFamily="34" charset="0"/>
                          <a:cs typeface="Segoe UI" panose="020B0502040204020203" pitchFamily="34" charset="0"/>
                          <a:hlinkClick r:id="rId3"/>
                        </a:rPr>
                        <a:t>Crear una lista de materiales</a:t>
                      </a:r>
                      <a:endParaRPr lang="en-US" sz="1050">
                        <a:solidFill>
                          <a:srgbClr val="FFFFFF"/>
                        </a:solidFill>
                        <a:latin typeface="Segoe UI" panose="020B0502040204020203" pitchFamily="34" charset="0"/>
                        <a:cs typeface="Segoe UI" panose="020B0502040204020203" pitchFamily="34" charset="0"/>
                      </a:endParaRPr>
                    </a:p>
                    <a:p>
                      <a:pPr marL="112713" indent="-112713" defTabSz="932563">
                        <a:buFont typeface="Arial" panose="020B0604020202020204" pitchFamily="34" charset="0"/>
                        <a:buChar char="•"/>
                      </a:pPr>
                      <a:r>
                        <a:rPr lang="es-MX" sz="1050">
                          <a:solidFill>
                            <a:srgbClr val="FFFFFF"/>
                          </a:solidFill>
                          <a:latin typeface="Segoe UI" panose="020B0502040204020203" pitchFamily="34" charset="0"/>
                          <a:cs typeface="Segoe UI" panose="020B0502040204020203" pitchFamily="34" charset="0"/>
                          <a:hlinkClick r:id="rId4"/>
                        </a:rPr>
                        <a:t>Recopilar y compartir comentarios sobre productos</a:t>
                      </a:r>
                      <a:endParaRPr lang="en-US" sz="1050">
                        <a:solidFill>
                          <a:srgbClr val="FFFFFF"/>
                        </a:solidFill>
                        <a:latin typeface="Segoe UI" panose="020B0502040204020203" pitchFamily="34" charset="0"/>
                        <a:cs typeface="Segoe UI" panose="020B0502040204020203" pitchFamily="34" charset="0"/>
                      </a:endParaRPr>
                    </a:p>
                    <a:p>
                      <a:pPr marL="112713" indent="-112713" defTabSz="932563">
                        <a:buFont typeface="Arial" panose="020B0604020202020204" pitchFamily="34" charset="0"/>
                        <a:buChar char="•"/>
                      </a:pPr>
                      <a:r>
                        <a:rPr lang="es-MX" sz="1050">
                          <a:solidFill>
                            <a:srgbClr val="FFFFFF"/>
                          </a:solidFill>
                          <a:latin typeface="Segoe UI" panose="020B0502040204020203" pitchFamily="34" charset="0"/>
                          <a:cs typeface="Segoe UI" panose="020B0502040204020203" pitchFamily="34" charset="0"/>
                          <a:hlinkClick r:id="rId5"/>
                        </a:rPr>
                        <a:t>Preparación para el lanzamiento del producto</a:t>
                      </a:r>
                      <a:endParaRPr lang="en-US" sz="1050">
                        <a:solidFill>
                          <a:srgbClr val="FFFFFF"/>
                        </a:solidFill>
                        <a:latin typeface="Segoe UI" panose="020B0502040204020203" pitchFamily="34" charset="0"/>
                        <a:cs typeface="Segoe UI" panose="020B0502040204020203" pitchFamily="34" charset="0"/>
                      </a:endParaRPr>
                    </a:p>
                    <a:p>
                      <a:pPr marL="112713" indent="-112713" defTabSz="932563">
                        <a:buFont typeface="Arial" panose="020B0604020202020204" pitchFamily="34" charset="0"/>
                        <a:buChar char="•"/>
                      </a:pPr>
                      <a:r>
                        <a:rPr lang="es-MX" sz="1050">
                          <a:solidFill>
                            <a:srgbClr val="FFFFFF"/>
                          </a:solidFill>
                          <a:latin typeface="Segoe UI" panose="020B0502040204020203" pitchFamily="34" charset="0"/>
                          <a:cs typeface="Segoe UI" panose="020B0502040204020203" pitchFamily="34" charset="0"/>
                          <a:hlinkClick r:id="rId6"/>
                        </a:rPr>
                        <a:t>Realización de estudios de mercado</a:t>
                      </a:r>
                      <a:endParaRPr lang="en-AU" sz="105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n-US" sz="1800" spc="-50">
                          <a:ln w="3175">
                            <a:noFill/>
                          </a:ln>
                          <a:gradFill>
                            <a:gsLst>
                              <a:gs pos="15000">
                                <a:srgbClr val="8DC8E8"/>
                              </a:gs>
                              <a:gs pos="85000">
                                <a:srgbClr val="C5B4E3"/>
                              </a:gs>
                            </a:gsLst>
                            <a:lin ang="2700000" scaled="1"/>
                          </a:gradFill>
                          <a:latin typeface="Segoe UI Semibold"/>
                          <a:ea typeface="+mj-lt"/>
                          <a:cs typeface="Segoe UI" pitchFamily="34" charset="0"/>
                        </a:rPr>
                        <a:t>$ </a:t>
                      </a:r>
                      <a:r>
                        <a:rPr lang="en-US" sz="1800" spc="-50" err="1">
                          <a:ln w="3175">
                            <a:noFill/>
                          </a:ln>
                          <a:gradFill>
                            <a:gsLst>
                              <a:gs pos="15000">
                                <a:srgbClr val="8DC8E8"/>
                              </a:gs>
                              <a:gs pos="85000">
                                <a:srgbClr val="C5B4E3"/>
                              </a:gs>
                            </a:gsLst>
                            <a:lin ang="2700000" scaled="1"/>
                          </a:gradFill>
                          <a:latin typeface="Segoe UI Semibold"/>
                          <a:ea typeface="+mj-lt"/>
                          <a:cs typeface="Segoe UI" pitchFamily="34" charset="0"/>
                        </a:rPr>
                        <a:t>disminución</a:t>
                      </a:r>
                      <a:r>
                        <a:rPr lang="en-US" sz="1800" spc="-50">
                          <a:ln w="3175">
                            <a:noFill/>
                          </a:ln>
                          <a:gradFill>
                            <a:gsLst>
                              <a:gs pos="15000">
                                <a:srgbClr val="8DC8E8"/>
                              </a:gs>
                              <a:gs pos="85000">
                                <a:srgbClr val="C5B4E3"/>
                              </a:gs>
                            </a:gsLst>
                            <a:lin ang="2700000" scaled="1"/>
                          </a:gradFill>
                          <a:latin typeface="Segoe UI Semibold"/>
                          <a:ea typeface="+mj-lt"/>
                          <a:cs typeface="Segoe UI" pitchFamily="34" charset="0"/>
                        </a:rPr>
                        <a:t> </a:t>
                      </a:r>
                      <a:r>
                        <a:rPr lang="en-US" sz="1800" spc="-50" err="1">
                          <a:ln w="3175">
                            <a:noFill/>
                          </a:ln>
                          <a:gradFill>
                            <a:gsLst>
                              <a:gs pos="15000">
                                <a:srgbClr val="8DC8E8"/>
                              </a:gs>
                              <a:gs pos="85000">
                                <a:srgbClr val="C5B4E3"/>
                              </a:gs>
                            </a:gsLst>
                            <a:lin ang="2700000" scaled="1"/>
                          </a:gradFill>
                          <a:latin typeface="Segoe UI Semibold"/>
                          <a:ea typeface="+mj-lt"/>
                          <a:cs typeface="Segoe UI" pitchFamily="34" charset="0"/>
                        </a:rPr>
                        <a:t>en</a:t>
                      </a:r>
                      <a:r>
                        <a:rPr lang="en-US" sz="1800" spc="-50">
                          <a:ln w="3175">
                            <a:noFill/>
                          </a:ln>
                          <a:gradFill>
                            <a:gsLst>
                              <a:gs pos="15000">
                                <a:srgbClr val="8DC8E8"/>
                              </a:gs>
                              <a:gs pos="85000">
                                <a:srgbClr val="C5B4E3"/>
                              </a:gs>
                            </a:gsLst>
                            <a:lin ang="2700000" scaled="1"/>
                          </a:gradFill>
                          <a:latin typeface="Segoe UI Semibold"/>
                          <a:ea typeface="+mj-lt"/>
                          <a:cs typeface="Segoe UI" pitchFamily="34" charset="0"/>
                        </a:rPr>
                        <a:t> </a:t>
                      </a:r>
                      <a:r>
                        <a:rPr lang="en-US" sz="1800" spc="-50" err="1">
                          <a:ln w="3175">
                            <a:noFill/>
                          </a:ln>
                          <a:gradFill>
                            <a:gsLst>
                              <a:gs pos="15000">
                                <a:srgbClr val="8DC8E8"/>
                              </a:gs>
                              <a:gs pos="85000">
                                <a:srgbClr val="C5B4E3"/>
                              </a:gs>
                            </a:gsLst>
                            <a:lin ang="2700000" scaled="1"/>
                          </a:gradFill>
                          <a:latin typeface="Segoe UI Semibold"/>
                          <a:ea typeface="+mj-lt"/>
                          <a:cs typeface="Segoe UI" pitchFamily="34" charset="0"/>
                        </a:rPr>
                        <a:t>el</a:t>
                      </a:r>
                      <a:r>
                        <a:rPr lang="en-US" sz="1800" spc="-50">
                          <a:ln w="3175">
                            <a:noFill/>
                          </a:ln>
                          <a:gradFill>
                            <a:gsLst>
                              <a:gs pos="15000">
                                <a:srgbClr val="8DC8E8"/>
                              </a:gs>
                              <a:gs pos="85000">
                                <a:srgbClr val="C5B4E3"/>
                              </a:gs>
                            </a:gsLst>
                            <a:lin ang="2700000" scaled="1"/>
                          </a:gradFill>
                          <a:latin typeface="Segoe UI Semibold"/>
                          <a:ea typeface="+mj-lt"/>
                          <a:cs typeface="Segoe UI" pitchFamily="34" charset="0"/>
                        </a:rPr>
                        <a:t> </a:t>
                      </a:r>
                      <a:r>
                        <a:rPr lang="en-US" sz="1800" spc="-50" err="1">
                          <a:ln w="3175">
                            <a:noFill/>
                          </a:ln>
                          <a:gradFill>
                            <a:gsLst>
                              <a:gs pos="15000">
                                <a:srgbClr val="8DC8E8"/>
                              </a:gs>
                              <a:gs pos="85000">
                                <a:srgbClr val="C5B4E3"/>
                              </a:gs>
                            </a:gsLst>
                            <a:lin ang="2700000" scaled="1"/>
                          </a:gradFill>
                          <a:latin typeface="Segoe UI Semibold"/>
                          <a:ea typeface="+mj-lt"/>
                          <a:cs typeface="Segoe UI" pitchFamily="34" charset="0"/>
                        </a:rPr>
                        <a:t>gasto</a:t>
                      </a:r>
                      <a:endParaRPr lang="en-IN"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1334431"/>
                  </a:ext>
                </a:extLst>
              </a:tr>
              <a:tr h="1420178">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800">
                          <a:solidFill>
                            <a:srgbClr val="FFFFFF"/>
                          </a:solidFill>
                          <a:latin typeface="Segoe UI Semibold"/>
                        </a:rPr>
                        <a:t>Aumento de los clientes potenciales generados</a:t>
                      </a:r>
                      <a:endParaRPr lang="en-US" sz="1800">
                        <a:solidFill>
                          <a:srgbClr val="FFFFFF"/>
                        </a:solidFill>
                        <a:latin typeface="Segoe UI Semibold"/>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200" kern="1200">
                          <a:solidFill>
                            <a:srgbClr val="FFFFFF"/>
                          </a:solidFill>
                          <a:latin typeface="Segoe UI" panose="020B0502040204020203" pitchFamily="34" charset="0"/>
                          <a:ea typeface="+mn-ea"/>
                          <a:cs typeface="Segoe UI" panose="020B0502040204020203" pitchFamily="34" charset="0"/>
                        </a:rPr>
                        <a:t>Simplificar y mejorar la calidad de tareas como el análisis de mercado, la retroalimentación y la creación de contenido puede ayudar a que los esfuerzos de marketing sean más efectivos.</a:t>
                      </a:r>
                      <a:endParaRPr lang="en-AU"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defTabSz="932563">
                        <a:buFont typeface="Arial" panose="020B0604020202020204" pitchFamily="34" charset="0"/>
                        <a:buChar char="•"/>
                      </a:pPr>
                      <a:r>
                        <a:rPr lang="es-MX" sz="1050">
                          <a:solidFill>
                            <a:srgbClr val="FFFFFF"/>
                          </a:solidFill>
                          <a:latin typeface="Segoe UI" panose="020B0502040204020203" pitchFamily="34" charset="0"/>
                          <a:cs typeface="Segoe UI" panose="020B0502040204020203" pitchFamily="34" charset="0"/>
                          <a:hlinkClick r:id="rId3"/>
                        </a:rPr>
                        <a:t>Crear una lista de materiales</a:t>
                      </a:r>
                      <a:endParaRPr lang="en-US" sz="1050">
                        <a:solidFill>
                          <a:srgbClr val="FFFFFF"/>
                        </a:solidFill>
                        <a:latin typeface="Segoe UI" panose="020B0502040204020203" pitchFamily="34" charset="0"/>
                        <a:cs typeface="Segoe UI" panose="020B0502040204020203" pitchFamily="34" charset="0"/>
                      </a:endParaRPr>
                    </a:p>
                    <a:p>
                      <a:pPr marL="112713" indent="-112713" defTabSz="932563">
                        <a:buFont typeface="Arial" panose="020B0604020202020204" pitchFamily="34" charset="0"/>
                        <a:buChar char="•"/>
                      </a:pPr>
                      <a:r>
                        <a:rPr lang="es-MX" sz="1050">
                          <a:solidFill>
                            <a:srgbClr val="FFFFFF"/>
                          </a:solidFill>
                          <a:latin typeface="Segoe UI" panose="020B0502040204020203" pitchFamily="34" charset="0"/>
                          <a:cs typeface="Segoe UI" panose="020B0502040204020203" pitchFamily="34" charset="0"/>
                          <a:hlinkClick r:id="rId4"/>
                        </a:rPr>
                        <a:t>Recopilar y compartir comentarios sobre productos</a:t>
                      </a:r>
                      <a:endParaRPr lang="en-US" sz="1050">
                        <a:solidFill>
                          <a:srgbClr val="FFFFFF"/>
                        </a:solidFill>
                        <a:latin typeface="Segoe UI" panose="020B0502040204020203" pitchFamily="34" charset="0"/>
                        <a:cs typeface="Segoe UI" panose="020B0502040204020203" pitchFamily="34" charset="0"/>
                      </a:endParaRPr>
                    </a:p>
                    <a:p>
                      <a:pPr marL="112713" indent="-112713" defTabSz="932563">
                        <a:buFont typeface="Arial" panose="020B0604020202020204" pitchFamily="34" charset="0"/>
                        <a:buChar char="•"/>
                      </a:pPr>
                      <a:r>
                        <a:rPr lang="es-MX" sz="1050">
                          <a:solidFill>
                            <a:srgbClr val="FFFFFF"/>
                          </a:solidFill>
                          <a:latin typeface="Segoe UI" panose="020B0502040204020203" pitchFamily="34" charset="0"/>
                          <a:cs typeface="Segoe UI" panose="020B0502040204020203" pitchFamily="34" charset="0"/>
                          <a:hlinkClick r:id="rId5"/>
                        </a:rPr>
                        <a:t>Preparación para el lanzamiento del producto</a:t>
                      </a:r>
                      <a:endParaRPr lang="en-US" sz="1050">
                        <a:solidFill>
                          <a:srgbClr val="FFFFFF"/>
                        </a:solidFill>
                        <a:latin typeface="Segoe UI" panose="020B0502040204020203" pitchFamily="34" charset="0"/>
                        <a:cs typeface="Segoe UI" panose="020B0502040204020203" pitchFamily="34" charset="0"/>
                      </a:endParaRPr>
                    </a:p>
                    <a:p>
                      <a:pPr marL="112713" indent="-112713" defTabSz="932563">
                        <a:buFont typeface="Arial" panose="020B0604020202020204" pitchFamily="34" charset="0"/>
                        <a:buChar char="•"/>
                      </a:pPr>
                      <a:r>
                        <a:rPr lang="es-MX" sz="1050">
                          <a:solidFill>
                            <a:srgbClr val="FFFFFF"/>
                          </a:solidFill>
                          <a:latin typeface="Segoe UI" panose="020B0502040204020203" pitchFamily="34" charset="0"/>
                          <a:cs typeface="Segoe UI" panose="020B0502040204020203" pitchFamily="34" charset="0"/>
                          <a:hlinkClick r:id="rId6"/>
                        </a:rPr>
                        <a:t>Realización de estudios de mercado</a:t>
                      </a:r>
                      <a:endParaRPr lang="en-US" sz="1050">
                        <a:solidFill>
                          <a:srgbClr val="FFFFFF"/>
                        </a:solidFill>
                        <a:latin typeface="Segoe UI" panose="020B0502040204020203" pitchFamily="34" charset="0"/>
                        <a:cs typeface="Segoe UI" panose="020B0502040204020203" pitchFamily="34" charset="0"/>
                      </a:endParaRPr>
                    </a:p>
                    <a:p>
                      <a:pPr marL="112713" indent="-112713" defTabSz="932563">
                        <a:buFont typeface="Arial" panose="020B0604020202020204" pitchFamily="34" charset="0"/>
                        <a:buChar char="•"/>
                      </a:pPr>
                      <a:r>
                        <a:rPr lang="en-US" sz="1050">
                          <a:solidFill>
                            <a:srgbClr val="FFFFFF"/>
                          </a:solidFill>
                          <a:latin typeface="Segoe UI" panose="020B0502040204020203" pitchFamily="34" charset="0"/>
                          <a:cs typeface="Segoe UI" panose="020B0502040204020203" pitchFamily="34" charset="0"/>
                          <a:hlinkClick r:id="rId7"/>
                        </a:rPr>
                        <a:t>Crear </a:t>
                      </a:r>
                      <a:r>
                        <a:rPr lang="en-US" sz="1050" err="1">
                          <a:solidFill>
                            <a:srgbClr val="FFFFFF"/>
                          </a:solidFill>
                          <a:latin typeface="Segoe UI" panose="020B0502040204020203" pitchFamily="34" charset="0"/>
                          <a:cs typeface="Segoe UI" panose="020B0502040204020203" pitchFamily="34" charset="0"/>
                          <a:hlinkClick r:id="rId7"/>
                        </a:rPr>
                        <a:t>una</a:t>
                      </a:r>
                      <a:r>
                        <a:rPr lang="en-US" sz="1050">
                          <a:solidFill>
                            <a:srgbClr val="FFFFFF"/>
                          </a:solidFill>
                          <a:latin typeface="Segoe UI" panose="020B0502040204020203" pitchFamily="34" charset="0"/>
                          <a:cs typeface="Segoe UI" panose="020B0502040204020203" pitchFamily="34" charset="0"/>
                          <a:hlinkClick r:id="rId7"/>
                        </a:rPr>
                        <a:t> </a:t>
                      </a:r>
                      <a:r>
                        <a:rPr lang="en-US" sz="1050" err="1">
                          <a:solidFill>
                            <a:srgbClr val="FFFFFF"/>
                          </a:solidFill>
                          <a:latin typeface="Segoe UI" panose="020B0502040204020203" pitchFamily="34" charset="0"/>
                          <a:cs typeface="Segoe UI" panose="020B0502040204020203" pitchFamily="34" charset="0"/>
                          <a:hlinkClick r:id="rId7"/>
                        </a:rPr>
                        <a:t>nueva</a:t>
                      </a:r>
                      <a:r>
                        <a:rPr lang="en-US" sz="1050">
                          <a:solidFill>
                            <a:srgbClr val="FFFFFF"/>
                          </a:solidFill>
                          <a:latin typeface="Segoe UI" panose="020B0502040204020203" pitchFamily="34" charset="0"/>
                          <a:cs typeface="Segoe UI" panose="020B0502040204020203" pitchFamily="34" charset="0"/>
                          <a:hlinkClick r:id="rId7"/>
                        </a:rPr>
                        <a:t> </a:t>
                      </a:r>
                      <a:r>
                        <a:rPr lang="en-US" sz="1050" err="1">
                          <a:solidFill>
                            <a:srgbClr val="FFFFFF"/>
                          </a:solidFill>
                          <a:latin typeface="Segoe UI" panose="020B0502040204020203" pitchFamily="34" charset="0"/>
                          <a:cs typeface="Segoe UI" panose="020B0502040204020203" pitchFamily="34" charset="0"/>
                          <a:hlinkClick r:id="rId7"/>
                        </a:rPr>
                        <a:t>oferta</a:t>
                      </a:r>
                      <a:endParaRPr lang="en-AU" sz="105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600" spc="-50">
                          <a:ln w="3175">
                            <a:noFill/>
                          </a:ln>
                          <a:gradFill>
                            <a:gsLst>
                              <a:gs pos="15000">
                                <a:srgbClr val="8DC8E8"/>
                              </a:gs>
                              <a:gs pos="85000">
                                <a:srgbClr val="C5B4E3"/>
                              </a:gs>
                            </a:gsLst>
                            <a:lin ang="2700000" scaled="1"/>
                          </a:gradFill>
                          <a:latin typeface="Segoe UI Semibold"/>
                          <a:ea typeface="+mj-lt"/>
                          <a:cs typeface="Segoe UI" pitchFamily="34" charset="0"/>
                        </a:rPr>
                        <a:t>Aumento porcentual de los clientes potenciales generados</a:t>
                      </a:r>
                      <a:endParaRPr lang="en-IN"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9954728"/>
                  </a:ext>
                </a:extLst>
              </a:tr>
              <a:tr h="750188">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462900"/>
                  </a:ext>
                </a:extLst>
              </a:tr>
            </a:tbl>
          </a:graphicData>
        </a:graphic>
      </p:graphicFrame>
      <p:sp>
        <p:nvSpPr>
          <p:cNvPr id="3" name="Rectangle: Rounded Corners 2">
            <a:extLst>
              <a:ext uri="{FF2B5EF4-FFF2-40B4-BE49-F238E27FC236}">
                <a16:creationId xmlns:a16="http://schemas.microsoft.com/office/drawing/2014/main" id="{3332BFF1-0F1C-8BEE-A9F1-15CA7196FB9B}"/>
              </a:ext>
              <a:ext uri="{C183D7F6-B498-43B3-948B-1728B52AA6E4}">
                <adec:decorative xmlns:adec="http://schemas.microsoft.com/office/drawing/2017/decorative" val="1"/>
              </a:ext>
            </a:extLst>
          </p:cNvPr>
          <p:cNvSpPr>
            <a:spLocks/>
          </p:cNvSpPr>
          <p:nvPr/>
        </p:nvSpPr>
        <p:spPr bwMode="auto">
          <a:xfrm>
            <a:off x="356170" y="1676176"/>
            <a:ext cx="2140954" cy="295148"/>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KPI</a:t>
            </a:r>
          </a:p>
        </p:txBody>
      </p:sp>
      <p:sp>
        <p:nvSpPr>
          <p:cNvPr id="48" name="Rectangle: Rounded Corners 47">
            <a:extLst>
              <a:ext uri="{FF2B5EF4-FFF2-40B4-BE49-F238E27FC236}">
                <a16:creationId xmlns:a16="http://schemas.microsoft.com/office/drawing/2014/main" id="{47F81FBE-0E9B-7422-FFA5-FC7CFE54865A}"/>
              </a:ext>
              <a:ext uri="{C183D7F6-B498-43B3-948B-1728B52AA6E4}">
                <adec:decorative xmlns:adec="http://schemas.microsoft.com/office/drawing/2017/decorative" val="1"/>
              </a:ext>
            </a:extLst>
          </p:cNvPr>
          <p:cNvSpPr>
            <a:spLocks/>
          </p:cNvSpPr>
          <p:nvPr/>
        </p:nvSpPr>
        <p:spPr bwMode="auto">
          <a:xfrm>
            <a:off x="2760243" y="1676176"/>
            <a:ext cx="4104919" cy="295148"/>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defRPr/>
            </a:pPr>
            <a:r>
              <a:rPr lang="en-US" sz="1175">
                <a:solidFill>
                  <a:srgbClr val="091F2C"/>
                </a:solidFill>
                <a:latin typeface="Segoe UI Semibold"/>
                <a:cs typeface="Segoe UI" pitchFamily="34" charset="0"/>
              </a:rPr>
              <a:t>DESCRIPCIÓN</a:t>
            </a:r>
          </a:p>
        </p:txBody>
      </p:sp>
      <p:sp>
        <p:nvSpPr>
          <p:cNvPr id="9" name="Title 8">
            <a:extLst>
              <a:ext uri="{FF2B5EF4-FFF2-40B4-BE49-F238E27FC236}">
                <a16:creationId xmlns:a16="http://schemas.microsoft.com/office/drawing/2014/main" id="{4708D2C4-9BB9-1B0D-AEC0-2B9F1A4C63A2}"/>
              </a:ext>
            </a:extLst>
          </p:cNvPr>
          <p:cNvSpPr>
            <a:spLocks noGrp="1"/>
          </p:cNvSpPr>
          <p:nvPr>
            <p:ph type="title"/>
          </p:nvPr>
        </p:nvSpPr>
        <p:spPr>
          <a:xfrm>
            <a:off x="356169" y="69274"/>
            <a:ext cx="11016957" cy="977640"/>
          </a:xfrm>
        </p:spPr>
        <p:txBody>
          <a:bodyPr/>
          <a:lstStyle/>
          <a:p>
            <a:pPr algn="l"/>
            <a:r>
              <a:rPr lang="en-US"/>
              <a:t>Marketing</a:t>
            </a:r>
            <a:br>
              <a:rPr lang="en-US" sz="2353"/>
            </a:br>
            <a:r>
              <a:rPr lang="es-MX" sz="2353"/>
              <a:t>Impacto de los KPI de Microsoft </a:t>
            </a:r>
            <a:r>
              <a:rPr lang="es-MX" sz="2353" err="1"/>
              <a:t>Copilot</a:t>
            </a:r>
            <a:endParaRPr lang="en-US"/>
          </a:p>
        </p:txBody>
      </p:sp>
      <p:pic>
        <p:nvPicPr>
          <p:cNvPr id="19" name="Picture 18" descr="A rainbow colored logo on a black background&#10;&#10;Description automatically generated">
            <a:extLst>
              <a:ext uri="{FF2B5EF4-FFF2-40B4-BE49-F238E27FC236}">
                <a16:creationId xmlns:a16="http://schemas.microsoft.com/office/drawing/2014/main" id="{F4661990-EE9E-460D-D030-94AFD9F21AD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356857" y="301204"/>
            <a:ext cx="547545" cy="547545"/>
          </a:xfrm>
          <a:prstGeom prst="rect">
            <a:avLst/>
          </a:prstGeom>
        </p:spPr>
      </p:pic>
      <p:sp>
        <p:nvSpPr>
          <p:cNvPr id="20" name="TextBox 19">
            <a:extLst>
              <a:ext uri="{FF2B5EF4-FFF2-40B4-BE49-F238E27FC236}">
                <a16:creationId xmlns:a16="http://schemas.microsoft.com/office/drawing/2014/main" id="{9D00D581-6E1C-FAC7-7944-9A73D2EC5FA6}"/>
              </a:ext>
            </a:extLst>
          </p:cNvPr>
          <p:cNvSpPr txBox="1">
            <a:spLocks/>
          </p:cNvSpPr>
          <p:nvPr/>
        </p:nvSpPr>
        <p:spPr>
          <a:xfrm>
            <a:off x="356169" y="1037924"/>
            <a:ext cx="11396854" cy="553998"/>
          </a:xfrm>
          <a:prstGeom prst="rect">
            <a:avLst/>
          </a:prstGeom>
          <a:noFill/>
        </p:spPr>
        <p:txBody>
          <a:bodyPr wrap="square" lIns="0" tIns="0" rIns="0" bIns="0">
            <a:spAutoFit/>
          </a:bodyPr>
          <a:lstStyle/>
          <a:p>
            <a:pPr defTabSz="914192"/>
            <a:r>
              <a:rPr lang="es-MX" sz="1200">
                <a:solidFill>
                  <a:srgbClr val="FFFFFF"/>
                </a:solidFill>
              </a:rPr>
              <a:t>Cada vez es más difícil crear clientes potenciales con contenido de marketing. Las plataformas y modalidades para transmitir mensajes de marketing y fragmentar la audiencia. Los equipos de marketing deben superar la brecha de comunicación tradicional entre los equipos de marketing y ventas y de marketing y productos para desarrollar una estrategia coherente para el éxito.</a:t>
            </a:r>
            <a:endParaRPr lang="en-IN" sz="1372">
              <a:solidFill>
                <a:srgbClr val="FFFFFF"/>
              </a:solidFill>
              <a:latin typeface="Segoe UI"/>
            </a:endParaRPr>
          </a:p>
        </p:txBody>
      </p:sp>
      <p:sp>
        <p:nvSpPr>
          <p:cNvPr id="72" name="Rectangle: Rounded Corners 71">
            <a:extLst>
              <a:ext uri="{FF2B5EF4-FFF2-40B4-BE49-F238E27FC236}">
                <a16:creationId xmlns:a16="http://schemas.microsoft.com/office/drawing/2014/main" id="{78BF5E00-6CCD-DE61-9800-477875E13795}"/>
              </a:ext>
              <a:ext uri="{C183D7F6-B498-43B3-948B-1728B52AA6E4}">
                <adec:decorative xmlns:adec="http://schemas.microsoft.com/office/drawing/2017/decorative" val="1"/>
              </a:ext>
            </a:extLst>
          </p:cNvPr>
          <p:cNvSpPr>
            <a:spLocks/>
          </p:cNvSpPr>
          <p:nvPr/>
        </p:nvSpPr>
        <p:spPr bwMode="auto">
          <a:xfrm>
            <a:off x="7112695" y="1674273"/>
            <a:ext cx="2412683" cy="298953"/>
          </a:xfrm>
          <a:prstGeom prst="roundRect">
            <a:avLst>
              <a:gd name="adj" fmla="val 14464"/>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CASOS DE USO</a:t>
            </a:r>
          </a:p>
        </p:txBody>
      </p:sp>
      <p:sp>
        <p:nvSpPr>
          <p:cNvPr id="115" name="Rectangle: Rounded Corners 114">
            <a:extLst>
              <a:ext uri="{FF2B5EF4-FFF2-40B4-BE49-F238E27FC236}">
                <a16:creationId xmlns:a16="http://schemas.microsoft.com/office/drawing/2014/main" id="{4E615A2A-F3C4-C0C9-7896-3CCE235B96B2}"/>
              </a:ext>
            </a:extLst>
          </p:cNvPr>
          <p:cNvSpPr>
            <a:spLocks/>
          </p:cNvSpPr>
          <p:nvPr/>
        </p:nvSpPr>
        <p:spPr bwMode="auto">
          <a:xfrm>
            <a:off x="-387364" y="5857878"/>
            <a:ext cx="12708704" cy="940488"/>
          </a:xfrm>
          <a:prstGeom prst="roundRect">
            <a:avLst>
              <a:gd name="adj" fmla="val 2674"/>
            </a:avLst>
          </a:prstGeom>
          <a:solidFill>
            <a:srgbClr val="091F2C">
              <a:lumMod val="85000"/>
              <a:lumOff val="15000"/>
              <a:alpha val="10000"/>
            </a:srgbClr>
          </a:solidFill>
          <a:ln w="12700" cap="flat" cmpd="sng" algn="ctr">
            <a:no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defTabSz="932114" fontAlgn="base">
              <a:spcBef>
                <a:spcPct val="0"/>
              </a:spcBef>
              <a:spcAft>
                <a:spcPct val="0"/>
              </a:spcAft>
            </a:pPr>
            <a:endParaRPr lang="en-US" sz="2000" kern="0">
              <a:solidFill>
                <a:srgbClr val="000000"/>
              </a:solidFill>
              <a:latin typeface="Segoe UI"/>
              <a:cs typeface="Segoe UI" pitchFamily="34" charset="0"/>
            </a:endParaRPr>
          </a:p>
        </p:txBody>
      </p:sp>
      <p:sp>
        <p:nvSpPr>
          <p:cNvPr id="116" name="Rectangle: Rounded Corners 115">
            <a:extLst>
              <a:ext uri="{FF2B5EF4-FFF2-40B4-BE49-F238E27FC236}">
                <a16:creationId xmlns:a16="http://schemas.microsoft.com/office/drawing/2014/main" id="{6A4BF671-D10F-99AD-9A53-DEDE85932502}"/>
              </a:ext>
              <a:ext uri="{C183D7F6-B498-43B3-948B-1728B52AA6E4}">
                <adec:decorative xmlns:adec="http://schemas.microsoft.com/office/drawing/2017/decorative" val="1"/>
              </a:ext>
            </a:extLst>
          </p:cNvPr>
          <p:cNvSpPr>
            <a:spLocks/>
          </p:cNvSpPr>
          <p:nvPr/>
        </p:nvSpPr>
        <p:spPr bwMode="auto">
          <a:xfrm>
            <a:off x="180954" y="5580701"/>
            <a:ext cx="11572069" cy="298953"/>
          </a:xfrm>
          <a:prstGeom prst="roundRect">
            <a:avLst>
              <a:gd name="adj" fmla="val 14464"/>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defRPr/>
            </a:pPr>
            <a:r>
              <a:rPr lang="en-IN" sz="1175">
                <a:solidFill>
                  <a:srgbClr val="091F2C"/>
                </a:solidFill>
                <a:latin typeface="Segoe UI Semibold"/>
                <a:cs typeface="Segoe UI" pitchFamily="34" charset="0"/>
              </a:rPr>
              <a:t>FUENTES</a:t>
            </a:r>
          </a:p>
        </p:txBody>
      </p:sp>
      <p:sp>
        <p:nvSpPr>
          <p:cNvPr id="117" name="TextBox 116">
            <a:extLst>
              <a:ext uri="{FF2B5EF4-FFF2-40B4-BE49-F238E27FC236}">
                <a16:creationId xmlns:a16="http://schemas.microsoft.com/office/drawing/2014/main" id="{3ED40416-1ED5-064B-6D6E-DC5778EA9D26}"/>
              </a:ext>
            </a:extLst>
          </p:cNvPr>
          <p:cNvSpPr txBox="1"/>
          <p:nvPr/>
        </p:nvSpPr>
        <p:spPr>
          <a:xfrm>
            <a:off x="180955" y="5903165"/>
            <a:ext cx="11723446" cy="917046"/>
          </a:xfrm>
          <a:prstGeom prst="rect">
            <a:avLst/>
          </a:prstGeom>
          <a:noFill/>
        </p:spPr>
        <p:txBody>
          <a:bodyPr wrap="square" lIns="0" tIns="0" rIns="0" bIns="0" anchor="t">
            <a:spAutoFit/>
          </a:bodyPr>
          <a:lstStyle/>
          <a:p>
            <a:pPr marL="171384" indent="-115844" defTabSz="914192">
              <a:spcAft>
                <a:spcPts val="200"/>
              </a:spcAft>
              <a:buFont typeface="Arial" panose="020B0604020202020204" pitchFamily="34" charset="0"/>
              <a:buChar char="•"/>
            </a:pPr>
            <a:r>
              <a:rPr lang="es-MX" sz="882">
                <a:solidFill>
                  <a:srgbClr val="FFFFFF"/>
                </a:solidFill>
              </a:rPr>
              <a:t>Las mejoras porcentuales se calcularon en función de un conjunto de muestras de implementaciones de clientes de </a:t>
            </a:r>
            <a:r>
              <a:rPr lang="es-MX" sz="882" err="1">
                <a:solidFill>
                  <a:srgbClr val="FFFFFF"/>
                </a:solidFill>
              </a:rPr>
              <a:t>Copilot</a:t>
            </a:r>
            <a:r>
              <a:rPr lang="es-MX" sz="882">
                <a:solidFill>
                  <a:srgbClr val="FFFFFF"/>
                </a:solidFill>
              </a:rPr>
              <a:t> </a:t>
            </a:r>
            <a:r>
              <a:rPr lang="es-MX" sz="882" err="1">
                <a:solidFill>
                  <a:srgbClr val="FFFFFF"/>
                </a:solidFill>
              </a:rPr>
              <a:t>for</a:t>
            </a:r>
            <a:r>
              <a:rPr lang="es-MX" sz="882">
                <a:solidFill>
                  <a:srgbClr val="FFFFFF"/>
                </a:solidFill>
              </a:rPr>
              <a:t> Sales, informes de analistas de terceros de Boston </a:t>
            </a:r>
            <a:r>
              <a:rPr lang="es-MX" sz="882" err="1">
                <a:solidFill>
                  <a:srgbClr val="FFFFFF"/>
                </a:solidFill>
              </a:rPr>
              <a:t>Consulting</a:t>
            </a:r>
            <a:r>
              <a:rPr lang="es-MX" sz="882">
                <a:solidFill>
                  <a:srgbClr val="FFFFFF"/>
                </a:solidFill>
              </a:rPr>
              <a:t> </a:t>
            </a:r>
            <a:r>
              <a:rPr lang="es-MX" sz="882" err="1">
                <a:solidFill>
                  <a:srgbClr val="FFFFFF"/>
                </a:solidFill>
              </a:rPr>
              <a:t>Group</a:t>
            </a:r>
            <a:r>
              <a:rPr lang="es-MX" sz="882">
                <a:solidFill>
                  <a:srgbClr val="FFFFFF"/>
                </a:solidFill>
              </a:rPr>
              <a:t>, Bain &amp; Company y McKinsey, y la base de datos interna de gestión de valor empresarial de Microsoft.</a:t>
            </a:r>
          </a:p>
          <a:p>
            <a:pPr marL="171384" indent="-115844" defTabSz="914192">
              <a:spcAft>
                <a:spcPts val="200"/>
              </a:spcAft>
              <a:buFont typeface="Arial" panose="020B0604020202020204" pitchFamily="34" charset="0"/>
              <a:buChar char="•"/>
            </a:pPr>
            <a:r>
              <a:rPr lang="es-MX" sz="882">
                <a:solidFill>
                  <a:srgbClr val="FFFFFF"/>
                </a:solidFill>
              </a:rPr>
              <a:t>Forrester TEI de </a:t>
            </a:r>
            <a:r>
              <a:rPr lang="es-MX" sz="882" err="1">
                <a:solidFill>
                  <a:srgbClr val="FFFFFF"/>
                </a:solidFill>
              </a:rPr>
              <a:t>Copilot</a:t>
            </a:r>
            <a:r>
              <a:rPr lang="es-MX" sz="882">
                <a:solidFill>
                  <a:srgbClr val="FFFFFF"/>
                </a:solidFill>
              </a:rPr>
              <a:t> para Microsoft 365 descubrió que los vendedores podían ahorrar 4,5 horas a la semana escribiendo propuestas y crear un 10% más de propuestas al mes
McKinsey encontró un aumento del 3-5% en los ingresos - McKinsey. El potencial económico de la IA generativa: la próxima frontera de la productividad. Junio 2023.
Forrester TEI de </a:t>
            </a:r>
            <a:r>
              <a:rPr lang="es-MX" sz="882" err="1">
                <a:solidFill>
                  <a:srgbClr val="FFFFFF"/>
                </a:solidFill>
              </a:rPr>
              <a:t>Copilot</a:t>
            </a:r>
            <a:r>
              <a:rPr lang="es-MX" sz="882">
                <a:solidFill>
                  <a:srgbClr val="FFFFFF"/>
                </a:solidFill>
              </a:rPr>
              <a:t> para Microsoft 365 descubrió que los vendedores podrían mejorar las ventas en un 1,5%, se espera que las tasas de ganancia mejoren en un 16%.
McKinsey encontró un aumento del 200% en la venta cruzada - McKinsey. El potencial económico de la IA generativa: la próxima frontera de la productividad. Junio 2023.</a:t>
            </a:r>
            <a:endParaRPr lang="en-IN" sz="882">
              <a:solidFill>
                <a:srgbClr val="FFFFFF"/>
              </a:solidFill>
              <a:latin typeface="Segoe UI"/>
            </a:endParaRPr>
          </a:p>
        </p:txBody>
      </p:sp>
      <p:sp>
        <p:nvSpPr>
          <p:cNvPr id="25" name="Rectangle: Rounded Corners 24">
            <a:extLst>
              <a:ext uri="{FF2B5EF4-FFF2-40B4-BE49-F238E27FC236}">
                <a16:creationId xmlns:a16="http://schemas.microsoft.com/office/drawing/2014/main" id="{61D5459F-A8F7-5DDD-EE39-7DF078C1804B}"/>
              </a:ext>
              <a:ext uri="{C183D7F6-B498-43B3-948B-1728B52AA6E4}">
                <adec:decorative xmlns:adec="http://schemas.microsoft.com/office/drawing/2017/decorative" val="1"/>
              </a:ext>
            </a:extLst>
          </p:cNvPr>
          <p:cNvSpPr>
            <a:spLocks/>
          </p:cNvSpPr>
          <p:nvPr/>
        </p:nvSpPr>
        <p:spPr bwMode="auto">
          <a:xfrm>
            <a:off x="9763972" y="1689307"/>
            <a:ext cx="1989051" cy="290974"/>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BENEFICIO ANUAL</a:t>
            </a:r>
          </a:p>
        </p:txBody>
      </p:sp>
    </p:spTree>
    <p:extLst>
      <p:ext uri="{BB962C8B-B14F-4D97-AF65-F5344CB8AC3E}">
        <p14:creationId xmlns:p14="http://schemas.microsoft.com/office/powerpoint/2010/main" val="97857309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001503-D231-1775-D538-5ADB51313013}"/>
              </a:ext>
            </a:extLst>
          </p:cNvPr>
          <p:cNvPicPr>
            <a:picLocks noChangeAspect="1"/>
          </p:cNvPicPr>
          <p:nvPr/>
        </p:nvPicPr>
        <p:blipFill>
          <a:blip r:embed="rId2"/>
          <a:stretch>
            <a:fillRect/>
          </a:stretch>
        </p:blipFill>
        <p:spPr>
          <a:xfrm>
            <a:off x="0" y="0"/>
            <a:ext cx="12192000" cy="6857136"/>
          </a:xfrm>
          <a:prstGeom prst="rect">
            <a:avLst/>
          </a:prstGeom>
        </p:spPr>
      </p:pic>
    </p:spTree>
    <p:extLst>
      <p:ext uri="{BB962C8B-B14F-4D97-AF65-F5344CB8AC3E}">
        <p14:creationId xmlns:p14="http://schemas.microsoft.com/office/powerpoint/2010/main" val="2840174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7413265-5C2A-87AB-541B-1B6E8C92EFA0}"/>
              </a:ext>
            </a:extLst>
          </p:cNvPr>
          <p:cNvGraphicFramePr>
            <a:graphicFrameLocks noGrp="1"/>
          </p:cNvGraphicFramePr>
          <p:nvPr>
            <p:extLst>
              <p:ext uri="{D42A27DB-BD31-4B8C-83A1-F6EECF244321}">
                <p14:modId xmlns:p14="http://schemas.microsoft.com/office/powerpoint/2010/main" val="155711530"/>
              </p:ext>
            </p:extLst>
          </p:nvPr>
        </p:nvGraphicFramePr>
        <p:xfrm>
          <a:off x="349138" y="1576565"/>
          <a:ext cx="11396853" cy="4035756"/>
        </p:xfrm>
        <a:graphic>
          <a:graphicData uri="http://schemas.openxmlformats.org/drawingml/2006/table">
            <a:tbl>
              <a:tblPr>
                <a:tableStyleId>{5C22544A-7EE6-4342-B048-85BDC9FD1C3A}</a:tableStyleId>
              </a:tblPr>
              <a:tblGrid>
                <a:gridCol w="2277772">
                  <a:extLst>
                    <a:ext uri="{9D8B030D-6E8A-4147-A177-3AD203B41FA5}">
                      <a16:colId xmlns:a16="http://schemas.microsoft.com/office/drawing/2014/main" val="1109143361"/>
                    </a:ext>
                  </a:extLst>
                </a:gridCol>
                <a:gridCol w="4356159">
                  <a:extLst>
                    <a:ext uri="{9D8B030D-6E8A-4147-A177-3AD203B41FA5}">
                      <a16:colId xmlns:a16="http://schemas.microsoft.com/office/drawing/2014/main" val="1409940046"/>
                    </a:ext>
                  </a:extLst>
                </a:gridCol>
                <a:gridCol w="2645944">
                  <a:extLst>
                    <a:ext uri="{9D8B030D-6E8A-4147-A177-3AD203B41FA5}">
                      <a16:colId xmlns:a16="http://schemas.microsoft.com/office/drawing/2014/main" val="727795284"/>
                    </a:ext>
                  </a:extLst>
                </a:gridCol>
                <a:gridCol w="2116978">
                  <a:extLst>
                    <a:ext uri="{9D8B030D-6E8A-4147-A177-3AD203B41FA5}">
                      <a16:colId xmlns:a16="http://schemas.microsoft.com/office/drawing/2014/main" val="252240580"/>
                    </a:ext>
                  </a:extLst>
                </a:gridCol>
              </a:tblGrid>
              <a:tr h="478649">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33953845"/>
                  </a:ext>
                </a:extLst>
              </a:tr>
              <a:tr h="1057580">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n-US" sz="1800" err="1">
                          <a:solidFill>
                            <a:srgbClr val="FFFFFF"/>
                          </a:solidFill>
                          <a:latin typeface="Segoe UI Semibold"/>
                        </a:rPr>
                        <a:t>Oportunidades</a:t>
                      </a:r>
                      <a:r>
                        <a:rPr lang="en-US" sz="1800">
                          <a:solidFill>
                            <a:srgbClr val="FFFFFF"/>
                          </a:solidFill>
                          <a:latin typeface="Segoe UI Semibold"/>
                        </a:rPr>
                        <a:t> </a:t>
                      </a:r>
                      <a:r>
                        <a:rPr lang="en-US" sz="1800" err="1">
                          <a:solidFill>
                            <a:srgbClr val="FFFFFF"/>
                          </a:solidFill>
                          <a:latin typeface="Segoe UI Semibold"/>
                        </a:rPr>
                        <a:t>adicionales</a:t>
                      </a:r>
                      <a:r>
                        <a:rPr lang="en-US" sz="1800">
                          <a:solidFill>
                            <a:srgbClr val="FFFFFF"/>
                          </a:solidFill>
                          <a:latin typeface="Segoe UI Semibold"/>
                        </a:rPr>
                        <a:t> </a:t>
                      </a:r>
                      <a:r>
                        <a:rPr lang="en-US" sz="1800" err="1">
                          <a:solidFill>
                            <a:srgbClr val="FFFFFF"/>
                          </a:solidFill>
                          <a:latin typeface="Segoe UI Semibold"/>
                        </a:rPr>
                        <a:t>buscadas</a:t>
                      </a:r>
                      <a:endParaRPr lang="en-US" sz="1800">
                        <a:solidFill>
                          <a:srgbClr val="FFFFFF"/>
                        </a:solidFill>
                        <a:latin typeface="Segoe UI Semibold"/>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100">
                          <a:solidFill>
                            <a:srgbClr val="FFFFFF"/>
                          </a:solidFill>
                          <a:latin typeface="Segoe UI" panose="020B0502040204020203" pitchFamily="34" charset="0"/>
                          <a:cs typeface="Segoe UI" panose="020B0502040204020203" pitchFamily="34" charset="0"/>
                        </a:rPr>
                        <a:t>Simplificación y automatización de tareas como la preparación de reuniones, el seguimiento de tareas. El envío de correos electrónicos, la creación de propuestas y la investigación de información sobre clientes y productos pueden permitir a los vendedores buscar más oportunidades. La investigación muestra un aumento del 0,4-0,5% en las oportunidades.</a:t>
                      </a:r>
                      <a:endParaRPr lang="en-AU"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defTabSz="932563">
                        <a:buFont typeface="Arial" panose="020B0604020202020204" pitchFamily="34" charset="0"/>
                        <a:buChar char="•"/>
                      </a:pPr>
                      <a:r>
                        <a:rPr lang="en-US" sz="1200">
                          <a:solidFill>
                            <a:srgbClr val="FFFFFF"/>
                          </a:solidFill>
                          <a:latin typeface="Segoe UI" panose="020B0502040204020203" pitchFamily="34" charset="0"/>
                          <a:cs typeface="Segoe UI" panose="020B0502040204020203" pitchFamily="34" charset="0"/>
                          <a:hlinkClick r:id="rId3"/>
                        </a:rPr>
                        <a:t>Respuesta a la RFP</a:t>
                      </a:r>
                      <a:endParaRPr lang="en-US" sz="1200">
                        <a:solidFill>
                          <a:srgbClr val="FFFFFF"/>
                        </a:solidFill>
                        <a:latin typeface="Segoe UI" panose="020B0502040204020203" pitchFamily="34" charset="0"/>
                        <a:cs typeface="Segoe UI" panose="020B0502040204020203" pitchFamily="34" charset="0"/>
                      </a:endParaRPr>
                    </a:p>
                    <a:p>
                      <a:pPr marL="112713" indent="-112713" defTabSz="932563">
                        <a:buFont typeface="Arial" panose="020B0604020202020204" pitchFamily="34" charset="0"/>
                        <a:buChar char="•"/>
                      </a:pPr>
                      <a:r>
                        <a:rPr lang="en-US" sz="1200">
                          <a:solidFill>
                            <a:srgbClr val="FFFFFF"/>
                          </a:solidFill>
                          <a:latin typeface="Segoe UI" panose="020B0502040204020203" pitchFamily="34" charset="0"/>
                          <a:cs typeface="Segoe UI" panose="020B0502040204020203" pitchFamily="34" charset="0"/>
                          <a:hlinkClick r:id="rId4"/>
                        </a:rPr>
                        <a:t>Crear </a:t>
                      </a:r>
                      <a:r>
                        <a:rPr lang="en-US" sz="1200" err="1">
                          <a:solidFill>
                            <a:srgbClr val="FFFFFF"/>
                          </a:solidFill>
                          <a:latin typeface="Segoe UI" panose="020B0502040204020203" pitchFamily="34" charset="0"/>
                          <a:cs typeface="Segoe UI" panose="020B0502040204020203" pitchFamily="34" charset="0"/>
                          <a:hlinkClick r:id="rId4"/>
                        </a:rPr>
                        <a:t>una</a:t>
                      </a:r>
                      <a:r>
                        <a:rPr lang="en-US" sz="1200">
                          <a:solidFill>
                            <a:srgbClr val="FFFFFF"/>
                          </a:solidFill>
                          <a:latin typeface="Segoe UI" panose="020B0502040204020203" pitchFamily="34" charset="0"/>
                          <a:cs typeface="Segoe UI" panose="020B0502040204020203" pitchFamily="34" charset="0"/>
                          <a:hlinkClick r:id="rId4"/>
                        </a:rPr>
                        <a:t> </a:t>
                      </a:r>
                      <a:r>
                        <a:rPr lang="en-US" sz="1200" err="1">
                          <a:solidFill>
                            <a:srgbClr val="FFFFFF"/>
                          </a:solidFill>
                          <a:latin typeface="Segoe UI" panose="020B0502040204020203" pitchFamily="34" charset="0"/>
                          <a:cs typeface="Segoe UI" panose="020B0502040204020203" pitchFamily="34" charset="0"/>
                          <a:hlinkClick r:id="rId4"/>
                        </a:rPr>
                        <a:t>propuesta</a:t>
                      </a:r>
                      <a:endParaRPr lang="en-US" sz="1200">
                        <a:solidFill>
                          <a:srgbClr val="FFFFFF"/>
                        </a:solidFill>
                        <a:latin typeface="Segoe UI" panose="020B0502040204020203" pitchFamily="34" charset="0"/>
                        <a:cs typeface="Segoe UI" panose="020B0502040204020203" pitchFamily="34" charset="0"/>
                      </a:endParaRPr>
                    </a:p>
                    <a:p>
                      <a:pPr marL="112713" indent="-112713" defTabSz="932563">
                        <a:buFont typeface="Arial" panose="020B0604020202020204" pitchFamily="34" charset="0"/>
                        <a:buChar char="•"/>
                      </a:pPr>
                      <a:r>
                        <a:rPr lang="en-US" sz="1200">
                          <a:solidFill>
                            <a:srgbClr val="FFFFFF"/>
                          </a:solidFill>
                          <a:latin typeface="Segoe UI" panose="020B0502040204020203" pitchFamily="34" charset="0"/>
                          <a:cs typeface="Segoe UI" panose="020B0502040204020203" pitchFamily="34" charset="0"/>
                          <a:hlinkClick r:id="rId5"/>
                        </a:rPr>
                        <a:t>Haz </a:t>
                      </a:r>
                      <a:r>
                        <a:rPr lang="en-US" sz="1200" err="1">
                          <a:solidFill>
                            <a:srgbClr val="FFFFFF"/>
                          </a:solidFill>
                          <a:latin typeface="Segoe UI" panose="020B0502040204020203" pitchFamily="34" charset="0"/>
                          <a:cs typeface="Segoe UI" panose="020B0502040204020203" pitchFamily="34" charset="0"/>
                          <a:hlinkClick r:id="rId5"/>
                        </a:rPr>
                        <a:t>una</a:t>
                      </a:r>
                      <a:r>
                        <a:rPr lang="en-US" sz="1200">
                          <a:solidFill>
                            <a:srgbClr val="FFFFFF"/>
                          </a:solidFill>
                          <a:latin typeface="Segoe UI" panose="020B0502040204020203" pitchFamily="34" charset="0"/>
                          <a:cs typeface="Segoe UI" panose="020B0502040204020203" pitchFamily="34" charset="0"/>
                          <a:hlinkClick r:id="rId5"/>
                        </a:rPr>
                        <a:t> </a:t>
                      </a:r>
                      <a:r>
                        <a:rPr lang="en-US" sz="1200" err="1">
                          <a:solidFill>
                            <a:srgbClr val="FFFFFF"/>
                          </a:solidFill>
                          <a:latin typeface="Segoe UI" panose="020B0502040204020203" pitchFamily="34" charset="0"/>
                          <a:cs typeface="Segoe UI" panose="020B0502040204020203" pitchFamily="34" charset="0"/>
                          <a:hlinkClick r:id="rId5"/>
                        </a:rPr>
                        <a:t>presentación</a:t>
                      </a:r>
                      <a:endParaRPr lang="en-US" sz="1200">
                        <a:solidFill>
                          <a:srgbClr val="FFFFFF"/>
                        </a:solidFill>
                        <a:latin typeface="Segoe UI" panose="020B0502040204020203" pitchFamily="34" charset="0"/>
                        <a:cs typeface="Segoe UI" panose="020B0502040204020203" pitchFamily="34" charset="0"/>
                      </a:endParaRPr>
                    </a:p>
                    <a:p>
                      <a:pPr marL="112713" indent="-112713" defTabSz="932563">
                        <a:buFont typeface="Arial" panose="020B0604020202020204" pitchFamily="34" charset="0"/>
                        <a:buChar char="•"/>
                      </a:pPr>
                      <a:r>
                        <a:rPr lang="es-MX" sz="1200">
                          <a:solidFill>
                            <a:srgbClr val="FFFFFF"/>
                          </a:solidFill>
                          <a:latin typeface="Segoe UI" panose="020B0502040204020203" pitchFamily="34" charset="0"/>
                          <a:cs typeface="Segoe UI" panose="020B0502040204020203" pitchFamily="34" charset="0"/>
                          <a:hlinkClick r:id="rId6"/>
                        </a:rPr>
                        <a:t>Automatiza los procesos de venta</a:t>
                      </a:r>
                      <a:endParaRPr lang="en-US"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932563">
                        <a:spcBef>
                          <a:spcPts val="1000"/>
                        </a:spcBef>
                        <a:spcAft>
                          <a:spcPts val="1000"/>
                        </a:spcAft>
                        <a:defRPr/>
                      </a:pPr>
                      <a:r>
                        <a:rPr lang="en-US" sz="1800" spc="-50">
                          <a:ln w="3175">
                            <a:noFill/>
                          </a:ln>
                          <a:gradFill>
                            <a:gsLst>
                              <a:gs pos="15000">
                                <a:srgbClr val="8DC8E8"/>
                              </a:gs>
                              <a:gs pos="85000">
                                <a:srgbClr val="C5B4E3"/>
                              </a:gs>
                            </a:gsLst>
                            <a:lin ang="2700000" scaled="1"/>
                          </a:gradFill>
                          <a:latin typeface="Segoe UI Semibold"/>
                          <a:ea typeface="+mj-lt"/>
                          <a:cs typeface="Segoe UI" pitchFamily="34" charset="0"/>
                        </a:rPr>
                        <a:t>0.2% </a:t>
                      </a:r>
                      <a:r>
                        <a:rPr lang="en-US" sz="1800" spc="-50" err="1">
                          <a:ln w="3175">
                            <a:noFill/>
                          </a:ln>
                          <a:gradFill>
                            <a:gsLst>
                              <a:gs pos="15000">
                                <a:srgbClr val="8DC8E8"/>
                              </a:gs>
                              <a:gs pos="85000">
                                <a:srgbClr val="C5B4E3"/>
                              </a:gs>
                            </a:gsLst>
                            <a:lin ang="2700000" scaled="1"/>
                          </a:gradFill>
                          <a:latin typeface="Segoe UI Semibold"/>
                          <a:ea typeface="+mj-lt"/>
                          <a:cs typeface="Segoe UI" pitchFamily="34" charset="0"/>
                        </a:rPr>
                        <a:t>Aumentar</a:t>
                      </a:r>
                      <a:r>
                        <a:rPr lang="en-US" sz="1800" spc="-50">
                          <a:ln w="3175">
                            <a:noFill/>
                          </a:ln>
                          <a:gradFill>
                            <a:gsLst>
                              <a:gs pos="15000">
                                <a:srgbClr val="8DC8E8"/>
                              </a:gs>
                              <a:gs pos="85000">
                                <a:srgbClr val="C5B4E3"/>
                              </a:gs>
                            </a:gsLst>
                            <a:lin ang="2700000" scaled="1"/>
                          </a:gradFill>
                          <a:latin typeface="Segoe UI Semibold"/>
                          <a:ea typeface="+mj-lt"/>
                          <a:cs typeface="Segoe UI" pitchFamily="34" charset="0"/>
                        </a:rPr>
                        <a:t> las </a:t>
                      </a:r>
                      <a:r>
                        <a:rPr lang="en-US" sz="1800" spc="-50" err="1">
                          <a:ln w="3175">
                            <a:noFill/>
                          </a:ln>
                          <a:gradFill>
                            <a:gsLst>
                              <a:gs pos="15000">
                                <a:srgbClr val="8DC8E8"/>
                              </a:gs>
                              <a:gs pos="85000">
                                <a:srgbClr val="C5B4E3"/>
                              </a:gs>
                            </a:gsLst>
                            <a:lin ang="2700000" scaled="1"/>
                          </a:gradFill>
                          <a:latin typeface="Segoe UI Semibold"/>
                          <a:ea typeface="+mj-lt"/>
                          <a:cs typeface="Segoe UI" pitchFamily="34" charset="0"/>
                        </a:rPr>
                        <a:t>oportunidades</a:t>
                      </a:r>
                      <a:endParaRPr lang="en-IN"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1334431"/>
                  </a:ext>
                </a:extLst>
              </a:tr>
              <a:tr h="1208663">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800">
                          <a:solidFill>
                            <a:srgbClr val="FFFFFF"/>
                          </a:solidFill>
                          <a:latin typeface="Segoe UI Semibold"/>
                        </a:rPr>
                        <a:t>Aumento de la tasa de cierre</a:t>
                      </a:r>
                      <a:endParaRPr lang="en-US" sz="1800">
                        <a:solidFill>
                          <a:srgbClr val="FFFFFF"/>
                        </a:solidFill>
                        <a:latin typeface="Segoe UI Semibold"/>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100" kern="1200">
                          <a:solidFill>
                            <a:srgbClr val="FFFFFF"/>
                          </a:solidFill>
                          <a:latin typeface="Segoe UI" panose="020B0502040204020203" pitchFamily="34" charset="0"/>
                          <a:ea typeface="+mn-ea"/>
                          <a:cs typeface="Segoe UI" panose="020B0502040204020203" pitchFamily="34" charset="0"/>
                        </a:rPr>
                        <a:t>Mejorar el cliente del contenido de marketing y las interacciones con los clientes, como los correos electrónicos y las reuniones, puede ayudar a mejorar las tasas de cierre. Además, mejorar la segmentación, el análisis de precios y la creación de promociones efectivas también pueden mejorar la tasa de cierre.</a:t>
                      </a: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algn="l" defTabSz="932563" rtl="0" eaLnBrk="1" latinLnBrk="0" hangingPunct="1">
                        <a:buFont typeface="Arial" panose="020B0604020202020204" pitchFamily="34" charset="0"/>
                        <a:buChar char="•"/>
                      </a:pPr>
                      <a:r>
                        <a:rPr lang="es-MX" sz="1200" kern="1200">
                          <a:solidFill>
                            <a:srgbClr val="FFFFFF"/>
                          </a:solidFill>
                          <a:latin typeface="Segoe UI" panose="020B0502040204020203" pitchFamily="34" charset="0"/>
                          <a:ea typeface="+mn-ea"/>
                          <a:cs typeface="Segoe UI" panose="020B0502040204020203" pitchFamily="34" charset="0"/>
                          <a:hlinkClick r:id="rId7"/>
                        </a:rPr>
                        <a:t>Mejorar las reuniones con los clientes</a:t>
                      </a:r>
                      <a:endParaRPr lang="en-US" sz="1200" kern="1200">
                        <a:solidFill>
                          <a:srgbClr val="FFFFFF"/>
                        </a:solidFill>
                        <a:latin typeface="Segoe UI" panose="020B0502040204020203" pitchFamily="34" charset="0"/>
                        <a:ea typeface="+mn-ea"/>
                        <a:cs typeface="Segoe UI" panose="020B0502040204020203" pitchFamily="34" charset="0"/>
                      </a:endParaRPr>
                    </a:p>
                    <a:p>
                      <a:pPr marL="112713" indent="-112713" defTabSz="932563">
                        <a:buFont typeface="Arial" panose="020B0604020202020204" pitchFamily="34" charset="0"/>
                        <a:buChar char="•"/>
                      </a:pPr>
                      <a:r>
                        <a:rPr lang="en-US" sz="1200">
                          <a:solidFill>
                            <a:srgbClr val="FFFFFF"/>
                          </a:solidFill>
                          <a:latin typeface="Segoe UI" panose="020B0502040204020203" pitchFamily="34" charset="0"/>
                          <a:cs typeface="Segoe UI" panose="020B0502040204020203" pitchFamily="34" charset="0"/>
                          <a:hlinkClick r:id="rId3"/>
                        </a:rPr>
                        <a:t>Respuesta a la RFP</a:t>
                      </a:r>
                      <a:endParaRPr lang="en-US" sz="1200">
                        <a:solidFill>
                          <a:srgbClr val="FFFFFF"/>
                        </a:solidFill>
                        <a:latin typeface="Segoe UI" panose="020B0502040204020203" pitchFamily="34" charset="0"/>
                        <a:cs typeface="Segoe UI" panose="020B0502040204020203" pitchFamily="34" charset="0"/>
                      </a:endParaRPr>
                    </a:p>
                    <a:p>
                      <a:pPr marL="112713" indent="-112713" defTabSz="932563">
                        <a:buFont typeface="Arial" panose="020B0604020202020204" pitchFamily="34" charset="0"/>
                        <a:buChar char="•"/>
                      </a:pPr>
                      <a:r>
                        <a:rPr lang="en-US" sz="1200">
                          <a:solidFill>
                            <a:srgbClr val="FFFFFF"/>
                          </a:solidFill>
                          <a:latin typeface="Segoe UI" panose="020B0502040204020203" pitchFamily="34" charset="0"/>
                          <a:cs typeface="Segoe UI" panose="020B0502040204020203" pitchFamily="34" charset="0"/>
                          <a:hlinkClick r:id="rId4"/>
                        </a:rPr>
                        <a:t>Crear </a:t>
                      </a:r>
                      <a:r>
                        <a:rPr lang="en-US" sz="1200" err="1">
                          <a:solidFill>
                            <a:srgbClr val="FFFFFF"/>
                          </a:solidFill>
                          <a:latin typeface="Segoe UI" panose="020B0502040204020203" pitchFamily="34" charset="0"/>
                          <a:cs typeface="Segoe UI" panose="020B0502040204020203" pitchFamily="34" charset="0"/>
                          <a:hlinkClick r:id="rId4"/>
                        </a:rPr>
                        <a:t>una</a:t>
                      </a:r>
                      <a:r>
                        <a:rPr lang="en-US" sz="1200">
                          <a:solidFill>
                            <a:srgbClr val="FFFFFF"/>
                          </a:solidFill>
                          <a:latin typeface="Segoe UI" panose="020B0502040204020203" pitchFamily="34" charset="0"/>
                          <a:cs typeface="Segoe UI" panose="020B0502040204020203" pitchFamily="34" charset="0"/>
                          <a:hlinkClick r:id="rId4"/>
                        </a:rPr>
                        <a:t> </a:t>
                      </a:r>
                      <a:r>
                        <a:rPr lang="en-US" sz="1200" err="1">
                          <a:solidFill>
                            <a:srgbClr val="FFFFFF"/>
                          </a:solidFill>
                          <a:latin typeface="Segoe UI" panose="020B0502040204020203" pitchFamily="34" charset="0"/>
                          <a:cs typeface="Segoe UI" panose="020B0502040204020203" pitchFamily="34" charset="0"/>
                          <a:hlinkClick r:id="rId4"/>
                        </a:rPr>
                        <a:t>propuesta</a:t>
                      </a:r>
                      <a:endParaRPr lang="en-US" sz="1200">
                        <a:solidFill>
                          <a:srgbClr val="FFFFFF"/>
                        </a:solidFill>
                        <a:latin typeface="Segoe UI" panose="020B0502040204020203" pitchFamily="34" charset="0"/>
                        <a:cs typeface="Segoe UI" panose="020B0502040204020203" pitchFamily="34" charset="0"/>
                      </a:endParaRPr>
                    </a:p>
                    <a:p>
                      <a:pPr marL="112713" indent="-112713" defTabSz="932563">
                        <a:buFont typeface="Arial" panose="020B0604020202020204" pitchFamily="34" charset="0"/>
                        <a:buChar char="•"/>
                      </a:pPr>
                      <a:r>
                        <a:rPr lang="en-US" sz="1200">
                          <a:solidFill>
                            <a:srgbClr val="FFFFFF"/>
                          </a:solidFill>
                          <a:latin typeface="Segoe UI" panose="020B0502040204020203" pitchFamily="34" charset="0"/>
                          <a:cs typeface="Segoe UI" panose="020B0502040204020203" pitchFamily="34" charset="0"/>
                          <a:hlinkClick r:id="rId5"/>
                        </a:rPr>
                        <a:t>Haz </a:t>
                      </a:r>
                      <a:r>
                        <a:rPr lang="en-US" sz="1200" err="1">
                          <a:solidFill>
                            <a:srgbClr val="FFFFFF"/>
                          </a:solidFill>
                          <a:latin typeface="Segoe UI" panose="020B0502040204020203" pitchFamily="34" charset="0"/>
                          <a:cs typeface="Segoe UI" panose="020B0502040204020203" pitchFamily="34" charset="0"/>
                          <a:hlinkClick r:id="rId5"/>
                        </a:rPr>
                        <a:t>una</a:t>
                      </a:r>
                      <a:r>
                        <a:rPr lang="en-US" sz="1200">
                          <a:solidFill>
                            <a:srgbClr val="FFFFFF"/>
                          </a:solidFill>
                          <a:latin typeface="Segoe UI" panose="020B0502040204020203" pitchFamily="34" charset="0"/>
                          <a:cs typeface="Segoe UI" panose="020B0502040204020203" pitchFamily="34" charset="0"/>
                          <a:hlinkClick r:id="rId5"/>
                        </a:rPr>
                        <a:t> </a:t>
                      </a:r>
                      <a:r>
                        <a:rPr lang="en-US" sz="1200" err="1">
                          <a:solidFill>
                            <a:srgbClr val="FFFFFF"/>
                          </a:solidFill>
                          <a:latin typeface="Segoe UI" panose="020B0502040204020203" pitchFamily="34" charset="0"/>
                          <a:cs typeface="Segoe UI" panose="020B0502040204020203" pitchFamily="34" charset="0"/>
                          <a:hlinkClick r:id="rId5"/>
                        </a:rPr>
                        <a:t>presentación</a:t>
                      </a:r>
                      <a:endParaRPr lang="en-US" sz="1200">
                        <a:solidFill>
                          <a:srgbClr val="FFFFFF"/>
                        </a:solidFill>
                        <a:latin typeface="Segoe UI" panose="020B0502040204020203" pitchFamily="34" charset="0"/>
                        <a:cs typeface="Segoe UI" panose="020B0502040204020203" pitchFamily="34" charset="0"/>
                      </a:endParaRPr>
                    </a:p>
                    <a:p>
                      <a:pPr marL="112713" marR="0" lvl="0" indent="-112713" algn="l" defTabSz="93256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a:solidFill>
                            <a:srgbClr val="FFFFFF"/>
                          </a:solidFill>
                          <a:latin typeface="Segoe UI" panose="020B0502040204020203" pitchFamily="34" charset="0"/>
                          <a:cs typeface="Segoe UI" panose="020B0502040204020203" pitchFamily="34" charset="0"/>
                          <a:hlinkClick r:id="rId6"/>
                        </a:rPr>
                        <a:t>Automatiza los procesos de venta</a:t>
                      </a:r>
                      <a:endParaRPr lang="en-US"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932563">
                        <a:spcBef>
                          <a:spcPts val="1000"/>
                        </a:spcBef>
                        <a:spcAft>
                          <a:spcPts val="1000"/>
                        </a:spcAft>
                        <a:defRPr/>
                      </a:pPr>
                      <a:r>
                        <a:rPr lang="en-US" sz="1800" spc="-50">
                          <a:ln w="3175">
                            <a:noFill/>
                          </a:ln>
                          <a:gradFill>
                            <a:gsLst>
                              <a:gs pos="15000">
                                <a:srgbClr val="8DC8E8"/>
                              </a:gs>
                              <a:gs pos="85000">
                                <a:srgbClr val="C5B4E3"/>
                              </a:gs>
                            </a:gsLst>
                            <a:lin ang="2700000" scaled="1"/>
                          </a:gradFill>
                          <a:latin typeface="Segoe UI Semibold"/>
                          <a:ea typeface="+mj-lt"/>
                          <a:cs typeface="Segoe UI" pitchFamily="34" charset="0"/>
                        </a:rPr>
                        <a:t>1.5% </a:t>
                      </a:r>
                      <a:r>
                        <a:rPr lang="es-MX" sz="1800" spc="-50">
                          <a:ln w="3175">
                            <a:noFill/>
                          </a:ln>
                          <a:gradFill>
                            <a:gsLst>
                              <a:gs pos="15000">
                                <a:srgbClr val="8DC8E8"/>
                              </a:gs>
                              <a:gs pos="85000">
                                <a:srgbClr val="C5B4E3"/>
                              </a:gs>
                            </a:gsLst>
                            <a:lin ang="2700000" scaled="1"/>
                          </a:gradFill>
                          <a:latin typeface="Segoe UI Semibold"/>
                          <a:ea typeface="+mj-lt"/>
                          <a:cs typeface="Segoe UI" pitchFamily="34" charset="0"/>
                        </a:rPr>
                        <a:t>Aumento de la tasa de cierre</a:t>
                      </a:r>
                      <a:endParaRPr lang="en-IN"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9954728"/>
                  </a:ext>
                </a:extLst>
              </a:tr>
              <a:tr h="1165352">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800" kern="1200">
                          <a:solidFill>
                            <a:srgbClr val="FFFFFF"/>
                          </a:solidFill>
                          <a:latin typeface="Segoe UI Semibold"/>
                          <a:ea typeface="+mn-ea"/>
                          <a:cs typeface="+mn-cs"/>
                        </a:rPr>
                        <a:t>Aumento del tamaño de la operación</a:t>
                      </a:r>
                      <a:endParaRPr lang="en-US" sz="1800" kern="1200">
                        <a:solidFill>
                          <a:srgbClr val="FFFFFF"/>
                        </a:solidFill>
                        <a:latin typeface="Segoe UI Semibold"/>
                        <a:ea typeface="+mn-ea"/>
                        <a:cs typeface="+mn-cs"/>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100" kern="1200" err="1">
                          <a:solidFill>
                            <a:srgbClr val="FFFFFF"/>
                          </a:solidFill>
                          <a:latin typeface="Segoe UI" panose="020B0502040204020203" pitchFamily="34" charset="0"/>
                          <a:ea typeface="+mn-ea"/>
                          <a:cs typeface="Segoe UI" panose="020B0502040204020203" pitchFamily="34" charset="0"/>
                        </a:rPr>
                        <a:t>Copilot</a:t>
                      </a:r>
                      <a:r>
                        <a:rPr lang="es-MX" sz="1100" kern="1200">
                          <a:solidFill>
                            <a:srgbClr val="FFFFFF"/>
                          </a:solidFill>
                          <a:latin typeface="Segoe UI" panose="020B0502040204020203" pitchFamily="34" charset="0"/>
                          <a:ea typeface="+mn-ea"/>
                          <a:cs typeface="Segoe UI" panose="020B0502040204020203" pitchFamily="34" charset="0"/>
                        </a:rPr>
                        <a:t> ayuda a ampliar las oportunidades a través de la venta cruzada. Los vendedores pueden usar </a:t>
                      </a:r>
                      <a:r>
                        <a:rPr lang="es-MX" sz="1100" kern="1200" err="1">
                          <a:solidFill>
                            <a:srgbClr val="FFFFFF"/>
                          </a:solidFill>
                          <a:latin typeface="Segoe UI" panose="020B0502040204020203" pitchFamily="34" charset="0"/>
                          <a:ea typeface="+mn-ea"/>
                          <a:cs typeface="Segoe UI" panose="020B0502040204020203" pitchFamily="34" charset="0"/>
                        </a:rPr>
                        <a:t>Copilot</a:t>
                      </a:r>
                      <a:r>
                        <a:rPr lang="es-MX" sz="1100" kern="1200">
                          <a:solidFill>
                            <a:srgbClr val="FFFFFF"/>
                          </a:solidFill>
                          <a:latin typeface="Segoe UI" panose="020B0502040204020203" pitchFamily="34" charset="0"/>
                          <a:ea typeface="+mn-ea"/>
                          <a:cs typeface="Segoe UI" panose="020B0502040204020203" pitchFamily="34" charset="0"/>
                        </a:rPr>
                        <a:t> para obtener sugerencias de oportunidades de venta cruzada y, a continuación, investigar una mejor historia juntos. </a:t>
                      </a:r>
                      <a:r>
                        <a:rPr lang="es-MX" sz="1100" kern="1200" err="1">
                          <a:solidFill>
                            <a:srgbClr val="FFFFFF"/>
                          </a:solidFill>
                          <a:latin typeface="Segoe UI" panose="020B0502040204020203" pitchFamily="34" charset="0"/>
                          <a:ea typeface="+mn-ea"/>
                          <a:cs typeface="Segoe UI" panose="020B0502040204020203" pitchFamily="34" charset="0"/>
                        </a:rPr>
                        <a:t>Copilot</a:t>
                      </a:r>
                      <a:r>
                        <a:rPr lang="es-MX" sz="1100" kern="1200">
                          <a:solidFill>
                            <a:srgbClr val="FFFFFF"/>
                          </a:solidFill>
                          <a:latin typeface="Segoe UI" panose="020B0502040204020203" pitchFamily="34" charset="0"/>
                          <a:ea typeface="+mn-ea"/>
                          <a:cs typeface="Segoe UI" panose="020B0502040204020203" pitchFamily="34" charset="0"/>
                        </a:rPr>
                        <a:t> también ayuda a reunir cotizaciones y propuestas. La investigación muestra un aumento del 2,5-3,1% en las ventas adicionales o cruzadas.</a:t>
                      </a: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algn="l" defTabSz="932563" rtl="0" eaLnBrk="1" latinLnBrk="0" hangingPunct="1">
                        <a:buFont typeface="Arial" panose="020B0604020202020204" pitchFamily="34" charset="0"/>
                        <a:buChar char="•"/>
                      </a:pPr>
                      <a:r>
                        <a:rPr lang="es-MX" sz="1200" kern="1200">
                          <a:solidFill>
                            <a:srgbClr val="FFFFFF"/>
                          </a:solidFill>
                          <a:latin typeface="Segoe UI" panose="020B0502040204020203" pitchFamily="34" charset="0"/>
                          <a:ea typeface="+mn-ea"/>
                          <a:cs typeface="Segoe UI" panose="020B0502040204020203" pitchFamily="34" charset="0"/>
                          <a:hlinkClick r:id="rId7"/>
                        </a:rPr>
                        <a:t>Mejorar las reuniones con los clientes</a:t>
                      </a:r>
                      <a:endParaRPr lang="en-US" sz="1200" kern="1200">
                        <a:solidFill>
                          <a:srgbClr val="FFFFFF"/>
                        </a:solidFill>
                        <a:latin typeface="Segoe UI" panose="020B0502040204020203" pitchFamily="34" charset="0"/>
                        <a:ea typeface="+mn-ea"/>
                        <a:cs typeface="Segoe UI" panose="020B0502040204020203" pitchFamily="34" charset="0"/>
                      </a:endParaRPr>
                    </a:p>
                    <a:p>
                      <a:pPr marL="112713" indent="-112713" defTabSz="932563">
                        <a:buFont typeface="Arial" panose="020B0604020202020204" pitchFamily="34" charset="0"/>
                        <a:buChar char="•"/>
                      </a:pPr>
                      <a:r>
                        <a:rPr lang="en-US" sz="1200">
                          <a:solidFill>
                            <a:srgbClr val="FFFFFF"/>
                          </a:solidFill>
                          <a:latin typeface="Segoe UI" panose="020B0502040204020203" pitchFamily="34" charset="0"/>
                          <a:cs typeface="Segoe UI" panose="020B0502040204020203" pitchFamily="34" charset="0"/>
                          <a:hlinkClick r:id="rId4"/>
                        </a:rPr>
                        <a:t>Crear </a:t>
                      </a:r>
                      <a:r>
                        <a:rPr lang="en-US" sz="1200" err="1">
                          <a:solidFill>
                            <a:srgbClr val="FFFFFF"/>
                          </a:solidFill>
                          <a:latin typeface="Segoe UI" panose="020B0502040204020203" pitchFamily="34" charset="0"/>
                          <a:cs typeface="Segoe UI" panose="020B0502040204020203" pitchFamily="34" charset="0"/>
                          <a:hlinkClick r:id="rId4"/>
                        </a:rPr>
                        <a:t>una</a:t>
                      </a:r>
                      <a:r>
                        <a:rPr lang="en-US" sz="1200">
                          <a:solidFill>
                            <a:srgbClr val="FFFFFF"/>
                          </a:solidFill>
                          <a:latin typeface="Segoe UI" panose="020B0502040204020203" pitchFamily="34" charset="0"/>
                          <a:cs typeface="Segoe UI" panose="020B0502040204020203" pitchFamily="34" charset="0"/>
                          <a:hlinkClick r:id="rId4"/>
                        </a:rPr>
                        <a:t> </a:t>
                      </a:r>
                      <a:r>
                        <a:rPr lang="en-US" sz="1200" err="1">
                          <a:solidFill>
                            <a:srgbClr val="FFFFFF"/>
                          </a:solidFill>
                          <a:latin typeface="Segoe UI" panose="020B0502040204020203" pitchFamily="34" charset="0"/>
                          <a:cs typeface="Segoe UI" panose="020B0502040204020203" pitchFamily="34" charset="0"/>
                          <a:hlinkClick r:id="rId4"/>
                        </a:rPr>
                        <a:t>propuesta</a:t>
                      </a:r>
                      <a:endParaRPr lang="en-US" sz="1200">
                        <a:solidFill>
                          <a:srgbClr val="FFFFFF"/>
                        </a:solidFill>
                        <a:latin typeface="Segoe UI" panose="020B0502040204020203" pitchFamily="34" charset="0"/>
                        <a:cs typeface="Segoe UI" panose="020B0502040204020203" pitchFamily="34" charset="0"/>
                      </a:endParaRPr>
                    </a:p>
                    <a:p>
                      <a:pPr marL="112713" indent="-112713" defTabSz="932563">
                        <a:buFont typeface="Arial" panose="020B0604020202020204" pitchFamily="34" charset="0"/>
                        <a:buChar char="•"/>
                      </a:pPr>
                      <a:r>
                        <a:rPr lang="en-US" sz="1200">
                          <a:solidFill>
                            <a:srgbClr val="FFFFFF"/>
                          </a:solidFill>
                          <a:latin typeface="Segoe UI" panose="020B0502040204020203" pitchFamily="34" charset="0"/>
                          <a:cs typeface="Segoe UI" panose="020B0502040204020203" pitchFamily="34" charset="0"/>
                          <a:hlinkClick r:id="rId5"/>
                        </a:rPr>
                        <a:t>Haz </a:t>
                      </a:r>
                      <a:r>
                        <a:rPr lang="en-US" sz="1200" err="1">
                          <a:solidFill>
                            <a:srgbClr val="FFFFFF"/>
                          </a:solidFill>
                          <a:latin typeface="Segoe UI" panose="020B0502040204020203" pitchFamily="34" charset="0"/>
                          <a:cs typeface="Segoe UI" panose="020B0502040204020203" pitchFamily="34" charset="0"/>
                          <a:hlinkClick r:id="rId5"/>
                        </a:rPr>
                        <a:t>una</a:t>
                      </a:r>
                      <a:r>
                        <a:rPr lang="en-US" sz="1200">
                          <a:solidFill>
                            <a:srgbClr val="FFFFFF"/>
                          </a:solidFill>
                          <a:latin typeface="Segoe UI" panose="020B0502040204020203" pitchFamily="34" charset="0"/>
                          <a:cs typeface="Segoe UI" panose="020B0502040204020203" pitchFamily="34" charset="0"/>
                          <a:hlinkClick r:id="rId5"/>
                        </a:rPr>
                        <a:t> </a:t>
                      </a:r>
                      <a:r>
                        <a:rPr lang="en-US" sz="1200" err="1">
                          <a:solidFill>
                            <a:srgbClr val="FFFFFF"/>
                          </a:solidFill>
                          <a:latin typeface="Segoe UI" panose="020B0502040204020203" pitchFamily="34" charset="0"/>
                          <a:cs typeface="Segoe UI" panose="020B0502040204020203" pitchFamily="34" charset="0"/>
                          <a:hlinkClick r:id="rId5"/>
                        </a:rPr>
                        <a:t>presentación</a:t>
                      </a:r>
                      <a:endParaRPr lang="en-US" sz="1200">
                        <a:solidFill>
                          <a:srgbClr val="FFFFFF"/>
                        </a:solidFill>
                        <a:latin typeface="Segoe UI" panose="020B0502040204020203" pitchFamily="34" charset="0"/>
                        <a:cs typeface="Segoe UI" panose="020B0502040204020203" pitchFamily="34" charset="0"/>
                      </a:endParaRPr>
                    </a:p>
                    <a:p>
                      <a:pPr marL="0" marR="0" lvl="0" indent="0" algn="l" defTabSz="93256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32563" rtl="0" eaLnBrk="1" fontAlgn="auto" latinLnBrk="0" hangingPunct="1">
                        <a:lnSpc>
                          <a:spcPct val="100000"/>
                        </a:lnSpc>
                        <a:spcBef>
                          <a:spcPts val="1000"/>
                        </a:spcBef>
                        <a:spcAft>
                          <a:spcPts val="1000"/>
                        </a:spcAft>
                        <a:buClrTx/>
                        <a:buSzTx/>
                        <a:buFontTx/>
                        <a:buNone/>
                        <a:tabLst/>
                        <a:defRPr/>
                      </a:pPr>
                      <a:r>
                        <a:rPr lang="en-US" sz="1800" kern="1200" spc="-50">
                          <a:ln w="3175">
                            <a:noFill/>
                          </a:ln>
                          <a:gradFill>
                            <a:gsLst>
                              <a:gs pos="15000">
                                <a:srgbClr val="8DC8E8"/>
                              </a:gs>
                              <a:gs pos="85000">
                                <a:srgbClr val="C5B4E3"/>
                              </a:gs>
                            </a:gsLst>
                            <a:lin ang="2700000" scaled="1"/>
                          </a:gradFill>
                          <a:latin typeface="Segoe UI Semibold"/>
                          <a:ea typeface="+mj-lt"/>
                          <a:cs typeface="Segoe UI" pitchFamily="34" charset="0"/>
                        </a:rPr>
                        <a:t>2.5% </a:t>
                      </a:r>
                      <a:r>
                        <a:rPr lang="es-MX" sz="1800" kern="1200" spc="-50">
                          <a:ln w="3175">
                            <a:noFill/>
                          </a:ln>
                          <a:gradFill>
                            <a:gsLst>
                              <a:gs pos="15000">
                                <a:srgbClr val="8DC8E8"/>
                              </a:gs>
                              <a:gs pos="85000">
                                <a:srgbClr val="C5B4E3"/>
                              </a:gs>
                            </a:gsLst>
                            <a:lin ang="2700000" scaled="1"/>
                          </a:gradFill>
                          <a:latin typeface="Segoe UI Semibold"/>
                          <a:ea typeface="+mj-lt"/>
                          <a:cs typeface="Segoe UI" pitchFamily="34" charset="0"/>
                        </a:rPr>
                        <a:t>Aumento en el tamaño del negocio</a:t>
                      </a:r>
                      <a:endParaRPr lang="en-US" sz="1800" kern="1200" spc="-50">
                        <a:ln w="3175">
                          <a:noFill/>
                        </a:ln>
                        <a:gradFill>
                          <a:gsLst>
                            <a:gs pos="15000">
                              <a:srgbClr val="8DC8E8"/>
                            </a:gs>
                            <a:gs pos="85000">
                              <a:srgbClr val="C5B4E3"/>
                            </a:gs>
                          </a:gsLst>
                          <a:lin ang="2700000" scaled="1"/>
                        </a:gradFill>
                        <a:latin typeface="Segoe UI Semibold"/>
                        <a:ea typeface="+mj-lt"/>
                        <a:cs typeface="Segoe UI" pitchFamily="34" charset="0"/>
                      </a:endParaRPr>
                    </a:p>
                    <a:p>
                      <a:pPr marL="0" marR="0" lvl="0" indent="0" algn="l" defTabSz="951304" rtl="0" eaLnBrk="1" fontAlgn="auto" latinLnBrk="0" hangingPunct="1">
                        <a:lnSpc>
                          <a:spcPct val="100000"/>
                        </a:lnSpc>
                        <a:spcBef>
                          <a:spcPts val="0"/>
                        </a:spcBef>
                        <a:spcAft>
                          <a:spcPts val="0"/>
                        </a:spcAft>
                        <a:buClrTx/>
                        <a:buSzTx/>
                        <a:buFontTx/>
                        <a:buNone/>
                        <a:tabLst/>
                        <a:defRPr/>
                      </a:pPr>
                      <a:endParaRPr lang="en-US" sz="14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462900"/>
                  </a:ext>
                </a:extLst>
              </a:tr>
            </a:tbl>
          </a:graphicData>
        </a:graphic>
      </p:graphicFrame>
      <p:sp>
        <p:nvSpPr>
          <p:cNvPr id="3" name="Rectangle: Rounded Corners 2">
            <a:extLst>
              <a:ext uri="{FF2B5EF4-FFF2-40B4-BE49-F238E27FC236}">
                <a16:creationId xmlns:a16="http://schemas.microsoft.com/office/drawing/2014/main" id="{3332BFF1-0F1C-8BEE-A9F1-15CA7196FB9B}"/>
              </a:ext>
              <a:ext uri="{C183D7F6-B498-43B3-948B-1728B52AA6E4}">
                <adec:decorative xmlns:adec="http://schemas.microsoft.com/office/drawing/2017/decorative" val="1"/>
              </a:ext>
            </a:extLst>
          </p:cNvPr>
          <p:cNvSpPr>
            <a:spLocks/>
          </p:cNvSpPr>
          <p:nvPr/>
        </p:nvSpPr>
        <p:spPr bwMode="auto">
          <a:xfrm>
            <a:off x="356170" y="1676176"/>
            <a:ext cx="2140954" cy="295148"/>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KPI</a:t>
            </a:r>
          </a:p>
        </p:txBody>
      </p:sp>
      <p:sp>
        <p:nvSpPr>
          <p:cNvPr id="48" name="Rectangle: Rounded Corners 47">
            <a:extLst>
              <a:ext uri="{FF2B5EF4-FFF2-40B4-BE49-F238E27FC236}">
                <a16:creationId xmlns:a16="http://schemas.microsoft.com/office/drawing/2014/main" id="{47F81FBE-0E9B-7422-FFA5-FC7CFE54865A}"/>
              </a:ext>
              <a:ext uri="{C183D7F6-B498-43B3-948B-1728B52AA6E4}">
                <adec:decorative xmlns:adec="http://schemas.microsoft.com/office/drawing/2017/decorative" val="1"/>
              </a:ext>
            </a:extLst>
          </p:cNvPr>
          <p:cNvSpPr>
            <a:spLocks/>
          </p:cNvSpPr>
          <p:nvPr/>
        </p:nvSpPr>
        <p:spPr bwMode="auto">
          <a:xfrm>
            <a:off x="2760243" y="1676176"/>
            <a:ext cx="4104919" cy="295148"/>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defRPr/>
            </a:pPr>
            <a:r>
              <a:rPr lang="en-US" sz="1175">
                <a:solidFill>
                  <a:srgbClr val="091F2C"/>
                </a:solidFill>
                <a:latin typeface="Segoe UI Semibold"/>
                <a:cs typeface="Segoe UI" pitchFamily="34" charset="0"/>
              </a:rPr>
              <a:t>DESCRIPCIÓN</a:t>
            </a:r>
          </a:p>
        </p:txBody>
      </p:sp>
      <p:sp>
        <p:nvSpPr>
          <p:cNvPr id="9" name="Title 8">
            <a:extLst>
              <a:ext uri="{FF2B5EF4-FFF2-40B4-BE49-F238E27FC236}">
                <a16:creationId xmlns:a16="http://schemas.microsoft.com/office/drawing/2014/main" id="{4708D2C4-9BB9-1B0D-AEC0-2B9F1A4C63A2}"/>
              </a:ext>
            </a:extLst>
          </p:cNvPr>
          <p:cNvSpPr>
            <a:spLocks noGrp="1"/>
          </p:cNvSpPr>
          <p:nvPr>
            <p:ph type="title"/>
          </p:nvPr>
        </p:nvSpPr>
        <p:spPr>
          <a:xfrm>
            <a:off x="356169" y="69274"/>
            <a:ext cx="11016957" cy="977640"/>
          </a:xfrm>
        </p:spPr>
        <p:txBody>
          <a:bodyPr/>
          <a:lstStyle/>
          <a:p>
            <a:pPr algn="l"/>
            <a:r>
              <a:rPr lang="en-US"/>
              <a:t>Ventas</a:t>
            </a:r>
            <a:br>
              <a:rPr lang="en-US" sz="2353"/>
            </a:br>
            <a:r>
              <a:rPr lang="es-MX" sz="2353"/>
              <a:t>Impacto de los KPI de Microsoft </a:t>
            </a:r>
            <a:r>
              <a:rPr lang="es-MX" sz="2353" err="1"/>
              <a:t>Copilot</a:t>
            </a:r>
            <a:endParaRPr lang="en-US"/>
          </a:p>
        </p:txBody>
      </p:sp>
      <p:pic>
        <p:nvPicPr>
          <p:cNvPr id="19" name="Picture 18" descr="A rainbow colored logo on a black background&#10;&#10;Description automatically generated">
            <a:extLst>
              <a:ext uri="{FF2B5EF4-FFF2-40B4-BE49-F238E27FC236}">
                <a16:creationId xmlns:a16="http://schemas.microsoft.com/office/drawing/2014/main" id="{F4661990-EE9E-460D-D030-94AFD9F21AD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356857" y="301204"/>
            <a:ext cx="547545" cy="547545"/>
          </a:xfrm>
          <a:prstGeom prst="rect">
            <a:avLst/>
          </a:prstGeom>
        </p:spPr>
      </p:pic>
      <p:sp>
        <p:nvSpPr>
          <p:cNvPr id="20" name="TextBox 19">
            <a:extLst>
              <a:ext uri="{FF2B5EF4-FFF2-40B4-BE49-F238E27FC236}">
                <a16:creationId xmlns:a16="http://schemas.microsoft.com/office/drawing/2014/main" id="{9D00D581-6E1C-FAC7-7944-9A73D2EC5FA6}"/>
              </a:ext>
            </a:extLst>
          </p:cNvPr>
          <p:cNvSpPr txBox="1">
            <a:spLocks/>
          </p:cNvSpPr>
          <p:nvPr/>
        </p:nvSpPr>
        <p:spPr>
          <a:xfrm>
            <a:off x="356169" y="1037923"/>
            <a:ext cx="11396854" cy="369332"/>
          </a:xfrm>
          <a:prstGeom prst="rect">
            <a:avLst/>
          </a:prstGeom>
          <a:noFill/>
        </p:spPr>
        <p:txBody>
          <a:bodyPr wrap="square" lIns="0" tIns="0" rIns="0" bIns="0">
            <a:spAutoFit/>
          </a:bodyPr>
          <a:lstStyle/>
          <a:p>
            <a:pPr defTabSz="914192"/>
            <a:r>
              <a:rPr lang="es-MX" sz="1200">
                <a:solidFill>
                  <a:srgbClr val="FFFFFF"/>
                </a:solidFill>
              </a:rPr>
              <a:t>Según la investigación de Microsoft, vender es cada vez más difícil, ya que el 79% de los vendedores dicen que necesitan respaldar más cuentas y dedican el 70% de su tiempo a tareas administrativas como investigación, planificación, generación de propuestas, entrada de datos y reuniones internas.</a:t>
            </a:r>
            <a:endParaRPr lang="en-IN" sz="1372">
              <a:solidFill>
                <a:srgbClr val="FFFFFF"/>
              </a:solidFill>
              <a:latin typeface="Segoe UI"/>
            </a:endParaRPr>
          </a:p>
        </p:txBody>
      </p:sp>
      <p:sp>
        <p:nvSpPr>
          <p:cNvPr id="72" name="Rectangle: Rounded Corners 71">
            <a:extLst>
              <a:ext uri="{FF2B5EF4-FFF2-40B4-BE49-F238E27FC236}">
                <a16:creationId xmlns:a16="http://schemas.microsoft.com/office/drawing/2014/main" id="{78BF5E00-6CCD-DE61-9800-477875E13795}"/>
              </a:ext>
              <a:ext uri="{C183D7F6-B498-43B3-948B-1728B52AA6E4}">
                <adec:decorative xmlns:adec="http://schemas.microsoft.com/office/drawing/2017/decorative" val="1"/>
              </a:ext>
            </a:extLst>
          </p:cNvPr>
          <p:cNvSpPr>
            <a:spLocks/>
          </p:cNvSpPr>
          <p:nvPr/>
        </p:nvSpPr>
        <p:spPr bwMode="auto">
          <a:xfrm>
            <a:off x="7112695" y="1674273"/>
            <a:ext cx="2412683" cy="298953"/>
          </a:xfrm>
          <a:prstGeom prst="roundRect">
            <a:avLst>
              <a:gd name="adj" fmla="val 14464"/>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CASOS DE USO</a:t>
            </a:r>
          </a:p>
        </p:txBody>
      </p:sp>
      <p:sp>
        <p:nvSpPr>
          <p:cNvPr id="115" name="Rectangle: Rounded Corners 114">
            <a:extLst>
              <a:ext uri="{FF2B5EF4-FFF2-40B4-BE49-F238E27FC236}">
                <a16:creationId xmlns:a16="http://schemas.microsoft.com/office/drawing/2014/main" id="{4E615A2A-F3C4-C0C9-7896-3CCE235B96B2}"/>
              </a:ext>
            </a:extLst>
          </p:cNvPr>
          <p:cNvSpPr>
            <a:spLocks/>
          </p:cNvSpPr>
          <p:nvPr/>
        </p:nvSpPr>
        <p:spPr bwMode="auto">
          <a:xfrm>
            <a:off x="-387364" y="5857878"/>
            <a:ext cx="12708704" cy="940488"/>
          </a:xfrm>
          <a:prstGeom prst="roundRect">
            <a:avLst>
              <a:gd name="adj" fmla="val 2674"/>
            </a:avLst>
          </a:prstGeom>
          <a:solidFill>
            <a:srgbClr val="091F2C">
              <a:lumMod val="85000"/>
              <a:lumOff val="15000"/>
              <a:alpha val="10000"/>
            </a:srgbClr>
          </a:solidFill>
          <a:ln w="12700" cap="flat" cmpd="sng" algn="ctr">
            <a:no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defTabSz="932114" fontAlgn="base">
              <a:spcBef>
                <a:spcPct val="0"/>
              </a:spcBef>
              <a:spcAft>
                <a:spcPct val="0"/>
              </a:spcAft>
            </a:pPr>
            <a:endParaRPr lang="en-US" sz="2000" kern="0">
              <a:solidFill>
                <a:srgbClr val="000000"/>
              </a:solidFill>
              <a:latin typeface="Segoe UI"/>
              <a:cs typeface="Segoe UI" pitchFamily="34" charset="0"/>
            </a:endParaRPr>
          </a:p>
        </p:txBody>
      </p:sp>
      <p:sp>
        <p:nvSpPr>
          <p:cNvPr id="116" name="Rectangle: Rounded Corners 115">
            <a:extLst>
              <a:ext uri="{FF2B5EF4-FFF2-40B4-BE49-F238E27FC236}">
                <a16:creationId xmlns:a16="http://schemas.microsoft.com/office/drawing/2014/main" id="{6A4BF671-D10F-99AD-9A53-DEDE85932502}"/>
              </a:ext>
              <a:ext uri="{C183D7F6-B498-43B3-948B-1728B52AA6E4}">
                <adec:decorative xmlns:adec="http://schemas.microsoft.com/office/drawing/2017/decorative" val="1"/>
              </a:ext>
            </a:extLst>
          </p:cNvPr>
          <p:cNvSpPr>
            <a:spLocks/>
          </p:cNvSpPr>
          <p:nvPr/>
        </p:nvSpPr>
        <p:spPr bwMode="auto">
          <a:xfrm>
            <a:off x="180954" y="5580701"/>
            <a:ext cx="11572069" cy="298953"/>
          </a:xfrm>
          <a:prstGeom prst="roundRect">
            <a:avLst>
              <a:gd name="adj" fmla="val 14464"/>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defRPr/>
            </a:pPr>
            <a:r>
              <a:rPr lang="en-IN" sz="1175">
                <a:solidFill>
                  <a:srgbClr val="091F2C"/>
                </a:solidFill>
                <a:latin typeface="Segoe UI Semibold"/>
                <a:cs typeface="Segoe UI" pitchFamily="34" charset="0"/>
              </a:rPr>
              <a:t>FUENTES</a:t>
            </a:r>
          </a:p>
        </p:txBody>
      </p:sp>
      <p:sp>
        <p:nvSpPr>
          <p:cNvPr id="117" name="TextBox 116">
            <a:extLst>
              <a:ext uri="{FF2B5EF4-FFF2-40B4-BE49-F238E27FC236}">
                <a16:creationId xmlns:a16="http://schemas.microsoft.com/office/drawing/2014/main" id="{3ED40416-1ED5-064B-6D6E-DC5778EA9D26}"/>
              </a:ext>
            </a:extLst>
          </p:cNvPr>
          <p:cNvSpPr txBox="1"/>
          <p:nvPr/>
        </p:nvSpPr>
        <p:spPr>
          <a:xfrm>
            <a:off x="180955" y="5903165"/>
            <a:ext cx="11723446" cy="933456"/>
          </a:xfrm>
          <a:prstGeom prst="rect">
            <a:avLst/>
          </a:prstGeom>
          <a:noFill/>
        </p:spPr>
        <p:txBody>
          <a:bodyPr wrap="square" lIns="0" tIns="0" rIns="0" bIns="0" anchor="t">
            <a:spAutoFit/>
          </a:bodyPr>
          <a:lstStyle/>
          <a:p>
            <a:pPr marL="171384" indent="-115844" defTabSz="914192">
              <a:spcAft>
                <a:spcPts val="200"/>
              </a:spcAft>
              <a:buFont typeface="Arial" panose="020B0604020202020204" pitchFamily="34" charset="0"/>
              <a:buChar char="•"/>
            </a:pPr>
            <a:r>
              <a:rPr lang="es-MX" sz="882">
                <a:solidFill>
                  <a:srgbClr val="FFFFFF"/>
                </a:solidFill>
              </a:rPr>
              <a:t>Las mejoras porcentuales se calcularon en función de un conjunto de muestras de implementaciones de clientes de </a:t>
            </a:r>
            <a:r>
              <a:rPr lang="es-MX" sz="882" err="1">
                <a:solidFill>
                  <a:srgbClr val="FFFFFF"/>
                </a:solidFill>
              </a:rPr>
              <a:t>Copilot</a:t>
            </a:r>
            <a:r>
              <a:rPr lang="es-MX" sz="882">
                <a:solidFill>
                  <a:srgbClr val="FFFFFF"/>
                </a:solidFill>
              </a:rPr>
              <a:t> </a:t>
            </a:r>
            <a:r>
              <a:rPr lang="es-MX" sz="882" err="1">
                <a:solidFill>
                  <a:srgbClr val="FFFFFF"/>
                </a:solidFill>
              </a:rPr>
              <a:t>for</a:t>
            </a:r>
            <a:r>
              <a:rPr lang="es-MX" sz="882">
                <a:solidFill>
                  <a:srgbClr val="FFFFFF"/>
                </a:solidFill>
              </a:rPr>
              <a:t> Sales, informes de analistas de terceros de Boston </a:t>
            </a:r>
            <a:r>
              <a:rPr lang="es-MX" sz="882" err="1">
                <a:solidFill>
                  <a:srgbClr val="FFFFFF"/>
                </a:solidFill>
              </a:rPr>
              <a:t>Consulting</a:t>
            </a:r>
            <a:r>
              <a:rPr lang="es-MX" sz="882">
                <a:solidFill>
                  <a:srgbClr val="FFFFFF"/>
                </a:solidFill>
              </a:rPr>
              <a:t> </a:t>
            </a:r>
            <a:r>
              <a:rPr lang="es-MX" sz="882" err="1">
                <a:solidFill>
                  <a:srgbClr val="FFFFFF"/>
                </a:solidFill>
              </a:rPr>
              <a:t>Group</a:t>
            </a:r>
            <a:r>
              <a:rPr lang="es-MX" sz="882">
                <a:solidFill>
                  <a:srgbClr val="FFFFFF"/>
                </a:solidFill>
              </a:rPr>
              <a:t>, Bain &amp; Company y McKinsey, y la base de datos interna de gestión de valor empresarial de Microsoft.
Forrester TEI de </a:t>
            </a:r>
            <a:r>
              <a:rPr lang="es-MX" sz="882" err="1">
                <a:solidFill>
                  <a:srgbClr val="FFFFFF"/>
                </a:solidFill>
              </a:rPr>
              <a:t>Copilot</a:t>
            </a:r>
            <a:r>
              <a:rPr lang="es-MX" sz="882">
                <a:solidFill>
                  <a:srgbClr val="FFFFFF"/>
                </a:solidFill>
              </a:rPr>
              <a:t> para Microsoft 365 descubrió que los vendedores podían ahorrar 4,5 horas a la semana escribiendo propuestas y crear un 10% más de propuestas al mes
McKinsey encontró un aumento del 3-5% en los ingresos - McKinsey. El potencial económico de la IA generativa: la próxima frontera de la productividad. Junio 2023.
Forrester TEI de </a:t>
            </a:r>
            <a:r>
              <a:rPr lang="es-MX" sz="882" err="1">
                <a:solidFill>
                  <a:srgbClr val="FFFFFF"/>
                </a:solidFill>
              </a:rPr>
              <a:t>Copilot</a:t>
            </a:r>
            <a:r>
              <a:rPr lang="es-MX" sz="882">
                <a:solidFill>
                  <a:srgbClr val="FFFFFF"/>
                </a:solidFill>
              </a:rPr>
              <a:t> para Microsoft 365 descubrió que los vendedores podrían mejorar las ventas en un 1,5% y las tasas de ganancia en un 16%.
McKinsey encontró un aumento del 200% en la venta cruzada - McKinsey. El potencial económico de la IA generativa: la próxima frontera de la productividad. Junio 2023.</a:t>
            </a:r>
            <a:endParaRPr lang="en-IN" sz="882">
              <a:solidFill>
                <a:srgbClr val="FFFFFF"/>
              </a:solidFill>
              <a:latin typeface="Segoe UI"/>
            </a:endParaRPr>
          </a:p>
        </p:txBody>
      </p:sp>
      <p:sp>
        <p:nvSpPr>
          <p:cNvPr id="25" name="Rectangle: Rounded Corners 24">
            <a:extLst>
              <a:ext uri="{FF2B5EF4-FFF2-40B4-BE49-F238E27FC236}">
                <a16:creationId xmlns:a16="http://schemas.microsoft.com/office/drawing/2014/main" id="{61D5459F-A8F7-5DDD-EE39-7DF078C1804B}"/>
              </a:ext>
              <a:ext uri="{C183D7F6-B498-43B3-948B-1728B52AA6E4}">
                <adec:decorative xmlns:adec="http://schemas.microsoft.com/office/drawing/2017/decorative" val="1"/>
              </a:ext>
            </a:extLst>
          </p:cNvPr>
          <p:cNvSpPr>
            <a:spLocks/>
          </p:cNvSpPr>
          <p:nvPr/>
        </p:nvSpPr>
        <p:spPr bwMode="auto">
          <a:xfrm>
            <a:off x="9763972" y="1689307"/>
            <a:ext cx="1989051" cy="290974"/>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BENEFICIO ANUAL</a:t>
            </a:r>
          </a:p>
        </p:txBody>
      </p:sp>
    </p:spTree>
    <p:extLst>
      <p:ext uri="{BB962C8B-B14F-4D97-AF65-F5344CB8AC3E}">
        <p14:creationId xmlns:p14="http://schemas.microsoft.com/office/powerpoint/2010/main" val="366112929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7413265-5C2A-87AB-541B-1B6E8C92EFA0}"/>
              </a:ext>
            </a:extLst>
          </p:cNvPr>
          <p:cNvGraphicFramePr>
            <a:graphicFrameLocks noGrp="1"/>
          </p:cNvGraphicFramePr>
          <p:nvPr>
            <p:extLst>
              <p:ext uri="{D42A27DB-BD31-4B8C-83A1-F6EECF244321}">
                <p14:modId xmlns:p14="http://schemas.microsoft.com/office/powerpoint/2010/main" val="4263064180"/>
              </p:ext>
            </p:extLst>
          </p:nvPr>
        </p:nvGraphicFramePr>
        <p:xfrm>
          <a:off x="349138" y="1576565"/>
          <a:ext cx="11396853" cy="4069662"/>
        </p:xfrm>
        <a:graphic>
          <a:graphicData uri="http://schemas.openxmlformats.org/drawingml/2006/table">
            <a:tbl>
              <a:tblPr>
                <a:tableStyleId>{5C22544A-7EE6-4342-B048-85BDC9FD1C3A}</a:tableStyleId>
              </a:tblPr>
              <a:tblGrid>
                <a:gridCol w="2277772">
                  <a:extLst>
                    <a:ext uri="{9D8B030D-6E8A-4147-A177-3AD203B41FA5}">
                      <a16:colId xmlns:a16="http://schemas.microsoft.com/office/drawing/2014/main" val="1109143361"/>
                    </a:ext>
                  </a:extLst>
                </a:gridCol>
                <a:gridCol w="4356159">
                  <a:extLst>
                    <a:ext uri="{9D8B030D-6E8A-4147-A177-3AD203B41FA5}">
                      <a16:colId xmlns:a16="http://schemas.microsoft.com/office/drawing/2014/main" val="1409940046"/>
                    </a:ext>
                  </a:extLst>
                </a:gridCol>
                <a:gridCol w="2645944">
                  <a:extLst>
                    <a:ext uri="{9D8B030D-6E8A-4147-A177-3AD203B41FA5}">
                      <a16:colId xmlns:a16="http://schemas.microsoft.com/office/drawing/2014/main" val="727795284"/>
                    </a:ext>
                  </a:extLst>
                </a:gridCol>
                <a:gridCol w="2116978">
                  <a:extLst>
                    <a:ext uri="{9D8B030D-6E8A-4147-A177-3AD203B41FA5}">
                      <a16:colId xmlns:a16="http://schemas.microsoft.com/office/drawing/2014/main" val="252240580"/>
                    </a:ext>
                  </a:extLst>
                </a:gridCol>
              </a:tblGrid>
              <a:tr h="478649">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33953845"/>
                  </a:ext>
                </a:extLst>
              </a:tr>
              <a:tr h="1349673">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n-US" sz="1800" err="1">
                          <a:solidFill>
                            <a:srgbClr val="FFFFFF"/>
                          </a:solidFill>
                          <a:latin typeface="Segoe UI Semibold"/>
                        </a:rPr>
                        <a:t>Llamadas</a:t>
                      </a:r>
                      <a:r>
                        <a:rPr lang="en-US" sz="1800">
                          <a:solidFill>
                            <a:srgbClr val="FFFFFF"/>
                          </a:solidFill>
                          <a:latin typeface="Segoe UI Semibold"/>
                        </a:rPr>
                        <a:t> </a:t>
                      </a:r>
                      <a:r>
                        <a:rPr lang="en-US" sz="1800" err="1">
                          <a:solidFill>
                            <a:srgbClr val="FFFFFF"/>
                          </a:solidFill>
                          <a:latin typeface="Segoe UI Semibold"/>
                        </a:rPr>
                        <a:t>atendidas</a:t>
                      </a:r>
                      <a:endParaRPr lang="en-US" sz="1800">
                        <a:solidFill>
                          <a:srgbClr val="FFFFFF"/>
                        </a:solidFill>
                        <a:latin typeface="Segoe UI Semibold"/>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200">
                          <a:solidFill>
                            <a:srgbClr val="FFFFFF"/>
                          </a:solidFill>
                          <a:latin typeface="Segoe UI" panose="020B0502040204020203" pitchFamily="34" charset="0"/>
                          <a:cs typeface="Segoe UI" panose="020B0502040204020203" pitchFamily="34" charset="0"/>
                        </a:rPr>
                        <a:t>Las organizaciones pueden utilizar </a:t>
                      </a:r>
                      <a:r>
                        <a:rPr lang="es-MX" sz="1200" err="1">
                          <a:solidFill>
                            <a:srgbClr val="FFFFFF"/>
                          </a:solidFill>
                          <a:latin typeface="Segoe UI" panose="020B0502040204020203" pitchFamily="34" charset="0"/>
                          <a:cs typeface="Segoe UI" panose="020B0502040204020203" pitchFamily="34" charset="0"/>
                        </a:rPr>
                        <a:t>Copilot</a:t>
                      </a:r>
                      <a:r>
                        <a:rPr lang="es-MX" sz="1200">
                          <a:solidFill>
                            <a:srgbClr val="FFFFFF"/>
                          </a:solidFill>
                          <a:latin typeface="Segoe UI" panose="020B0502040204020203" pitchFamily="34" charset="0"/>
                          <a:cs typeface="Segoe UI" panose="020B0502040204020203" pitchFamily="34" charset="0"/>
                        </a:rPr>
                        <a:t> para desarrollar opciones de autoservicio para los clientes, ya sea una búsqueda en lenguaje natural en un sitio web o sistemas de llamadas automatizados. Estas soluciones pueden reducir el número de llamadas que requieren un agente de servicio al cliente.</a:t>
                      </a:r>
                      <a:endParaRPr lang="en-US"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defTabSz="932563">
                        <a:buFont typeface="Arial" panose="020B0604020202020204" pitchFamily="34" charset="0"/>
                        <a:buChar char="•"/>
                      </a:pPr>
                      <a:r>
                        <a:rPr lang="es-MX" sz="1200">
                          <a:solidFill>
                            <a:srgbClr val="FFFFFF"/>
                          </a:solidFill>
                          <a:latin typeface="Segoe UI" panose="020B0502040204020203" pitchFamily="34" charset="0"/>
                          <a:cs typeface="Segoe UI" panose="020B0502040204020203" pitchFamily="34" charset="0"/>
                        </a:rPr>
                        <a:t>Simplifique la documentación
Crea comunicaciones personalizadas
</a:t>
                      </a:r>
                      <a:r>
                        <a:rPr lang="es-MX" sz="1200" err="1">
                          <a:solidFill>
                            <a:srgbClr val="FFFFFF"/>
                          </a:solidFill>
                          <a:latin typeface="Segoe UI" panose="020B0502040204020203" pitchFamily="34" charset="0"/>
                          <a:cs typeface="Segoe UI" panose="020B0502040204020203" pitchFamily="34" charset="0"/>
                        </a:rPr>
                        <a:t>Bots</a:t>
                      </a:r>
                      <a:r>
                        <a:rPr lang="es-MX" sz="1200">
                          <a:solidFill>
                            <a:srgbClr val="FFFFFF"/>
                          </a:solidFill>
                          <a:latin typeface="Segoe UI" panose="020B0502040204020203" pitchFamily="34" charset="0"/>
                          <a:cs typeface="Segoe UI" panose="020B0502040204020203" pitchFamily="34" charset="0"/>
                        </a:rPr>
                        <a:t> de autoservicio</a:t>
                      </a:r>
                      <a:endParaRPr lang="en-AU"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932563">
                        <a:spcBef>
                          <a:spcPts val="1000"/>
                        </a:spcBef>
                        <a:spcAft>
                          <a:spcPts val="1000"/>
                        </a:spcAft>
                        <a:defRPr/>
                      </a:pPr>
                      <a:r>
                        <a:rPr lang="en-IN" sz="1800" spc="-50">
                          <a:ln w="3175">
                            <a:noFill/>
                          </a:ln>
                          <a:gradFill>
                            <a:gsLst>
                              <a:gs pos="15000">
                                <a:srgbClr val="8DC8E8"/>
                              </a:gs>
                              <a:gs pos="85000">
                                <a:srgbClr val="C5B4E3"/>
                              </a:gs>
                            </a:gsLst>
                            <a:lin ang="2700000" scaled="1"/>
                          </a:gradFill>
                          <a:latin typeface="Segoe UI Semibold"/>
                          <a:ea typeface="+mj-lt"/>
                          <a:cs typeface="Segoe UI" pitchFamily="34" charset="0"/>
                        </a:rPr>
                        <a:t>% </a:t>
                      </a:r>
                      <a:r>
                        <a:rPr lang="es-MX" sz="1800" spc="-50">
                          <a:ln w="3175">
                            <a:noFill/>
                          </a:ln>
                          <a:gradFill>
                            <a:gsLst>
                              <a:gs pos="15000">
                                <a:srgbClr val="8DC8E8"/>
                              </a:gs>
                              <a:gs pos="85000">
                                <a:srgbClr val="C5B4E3"/>
                              </a:gs>
                            </a:gsLst>
                            <a:lin ang="2700000" scaled="1"/>
                          </a:gradFill>
                          <a:latin typeface="Segoe UI Semibold"/>
                          <a:ea typeface="+mj-lt"/>
                          <a:cs typeface="Segoe UI" pitchFamily="34" charset="0"/>
                        </a:rPr>
                        <a:t>Cambio en las llamadas atendidas</a:t>
                      </a:r>
                      <a:endParaRPr lang="en-IN"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1334431"/>
                  </a:ext>
                </a:extLst>
              </a:tr>
              <a:tr h="1420178">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600">
                          <a:solidFill>
                            <a:srgbClr val="FFFFFF"/>
                          </a:solidFill>
                          <a:latin typeface="Segoe UI Semibold"/>
                        </a:rPr>
                        <a:t>Tiempo de resolución de problemas</a:t>
                      </a:r>
                      <a:endParaRPr lang="en-US" sz="1800">
                        <a:solidFill>
                          <a:srgbClr val="FFFFFF"/>
                        </a:solidFill>
                        <a:latin typeface="Segoe UI Semibold"/>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200" kern="1200">
                          <a:solidFill>
                            <a:srgbClr val="FFFFFF"/>
                          </a:solidFill>
                          <a:latin typeface="Segoe UI" panose="020B0502040204020203" pitchFamily="34" charset="0"/>
                          <a:ea typeface="+mn-ea"/>
                          <a:cs typeface="Segoe UI" panose="020B0502040204020203" pitchFamily="34" charset="0"/>
                        </a:rPr>
                        <a:t>Los agentes necesitan encontrar rápidamente información relevante, sugerir soluciones y automatizar tareas para aumentar la satisfacción del cliente y aumentar la lealtad. Microsoft </a:t>
                      </a:r>
                      <a:r>
                        <a:rPr lang="es-MX" sz="1200" kern="1200" err="1">
                          <a:solidFill>
                            <a:srgbClr val="FFFFFF"/>
                          </a:solidFill>
                          <a:latin typeface="Segoe UI" panose="020B0502040204020203" pitchFamily="34" charset="0"/>
                          <a:ea typeface="+mn-ea"/>
                          <a:cs typeface="Segoe UI" panose="020B0502040204020203" pitchFamily="34" charset="0"/>
                        </a:rPr>
                        <a:t>Copilot</a:t>
                      </a:r>
                      <a:r>
                        <a:rPr lang="es-MX" sz="1200" kern="1200">
                          <a:solidFill>
                            <a:srgbClr val="FFFFFF"/>
                          </a:solidFill>
                          <a:latin typeface="Segoe UI" panose="020B0502040204020203" pitchFamily="34" charset="0"/>
                          <a:ea typeface="+mn-ea"/>
                          <a:cs typeface="Segoe UI" panose="020B0502040204020203" pitchFamily="34" charset="0"/>
                        </a:rPr>
                        <a:t> puede ayudar a reducir los tiempos de resolución, lo que a su vez conduce a una mayor productividad de los agentes y mayores tasas de satisfacción del cliente.</a:t>
                      </a: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algn="l" defTabSz="932563" rtl="0" eaLnBrk="1" latinLnBrk="0" hangingPunct="1">
                        <a:buFont typeface="Arial" panose="020B0604020202020204" pitchFamily="34" charset="0"/>
                        <a:buChar char="•"/>
                      </a:pPr>
                      <a:r>
                        <a:rPr lang="es-MX" sz="1200" kern="1200">
                          <a:solidFill>
                            <a:srgbClr val="FFFFFF"/>
                          </a:solidFill>
                          <a:latin typeface="Segoe UI" panose="020B0502040204020203" pitchFamily="34" charset="0"/>
                          <a:ea typeface="+mn-ea"/>
                          <a:cs typeface="Segoe UI" panose="020B0502040204020203" pitchFamily="34" charset="0"/>
                        </a:rPr>
                        <a:t>Acceder a la información del producto
Acceder a los datos de los clientes</a:t>
                      </a: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932563">
                        <a:spcBef>
                          <a:spcPts val="1000"/>
                        </a:spcBef>
                        <a:spcAft>
                          <a:spcPts val="1000"/>
                        </a:spcAft>
                        <a:defRPr/>
                      </a:pPr>
                      <a:r>
                        <a:rPr lang="en-IN" sz="1800" spc="-50">
                          <a:ln w="3175">
                            <a:noFill/>
                          </a:ln>
                          <a:gradFill>
                            <a:gsLst>
                              <a:gs pos="15000">
                                <a:srgbClr val="8DC8E8"/>
                              </a:gs>
                              <a:gs pos="85000">
                                <a:srgbClr val="C5B4E3"/>
                              </a:gs>
                            </a:gsLst>
                            <a:lin ang="2700000" scaled="1"/>
                          </a:gradFill>
                          <a:latin typeface="Segoe UI Semibold"/>
                          <a:ea typeface="+mj-lt"/>
                          <a:cs typeface="Segoe UI" pitchFamily="34" charset="0"/>
                        </a:rPr>
                        <a:t>12% </a:t>
                      </a:r>
                      <a:r>
                        <a:rPr lang="es-MX" sz="1800" spc="-50">
                          <a:ln w="3175">
                            <a:noFill/>
                          </a:ln>
                          <a:gradFill>
                            <a:gsLst>
                              <a:gs pos="15000">
                                <a:srgbClr val="8DC8E8"/>
                              </a:gs>
                              <a:gs pos="85000">
                                <a:srgbClr val="C5B4E3"/>
                              </a:gs>
                            </a:gsLst>
                            <a:lin ang="2700000" scaled="1"/>
                          </a:gradFill>
                          <a:latin typeface="Segoe UI Semibold"/>
                          <a:ea typeface="+mj-lt"/>
                          <a:cs typeface="Segoe UI" pitchFamily="34" charset="0"/>
                        </a:rPr>
                        <a:t>Reducción del tiempo de gestión de llamadas</a:t>
                      </a:r>
                      <a:endParaRPr lang="en-IN"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9954728"/>
                  </a:ext>
                </a:extLst>
              </a:tr>
              <a:tr h="750188">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600" kern="1200">
                          <a:solidFill>
                            <a:srgbClr val="FFFFFF"/>
                          </a:solidFill>
                          <a:latin typeface="Segoe UI Semibold"/>
                          <a:ea typeface="+mn-ea"/>
                          <a:cs typeface="+mn-cs"/>
                        </a:rPr>
                        <a:t>Resolución en la primera llamada</a:t>
                      </a:r>
                      <a:endParaRPr lang="en-US" sz="1800" kern="1200">
                        <a:solidFill>
                          <a:srgbClr val="FFFFFF"/>
                        </a:solidFill>
                        <a:latin typeface="Segoe UI Semibold"/>
                        <a:ea typeface="+mn-ea"/>
                        <a:cs typeface="+mn-cs"/>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200" kern="1200">
                          <a:solidFill>
                            <a:srgbClr val="FFFFFF"/>
                          </a:solidFill>
                          <a:latin typeface="Segoe UI" panose="020B0502040204020203" pitchFamily="34" charset="0"/>
                          <a:ea typeface="+mn-ea"/>
                          <a:cs typeface="Segoe UI" panose="020B0502040204020203" pitchFamily="34" charset="0"/>
                        </a:rPr>
                        <a:t>La resolución en la primera llamada (FCR) cambia las reglas del juego porque mejora la satisfacción del cliente, mejora la eficiencia de los agentes y fomenta la lealtad del cliente a largo plazo.</a:t>
                      </a: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algn="l" defTabSz="932563" rtl="0" eaLnBrk="1" latinLnBrk="0" hangingPunct="1">
                        <a:buFont typeface="Arial" panose="020B0604020202020204" pitchFamily="34" charset="0"/>
                        <a:buChar char="•"/>
                      </a:pPr>
                      <a:r>
                        <a:rPr lang="es-MX" sz="1200" kern="1200">
                          <a:solidFill>
                            <a:srgbClr val="FFFFFF"/>
                          </a:solidFill>
                          <a:latin typeface="Segoe UI" panose="020B0502040204020203" pitchFamily="34" charset="0"/>
                          <a:ea typeface="+mn-ea"/>
                          <a:cs typeface="Segoe UI" panose="020B0502040204020203" pitchFamily="34" charset="0"/>
                        </a:rPr>
                        <a:t>Acceder a la información del producto
Acceder a los datos de los clientes</a:t>
                      </a: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932563">
                        <a:spcBef>
                          <a:spcPts val="1000"/>
                        </a:spcBef>
                        <a:spcAft>
                          <a:spcPts val="1000"/>
                        </a:spcAft>
                        <a:defRPr/>
                      </a:pPr>
                      <a:r>
                        <a:rPr lang="en-IN" sz="1800" spc="-50">
                          <a:ln w="3175">
                            <a:noFill/>
                          </a:ln>
                          <a:gradFill>
                            <a:gsLst>
                              <a:gs pos="15000">
                                <a:srgbClr val="8DC8E8"/>
                              </a:gs>
                              <a:gs pos="85000">
                                <a:srgbClr val="C5B4E3"/>
                              </a:gs>
                            </a:gsLst>
                            <a:lin ang="2700000" scaled="1"/>
                          </a:gradFill>
                          <a:latin typeface="Segoe UI Semibold"/>
                          <a:ea typeface="+mj-lt"/>
                          <a:cs typeface="Segoe UI" pitchFamily="34" charset="0"/>
                        </a:rPr>
                        <a:t>% </a:t>
                      </a:r>
                      <a:r>
                        <a:rPr lang="en-IN" sz="1800" spc="-50" err="1">
                          <a:ln w="3175">
                            <a:noFill/>
                          </a:ln>
                          <a:gradFill>
                            <a:gsLst>
                              <a:gs pos="15000">
                                <a:srgbClr val="8DC8E8"/>
                              </a:gs>
                              <a:gs pos="85000">
                                <a:srgbClr val="C5B4E3"/>
                              </a:gs>
                            </a:gsLst>
                            <a:lin ang="2700000" scaled="1"/>
                          </a:gradFill>
                          <a:latin typeface="Segoe UI Semibold"/>
                          <a:ea typeface="+mj-lt"/>
                          <a:cs typeface="Segoe UI" pitchFamily="34" charset="0"/>
                        </a:rPr>
                        <a:t>mejora</a:t>
                      </a:r>
                      <a:r>
                        <a:rPr lang="en-IN" sz="1800" spc="-50">
                          <a:ln w="3175">
                            <a:noFill/>
                          </a:ln>
                          <a:gradFill>
                            <a:gsLst>
                              <a:gs pos="15000">
                                <a:srgbClr val="8DC8E8"/>
                              </a:gs>
                              <a:gs pos="85000">
                                <a:srgbClr val="C5B4E3"/>
                              </a:gs>
                            </a:gsLst>
                            <a:lin ang="2700000" scaled="1"/>
                          </a:gradFill>
                          <a:latin typeface="Segoe UI Semibold"/>
                          <a:ea typeface="+mj-lt"/>
                          <a:cs typeface="Segoe UI" pitchFamily="34" charset="0"/>
                        </a:rPr>
                        <a:t> </a:t>
                      </a:r>
                      <a:r>
                        <a:rPr lang="en-IN" sz="1800" spc="-50" err="1">
                          <a:ln w="3175">
                            <a:noFill/>
                          </a:ln>
                          <a:gradFill>
                            <a:gsLst>
                              <a:gs pos="15000">
                                <a:srgbClr val="8DC8E8"/>
                              </a:gs>
                              <a:gs pos="85000">
                                <a:srgbClr val="C5B4E3"/>
                              </a:gs>
                            </a:gsLst>
                            <a:lin ang="2700000" scaled="1"/>
                          </a:gradFill>
                          <a:latin typeface="Segoe UI Semibold"/>
                          <a:ea typeface="+mj-lt"/>
                          <a:cs typeface="Segoe UI" pitchFamily="34" charset="0"/>
                        </a:rPr>
                        <a:t>en</a:t>
                      </a:r>
                      <a:r>
                        <a:rPr lang="en-IN" sz="1800" spc="-50">
                          <a:ln w="3175">
                            <a:noFill/>
                          </a:ln>
                          <a:gradFill>
                            <a:gsLst>
                              <a:gs pos="15000">
                                <a:srgbClr val="8DC8E8"/>
                              </a:gs>
                              <a:gs pos="85000">
                                <a:srgbClr val="C5B4E3"/>
                              </a:gs>
                            </a:gsLst>
                            <a:lin ang="2700000" scaled="1"/>
                          </a:gradFill>
                          <a:latin typeface="Segoe UI Semibold"/>
                          <a:ea typeface="+mj-lt"/>
                          <a:cs typeface="Segoe UI" pitchFamily="34" charset="0"/>
                        </a:rPr>
                        <a:t> </a:t>
                      </a:r>
                      <a:r>
                        <a:rPr lang="en-IN" sz="1800" spc="-50" err="1">
                          <a:ln w="3175">
                            <a:noFill/>
                          </a:ln>
                          <a:gradFill>
                            <a:gsLst>
                              <a:gs pos="15000">
                                <a:srgbClr val="8DC8E8"/>
                              </a:gs>
                              <a:gs pos="85000">
                                <a:srgbClr val="C5B4E3"/>
                              </a:gs>
                            </a:gsLst>
                            <a:lin ang="2700000" scaled="1"/>
                          </a:gradFill>
                          <a:latin typeface="Segoe UI Semibold"/>
                          <a:ea typeface="+mj-lt"/>
                          <a:cs typeface="Segoe UI" pitchFamily="34" charset="0"/>
                        </a:rPr>
                        <a:t>el</a:t>
                      </a:r>
                      <a:r>
                        <a:rPr lang="en-IN" sz="1800" spc="-50">
                          <a:ln w="3175">
                            <a:noFill/>
                          </a:ln>
                          <a:gradFill>
                            <a:gsLst>
                              <a:gs pos="15000">
                                <a:srgbClr val="8DC8E8"/>
                              </a:gs>
                              <a:gs pos="85000">
                                <a:srgbClr val="C5B4E3"/>
                              </a:gs>
                            </a:gsLst>
                            <a:lin ang="2700000" scaled="1"/>
                          </a:gradFill>
                          <a:latin typeface="Segoe UI Semibold"/>
                          <a:ea typeface="+mj-lt"/>
                          <a:cs typeface="Segoe UI" pitchFamily="34" charset="0"/>
                        </a:rPr>
                        <a:t> FCR</a:t>
                      </a: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462900"/>
                  </a:ext>
                </a:extLst>
              </a:tr>
            </a:tbl>
          </a:graphicData>
        </a:graphic>
      </p:graphicFrame>
      <p:sp>
        <p:nvSpPr>
          <p:cNvPr id="3" name="Rectangle: Rounded Corners 2">
            <a:extLst>
              <a:ext uri="{FF2B5EF4-FFF2-40B4-BE49-F238E27FC236}">
                <a16:creationId xmlns:a16="http://schemas.microsoft.com/office/drawing/2014/main" id="{3332BFF1-0F1C-8BEE-A9F1-15CA7196FB9B}"/>
              </a:ext>
              <a:ext uri="{C183D7F6-B498-43B3-948B-1728B52AA6E4}">
                <adec:decorative xmlns:adec="http://schemas.microsoft.com/office/drawing/2017/decorative" val="1"/>
              </a:ext>
            </a:extLst>
          </p:cNvPr>
          <p:cNvSpPr>
            <a:spLocks/>
          </p:cNvSpPr>
          <p:nvPr/>
        </p:nvSpPr>
        <p:spPr bwMode="auto">
          <a:xfrm>
            <a:off x="356170" y="1676176"/>
            <a:ext cx="2140954" cy="295148"/>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KPI</a:t>
            </a:r>
          </a:p>
        </p:txBody>
      </p:sp>
      <p:sp>
        <p:nvSpPr>
          <p:cNvPr id="48" name="Rectangle: Rounded Corners 47">
            <a:extLst>
              <a:ext uri="{FF2B5EF4-FFF2-40B4-BE49-F238E27FC236}">
                <a16:creationId xmlns:a16="http://schemas.microsoft.com/office/drawing/2014/main" id="{47F81FBE-0E9B-7422-FFA5-FC7CFE54865A}"/>
              </a:ext>
              <a:ext uri="{C183D7F6-B498-43B3-948B-1728B52AA6E4}">
                <adec:decorative xmlns:adec="http://schemas.microsoft.com/office/drawing/2017/decorative" val="1"/>
              </a:ext>
            </a:extLst>
          </p:cNvPr>
          <p:cNvSpPr>
            <a:spLocks/>
          </p:cNvSpPr>
          <p:nvPr/>
        </p:nvSpPr>
        <p:spPr bwMode="auto">
          <a:xfrm>
            <a:off x="2760243" y="1676176"/>
            <a:ext cx="4104919" cy="295148"/>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defRPr/>
            </a:pPr>
            <a:r>
              <a:rPr lang="en-US" sz="1175">
                <a:solidFill>
                  <a:srgbClr val="091F2C"/>
                </a:solidFill>
                <a:latin typeface="Segoe UI Semibold"/>
                <a:cs typeface="Segoe UI" pitchFamily="34" charset="0"/>
              </a:rPr>
              <a:t>DESCRIPCIÓN</a:t>
            </a:r>
          </a:p>
        </p:txBody>
      </p:sp>
      <p:sp>
        <p:nvSpPr>
          <p:cNvPr id="9" name="Title 8">
            <a:extLst>
              <a:ext uri="{FF2B5EF4-FFF2-40B4-BE49-F238E27FC236}">
                <a16:creationId xmlns:a16="http://schemas.microsoft.com/office/drawing/2014/main" id="{4708D2C4-9BB9-1B0D-AEC0-2B9F1A4C63A2}"/>
              </a:ext>
            </a:extLst>
          </p:cNvPr>
          <p:cNvSpPr>
            <a:spLocks noGrp="1"/>
          </p:cNvSpPr>
          <p:nvPr>
            <p:ph type="title"/>
          </p:nvPr>
        </p:nvSpPr>
        <p:spPr>
          <a:xfrm>
            <a:off x="356169" y="69274"/>
            <a:ext cx="11016957" cy="977640"/>
          </a:xfrm>
        </p:spPr>
        <p:txBody>
          <a:bodyPr/>
          <a:lstStyle/>
          <a:p>
            <a:pPr algn="l"/>
            <a:r>
              <a:rPr lang="en-US" err="1"/>
              <a:t>Servicio</a:t>
            </a:r>
            <a:r>
              <a:rPr lang="en-US"/>
              <a:t> al </a:t>
            </a:r>
            <a:r>
              <a:rPr lang="en-US" err="1"/>
              <a:t>cliente</a:t>
            </a:r>
            <a:br>
              <a:rPr lang="en-US" sz="2353"/>
            </a:br>
            <a:r>
              <a:rPr lang="es-MX" sz="2353"/>
              <a:t>Impacto de los KPI de Microsoft </a:t>
            </a:r>
            <a:r>
              <a:rPr lang="es-MX" sz="2353" err="1"/>
              <a:t>Copilot</a:t>
            </a:r>
            <a:endParaRPr lang="en-US"/>
          </a:p>
        </p:txBody>
      </p:sp>
      <p:pic>
        <p:nvPicPr>
          <p:cNvPr id="19" name="Picture 18" descr="A rainbow colored logo on a black background&#10;&#10;Description automatically generated">
            <a:extLst>
              <a:ext uri="{FF2B5EF4-FFF2-40B4-BE49-F238E27FC236}">
                <a16:creationId xmlns:a16="http://schemas.microsoft.com/office/drawing/2014/main" id="{F4661990-EE9E-460D-D030-94AFD9F21A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6857" y="301204"/>
            <a:ext cx="547545" cy="547545"/>
          </a:xfrm>
          <a:prstGeom prst="rect">
            <a:avLst/>
          </a:prstGeom>
        </p:spPr>
      </p:pic>
      <p:sp>
        <p:nvSpPr>
          <p:cNvPr id="20" name="TextBox 19">
            <a:extLst>
              <a:ext uri="{FF2B5EF4-FFF2-40B4-BE49-F238E27FC236}">
                <a16:creationId xmlns:a16="http://schemas.microsoft.com/office/drawing/2014/main" id="{9D00D581-6E1C-FAC7-7944-9A73D2EC5FA6}"/>
              </a:ext>
            </a:extLst>
          </p:cNvPr>
          <p:cNvSpPr txBox="1">
            <a:spLocks/>
          </p:cNvSpPr>
          <p:nvPr/>
        </p:nvSpPr>
        <p:spPr>
          <a:xfrm>
            <a:off x="356169" y="1037923"/>
            <a:ext cx="11396854" cy="507831"/>
          </a:xfrm>
          <a:prstGeom prst="rect">
            <a:avLst/>
          </a:prstGeom>
          <a:noFill/>
        </p:spPr>
        <p:txBody>
          <a:bodyPr wrap="square" lIns="0" tIns="0" rIns="0" bIns="0">
            <a:spAutoFit/>
          </a:bodyPr>
          <a:lstStyle/>
          <a:p>
            <a:pPr defTabSz="914192"/>
            <a:r>
              <a:rPr lang="es-MX" sz="1100">
                <a:solidFill>
                  <a:srgbClr val="FFFFFF"/>
                </a:solidFill>
              </a:rPr>
              <a:t>El servicio de atención al cliente es una función vital para que cualquier empresa retenga y haga crecer su base de clientes. Sin embargo, el servicio de atención al cliente también se enfrenta a muchos retos, como el alto volumen de solicitudes, las diversas necesidades de los clientes, los problemas complejos, los recursos limitados y las expectativas cambiantes. </a:t>
            </a:r>
            <a:r>
              <a:rPr lang="es-MX" sz="1100" err="1">
                <a:solidFill>
                  <a:srgbClr val="FFFFFF"/>
                </a:solidFill>
              </a:rPr>
              <a:t>Copilot</a:t>
            </a:r>
            <a:r>
              <a:rPr lang="es-MX" sz="1100">
                <a:solidFill>
                  <a:srgbClr val="FFFFFF"/>
                </a:solidFill>
              </a:rPr>
              <a:t> para Microsoft 365 y </a:t>
            </a:r>
            <a:r>
              <a:rPr lang="es-MX" sz="1100" err="1">
                <a:solidFill>
                  <a:srgbClr val="FFFFFF"/>
                </a:solidFill>
              </a:rPr>
              <a:t>Copilot</a:t>
            </a:r>
            <a:r>
              <a:rPr lang="es-MX" sz="1100">
                <a:solidFill>
                  <a:srgbClr val="FFFFFF"/>
                </a:solidFill>
              </a:rPr>
              <a:t> para servicio son herramientas eficaces que pueden ayudarle a superar estos desafíos y mejorar el rendimiento del servicio de atención al cliente.</a:t>
            </a:r>
            <a:endParaRPr lang="en-IN" sz="1372">
              <a:solidFill>
                <a:srgbClr val="FFFFFF"/>
              </a:solidFill>
              <a:latin typeface="Segoe UI"/>
            </a:endParaRPr>
          </a:p>
        </p:txBody>
      </p:sp>
      <p:sp>
        <p:nvSpPr>
          <p:cNvPr id="72" name="Rectangle: Rounded Corners 71">
            <a:extLst>
              <a:ext uri="{FF2B5EF4-FFF2-40B4-BE49-F238E27FC236}">
                <a16:creationId xmlns:a16="http://schemas.microsoft.com/office/drawing/2014/main" id="{78BF5E00-6CCD-DE61-9800-477875E13795}"/>
              </a:ext>
              <a:ext uri="{C183D7F6-B498-43B3-948B-1728B52AA6E4}">
                <adec:decorative xmlns:adec="http://schemas.microsoft.com/office/drawing/2017/decorative" val="1"/>
              </a:ext>
            </a:extLst>
          </p:cNvPr>
          <p:cNvSpPr>
            <a:spLocks/>
          </p:cNvSpPr>
          <p:nvPr/>
        </p:nvSpPr>
        <p:spPr bwMode="auto">
          <a:xfrm>
            <a:off x="7112695" y="1674273"/>
            <a:ext cx="2412683" cy="298953"/>
          </a:xfrm>
          <a:prstGeom prst="roundRect">
            <a:avLst>
              <a:gd name="adj" fmla="val 14464"/>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CASOS DE USO</a:t>
            </a:r>
          </a:p>
        </p:txBody>
      </p:sp>
      <p:sp>
        <p:nvSpPr>
          <p:cNvPr id="115" name="Rectangle: Rounded Corners 114">
            <a:extLst>
              <a:ext uri="{FF2B5EF4-FFF2-40B4-BE49-F238E27FC236}">
                <a16:creationId xmlns:a16="http://schemas.microsoft.com/office/drawing/2014/main" id="{4E615A2A-F3C4-C0C9-7896-3CCE235B96B2}"/>
              </a:ext>
            </a:extLst>
          </p:cNvPr>
          <p:cNvSpPr>
            <a:spLocks/>
          </p:cNvSpPr>
          <p:nvPr/>
        </p:nvSpPr>
        <p:spPr bwMode="auto">
          <a:xfrm>
            <a:off x="-387364" y="5857878"/>
            <a:ext cx="12708704" cy="940488"/>
          </a:xfrm>
          <a:prstGeom prst="roundRect">
            <a:avLst>
              <a:gd name="adj" fmla="val 2674"/>
            </a:avLst>
          </a:prstGeom>
          <a:solidFill>
            <a:srgbClr val="091F2C">
              <a:lumMod val="85000"/>
              <a:lumOff val="15000"/>
              <a:alpha val="10000"/>
            </a:srgbClr>
          </a:solidFill>
          <a:ln w="12700" cap="flat" cmpd="sng" algn="ctr">
            <a:no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defTabSz="932114" fontAlgn="base">
              <a:spcBef>
                <a:spcPct val="0"/>
              </a:spcBef>
              <a:spcAft>
                <a:spcPct val="0"/>
              </a:spcAft>
            </a:pPr>
            <a:endParaRPr lang="en-US" sz="2000" kern="0">
              <a:solidFill>
                <a:srgbClr val="000000"/>
              </a:solidFill>
              <a:latin typeface="Segoe UI"/>
              <a:cs typeface="Segoe UI" pitchFamily="34" charset="0"/>
            </a:endParaRPr>
          </a:p>
        </p:txBody>
      </p:sp>
      <p:sp>
        <p:nvSpPr>
          <p:cNvPr id="116" name="Rectangle: Rounded Corners 115">
            <a:extLst>
              <a:ext uri="{FF2B5EF4-FFF2-40B4-BE49-F238E27FC236}">
                <a16:creationId xmlns:a16="http://schemas.microsoft.com/office/drawing/2014/main" id="{6A4BF671-D10F-99AD-9A53-DEDE85932502}"/>
              </a:ext>
              <a:ext uri="{C183D7F6-B498-43B3-948B-1728B52AA6E4}">
                <adec:decorative xmlns:adec="http://schemas.microsoft.com/office/drawing/2017/decorative" val="1"/>
              </a:ext>
            </a:extLst>
          </p:cNvPr>
          <p:cNvSpPr>
            <a:spLocks/>
          </p:cNvSpPr>
          <p:nvPr/>
        </p:nvSpPr>
        <p:spPr bwMode="auto">
          <a:xfrm>
            <a:off x="180954" y="5580701"/>
            <a:ext cx="11572069" cy="298953"/>
          </a:xfrm>
          <a:prstGeom prst="roundRect">
            <a:avLst>
              <a:gd name="adj" fmla="val 14464"/>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defRPr/>
            </a:pPr>
            <a:r>
              <a:rPr lang="en-IN" sz="1175">
                <a:solidFill>
                  <a:srgbClr val="091F2C"/>
                </a:solidFill>
                <a:latin typeface="Segoe UI Semibold"/>
                <a:cs typeface="Segoe UI" pitchFamily="34" charset="0"/>
              </a:rPr>
              <a:t>FUENTES</a:t>
            </a:r>
          </a:p>
        </p:txBody>
      </p:sp>
      <p:sp>
        <p:nvSpPr>
          <p:cNvPr id="117" name="TextBox 116">
            <a:extLst>
              <a:ext uri="{FF2B5EF4-FFF2-40B4-BE49-F238E27FC236}">
                <a16:creationId xmlns:a16="http://schemas.microsoft.com/office/drawing/2014/main" id="{3ED40416-1ED5-064B-6D6E-DC5778EA9D26}"/>
              </a:ext>
            </a:extLst>
          </p:cNvPr>
          <p:cNvSpPr txBox="1"/>
          <p:nvPr/>
        </p:nvSpPr>
        <p:spPr>
          <a:xfrm>
            <a:off x="180955" y="5903165"/>
            <a:ext cx="11723446" cy="271554"/>
          </a:xfrm>
          <a:prstGeom prst="rect">
            <a:avLst/>
          </a:prstGeom>
          <a:noFill/>
        </p:spPr>
        <p:txBody>
          <a:bodyPr wrap="square" lIns="0" tIns="0" rIns="0" bIns="0" anchor="t">
            <a:spAutoFit/>
          </a:bodyPr>
          <a:lstStyle/>
          <a:p>
            <a:pPr marL="171384" indent="-115844" defTabSz="914192">
              <a:spcAft>
                <a:spcPts val="200"/>
              </a:spcAft>
              <a:buFont typeface="Arial" panose="020B0604020202020204" pitchFamily="34" charset="0"/>
              <a:buChar char="•"/>
            </a:pPr>
            <a:r>
              <a:rPr lang="es-MX" sz="882">
                <a:solidFill>
                  <a:srgbClr val="FFFFFF"/>
                </a:solidFill>
              </a:rPr>
              <a:t>Las mejoras porcentuales se calcularon sobre la base de un conjunto de muestras de implementaciones de clientes de </a:t>
            </a:r>
            <a:r>
              <a:rPr lang="es-MX" sz="882" err="1">
                <a:solidFill>
                  <a:srgbClr val="FFFFFF"/>
                </a:solidFill>
              </a:rPr>
              <a:t>Copilot</a:t>
            </a:r>
            <a:r>
              <a:rPr lang="es-MX" sz="882">
                <a:solidFill>
                  <a:srgbClr val="FFFFFF"/>
                </a:solidFill>
              </a:rPr>
              <a:t> </a:t>
            </a:r>
            <a:r>
              <a:rPr lang="es-MX" sz="882" err="1">
                <a:solidFill>
                  <a:srgbClr val="FFFFFF"/>
                </a:solidFill>
              </a:rPr>
              <a:t>for</a:t>
            </a:r>
            <a:r>
              <a:rPr lang="es-MX" sz="882">
                <a:solidFill>
                  <a:srgbClr val="FFFFFF"/>
                </a:solidFill>
              </a:rPr>
              <a:t> </a:t>
            </a:r>
            <a:r>
              <a:rPr lang="es-MX" sz="882" err="1">
                <a:solidFill>
                  <a:srgbClr val="FFFFFF"/>
                </a:solidFill>
              </a:rPr>
              <a:t>Service</a:t>
            </a:r>
            <a:r>
              <a:rPr lang="es-MX" sz="882">
                <a:solidFill>
                  <a:srgbClr val="FFFFFF"/>
                </a:solidFill>
              </a:rPr>
              <a:t>, informes de analistas de terceros de Boston </a:t>
            </a:r>
            <a:r>
              <a:rPr lang="es-MX" sz="882" err="1">
                <a:solidFill>
                  <a:srgbClr val="FFFFFF"/>
                </a:solidFill>
              </a:rPr>
              <a:t>Consulting</a:t>
            </a:r>
            <a:r>
              <a:rPr lang="es-MX" sz="882">
                <a:solidFill>
                  <a:srgbClr val="FFFFFF"/>
                </a:solidFill>
              </a:rPr>
              <a:t> </a:t>
            </a:r>
            <a:r>
              <a:rPr lang="es-MX" sz="882" err="1">
                <a:solidFill>
                  <a:srgbClr val="FFFFFF"/>
                </a:solidFill>
              </a:rPr>
              <a:t>Group</a:t>
            </a:r>
            <a:r>
              <a:rPr lang="es-MX" sz="882">
                <a:solidFill>
                  <a:srgbClr val="FFFFFF"/>
                </a:solidFill>
              </a:rPr>
              <a:t>, Bain &amp; Company y McKinsey, y la base de datos interna de administración de valor empresarial de Microsoft.</a:t>
            </a:r>
            <a:endParaRPr lang="en-IN" sz="882">
              <a:solidFill>
                <a:srgbClr val="FFFFFF"/>
              </a:solidFill>
              <a:latin typeface="Segoe UI"/>
            </a:endParaRPr>
          </a:p>
        </p:txBody>
      </p:sp>
      <p:sp>
        <p:nvSpPr>
          <p:cNvPr id="25" name="Rectangle: Rounded Corners 24">
            <a:extLst>
              <a:ext uri="{FF2B5EF4-FFF2-40B4-BE49-F238E27FC236}">
                <a16:creationId xmlns:a16="http://schemas.microsoft.com/office/drawing/2014/main" id="{61D5459F-A8F7-5DDD-EE39-7DF078C1804B}"/>
              </a:ext>
              <a:ext uri="{C183D7F6-B498-43B3-948B-1728B52AA6E4}">
                <adec:decorative xmlns:adec="http://schemas.microsoft.com/office/drawing/2017/decorative" val="1"/>
              </a:ext>
            </a:extLst>
          </p:cNvPr>
          <p:cNvSpPr>
            <a:spLocks/>
          </p:cNvSpPr>
          <p:nvPr/>
        </p:nvSpPr>
        <p:spPr bwMode="auto">
          <a:xfrm>
            <a:off x="9763972" y="1689307"/>
            <a:ext cx="1989051" cy="290974"/>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BENEFICIO ANUAL</a:t>
            </a:r>
          </a:p>
        </p:txBody>
      </p:sp>
    </p:spTree>
    <p:extLst>
      <p:ext uri="{BB962C8B-B14F-4D97-AF65-F5344CB8AC3E}">
        <p14:creationId xmlns:p14="http://schemas.microsoft.com/office/powerpoint/2010/main" val="303221084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7413265-5C2A-87AB-541B-1B6E8C92EFA0}"/>
              </a:ext>
            </a:extLst>
          </p:cNvPr>
          <p:cNvGraphicFramePr>
            <a:graphicFrameLocks noGrp="1"/>
          </p:cNvGraphicFramePr>
          <p:nvPr>
            <p:extLst>
              <p:ext uri="{D42A27DB-BD31-4B8C-83A1-F6EECF244321}">
                <p14:modId xmlns:p14="http://schemas.microsoft.com/office/powerpoint/2010/main" val="3602191506"/>
              </p:ext>
            </p:extLst>
          </p:nvPr>
        </p:nvGraphicFramePr>
        <p:xfrm>
          <a:off x="349138" y="1576565"/>
          <a:ext cx="11396853" cy="3697783"/>
        </p:xfrm>
        <a:graphic>
          <a:graphicData uri="http://schemas.openxmlformats.org/drawingml/2006/table">
            <a:tbl>
              <a:tblPr>
                <a:tableStyleId>{5C22544A-7EE6-4342-B048-85BDC9FD1C3A}</a:tableStyleId>
              </a:tblPr>
              <a:tblGrid>
                <a:gridCol w="2277772">
                  <a:extLst>
                    <a:ext uri="{9D8B030D-6E8A-4147-A177-3AD203B41FA5}">
                      <a16:colId xmlns:a16="http://schemas.microsoft.com/office/drawing/2014/main" val="1109143361"/>
                    </a:ext>
                  </a:extLst>
                </a:gridCol>
                <a:gridCol w="4356159">
                  <a:extLst>
                    <a:ext uri="{9D8B030D-6E8A-4147-A177-3AD203B41FA5}">
                      <a16:colId xmlns:a16="http://schemas.microsoft.com/office/drawing/2014/main" val="1409940046"/>
                    </a:ext>
                  </a:extLst>
                </a:gridCol>
                <a:gridCol w="2645944">
                  <a:extLst>
                    <a:ext uri="{9D8B030D-6E8A-4147-A177-3AD203B41FA5}">
                      <a16:colId xmlns:a16="http://schemas.microsoft.com/office/drawing/2014/main" val="727795284"/>
                    </a:ext>
                  </a:extLst>
                </a:gridCol>
                <a:gridCol w="2116978">
                  <a:extLst>
                    <a:ext uri="{9D8B030D-6E8A-4147-A177-3AD203B41FA5}">
                      <a16:colId xmlns:a16="http://schemas.microsoft.com/office/drawing/2014/main" val="252240580"/>
                    </a:ext>
                  </a:extLst>
                </a:gridCol>
              </a:tblGrid>
              <a:tr h="478649">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33953845"/>
                  </a:ext>
                </a:extLst>
              </a:tr>
              <a:tr h="1168374">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800">
                          <a:solidFill>
                            <a:srgbClr val="FFFFFF"/>
                          </a:solidFill>
                          <a:latin typeface="Segoe UI Semibold"/>
                        </a:rPr>
                        <a:t>Tiempo de resolución de problemas</a:t>
                      </a:r>
                      <a:endParaRPr lang="en-US" sz="1800">
                        <a:solidFill>
                          <a:srgbClr val="FFFFFF"/>
                        </a:solidFill>
                        <a:latin typeface="Segoe UI Semibold"/>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100">
                          <a:solidFill>
                            <a:srgbClr val="FFFFFF"/>
                          </a:solidFill>
                          <a:latin typeface="Segoe UI" panose="020B0502040204020203" pitchFamily="34" charset="0"/>
                          <a:cs typeface="Segoe UI" panose="020B0502040204020203" pitchFamily="34" charset="0"/>
                        </a:rPr>
                        <a:t>Mejora la atención al cliente mediante la integración de la asistencia de IA en los flujos de trabajo. Con la asistencia de IA a través de </a:t>
                      </a:r>
                      <a:r>
                        <a:rPr lang="es-MX" sz="1100" err="1">
                          <a:solidFill>
                            <a:srgbClr val="FFFFFF"/>
                          </a:solidFill>
                          <a:latin typeface="Segoe UI" panose="020B0502040204020203" pitchFamily="34" charset="0"/>
                          <a:cs typeface="Segoe UI" panose="020B0502040204020203" pitchFamily="34" charset="0"/>
                        </a:rPr>
                        <a:t>bots</a:t>
                      </a:r>
                      <a:r>
                        <a:rPr lang="es-MX" sz="1100">
                          <a:solidFill>
                            <a:srgbClr val="FFFFFF"/>
                          </a:solidFill>
                          <a:latin typeface="Segoe UI" panose="020B0502040204020203" pitchFamily="34" charset="0"/>
                          <a:cs typeface="Segoe UI" panose="020B0502040204020203" pitchFamily="34" charset="0"/>
                        </a:rPr>
                        <a:t>, documentación y colaboración mejorada, su equipo de soporte puede trabajar en conjunto sin problemas, lo que garantiza una prestación de servicios coherente y eficaz.</a:t>
                      </a:r>
                      <a:endParaRPr lang="en-US"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defTabSz="932563">
                        <a:buFont typeface="Arial" panose="020B0604020202020204" pitchFamily="34" charset="0"/>
                        <a:buChar char="•"/>
                      </a:pPr>
                      <a:r>
                        <a:rPr lang="es-MX" sz="1200">
                          <a:solidFill>
                            <a:srgbClr val="FFFFFF"/>
                          </a:solidFill>
                          <a:latin typeface="Segoe UI" panose="020B0502040204020203" pitchFamily="34" charset="0"/>
                          <a:cs typeface="Segoe UI" panose="020B0502040204020203" pitchFamily="34" charset="0"/>
                        </a:rPr>
                        <a:t>Acceder a la información del producto
Acceder a los datos de los clientes</a:t>
                      </a:r>
                      <a:endParaRPr lang="en-US"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932563">
                        <a:spcBef>
                          <a:spcPts val="1000"/>
                        </a:spcBef>
                        <a:spcAft>
                          <a:spcPts val="1000"/>
                        </a:spcAft>
                        <a:defRPr/>
                      </a:pPr>
                      <a:r>
                        <a:rPr lang="en-IN" sz="1800" spc="-50">
                          <a:ln w="3175">
                            <a:noFill/>
                          </a:ln>
                          <a:gradFill>
                            <a:gsLst>
                              <a:gs pos="15000">
                                <a:srgbClr val="8DC8E8"/>
                              </a:gs>
                              <a:gs pos="85000">
                                <a:srgbClr val="C5B4E3"/>
                              </a:gs>
                            </a:gsLst>
                            <a:lin ang="2700000" scaled="1"/>
                          </a:gradFill>
                          <a:latin typeface="Segoe UI Semibold"/>
                          <a:ea typeface="+mj-lt"/>
                          <a:cs typeface="Segoe UI" pitchFamily="34" charset="0"/>
                        </a:rPr>
                        <a:t>12% </a:t>
                      </a:r>
                      <a:r>
                        <a:rPr lang="es-MX" sz="1800" spc="-50">
                          <a:ln w="3175">
                            <a:noFill/>
                          </a:ln>
                          <a:gradFill>
                            <a:gsLst>
                              <a:gs pos="15000">
                                <a:srgbClr val="8DC8E8"/>
                              </a:gs>
                              <a:gs pos="85000">
                                <a:srgbClr val="C5B4E3"/>
                              </a:gs>
                            </a:gsLst>
                            <a:lin ang="2700000" scaled="1"/>
                          </a:gradFill>
                          <a:latin typeface="Segoe UI Semibold"/>
                          <a:ea typeface="+mj-lt"/>
                          <a:cs typeface="Segoe UI" pitchFamily="34" charset="0"/>
                        </a:rPr>
                        <a:t>Reducción del tiempo medio de manipulación</a:t>
                      </a:r>
                      <a:endParaRPr lang="en-IN"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1334431"/>
                  </a:ext>
                </a:extLst>
              </a:tr>
              <a:tr h="1138158">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800">
                          <a:solidFill>
                            <a:srgbClr val="FFFFFF"/>
                          </a:solidFill>
                          <a:latin typeface="Segoe UI Semibold"/>
                        </a:rPr>
                        <a:t>Costes de externalización de TI</a:t>
                      </a:r>
                      <a:endParaRPr lang="en-US" sz="1800">
                        <a:solidFill>
                          <a:srgbClr val="FFFFFF"/>
                        </a:solidFill>
                        <a:latin typeface="Segoe UI Semibold"/>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100" kern="1200">
                          <a:solidFill>
                            <a:srgbClr val="FFFFFF"/>
                          </a:solidFill>
                          <a:latin typeface="Segoe UI" panose="020B0502040204020203" pitchFamily="34" charset="0"/>
                          <a:ea typeface="+mn-ea"/>
                          <a:cs typeface="Segoe UI" panose="020B0502040204020203" pitchFamily="34" charset="0"/>
                        </a:rPr>
                        <a:t>Reducción de los costes de externalización de TI como consecuencia de la reducción del tiempo empleado por llamada.  A través de </a:t>
                      </a:r>
                      <a:r>
                        <a:rPr lang="es-MX" sz="1100" kern="1200" err="1">
                          <a:solidFill>
                            <a:srgbClr val="FFFFFF"/>
                          </a:solidFill>
                          <a:latin typeface="Segoe UI" panose="020B0502040204020203" pitchFamily="34" charset="0"/>
                          <a:ea typeface="+mn-ea"/>
                          <a:cs typeface="Segoe UI" panose="020B0502040204020203" pitchFamily="34" charset="0"/>
                        </a:rPr>
                        <a:t>bots</a:t>
                      </a:r>
                      <a:r>
                        <a:rPr lang="es-MX" sz="1100" kern="1200">
                          <a:solidFill>
                            <a:srgbClr val="FFFFFF"/>
                          </a:solidFill>
                          <a:latin typeface="Segoe UI" panose="020B0502040204020203" pitchFamily="34" charset="0"/>
                          <a:ea typeface="+mn-ea"/>
                          <a:cs typeface="Segoe UI" panose="020B0502040204020203" pitchFamily="34" charset="0"/>
                        </a:rPr>
                        <a:t>, documentación y colaboración mejorada, su equipo de soporte puede trabajar en conjunto sin problemas, lo que garantiza una prestación de servicios coherente y eficaz.</a:t>
                      </a: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algn="l" defTabSz="932563" rtl="0" eaLnBrk="1" latinLnBrk="0" hangingPunct="1">
                        <a:buFont typeface="Arial" panose="020B0604020202020204" pitchFamily="34" charset="0"/>
                        <a:buChar char="•"/>
                      </a:pPr>
                      <a:r>
                        <a:rPr lang="es-MX" sz="1200" kern="1200">
                          <a:solidFill>
                            <a:srgbClr val="FFFFFF"/>
                          </a:solidFill>
                          <a:latin typeface="Segoe UI" panose="020B0502040204020203" pitchFamily="34" charset="0"/>
                          <a:ea typeface="+mn-ea"/>
                          <a:cs typeface="Segoe UI" panose="020B0502040204020203" pitchFamily="34" charset="0"/>
                        </a:rPr>
                        <a:t>Mejorar la resolución de problemas
Crear un plan de proyecto
Simplifique las tareas de administración</a:t>
                      </a: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932563">
                        <a:spcBef>
                          <a:spcPts val="1000"/>
                        </a:spcBef>
                        <a:spcAft>
                          <a:spcPts val="1000"/>
                        </a:spcAft>
                        <a:defRPr/>
                      </a:pPr>
                      <a:r>
                        <a:rPr lang="en-IN" sz="1800" spc="-50">
                          <a:ln w="3175">
                            <a:noFill/>
                          </a:ln>
                          <a:gradFill>
                            <a:gsLst>
                              <a:gs pos="15000">
                                <a:srgbClr val="8DC8E8"/>
                              </a:gs>
                              <a:gs pos="85000">
                                <a:srgbClr val="C5B4E3"/>
                              </a:gs>
                            </a:gsLst>
                            <a:lin ang="2700000" scaled="1"/>
                          </a:gradFill>
                          <a:latin typeface="Segoe UI Semibold"/>
                          <a:ea typeface="+mj-lt"/>
                          <a:cs typeface="Segoe UI" pitchFamily="34" charset="0"/>
                        </a:rPr>
                        <a:t>10% </a:t>
                      </a:r>
                      <a:r>
                        <a:rPr lang="es-MX" sz="1800" spc="-50">
                          <a:ln w="3175">
                            <a:noFill/>
                          </a:ln>
                          <a:gradFill>
                            <a:gsLst>
                              <a:gs pos="15000">
                                <a:srgbClr val="8DC8E8"/>
                              </a:gs>
                              <a:gs pos="85000">
                                <a:srgbClr val="C5B4E3"/>
                              </a:gs>
                            </a:gsLst>
                            <a:lin ang="2700000" scaled="1"/>
                          </a:gradFill>
                          <a:latin typeface="Segoe UI Semibold"/>
                          <a:ea typeface="+mj-lt"/>
                          <a:cs typeface="Segoe UI" pitchFamily="34" charset="0"/>
                        </a:rPr>
                        <a:t>Reducción de los costes de los contratistas de TI</a:t>
                      </a:r>
                      <a:endParaRPr lang="en-IN"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9954728"/>
                  </a:ext>
                </a:extLst>
              </a:tr>
              <a:tr h="896425">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800" kern="1200">
                          <a:solidFill>
                            <a:srgbClr val="FFFFFF"/>
                          </a:solidFill>
                          <a:latin typeface="Segoe UI Semibold"/>
                          <a:ea typeface="+mn-ea"/>
                          <a:cs typeface="+mn-cs"/>
                        </a:rPr>
                        <a:t>Tiempo de inactividad de la aplicación</a:t>
                      </a:r>
                      <a:endParaRPr lang="en-US" sz="1800" kern="1200">
                        <a:solidFill>
                          <a:srgbClr val="FFFFFF"/>
                        </a:solidFill>
                        <a:latin typeface="Segoe UI Semibold"/>
                        <a:ea typeface="+mn-ea"/>
                        <a:cs typeface="+mn-cs"/>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200" kern="1200">
                          <a:solidFill>
                            <a:srgbClr val="FFFFFF"/>
                          </a:solidFill>
                          <a:latin typeface="Segoe UI" panose="020B0502040204020203" pitchFamily="34" charset="0"/>
                          <a:ea typeface="+mn-ea"/>
                          <a:cs typeface="Segoe UI" panose="020B0502040204020203" pitchFamily="34" charset="0"/>
                        </a:rPr>
                        <a:t>Mejora los tiempos de soporte para responder a los correos electrónicos, mejorar el análisis de monitoreo, el acceso más rápido a la documentación y la velocidad para comunicarse.</a:t>
                      </a: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algn="l" defTabSz="932563" rtl="0" eaLnBrk="1" latinLnBrk="0" hangingPunct="1">
                        <a:buFont typeface="Arial" panose="020B0604020202020204" pitchFamily="34" charset="0"/>
                        <a:buChar char="•"/>
                      </a:pPr>
                      <a:r>
                        <a:rPr lang="es-MX" sz="1100" kern="1200">
                          <a:solidFill>
                            <a:srgbClr val="FFFFFF"/>
                          </a:solidFill>
                          <a:latin typeface="Segoe UI" panose="020B0502040204020203" pitchFamily="34" charset="0"/>
                          <a:ea typeface="+mn-ea"/>
                          <a:cs typeface="Segoe UI" panose="020B0502040204020203" pitchFamily="34" charset="0"/>
                        </a:rPr>
                        <a:t>Mejorar la resolución de problemas
Mejorar el análisis de tendencias
Simplifique las tareas de administración</a:t>
                      </a: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932563">
                        <a:spcBef>
                          <a:spcPts val="1000"/>
                        </a:spcBef>
                        <a:spcAft>
                          <a:spcPts val="1000"/>
                        </a:spcAft>
                        <a:defRPr/>
                      </a:pPr>
                      <a:r>
                        <a:rPr lang="en-IN" sz="1800" spc="-50">
                          <a:ln w="3175">
                            <a:noFill/>
                          </a:ln>
                          <a:gradFill>
                            <a:gsLst>
                              <a:gs pos="15000">
                                <a:srgbClr val="8DC8E8"/>
                              </a:gs>
                              <a:gs pos="85000">
                                <a:srgbClr val="C5B4E3"/>
                              </a:gs>
                            </a:gsLst>
                            <a:lin ang="2700000" scaled="1"/>
                          </a:gradFill>
                          <a:latin typeface="Segoe UI Semibold"/>
                          <a:ea typeface="+mj-lt"/>
                          <a:cs typeface="Segoe UI" pitchFamily="34" charset="0"/>
                        </a:rPr>
                        <a:t>% </a:t>
                      </a:r>
                      <a:r>
                        <a:rPr lang="es-MX" sz="1800" spc="-50">
                          <a:ln w="3175">
                            <a:noFill/>
                          </a:ln>
                          <a:gradFill>
                            <a:gsLst>
                              <a:gs pos="15000">
                                <a:srgbClr val="8DC8E8"/>
                              </a:gs>
                              <a:gs pos="85000">
                                <a:srgbClr val="C5B4E3"/>
                              </a:gs>
                            </a:gsLst>
                            <a:lin ang="2700000" scaled="1"/>
                          </a:gradFill>
                          <a:latin typeface="Segoe UI Semibold"/>
                          <a:ea typeface="+mj-lt"/>
                          <a:cs typeface="Segoe UI" pitchFamily="34" charset="0"/>
                        </a:rPr>
                        <a:t>Reducción de la pérdida de productividad</a:t>
                      </a:r>
                      <a:endParaRPr lang="en-IN"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462900"/>
                  </a:ext>
                </a:extLst>
              </a:tr>
            </a:tbl>
          </a:graphicData>
        </a:graphic>
      </p:graphicFrame>
      <p:sp>
        <p:nvSpPr>
          <p:cNvPr id="3" name="Rectangle: Rounded Corners 2">
            <a:extLst>
              <a:ext uri="{FF2B5EF4-FFF2-40B4-BE49-F238E27FC236}">
                <a16:creationId xmlns:a16="http://schemas.microsoft.com/office/drawing/2014/main" id="{3332BFF1-0F1C-8BEE-A9F1-15CA7196FB9B}"/>
              </a:ext>
              <a:ext uri="{C183D7F6-B498-43B3-948B-1728B52AA6E4}">
                <adec:decorative xmlns:adec="http://schemas.microsoft.com/office/drawing/2017/decorative" val="1"/>
              </a:ext>
            </a:extLst>
          </p:cNvPr>
          <p:cNvSpPr>
            <a:spLocks/>
          </p:cNvSpPr>
          <p:nvPr/>
        </p:nvSpPr>
        <p:spPr bwMode="auto">
          <a:xfrm>
            <a:off x="356170" y="1676176"/>
            <a:ext cx="2140954" cy="295148"/>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KPI</a:t>
            </a:r>
          </a:p>
        </p:txBody>
      </p:sp>
      <p:sp>
        <p:nvSpPr>
          <p:cNvPr id="48" name="Rectangle: Rounded Corners 47">
            <a:extLst>
              <a:ext uri="{FF2B5EF4-FFF2-40B4-BE49-F238E27FC236}">
                <a16:creationId xmlns:a16="http://schemas.microsoft.com/office/drawing/2014/main" id="{47F81FBE-0E9B-7422-FFA5-FC7CFE54865A}"/>
              </a:ext>
              <a:ext uri="{C183D7F6-B498-43B3-948B-1728B52AA6E4}">
                <adec:decorative xmlns:adec="http://schemas.microsoft.com/office/drawing/2017/decorative" val="1"/>
              </a:ext>
            </a:extLst>
          </p:cNvPr>
          <p:cNvSpPr>
            <a:spLocks/>
          </p:cNvSpPr>
          <p:nvPr/>
        </p:nvSpPr>
        <p:spPr bwMode="auto">
          <a:xfrm>
            <a:off x="2760243" y="1676176"/>
            <a:ext cx="4104919" cy="295148"/>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defRPr/>
            </a:pPr>
            <a:r>
              <a:rPr lang="en-US" sz="1175">
                <a:solidFill>
                  <a:srgbClr val="091F2C"/>
                </a:solidFill>
                <a:latin typeface="Segoe UI Semibold"/>
                <a:cs typeface="Segoe UI" pitchFamily="34" charset="0"/>
              </a:rPr>
              <a:t>DESCRIPCIÓN</a:t>
            </a:r>
          </a:p>
        </p:txBody>
      </p:sp>
      <p:sp>
        <p:nvSpPr>
          <p:cNvPr id="9" name="Title 8">
            <a:extLst>
              <a:ext uri="{FF2B5EF4-FFF2-40B4-BE49-F238E27FC236}">
                <a16:creationId xmlns:a16="http://schemas.microsoft.com/office/drawing/2014/main" id="{4708D2C4-9BB9-1B0D-AEC0-2B9F1A4C63A2}"/>
              </a:ext>
            </a:extLst>
          </p:cNvPr>
          <p:cNvSpPr>
            <a:spLocks noGrp="1"/>
          </p:cNvSpPr>
          <p:nvPr>
            <p:ph type="title"/>
          </p:nvPr>
        </p:nvSpPr>
        <p:spPr>
          <a:xfrm>
            <a:off x="356169" y="69275"/>
            <a:ext cx="11016957" cy="977593"/>
          </a:xfrm>
        </p:spPr>
        <p:txBody>
          <a:bodyPr/>
          <a:lstStyle/>
          <a:p>
            <a:pPr algn="l"/>
            <a:r>
              <a:rPr lang="en-US"/>
              <a:t>IT / Mesa de </a:t>
            </a:r>
            <a:r>
              <a:rPr lang="en-US" err="1"/>
              <a:t>ayuda</a:t>
            </a:r>
            <a:br>
              <a:rPr lang="en-US" sz="2353"/>
            </a:br>
            <a:r>
              <a:rPr lang="es-MX" sz="2353"/>
              <a:t>Impacto de los KPI de Microsoft </a:t>
            </a:r>
            <a:r>
              <a:rPr lang="es-MX" sz="2353" err="1"/>
              <a:t>Copilot</a:t>
            </a:r>
            <a:endParaRPr lang="en-US"/>
          </a:p>
        </p:txBody>
      </p:sp>
      <p:pic>
        <p:nvPicPr>
          <p:cNvPr id="19" name="Picture 18" descr="A rainbow colored logo on a black background&#10;&#10;Description automatically generated">
            <a:extLst>
              <a:ext uri="{FF2B5EF4-FFF2-40B4-BE49-F238E27FC236}">
                <a16:creationId xmlns:a16="http://schemas.microsoft.com/office/drawing/2014/main" id="{F4661990-EE9E-460D-D030-94AFD9F21A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6857" y="301204"/>
            <a:ext cx="547545" cy="547545"/>
          </a:xfrm>
          <a:prstGeom prst="rect">
            <a:avLst/>
          </a:prstGeom>
        </p:spPr>
      </p:pic>
      <p:sp>
        <p:nvSpPr>
          <p:cNvPr id="20" name="TextBox 19">
            <a:extLst>
              <a:ext uri="{FF2B5EF4-FFF2-40B4-BE49-F238E27FC236}">
                <a16:creationId xmlns:a16="http://schemas.microsoft.com/office/drawing/2014/main" id="{9D00D581-6E1C-FAC7-7944-9A73D2EC5FA6}"/>
              </a:ext>
            </a:extLst>
          </p:cNvPr>
          <p:cNvSpPr txBox="1">
            <a:spLocks/>
          </p:cNvSpPr>
          <p:nvPr/>
        </p:nvSpPr>
        <p:spPr>
          <a:xfrm>
            <a:off x="356169" y="1037923"/>
            <a:ext cx="11396854" cy="553998"/>
          </a:xfrm>
          <a:prstGeom prst="rect">
            <a:avLst/>
          </a:prstGeom>
          <a:noFill/>
        </p:spPr>
        <p:txBody>
          <a:bodyPr wrap="square" lIns="0" tIns="0" rIns="0" bIns="0">
            <a:spAutoFit/>
          </a:bodyPr>
          <a:lstStyle/>
          <a:p>
            <a:pPr defTabSz="914192"/>
            <a:r>
              <a:rPr lang="es-MX" sz="1200">
                <a:solidFill>
                  <a:srgbClr val="FFFFFF"/>
                </a:solidFill>
              </a:rPr>
              <a:t>Microsoft 365 </a:t>
            </a:r>
            <a:r>
              <a:rPr lang="es-MX" sz="1200" err="1">
                <a:solidFill>
                  <a:srgbClr val="FFFFFF"/>
                </a:solidFill>
              </a:rPr>
              <a:t>Copilot</a:t>
            </a:r>
            <a:r>
              <a:rPr lang="es-MX" sz="1200">
                <a:solidFill>
                  <a:srgbClr val="FFFFFF"/>
                </a:solidFill>
              </a:rPr>
              <a:t> ofrece beneficios de ahorro de costos para los departamentos de TI. Al fomentar una mayor colaboración, agiliza el intercambio de conocimientos y la resolución de problemas, reduciendo la necesidad de esfuerzos redundantes. Las herramientas de comunicación mejoradas de </a:t>
            </a:r>
            <a:r>
              <a:rPr lang="es-MX" sz="1200" err="1">
                <a:solidFill>
                  <a:srgbClr val="FFFFFF"/>
                </a:solidFill>
              </a:rPr>
              <a:t>Copilot</a:t>
            </a:r>
            <a:r>
              <a:rPr lang="es-MX" sz="1200">
                <a:solidFill>
                  <a:srgbClr val="FFFFFF"/>
                </a:solidFill>
              </a:rPr>
              <a:t> garantizan una coordinación eficiente entre los miembros del equipo, lo que minimiza los retrasos y los costosos malentendidos.</a:t>
            </a:r>
            <a:endParaRPr lang="en-IN" sz="1371">
              <a:solidFill>
                <a:srgbClr val="FFFFFF"/>
              </a:solidFill>
              <a:latin typeface="Segoe UI"/>
            </a:endParaRPr>
          </a:p>
        </p:txBody>
      </p:sp>
      <p:sp>
        <p:nvSpPr>
          <p:cNvPr id="72" name="Rectangle: Rounded Corners 71">
            <a:extLst>
              <a:ext uri="{FF2B5EF4-FFF2-40B4-BE49-F238E27FC236}">
                <a16:creationId xmlns:a16="http://schemas.microsoft.com/office/drawing/2014/main" id="{78BF5E00-6CCD-DE61-9800-477875E13795}"/>
              </a:ext>
              <a:ext uri="{C183D7F6-B498-43B3-948B-1728B52AA6E4}">
                <adec:decorative xmlns:adec="http://schemas.microsoft.com/office/drawing/2017/decorative" val="1"/>
              </a:ext>
            </a:extLst>
          </p:cNvPr>
          <p:cNvSpPr>
            <a:spLocks/>
          </p:cNvSpPr>
          <p:nvPr/>
        </p:nvSpPr>
        <p:spPr bwMode="auto">
          <a:xfrm>
            <a:off x="7112695" y="1674273"/>
            <a:ext cx="2412683" cy="298953"/>
          </a:xfrm>
          <a:prstGeom prst="roundRect">
            <a:avLst>
              <a:gd name="adj" fmla="val 14464"/>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CASOS DE USO</a:t>
            </a:r>
          </a:p>
        </p:txBody>
      </p:sp>
      <p:sp>
        <p:nvSpPr>
          <p:cNvPr id="115" name="Rectangle: Rounded Corners 114">
            <a:extLst>
              <a:ext uri="{FF2B5EF4-FFF2-40B4-BE49-F238E27FC236}">
                <a16:creationId xmlns:a16="http://schemas.microsoft.com/office/drawing/2014/main" id="{4E615A2A-F3C4-C0C9-7896-3CCE235B96B2}"/>
              </a:ext>
            </a:extLst>
          </p:cNvPr>
          <p:cNvSpPr>
            <a:spLocks/>
          </p:cNvSpPr>
          <p:nvPr/>
        </p:nvSpPr>
        <p:spPr bwMode="auto">
          <a:xfrm>
            <a:off x="-387364" y="5857878"/>
            <a:ext cx="12708704" cy="940488"/>
          </a:xfrm>
          <a:prstGeom prst="roundRect">
            <a:avLst>
              <a:gd name="adj" fmla="val 2674"/>
            </a:avLst>
          </a:prstGeom>
          <a:solidFill>
            <a:srgbClr val="091F2C">
              <a:lumMod val="85000"/>
              <a:lumOff val="15000"/>
              <a:alpha val="10000"/>
            </a:srgbClr>
          </a:solidFill>
          <a:ln w="12700" cap="flat" cmpd="sng" algn="ctr">
            <a:no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defTabSz="932114" fontAlgn="base">
              <a:spcBef>
                <a:spcPct val="0"/>
              </a:spcBef>
              <a:spcAft>
                <a:spcPct val="0"/>
              </a:spcAft>
            </a:pPr>
            <a:endParaRPr lang="en-US" sz="2000" kern="0">
              <a:solidFill>
                <a:srgbClr val="000000"/>
              </a:solidFill>
              <a:latin typeface="Segoe UI"/>
              <a:cs typeface="Segoe UI" pitchFamily="34" charset="0"/>
            </a:endParaRPr>
          </a:p>
        </p:txBody>
      </p:sp>
      <p:sp>
        <p:nvSpPr>
          <p:cNvPr id="116" name="Rectangle: Rounded Corners 115">
            <a:extLst>
              <a:ext uri="{FF2B5EF4-FFF2-40B4-BE49-F238E27FC236}">
                <a16:creationId xmlns:a16="http://schemas.microsoft.com/office/drawing/2014/main" id="{6A4BF671-D10F-99AD-9A53-DEDE85932502}"/>
              </a:ext>
              <a:ext uri="{C183D7F6-B498-43B3-948B-1728B52AA6E4}">
                <adec:decorative xmlns:adec="http://schemas.microsoft.com/office/drawing/2017/decorative" val="1"/>
              </a:ext>
            </a:extLst>
          </p:cNvPr>
          <p:cNvSpPr>
            <a:spLocks/>
          </p:cNvSpPr>
          <p:nvPr/>
        </p:nvSpPr>
        <p:spPr bwMode="auto">
          <a:xfrm>
            <a:off x="180954" y="5580701"/>
            <a:ext cx="11572069" cy="298953"/>
          </a:xfrm>
          <a:prstGeom prst="roundRect">
            <a:avLst>
              <a:gd name="adj" fmla="val 14464"/>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defRPr/>
            </a:pPr>
            <a:r>
              <a:rPr lang="en-IN" sz="1175">
                <a:solidFill>
                  <a:srgbClr val="091F2C"/>
                </a:solidFill>
                <a:latin typeface="Segoe UI Semibold"/>
                <a:cs typeface="Segoe UI" pitchFamily="34" charset="0"/>
              </a:rPr>
              <a:t>FUENTES</a:t>
            </a:r>
          </a:p>
        </p:txBody>
      </p:sp>
      <p:sp>
        <p:nvSpPr>
          <p:cNvPr id="117" name="TextBox 116">
            <a:extLst>
              <a:ext uri="{FF2B5EF4-FFF2-40B4-BE49-F238E27FC236}">
                <a16:creationId xmlns:a16="http://schemas.microsoft.com/office/drawing/2014/main" id="{3ED40416-1ED5-064B-6D6E-DC5778EA9D26}"/>
              </a:ext>
            </a:extLst>
          </p:cNvPr>
          <p:cNvSpPr txBox="1"/>
          <p:nvPr/>
        </p:nvSpPr>
        <p:spPr>
          <a:xfrm>
            <a:off x="180955" y="5903165"/>
            <a:ext cx="11723446" cy="432474"/>
          </a:xfrm>
          <a:prstGeom prst="rect">
            <a:avLst/>
          </a:prstGeom>
          <a:noFill/>
        </p:spPr>
        <p:txBody>
          <a:bodyPr wrap="square" lIns="0" tIns="0" rIns="0" bIns="0" anchor="t">
            <a:spAutoFit/>
          </a:bodyPr>
          <a:lstStyle/>
          <a:p>
            <a:pPr marL="171384" indent="-115844" defTabSz="914192">
              <a:spcAft>
                <a:spcPts val="200"/>
              </a:spcAft>
              <a:buFont typeface="Arial" panose="020B0604020202020204" pitchFamily="34" charset="0"/>
              <a:buChar char="•"/>
            </a:pPr>
            <a:r>
              <a:rPr lang="es-MX" sz="882">
                <a:solidFill>
                  <a:srgbClr val="FFFFFF"/>
                </a:solidFill>
              </a:rPr>
              <a:t>Estudio realizado por la Oficina del Economista Jefe de Microsoft, en colaboración con el grupo de productos Dynamics 365. Los resultados iniciales compartidos aquí reflejan los de 11,5K agentes, con 6,5K agentes que usaron </a:t>
            </a:r>
            <a:r>
              <a:rPr lang="es-MX" sz="882" err="1">
                <a:solidFill>
                  <a:srgbClr val="FFFFFF"/>
                </a:solidFill>
              </a:rPr>
              <a:t>Copilot</a:t>
            </a:r>
            <a:r>
              <a:rPr lang="es-MX" sz="882">
                <a:solidFill>
                  <a:srgbClr val="FFFFFF"/>
                </a:solidFill>
              </a:rPr>
              <a:t> y el grupo de control de 5K agentes que no usaron </a:t>
            </a:r>
            <a:r>
              <a:rPr lang="es-MX" sz="882" err="1">
                <a:solidFill>
                  <a:srgbClr val="FFFFFF"/>
                </a:solidFill>
              </a:rPr>
              <a:t>Copilot</a:t>
            </a:r>
            <a:r>
              <a:rPr lang="es-MX" sz="882">
                <a:solidFill>
                  <a:srgbClr val="FFFFFF"/>
                </a:solidFill>
              </a:rPr>
              <a:t>.
Forrester TEI de </a:t>
            </a:r>
            <a:r>
              <a:rPr lang="es-MX" sz="882" err="1">
                <a:solidFill>
                  <a:srgbClr val="FFFFFF"/>
                </a:solidFill>
              </a:rPr>
              <a:t>Copilot</a:t>
            </a:r>
            <a:r>
              <a:rPr lang="es-MX" sz="882">
                <a:solidFill>
                  <a:srgbClr val="FFFFFF"/>
                </a:solidFill>
              </a:rPr>
              <a:t> para Microsoft 365: hasta un 10 % de reducción en los costes de los contratistas de TI</a:t>
            </a:r>
            <a:endParaRPr lang="en-US" sz="882">
              <a:solidFill>
                <a:srgbClr val="FFFFFF"/>
              </a:solidFill>
              <a:latin typeface="Segoe UI"/>
            </a:endParaRPr>
          </a:p>
        </p:txBody>
      </p:sp>
      <p:sp>
        <p:nvSpPr>
          <p:cNvPr id="25" name="Rectangle: Rounded Corners 24">
            <a:extLst>
              <a:ext uri="{FF2B5EF4-FFF2-40B4-BE49-F238E27FC236}">
                <a16:creationId xmlns:a16="http://schemas.microsoft.com/office/drawing/2014/main" id="{61D5459F-A8F7-5DDD-EE39-7DF078C1804B}"/>
              </a:ext>
              <a:ext uri="{C183D7F6-B498-43B3-948B-1728B52AA6E4}">
                <adec:decorative xmlns:adec="http://schemas.microsoft.com/office/drawing/2017/decorative" val="1"/>
              </a:ext>
            </a:extLst>
          </p:cNvPr>
          <p:cNvSpPr>
            <a:spLocks/>
          </p:cNvSpPr>
          <p:nvPr/>
        </p:nvSpPr>
        <p:spPr bwMode="auto">
          <a:xfrm>
            <a:off x="9763972" y="1689307"/>
            <a:ext cx="1989051" cy="290974"/>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BENEFICIO ANUAL</a:t>
            </a:r>
          </a:p>
        </p:txBody>
      </p:sp>
    </p:spTree>
    <p:extLst>
      <p:ext uri="{BB962C8B-B14F-4D97-AF65-F5344CB8AC3E}">
        <p14:creationId xmlns:p14="http://schemas.microsoft.com/office/powerpoint/2010/main" val="426528922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7413265-5C2A-87AB-541B-1B6E8C92EFA0}"/>
              </a:ext>
            </a:extLst>
          </p:cNvPr>
          <p:cNvGraphicFramePr>
            <a:graphicFrameLocks noGrp="1"/>
          </p:cNvGraphicFramePr>
          <p:nvPr>
            <p:extLst>
              <p:ext uri="{D42A27DB-BD31-4B8C-83A1-F6EECF244321}">
                <p14:modId xmlns:p14="http://schemas.microsoft.com/office/powerpoint/2010/main" val="626909019"/>
              </p:ext>
            </p:extLst>
          </p:nvPr>
        </p:nvGraphicFramePr>
        <p:xfrm>
          <a:off x="349138" y="1576564"/>
          <a:ext cx="11396853" cy="3976657"/>
        </p:xfrm>
        <a:graphic>
          <a:graphicData uri="http://schemas.openxmlformats.org/drawingml/2006/table">
            <a:tbl>
              <a:tblPr>
                <a:tableStyleId>{5C22544A-7EE6-4342-B048-85BDC9FD1C3A}</a:tableStyleId>
              </a:tblPr>
              <a:tblGrid>
                <a:gridCol w="2277772">
                  <a:extLst>
                    <a:ext uri="{9D8B030D-6E8A-4147-A177-3AD203B41FA5}">
                      <a16:colId xmlns:a16="http://schemas.microsoft.com/office/drawing/2014/main" val="1109143361"/>
                    </a:ext>
                  </a:extLst>
                </a:gridCol>
                <a:gridCol w="4356159">
                  <a:extLst>
                    <a:ext uri="{9D8B030D-6E8A-4147-A177-3AD203B41FA5}">
                      <a16:colId xmlns:a16="http://schemas.microsoft.com/office/drawing/2014/main" val="1409940046"/>
                    </a:ext>
                  </a:extLst>
                </a:gridCol>
                <a:gridCol w="2645944">
                  <a:extLst>
                    <a:ext uri="{9D8B030D-6E8A-4147-A177-3AD203B41FA5}">
                      <a16:colId xmlns:a16="http://schemas.microsoft.com/office/drawing/2014/main" val="727795284"/>
                    </a:ext>
                  </a:extLst>
                </a:gridCol>
                <a:gridCol w="2116978">
                  <a:extLst>
                    <a:ext uri="{9D8B030D-6E8A-4147-A177-3AD203B41FA5}">
                      <a16:colId xmlns:a16="http://schemas.microsoft.com/office/drawing/2014/main" val="252240580"/>
                    </a:ext>
                  </a:extLst>
                </a:gridCol>
              </a:tblGrid>
              <a:tr h="478649">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33953845"/>
                  </a:ext>
                </a:extLst>
              </a:tr>
              <a:tr h="640362">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600">
                          <a:solidFill>
                            <a:srgbClr val="FFFFFF"/>
                          </a:solidFill>
                          <a:latin typeface="Segoe UI Semibold"/>
                        </a:rPr>
                        <a:t>Reducción del tiempo de incorporación</a:t>
                      </a:r>
                      <a:endParaRPr lang="en-US" sz="1800">
                        <a:solidFill>
                          <a:srgbClr val="FFFFFF"/>
                        </a:solidFill>
                        <a:latin typeface="Segoe UI Semibold"/>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200">
                          <a:solidFill>
                            <a:srgbClr val="FFFFFF"/>
                          </a:solidFill>
                          <a:latin typeface="Segoe UI" panose="020B0502040204020203" pitchFamily="34" charset="0"/>
                          <a:cs typeface="Segoe UI" panose="020B0502040204020203" pitchFamily="34" charset="0"/>
                        </a:rPr>
                        <a:t>Acelere el tiempo de creación de valor de los nuevos empleados simplificando el acceso a la información y la formación.</a:t>
                      </a:r>
                      <a:endParaRPr lang="en-US"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defTabSz="932563">
                        <a:buFont typeface="Arial" panose="020B0604020202020204" pitchFamily="34" charset="0"/>
                        <a:buChar char="•"/>
                      </a:pPr>
                      <a:r>
                        <a:rPr lang="es-MX" sz="1050">
                          <a:solidFill>
                            <a:srgbClr val="FFFFFF"/>
                          </a:solidFill>
                          <a:latin typeface="Segoe UI" panose="020B0502040204020203" pitchFamily="34" charset="0"/>
                          <a:cs typeface="Segoe UI" panose="020B0502040204020203" pitchFamily="34" charset="0"/>
                        </a:rPr>
                        <a:t>Creación de políticas y procedimientos
Mejorar el acceso a la información de RRHH
Mejorar el acceso al aprendizaje</a:t>
                      </a:r>
                      <a:endParaRPr lang="en-US"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932563">
                        <a:spcBef>
                          <a:spcPts val="1000"/>
                        </a:spcBef>
                        <a:spcAft>
                          <a:spcPts val="1000"/>
                        </a:spcAft>
                        <a:defRPr/>
                      </a:pPr>
                      <a:r>
                        <a:rPr lang="en-IN" sz="1800" spc="-50">
                          <a:ln w="3175">
                            <a:noFill/>
                          </a:ln>
                          <a:gradFill>
                            <a:gsLst>
                              <a:gs pos="15000">
                                <a:srgbClr val="8DC8E8"/>
                              </a:gs>
                              <a:gs pos="85000">
                                <a:srgbClr val="C5B4E3"/>
                              </a:gs>
                            </a:gsLst>
                            <a:lin ang="2700000" scaled="1"/>
                          </a:gradFill>
                          <a:latin typeface="Segoe UI Semibold"/>
                          <a:ea typeface="+mj-lt"/>
                          <a:cs typeface="Segoe UI" pitchFamily="34" charset="0"/>
                        </a:rPr>
                        <a:t>9 Días </a:t>
                      </a:r>
                      <a:r>
                        <a:rPr lang="en-IN" sz="1800" spc="-50" err="1">
                          <a:ln w="3175">
                            <a:noFill/>
                          </a:ln>
                          <a:gradFill>
                            <a:gsLst>
                              <a:gs pos="15000">
                                <a:srgbClr val="8DC8E8"/>
                              </a:gs>
                              <a:gs pos="85000">
                                <a:srgbClr val="C5B4E3"/>
                              </a:gs>
                            </a:gsLst>
                            <a:lin ang="2700000" scaled="1"/>
                          </a:gradFill>
                          <a:latin typeface="Segoe UI Semibold"/>
                          <a:ea typeface="+mj-lt"/>
                          <a:cs typeface="Segoe UI" pitchFamily="34" charset="0"/>
                        </a:rPr>
                        <a:t>ahorrados</a:t>
                      </a:r>
                      <a:r>
                        <a:rPr lang="en-IN" sz="1800" spc="-50">
                          <a:ln w="3175">
                            <a:noFill/>
                          </a:ln>
                          <a:gradFill>
                            <a:gsLst>
                              <a:gs pos="15000">
                                <a:srgbClr val="8DC8E8"/>
                              </a:gs>
                              <a:gs pos="85000">
                                <a:srgbClr val="C5B4E3"/>
                              </a:gs>
                            </a:gsLst>
                            <a:lin ang="2700000" scaled="1"/>
                          </a:gradFill>
                          <a:latin typeface="Segoe UI Semibold"/>
                          <a:ea typeface="+mj-lt"/>
                          <a:cs typeface="Segoe UI" pitchFamily="34" charset="0"/>
                        </a:rPr>
                        <a:t> </a:t>
                      </a:r>
                      <a:r>
                        <a:rPr lang="en-IN" sz="1800" spc="-50" err="1">
                          <a:ln w="3175">
                            <a:noFill/>
                          </a:ln>
                          <a:gradFill>
                            <a:gsLst>
                              <a:gs pos="15000">
                                <a:srgbClr val="8DC8E8"/>
                              </a:gs>
                              <a:gs pos="85000">
                                <a:srgbClr val="C5B4E3"/>
                              </a:gs>
                            </a:gsLst>
                            <a:lin ang="2700000" scaled="1"/>
                          </a:gradFill>
                          <a:latin typeface="Segoe UI Semibold"/>
                          <a:ea typeface="+mj-lt"/>
                          <a:cs typeface="Segoe UI" pitchFamily="34" charset="0"/>
                        </a:rPr>
                        <a:t>en</a:t>
                      </a:r>
                      <a:r>
                        <a:rPr lang="en-IN" sz="1800" spc="-50">
                          <a:ln w="3175">
                            <a:noFill/>
                          </a:ln>
                          <a:gradFill>
                            <a:gsLst>
                              <a:gs pos="15000">
                                <a:srgbClr val="8DC8E8"/>
                              </a:gs>
                              <a:gs pos="85000">
                                <a:srgbClr val="C5B4E3"/>
                              </a:gs>
                            </a:gsLst>
                            <a:lin ang="2700000" scaled="1"/>
                          </a:gradFill>
                          <a:latin typeface="Segoe UI Semibold"/>
                          <a:ea typeface="+mj-lt"/>
                          <a:cs typeface="Segoe UI" pitchFamily="34" charset="0"/>
                        </a:rPr>
                        <a:t> onboarding</a:t>
                      </a: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1334431"/>
                  </a:ext>
                </a:extLst>
              </a:tr>
              <a:tr h="838200">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n-US" sz="1800" err="1">
                          <a:solidFill>
                            <a:srgbClr val="FFFFFF"/>
                          </a:solidFill>
                          <a:latin typeface="Segoe UI Semibold"/>
                        </a:rPr>
                        <a:t>Retención</a:t>
                      </a:r>
                      <a:r>
                        <a:rPr lang="en-US" sz="1800">
                          <a:solidFill>
                            <a:srgbClr val="FFFFFF"/>
                          </a:solidFill>
                          <a:latin typeface="Segoe UI Semibold"/>
                        </a:rPr>
                        <a:t> de </a:t>
                      </a:r>
                      <a:r>
                        <a:rPr lang="en-US" sz="1800" err="1">
                          <a:solidFill>
                            <a:srgbClr val="FFFFFF"/>
                          </a:solidFill>
                          <a:latin typeface="Segoe UI Semibold"/>
                        </a:rPr>
                        <a:t>empleados</a:t>
                      </a:r>
                      <a:endParaRPr lang="en-US" sz="1800">
                        <a:solidFill>
                          <a:srgbClr val="FFFFFF"/>
                        </a:solidFill>
                        <a:latin typeface="Segoe UI Semibold"/>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100" kern="1200" err="1">
                          <a:solidFill>
                            <a:srgbClr val="FFFFFF"/>
                          </a:solidFill>
                          <a:latin typeface="Segoe UI" panose="020B0502040204020203" pitchFamily="34" charset="0"/>
                          <a:ea typeface="+mn-ea"/>
                          <a:cs typeface="Segoe UI" panose="020B0502040204020203" pitchFamily="34" charset="0"/>
                        </a:rPr>
                        <a:t>Copilot</a:t>
                      </a:r>
                      <a:r>
                        <a:rPr lang="es-MX" sz="1100" kern="1200">
                          <a:solidFill>
                            <a:srgbClr val="FFFFFF"/>
                          </a:solidFill>
                          <a:latin typeface="Segoe UI" panose="020B0502040204020203" pitchFamily="34" charset="0"/>
                          <a:ea typeface="+mn-ea"/>
                          <a:cs typeface="Segoe UI" panose="020B0502040204020203" pitchFamily="34" charset="0"/>
                        </a:rPr>
                        <a:t> puede ayudar a todos los empleados a obtener más satisfacción en su trabajo al reducir las tareas aburridas o estresantes, trabajar en actividades de mayor valor. También hace que muchas tareas sean más rápidas, lo que puede reducir los requisitos de horas extras.</a:t>
                      </a: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algn="l" defTabSz="932563" rtl="0" eaLnBrk="1" latinLnBrk="0" hangingPunct="1">
                        <a:buFont typeface="Arial" panose="020B0604020202020204" pitchFamily="34" charset="0"/>
                        <a:buChar char="•"/>
                      </a:pPr>
                      <a:r>
                        <a:rPr lang="es-MX" sz="1050" kern="1200">
                          <a:solidFill>
                            <a:srgbClr val="FFFFFF"/>
                          </a:solidFill>
                          <a:latin typeface="Segoe UI" panose="020B0502040204020203" pitchFamily="34" charset="0"/>
                          <a:ea typeface="+mn-ea"/>
                          <a:cs typeface="Segoe UI" panose="020B0502040204020203" pitchFamily="34" charset="0"/>
                        </a:rPr>
                        <a:t>Creación de políticas y procedimientos
Crear encuestas a los empleados
Mejorar el acceso a la información de RRHH
Mejorar el acceso al aprendizaje</a:t>
                      </a: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32563" rtl="0" eaLnBrk="1" fontAlgn="auto" latinLnBrk="0" hangingPunct="1">
                        <a:lnSpc>
                          <a:spcPct val="100000"/>
                        </a:lnSpc>
                        <a:spcBef>
                          <a:spcPts val="1000"/>
                        </a:spcBef>
                        <a:spcAft>
                          <a:spcPts val="1000"/>
                        </a:spcAft>
                        <a:buClrTx/>
                        <a:buSzTx/>
                        <a:buFontTx/>
                        <a:buNone/>
                        <a:tabLst/>
                        <a:defRPr/>
                      </a:pPr>
                      <a:r>
                        <a:rPr lang="en-IN" sz="1800" spc="-50">
                          <a:ln w="3175">
                            <a:noFill/>
                          </a:ln>
                          <a:gradFill>
                            <a:gsLst>
                              <a:gs pos="15000">
                                <a:srgbClr val="8DC8E8"/>
                              </a:gs>
                              <a:gs pos="85000">
                                <a:srgbClr val="C5B4E3"/>
                              </a:gs>
                            </a:gsLst>
                            <a:lin ang="2700000" scaled="1"/>
                          </a:gradFill>
                          <a:latin typeface="Segoe UI Semibold"/>
                          <a:ea typeface="+mj-lt"/>
                          <a:cs typeface="Segoe UI" pitchFamily="34" charset="0"/>
                        </a:rPr>
                        <a:t>12% </a:t>
                      </a:r>
                      <a:r>
                        <a:rPr lang="en-IN" sz="1800" spc="-50" err="1">
                          <a:ln w="3175">
                            <a:noFill/>
                          </a:ln>
                          <a:gradFill>
                            <a:gsLst>
                              <a:gs pos="15000">
                                <a:srgbClr val="8DC8E8"/>
                              </a:gs>
                              <a:gs pos="85000">
                                <a:srgbClr val="C5B4E3"/>
                              </a:gs>
                            </a:gsLst>
                            <a:lin ang="2700000" scaled="1"/>
                          </a:gradFill>
                          <a:latin typeface="Segoe UI Semibold"/>
                          <a:ea typeface="+mj-lt"/>
                          <a:cs typeface="Segoe UI" pitchFamily="34" charset="0"/>
                        </a:rPr>
                        <a:t>Aumento</a:t>
                      </a:r>
                      <a:r>
                        <a:rPr lang="en-IN" sz="1800" spc="-50">
                          <a:ln w="3175">
                            <a:noFill/>
                          </a:ln>
                          <a:gradFill>
                            <a:gsLst>
                              <a:gs pos="15000">
                                <a:srgbClr val="8DC8E8"/>
                              </a:gs>
                              <a:gs pos="85000">
                                <a:srgbClr val="C5B4E3"/>
                              </a:gs>
                            </a:gsLst>
                            <a:lin ang="2700000" scaled="1"/>
                          </a:gradFill>
                          <a:latin typeface="Segoe UI Semibold"/>
                          <a:ea typeface="+mj-lt"/>
                          <a:cs typeface="Segoe UI" pitchFamily="34" charset="0"/>
                        </a:rPr>
                        <a:t> de la </a:t>
                      </a:r>
                      <a:r>
                        <a:rPr lang="en-IN" sz="1800" spc="-50" err="1">
                          <a:ln w="3175">
                            <a:noFill/>
                          </a:ln>
                          <a:gradFill>
                            <a:gsLst>
                              <a:gs pos="15000">
                                <a:srgbClr val="8DC8E8"/>
                              </a:gs>
                              <a:gs pos="85000">
                                <a:srgbClr val="C5B4E3"/>
                              </a:gs>
                            </a:gsLst>
                            <a:lin ang="2700000" scaled="1"/>
                          </a:gradFill>
                          <a:latin typeface="Segoe UI Semibold"/>
                          <a:ea typeface="+mj-lt"/>
                          <a:cs typeface="Segoe UI" pitchFamily="34" charset="0"/>
                        </a:rPr>
                        <a:t>retención</a:t>
                      </a:r>
                      <a:endParaRPr lang="en-IN"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9954728"/>
                  </a:ext>
                </a:extLst>
              </a:tr>
              <a:tr h="750188">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n-US" sz="1800" err="1">
                          <a:solidFill>
                            <a:srgbClr val="FFFFFF"/>
                          </a:solidFill>
                          <a:latin typeface="Segoe UI Semibold"/>
                        </a:rPr>
                        <a:t>Llamadas</a:t>
                      </a:r>
                      <a:r>
                        <a:rPr lang="en-US" sz="1800">
                          <a:solidFill>
                            <a:srgbClr val="FFFFFF"/>
                          </a:solidFill>
                          <a:latin typeface="Segoe UI Semibold"/>
                        </a:rPr>
                        <a:t> </a:t>
                      </a:r>
                      <a:r>
                        <a:rPr lang="en-US" sz="1800" err="1">
                          <a:solidFill>
                            <a:srgbClr val="FFFFFF"/>
                          </a:solidFill>
                          <a:latin typeface="Segoe UI Semibold"/>
                        </a:rPr>
                        <a:t>atendidas</a:t>
                      </a:r>
                      <a:endParaRPr lang="en-US" sz="1800">
                        <a:solidFill>
                          <a:srgbClr val="FFFFFF"/>
                        </a:solidFill>
                        <a:latin typeface="Segoe UI Semibold"/>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100">
                          <a:solidFill>
                            <a:srgbClr val="FFFFFF"/>
                          </a:solidFill>
                          <a:latin typeface="Segoe UI" panose="020B0502040204020203" pitchFamily="34" charset="0"/>
                          <a:cs typeface="Segoe UI" panose="020B0502040204020203" pitchFamily="34" charset="0"/>
                        </a:rPr>
                        <a:t>Las organizaciones pueden utilizar </a:t>
                      </a:r>
                      <a:r>
                        <a:rPr lang="es-MX" sz="1100" err="1">
                          <a:solidFill>
                            <a:srgbClr val="FFFFFF"/>
                          </a:solidFill>
                          <a:latin typeface="Segoe UI" panose="020B0502040204020203" pitchFamily="34" charset="0"/>
                          <a:cs typeface="Segoe UI" panose="020B0502040204020203" pitchFamily="34" charset="0"/>
                        </a:rPr>
                        <a:t>Copilot</a:t>
                      </a:r>
                      <a:r>
                        <a:rPr lang="es-MX" sz="1100">
                          <a:solidFill>
                            <a:srgbClr val="FFFFFF"/>
                          </a:solidFill>
                          <a:latin typeface="Segoe UI" panose="020B0502040204020203" pitchFamily="34" charset="0"/>
                          <a:cs typeface="Segoe UI" panose="020B0502040204020203" pitchFamily="34" charset="0"/>
                        </a:rPr>
                        <a:t> para desarrollar opciones de autoservicio para los clientes, ya sea una búsqueda en lenguaje natural en un sitio web o sistemas de llamadas automatizados. Estas soluciones pueden reducir el número de llamadas que requieren un agente de servicio al cliente.</a:t>
                      </a:r>
                      <a:endParaRPr lang="en-US"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defTabSz="932563">
                        <a:buFont typeface="Arial" panose="020B0604020202020204" pitchFamily="34" charset="0"/>
                        <a:buChar char="•"/>
                      </a:pPr>
                      <a:r>
                        <a:rPr lang="es-MX" sz="1200">
                          <a:solidFill>
                            <a:srgbClr val="FFFFFF"/>
                          </a:solidFill>
                          <a:latin typeface="Segoe UI" panose="020B0502040204020203" pitchFamily="34" charset="0"/>
                          <a:cs typeface="Segoe UI" panose="020B0502040204020203" pitchFamily="34" charset="0"/>
                        </a:rPr>
                        <a:t>Simplifique la documentación
Crea comunicaciones personalizadas
</a:t>
                      </a:r>
                      <a:r>
                        <a:rPr lang="es-MX" sz="1200" err="1">
                          <a:solidFill>
                            <a:srgbClr val="FFFFFF"/>
                          </a:solidFill>
                          <a:latin typeface="Segoe UI" panose="020B0502040204020203" pitchFamily="34" charset="0"/>
                          <a:cs typeface="Segoe UI" panose="020B0502040204020203" pitchFamily="34" charset="0"/>
                        </a:rPr>
                        <a:t>Bots</a:t>
                      </a:r>
                      <a:r>
                        <a:rPr lang="es-MX" sz="1200">
                          <a:solidFill>
                            <a:srgbClr val="FFFFFF"/>
                          </a:solidFill>
                          <a:latin typeface="Segoe UI" panose="020B0502040204020203" pitchFamily="34" charset="0"/>
                          <a:cs typeface="Segoe UI" panose="020B0502040204020203" pitchFamily="34" charset="0"/>
                        </a:rPr>
                        <a:t> de autoservicio</a:t>
                      </a:r>
                      <a:endParaRPr lang="en-AU"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932563">
                        <a:spcBef>
                          <a:spcPts val="1000"/>
                        </a:spcBef>
                        <a:spcAft>
                          <a:spcPts val="1000"/>
                        </a:spcAft>
                        <a:defRPr/>
                      </a:pPr>
                      <a:r>
                        <a:rPr lang="en-IN" sz="1800" spc="-50">
                          <a:ln w="3175">
                            <a:noFill/>
                          </a:ln>
                          <a:gradFill>
                            <a:gsLst>
                              <a:gs pos="15000">
                                <a:srgbClr val="8DC8E8"/>
                              </a:gs>
                              <a:gs pos="85000">
                                <a:srgbClr val="C5B4E3"/>
                              </a:gs>
                            </a:gsLst>
                            <a:lin ang="2700000" scaled="1"/>
                          </a:gradFill>
                          <a:latin typeface="Segoe UI Semibold"/>
                          <a:ea typeface="+mj-lt"/>
                          <a:cs typeface="Segoe UI" pitchFamily="34" charset="0"/>
                        </a:rPr>
                        <a:t>% change in calls handled</a:t>
                      </a: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462900"/>
                  </a:ext>
                </a:extLst>
              </a:tr>
              <a:tr h="750188">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800">
                          <a:solidFill>
                            <a:srgbClr val="FFFFFF"/>
                          </a:solidFill>
                          <a:latin typeface="Segoe UI Semibold"/>
                        </a:rPr>
                        <a:t>Tiempo de resolución de problemas</a:t>
                      </a:r>
                      <a:endParaRPr lang="en-US" sz="1800">
                        <a:solidFill>
                          <a:srgbClr val="FFFFFF"/>
                        </a:solidFill>
                        <a:latin typeface="Segoe UI Semibold"/>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000" kern="1200">
                          <a:solidFill>
                            <a:srgbClr val="FFFFFF"/>
                          </a:solidFill>
                          <a:latin typeface="Segoe UI" panose="020B0502040204020203" pitchFamily="34" charset="0"/>
                          <a:ea typeface="+mn-ea"/>
                          <a:cs typeface="Segoe UI" panose="020B0502040204020203" pitchFamily="34" charset="0"/>
                        </a:rPr>
                        <a:t>Los agentes necesitan encontrar rápidamente información relevante, sugerir soluciones y automatizar tareas para aumentar la satisfacción del cliente y aumentar la lealtad. Microsoft </a:t>
                      </a:r>
                      <a:r>
                        <a:rPr lang="es-MX" sz="1000" kern="1200" err="1">
                          <a:solidFill>
                            <a:srgbClr val="FFFFFF"/>
                          </a:solidFill>
                          <a:latin typeface="Segoe UI" panose="020B0502040204020203" pitchFamily="34" charset="0"/>
                          <a:ea typeface="+mn-ea"/>
                          <a:cs typeface="Segoe UI" panose="020B0502040204020203" pitchFamily="34" charset="0"/>
                        </a:rPr>
                        <a:t>Copilot</a:t>
                      </a:r>
                      <a:r>
                        <a:rPr lang="es-MX" sz="1000" kern="1200">
                          <a:solidFill>
                            <a:srgbClr val="FFFFFF"/>
                          </a:solidFill>
                          <a:latin typeface="Segoe UI" panose="020B0502040204020203" pitchFamily="34" charset="0"/>
                          <a:ea typeface="+mn-ea"/>
                          <a:cs typeface="Segoe UI" panose="020B0502040204020203" pitchFamily="34" charset="0"/>
                        </a:rPr>
                        <a:t> puede ayudar a reducir los tiempos de resolución, lo que a su vez conduce a una mayor productividad de los agentes y mayores tasas de satisfacción del cliente.</a:t>
                      </a: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algn="l" defTabSz="932563" rtl="0" eaLnBrk="1" latinLnBrk="0" hangingPunct="1">
                        <a:buFont typeface="Arial" panose="020B0604020202020204" pitchFamily="34" charset="0"/>
                        <a:buChar char="•"/>
                      </a:pPr>
                      <a:r>
                        <a:rPr lang="es-MX" sz="1200" kern="1200">
                          <a:solidFill>
                            <a:srgbClr val="FFFFFF"/>
                          </a:solidFill>
                          <a:latin typeface="Segoe UI" panose="020B0502040204020203" pitchFamily="34" charset="0"/>
                          <a:ea typeface="+mn-ea"/>
                          <a:cs typeface="Segoe UI" panose="020B0502040204020203" pitchFamily="34" charset="0"/>
                        </a:rPr>
                        <a:t>Acceder a la información del producto
Acceder a los datos de los clientes</a:t>
                      </a: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932563">
                        <a:spcBef>
                          <a:spcPts val="1000"/>
                        </a:spcBef>
                        <a:spcAft>
                          <a:spcPts val="1000"/>
                        </a:spcAft>
                        <a:defRPr/>
                      </a:pPr>
                      <a:r>
                        <a:rPr lang="en-IN" sz="1800" spc="-50">
                          <a:ln w="3175">
                            <a:noFill/>
                          </a:ln>
                          <a:gradFill>
                            <a:gsLst>
                              <a:gs pos="15000">
                                <a:srgbClr val="8DC8E8"/>
                              </a:gs>
                              <a:gs pos="85000">
                                <a:srgbClr val="C5B4E3"/>
                              </a:gs>
                            </a:gsLst>
                            <a:lin ang="2700000" scaled="1"/>
                          </a:gradFill>
                          <a:latin typeface="Segoe UI Semibold"/>
                          <a:ea typeface="+mj-lt"/>
                          <a:cs typeface="Segoe UI" pitchFamily="34" charset="0"/>
                        </a:rPr>
                        <a:t>12% </a:t>
                      </a:r>
                      <a:r>
                        <a:rPr lang="es-MX" sz="1800" spc="-50">
                          <a:ln w="3175">
                            <a:noFill/>
                          </a:ln>
                          <a:gradFill>
                            <a:gsLst>
                              <a:gs pos="15000">
                                <a:srgbClr val="8DC8E8"/>
                              </a:gs>
                              <a:gs pos="85000">
                                <a:srgbClr val="C5B4E3"/>
                              </a:gs>
                            </a:gsLst>
                            <a:lin ang="2700000" scaled="1"/>
                          </a:gradFill>
                          <a:latin typeface="Segoe UI Semibold"/>
                          <a:ea typeface="+mj-lt"/>
                          <a:cs typeface="Segoe UI" pitchFamily="34" charset="0"/>
                        </a:rPr>
                        <a:t>Reducción del tiempo de gestión de llamadas</a:t>
                      </a:r>
                      <a:endParaRPr lang="en-IN"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2720213"/>
                  </a:ext>
                </a:extLst>
              </a:tr>
            </a:tbl>
          </a:graphicData>
        </a:graphic>
      </p:graphicFrame>
      <p:sp>
        <p:nvSpPr>
          <p:cNvPr id="3" name="Rectangle: Rounded Corners 2">
            <a:extLst>
              <a:ext uri="{FF2B5EF4-FFF2-40B4-BE49-F238E27FC236}">
                <a16:creationId xmlns:a16="http://schemas.microsoft.com/office/drawing/2014/main" id="{3332BFF1-0F1C-8BEE-A9F1-15CA7196FB9B}"/>
              </a:ext>
              <a:ext uri="{C183D7F6-B498-43B3-948B-1728B52AA6E4}">
                <adec:decorative xmlns:adec="http://schemas.microsoft.com/office/drawing/2017/decorative" val="1"/>
              </a:ext>
            </a:extLst>
          </p:cNvPr>
          <p:cNvSpPr>
            <a:spLocks/>
          </p:cNvSpPr>
          <p:nvPr/>
        </p:nvSpPr>
        <p:spPr bwMode="auto">
          <a:xfrm>
            <a:off x="356170" y="1676176"/>
            <a:ext cx="2140954" cy="295148"/>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KPI</a:t>
            </a:r>
          </a:p>
        </p:txBody>
      </p:sp>
      <p:sp>
        <p:nvSpPr>
          <p:cNvPr id="48" name="Rectangle: Rounded Corners 47">
            <a:extLst>
              <a:ext uri="{FF2B5EF4-FFF2-40B4-BE49-F238E27FC236}">
                <a16:creationId xmlns:a16="http://schemas.microsoft.com/office/drawing/2014/main" id="{47F81FBE-0E9B-7422-FFA5-FC7CFE54865A}"/>
              </a:ext>
              <a:ext uri="{C183D7F6-B498-43B3-948B-1728B52AA6E4}">
                <adec:decorative xmlns:adec="http://schemas.microsoft.com/office/drawing/2017/decorative" val="1"/>
              </a:ext>
            </a:extLst>
          </p:cNvPr>
          <p:cNvSpPr>
            <a:spLocks/>
          </p:cNvSpPr>
          <p:nvPr/>
        </p:nvSpPr>
        <p:spPr bwMode="auto">
          <a:xfrm>
            <a:off x="2760243" y="1676176"/>
            <a:ext cx="4104919" cy="295148"/>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defRPr/>
            </a:pPr>
            <a:r>
              <a:rPr lang="en-US" sz="1175">
                <a:solidFill>
                  <a:srgbClr val="091F2C"/>
                </a:solidFill>
                <a:latin typeface="Segoe UI Semibold"/>
                <a:cs typeface="Segoe UI" pitchFamily="34" charset="0"/>
              </a:rPr>
              <a:t>DESCRIPCIÓN</a:t>
            </a:r>
          </a:p>
        </p:txBody>
      </p:sp>
      <p:sp>
        <p:nvSpPr>
          <p:cNvPr id="9" name="Title 8">
            <a:extLst>
              <a:ext uri="{FF2B5EF4-FFF2-40B4-BE49-F238E27FC236}">
                <a16:creationId xmlns:a16="http://schemas.microsoft.com/office/drawing/2014/main" id="{4708D2C4-9BB9-1B0D-AEC0-2B9F1A4C63A2}"/>
              </a:ext>
            </a:extLst>
          </p:cNvPr>
          <p:cNvSpPr>
            <a:spLocks noGrp="1"/>
          </p:cNvSpPr>
          <p:nvPr>
            <p:ph type="title"/>
          </p:nvPr>
        </p:nvSpPr>
        <p:spPr>
          <a:xfrm>
            <a:off x="356169" y="69275"/>
            <a:ext cx="11016957" cy="977593"/>
          </a:xfrm>
        </p:spPr>
        <p:txBody>
          <a:bodyPr/>
          <a:lstStyle/>
          <a:p>
            <a:pPr algn="l"/>
            <a:r>
              <a:rPr lang="en-US" err="1"/>
              <a:t>Recursos</a:t>
            </a:r>
            <a:r>
              <a:rPr lang="en-US"/>
              <a:t> </a:t>
            </a:r>
            <a:r>
              <a:rPr lang="en-US" err="1"/>
              <a:t>humanos</a:t>
            </a:r>
            <a:br>
              <a:rPr lang="en-US" sz="2353"/>
            </a:br>
            <a:r>
              <a:rPr lang="es-MX" sz="2353"/>
              <a:t>Impacto de los KPI de Microsoft </a:t>
            </a:r>
            <a:r>
              <a:rPr lang="es-MX" sz="2353" err="1"/>
              <a:t>Copilot</a:t>
            </a:r>
            <a:endParaRPr lang="en-US"/>
          </a:p>
        </p:txBody>
      </p:sp>
      <p:pic>
        <p:nvPicPr>
          <p:cNvPr id="19" name="Picture 18" descr="A rainbow colored logo on a black background&#10;&#10;Description automatically generated">
            <a:extLst>
              <a:ext uri="{FF2B5EF4-FFF2-40B4-BE49-F238E27FC236}">
                <a16:creationId xmlns:a16="http://schemas.microsoft.com/office/drawing/2014/main" id="{F4661990-EE9E-460D-D030-94AFD9F21A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6857" y="301204"/>
            <a:ext cx="547545" cy="547545"/>
          </a:xfrm>
          <a:prstGeom prst="rect">
            <a:avLst/>
          </a:prstGeom>
        </p:spPr>
      </p:pic>
      <p:sp>
        <p:nvSpPr>
          <p:cNvPr id="20" name="TextBox 19">
            <a:extLst>
              <a:ext uri="{FF2B5EF4-FFF2-40B4-BE49-F238E27FC236}">
                <a16:creationId xmlns:a16="http://schemas.microsoft.com/office/drawing/2014/main" id="{9D00D581-6E1C-FAC7-7944-9A73D2EC5FA6}"/>
              </a:ext>
            </a:extLst>
          </p:cNvPr>
          <p:cNvSpPr txBox="1">
            <a:spLocks/>
          </p:cNvSpPr>
          <p:nvPr/>
        </p:nvSpPr>
        <p:spPr>
          <a:xfrm>
            <a:off x="356169" y="1037923"/>
            <a:ext cx="11396854" cy="369332"/>
          </a:xfrm>
          <a:prstGeom prst="rect">
            <a:avLst/>
          </a:prstGeom>
          <a:noFill/>
        </p:spPr>
        <p:txBody>
          <a:bodyPr wrap="square" lIns="0" tIns="0" rIns="0" bIns="0">
            <a:spAutoFit/>
          </a:bodyPr>
          <a:lstStyle/>
          <a:p>
            <a:pPr defTabSz="914192"/>
            <a:r>
              <a:rPr lang="es-MX" sz="1200" err="1">
                <a:solidFill>
                  <a:srgbClr val="FFFFFF"/>
                </a:solidFill>
              </a:rPr>
              <a:t>Copilot</a:t>
            </a:r>
            <a:r>
              <a:rPr lang="es-MX" sz="1200">
                <a:solidFill>
                  <a:srgbClr val="FFFFFF"/>
                </a:solidFill>
              </a:rPr>
              <a:t> le ayuda a mejorar la retención, a la vez que reduce los costes mediante la mejora de la agilidad organizativa, la optimización de los programas de RRHH, el uso de la información de la fuerza laboral y la transformación de las experiencias de los empleados.</a:t>
            </a:r>
            <a:endParaRPr lang="en-IN" sz="1371">
              <a:solidFill>
                <a:srgbClr val="FFFFFF"/>
              </a:solidFill>
              <a:latin typeface="Segoe UI"/>
            </a:endParaRPr>
          </a:p>
        </p:txBody>
      </p:sp>
      <p:sp>
        <p:nvSpPr>
          <p:cNvPr id="72" name="Rectangle: Rounded Corners 71">
            <a:extLst>
              <a:ext uri="{FF2B5EF4-FFF2-40B4-BE49-F238E27FC236}">
                <a16:creationId xmlns:a16="http://schemas.microsoft.com/office/drawing/2014/main" id="{78BF5E00-6CCD-DE61-9800-477875E13795}"/>
              </a:ext>
              <a:ext uri="{C183D7F6-B498-43B3-948B-1728B52AA6E4}">
                <adec:decorative xmlns:adec="http://schemas.microsoft.com/office/drawing/2017/decorative" val="1"/>
              </a:ext>
            </a:extLst>
          </p:cNvPr>
          <p:cNvSpPr>
            <a:spLocks/>
          </p:cNvSpPr>
          <p:nvPr/>
        </p:nvSpPr>
        <p:spPr bwMode="auto">
          <a:xfrm>
            <a:off x="7112695" y="1674273"/>
            <a:ext cx="2412683" cy="298953"/>
          </a:xfrm>
          <a:prstGeom prst="roundRect">
            <a:avLst>
              <a:gd name="adj" fmla="val 14464"/>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CASOS DE USO</a:t>
            </a:r>
          </a:p>
        </p:txBody>
      </p:sp>
      <p:sp>
        <p:nvSpPr>
          <p:cNvPr id="115" name="Rectangle: Rounded Corners 114">
            <a:extLst>
              <a:ext uri="{FF2B5EF4-FFF2-40B4-BE49-F238E27FC236}">
                <a16:creationId xmlns:a16="http://schemas.microsoft.com/office/drawing/2014/main" id="{4E615A2A-F3C4-C0C9-7896-3CCE235B96B2}"/>
              </a:ext>
            </a:extLst>
          </p:cNvPr>
          <p:cNvSpPr>
            <a:spLocks/>
          </p:cNvSpPr>
          <p:nvPr/>
        </p:nvSpPr>
        <p:spPr bwMode="auto">
          <a:xfrm>
            <a:off x="-387364" y="5857878"/>
            <a:ext cx="12708704" cy="940488"/>
          </a:xfrm>
          <a:prstGeom prst="roundRect">
            <a:avLst>
              <a:gd name="adj" fmla="val 2674"/>
            </a:avLst>
          </a:prstGeom>
          <a:solidFill>
            <a:srgbClr val="091F2C">
              <a:lumMod val="85000"/>
              <a:lumOff val="15000"/>
              <a:alpha val="10000"/>
            </a:srgbClr>
          </a:solidFill>
          <a:ln w="12700" cap="flat" cmpd="sng" algn="ctr">
            <a:no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defTabSz="932114" fontAlgn="base">
              <a:spcBef>
                <a:spcPct val="0"/>
              </a:spcBef>
              <a:spcAft>
                <a:spcPct val="0"/>
              </a:spcAft>
            </a:pPr>
            <a:endParaRPr lang="en-US" sz="2000" kern="0">
              <a:solidFill>
                <a:srgbClr val="000000"/>
              </a:solidFill>
              <a:latin typeface="Segoe UI"/>
              <a:cs typeface="Segoe UI" pitchFamily="34" charset="0"/>
            </a:endParaRPr>
          </a:p>
        </p:txBody>
      </p:sp>
      <p:sp>
        <p:nvSpPr>
          <p:cNvPr id="116" name="Rectangle: Rounded Corners 115">
            <a:extLst>
              <a:ext uri="{FF2B5EF4-FFF2-40B4-BE49-F238E27FC236}">
                <a16:creationId xmlns:a16="http://schemas.microsoft.com/office/drawing/2014/main" id="{6A4BF671-D10F-99AD-9A53-DEDE85932502}"/>
              </a:ext>
              <a:ext uri="{C183D7F6-B498-43B3-948B-1728B52AA6E4}">
                <adec:decorative xmlns:adec="http://schemas.microsoft.com/office/drawing/2017/decorative" val="1"/>
              </a:ext>
            </a:extLst>
          </p:cNvPr>
          <p:cNvSpPr>
            <a:spLocks/>
          </p:cNvSpPr>
          <p:nvPr/>
        </p:nvSpPr>
        <p:spPr bwMode="auto">
          <a:xfrm>
            <a:off x="180954" y="5580701"/>
            <a:ext cx="11572069" cy="298953"/>
          </a:xfrm>
          <a:prstGeom prst="roundRect">
            <a:avLst>
              <a:gd name="adj" fmla="val 14464"/>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defRPr/>
            </a:pPr>
            <a:r>
              <a:rPr lang="en-IN" sz="1175">
                <a:solidFill>
                  <a:srgbClr val="091F2C"/>
                </a:solidFill>
                <a:latin typeface="Segoe UI Semibold"/>
                <a:cs typeface="Segoe UI" pitchFamily="34" charset="0"/>
              </a:rPr>
              <a:t>FUENTES</a:t>
            </a:r>
          </a:p>
        </p:txBody>
      </p:sp>
      <p:sp>
        <p:nvSpPr>
          <p:cNvPr id="117" name="TextBox 116">
            <a:extLst>
              <a:ext uri="{FF2B5EF4-FFF2-40B4-BE49-F238E27FC236}">
                <a16:creationId xmlns:a16="http://schemas.microsoft.com/office/drawing/2014/main" id="{3ED40416-1ED5-064B-6D6E-DC5778EA9D26}"/>
              </a:ext>
            </a:extLst>
          </p:cNvPr>
          <p:cNvSpPr txBox="1"/>
          <p:nvPr/>
        </p:nvSpPr>
        <p:spPr>
          <a:xfrm>
            <a:off x="180955" y="5903165"/>
            <a:ext cx="11723446" cy="594265"/>
          </a:xfrm>
          <a:prstGeom prst="rect">
            <a:avLst/>
          </a:prstGeom>
          <a:noFill/>
        </p:spPr>
        <p:txBody>
          <a:bodyPr wrap="square" lIns="0" tIns="0" rIns="0" bIns="0" anchor="t">
            <a:spAutoFit/>
          </a:bodyPr>
          <a:lstStyle/>
          <a:p>
            <a:pPr marL="171384" indent="-115844" defTabSz="914192">
              <a:spcAft>
                <a:spcPts val="200"/>
              </a:spcAft>
              <a:buFont typeface="Arial" panose="020B0604020202020204" pitchFamily="34" charset="0"/>
              <a:buChar char="•"/>
            </a:pPr>
            <a:r>
              <a:rPr lang="es-MX" sz="882">
                <a:solidFill>
                  <a:srgbClr val="FFFFFF"/>
                </a:solidFill>
              </a:rPr>
              <a:t>Forrester TEI de </a:t>
            </a:r>
            <a:r>
              <a:rPr lang="es-MX" sz="882" err="1">
                <a:solidFill>
                  <a:srgbClr val="FFFFFF"/>
                </a:solidFill>
              </a:rPr>
              <a:t>Copilot</a:t>
            </a:r>
            <a:r>
              <a:rPr lang="es-MX" sz="882">
                <a:solidFill>
                  <a:srgbClr val="FFFFFF"/>
                </a:solidFill>
              </a:rPr>
              <a:t> para Microsoft 365: reduzca los tiempos de incorporación en un 30 %
Forrester TEI de </a:t>
            </a:r>
            <a:r>
              <a:rPr lang="es-MX" sz="882" err="1">
                <a:solidFill>
                  <a:srgbClr val="FFFFFF"/>
                </a:solidFill>
              </a:rPr>
              <a:t>Copilot</a:t>
            </a:r>
            <a:r>
              <a:rPr lang="es-MX" sz="882">
                <a:solidFill>
                  <a:srgbClr val="FFFFFF"/>
                </a:solidFill>
              </a:rPr>
              <a:t> para Microsoft 365: reduzca la rotación de empleados en un 12%
Las mejoras porcentuales para el soporte se calcularon en función de un conjunto de muestra de implementaciones de clientes de </a:t>
            </a:r>
            <a:r>
              <a:rPr lang="es-MX" sz="882" err="1">
                <a:solidFill>
                  <a:srgbClr val="FFFFFF"/>
                </a:solidFill>
              </a:rPr>
              <a:t>Copilot</a:t>
            </a:r>
            <a:r>
              <a:rPr lang="es-MX" sz="882">
                <a:solidFill>
                  <a:srgbClr val="FFFFFF"/>
                </a:solidFill>
              </a:rPr>
              <a:t> </a:t>
            </a:r>
            <a:r>
              <a:rPr lang="es-MX" sz="882" err="1">
                <a:solidFill>
                  <a:srgbClr val="FFFFFF"/>
                </a:solidFill>
              </a:rPr>
              <a:t>for</a:t>
            </a:r>
            <a:r>
              <a:rPr lang="es-MX" sz="882">
                <a:solidFill>
                  <a:srgbClr val="FFFFFF"/>
                </a:solidFill>
              </a:rPr>
              <a:t> </a:t>
            </a:r>
            <a:r>
              <a:rPr lang="es-MX" sz="882" err="1">
                <a:solidFill>
                  <a:srgbClr val="FFFFFF"/>
                </a:solidFill>
              </a:rPr>
              <a:t>Service</a:t>
            </a:r>
            <a:r>
              <a:rPr lang="es-MX" sz="882">
                <a:solidFill>
                  <a:srgbClr val="FFFFFF"/>
                </a:solidFill>
              </a:rPr>
              <a:t>, informes de analistas de terceros de Boston </a:t>
            </a:r>
            <a:r>
              <a:rPr lang="es-MX" sz="882" err="1">
                <a:solidFill>
                  <a:srgbClr val="FFFFFF"/>
                </a:solidFill>
              </a:rPr>
              <a:t>Consulting</a:t>
            </a:r>
            <a:r>
              <a:rPr lang="es-MX" sz="882">
                <a:solidFill>
                  <a:srgbClr val="FFFFFF"/>
                </a:solidFill>
              </a:rPr>
              <a:t> </a:t>
            </a:r>
            <a:r>
              <a:rPr lang="es-MX" sz="882" err="1">
                <a:solidFill>
                  <a:srgbClr val="FFFFFF"/>
                </a:solidFill>
              </a:rPr>
              <a:t>Group</a:t>
            </a:r>
            <a:r>
              <a:rPr lang="es-MX" sz="882">
                <a:solidFill>
                  <a:srgbClr val="FFFFFF"/>
                </a:solidFill>
              </a:rPr>
              <a:t>, Bain &amp; Company y McKinsey, y la base de datos interna de administración de valor empresarial de Microsoft.</a:t>
            </a:r>
            <a:endParaRPr lang="en-IN" sz="882">
              <a:solidFill>
                <a:srgbClr val="FFFFFF"/>
              </a:solidFill>
              <a:latin typeface="Segoe UI"/>
            </a:endParaRPr>
          </a:p>
        </p:txBody>
      </p:sp>
      <p:sp>
        <p:nvSpPr>
          <p:cNvPr id="25" name="Rectangle: Rounded Corners 24">
            <a:extLst>
              <a:ext uri="{FF2B5EF4-FFF2-40B4-BE49-F238E27FC236}">
                <a16:creationId xmlns:a16="http://schemas.microsoft.com/office/drawing/2014/main" id="{61D5459F-A8F7-5DDD-EE39-7DF078C1804B}"/>
              </a:ext>
              <a:ext uri="{C183D7F6-B498-43B3-948B-1728B52AA6E4}">
                <adec:decorative xmlns:adec="http://schemas.microsoft.com/office/drawing/2017/decorative" val="1"/>
              </a:ext>
            </a:extLst>
          </p:cNvPr>
          <p:cNvSpPr>
            <a:spLocks/>
          </p:cNvSpPr>
          <p:nvPr/>
        </p:nvSpPr>
        <p:spPr bwMode="auto">
          <a:xfrm>
            <a:off x="9763972" y="1689307"/>
            <a:ext cx="1989051" cy="290974"/>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BENEFICIO ANUAL</a:t>
            </a:r>
          </a:p>
        </p:txBody>
      </p:sp>
    </p:spTree>
    <p:extLst>
      <p:ext uri="{BB962C8B-B14F-4D97-AF65-F5344CB8AC3E}">
        <p14:creationId xmlns:p14="http://schemas.microsoft.com/office/powerpoint/2010/main" val="48615374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7413265-5C2A-87AB-541B-1B6E8C92EFA0}"/>
              </a:ext>
            </a:extLst>
          </p:cNvPr>
          <p:cNvGraphicFramePr>
            <a:graphicFrameLocks noGrp="1"/>
          </p:cNvGraphicFramePr>
          <p:nvPr>
            <p:extLst>
              <p:ext uri="{D42A27DB-BD31-4B8C-83A1-F6EECF244321}">
                <p14:modId xmlns:p14="http://schemas.microsoft.com/office/powerpoint/2010/main" val="2290996667"/>
              </p:ext>
            </p:extLst>
          </p:nvPr>
        </p:nvGraphicFramePr>
        <p:xfrm>
          <a:off x="349138" y="1576564"/>
          <a:ext cx="11396853" cy="3553917"/>
        </p:xfrm>
        <a:graphic>
          <a:graphicData uri="http://schemas.openxmlformats.org/drawingml/2006/table">
            <a:tbl>
              <a:tblPr>
                <a:tableStyleId>{5C22544A-7EE6-4342-B048-85BDC9FD1C3A}</a:tableStyleId>
              </a:tblPr>
              <a:tblGrid>
                <a:gridCol w="2277772">
                  <a:extLst>
                    <a:ext uri="{9D8B030D-6E8A-4147-A177-3AD203B41FA5}">
                      <a16:colId xmlns:a16="http://schemas.microsoft.com/office/drawing/2014/main" val="1109143361"/>
                    </a:ext>
                  </a:extLst>
                </a:gridCol>
                <a:gridCol w="4356159">
                  <a:extLst>
                    <a:ext uri="{9D8B030D-6E8A-4147-A177-3AD203B41FA5}">
                      <a16:colId xmlns:a16="http://schemas.microsoft.com/office/drawing/2014/main" val="1409940046"/>
                    </a:ext>
                  </a:extLst>
                </a:gridCol>
                <a:gridCol w="2645944">
                  <a:extLst>
                    <a:ext uri="{9D8B030D-6E8A-4147-A177-3AD203B41FA5}">
                      <a16:colId xmlns:a16="http://schemas.microsoft.com/office/drawing/2014/main" val="727795284"/>
                    </a:ext>
                  </a:extLst>
                </a:gridCol>
                <a:gridCol w="2116978">
                  <a:extLst>
                    <a:ext uri="{9D8B030D-6E8A-4147-A177-3AD203B41FA5}">
                      <a16:colId xmlns:a16="http://schemas.microsoft.com/office/drawing/2014/main" val="252240580"/>
                    </a:ext>
                  </a:extLst>
                </a:gridCol>
              </a:tblGrid>
              <a:tr h="478649">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33953845"/>
                  </a:ext>
                </a:extLst>
              </a:tr>
              <a:tr h="1168374">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800">
                          <a:solidFill>
                            <a:srgbClr val="FFFFFF"/>
                          </a:solidFill>
                          <a:latin typeface="Segoe UI Semibold"/>
                        </a:rPr>
                        <a:t>Reducción de los gastos de externalización</a:t>
                      </a:r>
                      <a:endParaRPr lang="en-US" sz="1800">
                        <a:solidFill>
                          <a:srgbClr val="FFFFFF"/>
                        </a:solidFill>
                        <a:latin typeface="Segoe UI Semibold"/>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200">
                          <a:solidFill>
                            <a:srgbClr val="FFFFFF"/>
                          </a:solidFill>
                          <a:latin typeface="Segoe UI" panose="020B0502040204020203" pitchFamily="34" charset="0"/>
                          <a:cs typeface="Segoe UI" panose="020B0502040204020203" pitchFamily="34" charset="0"/>
                        </a:rPr>
                        <a:t>Aumente el tiempo para análisis adicionales, auditorías proactivas, procesos de cobro e informes financieros. Equipos de apoyo para agilizar la mano de obra contingente.</a:t>
                      </a:r>
                      <a:endParaRPr lang="en-US"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defTabSz="932563">
                        <a:buFont typeface="Arial" panose="020B0604020202020204" pitchFamily="34" charset="0"/>
                        <a:buChar char="•"/>
                      </a:pPr>
                      <a:r>
                        <a:rPr lang="es-MX" sz="1200">
                          <a:solidFill>
                            <a:srgbClr val="FFFFFF"/>
                          </a:solidFill>
                          <a:latin typeface="Segoe UI" panose="020B0502040204020203" pitchFamily="34" charset="0"/>
                          <a:cs typeface="Segoe UI" panose="020B0502040204020203" pitchFamily="34" charset="0"/>
                        </a:rPr>
                        <a:t>Mejora de las comunicaciones 
Mejora del acceso a la información clave
Mejorar la facturación y los cobros
Realizar análisis de varianza
Simplifique las compras</a:t>
                      </a:r>
                      <a:endParaRPr lang="en-US"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932563">
                        <a:spcBef>
                          <a:spcPts val="1000"/>
                        </a:spcBef>
                        <a:spcAft>
                          <a:spcPts val="1000"/>
                        </a:spcAft>
                        <a:defRPr/>
                      </a:pPr>
                      <a:r>
                        <a:rPr lang="en-US" sz="1800" spc="-50">
                          <a:ln w="3175">
                            <a:noFill/>
                          </a:ln>
                          <a:gradFill>
                            <a:gsLst>
                              <a:gs pos="15000">
                                <a:srgbClr val="8DC8E8"/>
                              </a:gs>
                              <a:gs pos="85000">
                                <a:srgbClr val="C5B4E3"/>
                              </a:gs>
                            </a:gsLst>
                            <a:lin ang="2700000" scaled="1"/>
                          </a:gradFill>
                          <a:latin typeface="Segoe UI Semibold"/>
                          <a:ea typeface="+mj-lt"/>
                          <a:cs typeface="Segoe UI" pitchFamily="34" charset="0"/>
                        </a:rPr>
                        <a:t>% </a:t>
                      </a:r>
                      <a:r>
                        <a:rPr lang="es-MX" sz="1800" spc="-50">
                          <a:ln w="3175">
                            <a:noFill/>
                          </a:ln>
                          <a:gradFill>
                            <a:gsLst>
                              <a:gs pos="15000">
                                <a:srgbClr val="8DC8E8"/>
                              </a:gs>
                              <a:gs pos="85000">
                                <a:srgbClr val="C5B4E3"/>
                              </a:gs>
                            </a:gsLst>
                            <a:lin ang="2700000" scaled="1"/>
                          </a:gradFill>
                          <a:latin typeface="Segoe UI Semibold"/>
                          <a:ea typeface="+mj-lt"/>
                          <a:cs typeface="Segoe UI" pitchFamily="34" charset="0"/>
                        </a:rPr>
                        <a:t>Reducción de costes de externalización</a:t>
                      </a:r>
                      <a:endParaRPr lang="en-US"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1334431"/>
                  </a:ext>
                </a:extLst>
              </a:tr>
              <a:tr h="1138158">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800">
                          <a:solidFill>
                            <a:srgbClr val="FFFFFF"/>
                          </a:solidFill>
                          <a:latin typeface="Segoe UI Semibold"/>
                        </a:rPr>
                        <a:t>Costo por solicitud de análisis</a:t>
                      </a:r>
                      <a:endParaRPr lang="en-US" sz="1800">
                        <a:solidFill>
                          <a:srgbClr val="FFFFFF"/>
                        </a:solidFill>
                        <a:latin typeface="Segoe UI Semibold"/>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200">
                          <a:solidFill>
                            <a:srgbClr val="FFFFFF"/>
                          </a:solidFill>
                          <a:latin typeface="Segoe UI" panose="020B0502040204020203" pitchFamily="34" charset="0"/>
                          <a:cs typeface="Segoe UI" panose="020B0502040204020203" pitchFamily="34" charset="0"/>
                        </a:rPr>
                        <a:t>Encuentre de manera eficiente información relevante para facilitar la toma de decisiones rápidas y redacte una guía con puntos de asesoramiento claros y relevantes.</a:t>
                      </a: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defTabSz="932563">
                        <a:buFont typeface="Arial" panose="020B0604020202020204" pitchFamily="34" charset="0"/>
                        <a:buChar char="•"/>
                      </a:pPr>
                      <a:r>
                        <a:rPr lang="es-MX" sz="1100">
                          <a:solidFill>
                            <a:srgbClr val="FFFFFF"/>
                          </a:solidFill>
                          <a:latin typeface="Segoe UI" panose="020B0502040204020203" pitchFamily="34" charset="0"/>
                          <a:cs typeface="Segoe UI" panose="020B0502040204020203" pitchFamily="34" charset="0"/>
                        </a:rPr>
                        <a:t>Resumen y revisión
Velocidad de acceso a los contenidos
Redacción y edición de documentos
Comparación de documentos</a:t>
                      </a:r>
                      <a:endParaRPr lang="en-US"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32563" rtl="0" eaLnBrk="1" fontAlgn="auto" latinLnBrk="0" hangingPunct="1">
                        <a:lnSpc>
                          <a:spcPct val="100000"/>
                        </a:lnSpc>
                        <a:spcBef>
                          <a:spcPts val="1000"/>
                        </a:spcBef>
                        <a:spcAft>
                          <a:spcPts val="1000"/>
                        </a:spcAft>
                        <a:buClrTx/>
                        <a:buSzTx/>
                        <a:buFontTx/>
                        <a:buNone/>
                        <a:tabLst/>
                        <a:defRPr/>
                      </a:pPr>
                      <a:r>
                        <a:rPr lang="en-US" sz="1800" spc="-50">
                          <a:ln w="3175">
                            <a:noFill/>
                          </a:ln>
                          <a:gradFill>
                            <a:gsLst>
                              <a:gs pos="15000">
                                <a:srgbClr val="8DC8E8"/>
                              </a:gs>
                              <a:gs pos="85000">
                                <a:srgbClr val="C5B4E3"/>
                              </a:gs>
                            </a:gsLst>
                            <a:lin ang="2700000" scaled="1"/>
                          </a:gradFill>
                          <a:latin typeface="Segoe UI Semibold"/>
                          <a:ea typeface="+mj-lt"/>
                          <a:cs typeface="Segoe UI" pitchFamily="34" charset="0"/>
                        </a:rPr>
                        <a:t>% </a:t>
                      </a:r>
                      <a:r>
                        <a:rPr lang="es-MX" sz="1800" spc="-50">
                          <a:ln w="3175">
                            <a:noFill/>
                          </a:ln>
                          <a:gradFill>
                            <a:gsLst>
                              <a:gs pos="15000">
                                <a:srgbClr val="8DC8E8"/>
                              </a:gs>
                              <a:gs pos="85000">
                                <a:srgbClr val="C5B4E3"/>
                              </a:gs>
                            </a:gsLst>
                            <a:lin ang="2700000" scaled="1"/>
                          </a:gradFill>
                          <a:latin typeface="Segoe UI Semibold"/>
                          <a:ea typeface="+mj-lt"/>
                          <a:cs typeface="Segoe UI" pitchFamily="34" charset="0"/>
                        </a:rPr>
                        <a:t>Reducción del tiempo de revisión</a:t>
                      </a:r>
                      <a:endParaRPr lang="en-US"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9954728"/>
                  </a:ext>
                </a:extLst>
              </a:tr>
              <a:tr h="750188">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endParaRPr lang="en-US" sz="1800" kern="1200">
                        <a:solidFill>
                          <a:srgbClr val="FFFFFF"/>
                        </a:solidFill>
                        <a:latin typeface="Segoe UI Semibold"/>
                        <a:ea typeface="+mn-ea"/>
                        <a:cs typeface="+mn-cs"/>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algn="l" defTabSz="932563" rtl="0" eaLnBrk="1" latinLnBrk="0" hangingPunct="1">
                        <a:buFont typeface="Arial" panose="020B0604020202020204" pitchFamily="34" charset="0"/>
                        <a:buChar char="•"/>
                      </a:pP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932563">
                        <a:spcBef>
                          <a:spcPts val="1000"/>
                        </a:spcBef>
                        <a:spcAft>
                          <a:spcPts val="1000"/>
                        </a:spcAft>
                        <a:defRPr/>
                      </a:pPr>
                      <a:endParaRPr lang="en-IN"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462900"/>
                  </a:ext>
                </a:extLst>
              </a:tr>
            </a:tbl>
          </a:graphicData>
        </a:graphic>
      </p:graphicFrame>
      <p:sp>
        <p:nvSpPr>
          <p:cNvPr id="3" name="Rectangle: Rounded Corners 2">
            <a:extLst>
              <a:ext uri="{FF2B5EF4-FFF2-40B4-BE49-F238E27FC236}">
                <a16:creationId xmlns:a16="http://schemas.microsoft.com/office/drawing/2014/main" id="{3332BFF1-0F1C-8BEE-A9F1-15CA7196FB9B}"/>
              </a:ext>
              <a:ext uri="{C183D7F6-B498-43B3-948B-1728B52AA6E4}">
                <adec:decorative xmlns:adec="http://schemas.microsoft.com/office/drawing/2017/decorative" val="1"/>
              </a:ext>
            </a:extLst>
          </p:cNvPr>
          <p:cNvSpPr>
            <a:spLocks/>
          </p:cNvSpPr>
          <p:nvPr/>
        </p:nvSpPr>
        <p:spPr bwMode="auto">
          <a:xfrm>
            <a:off x="356170" y="1676176"/>
            <a:ext cx="2140954" cy="295148"/>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KPI</a:t>
            </a:r>
          </a:p>
        </p:txBody>
      </p:sp>
      <p:sp>
        <p:nvSpPr>
          <p:cNvPr id="48" name="Rectangle: Rounded Corners 47">
            <a:extLst>
              <a:ext uri="{FF2B5EF4-FFF2-40B4-BE49-F238E27FC236}">
                <a16:creationId xmlns:a16="http://schemas.microsoft.com/office/drawing/2014/main" id="{47F81FBE-0E9B-7422-FFA5-FC7CFE54865A}"/>
              </a:ext>
              <a:ext uri="{C183D7F6-B498-43B3-948B-1728B52AA6E4}">
                <adec:decorative xmlns:adec="http://schemas.microsoft.com/office/drawing/2017/decorative" val="1"/>
              </a:ext>
            </a:extLst>
          </p:cNvPr>
          <p:cNvSpPr>
            <a:spLocks/>
          </p:cNvSpPr>
          <p:nvPr/>
        </p:nvSpPr>
        <p:spPr bwMode="auto">
          <a:xfrm>
            <a:off x="2760243" y="1676176"/>
            <a:ext cx="4104919" cy="295148"/>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defRPr/>
            </a:pPr>
            <a:r>
              <a:rPr lang="en-US" sz="1175">
                <a:solidFill>
                  <a:srgbClr val="091F2C"/>
                </a:solidFill>
                <a:latin typeface="Segoe UI Semibold"/>
                <a:cs typeface="Segoe UI" pitchFamily="34" charset="0"/>
              </a:rPr>
              <a:t>DESCRIPCIÓN</a:t>
            </a:r>
          </a:p>
        </p:txBody>
      </p:sp>
      <p:sp>
        <p:nvSpPr>
          <p:cNvPr id="9" name="Title 8">
            <a:extLst>
              <a:ext uri="{FF2B5EF4-FFF2-40B4-BE49-F238E27FC236}">
                <a16:creationId xmlns:a16="http://schemas.microsoft.com/office/drawing/2014/main" id="{4708D2C4-9BB9-1B0D-AEC0-2B9F1A4C63A2}"/>
              </a:ext>
            </a:extLst>
          </p:cNvPr>
          <p:cNvSpPr>
            <a:spLocks noGrp="1"/>
          </p:cNvSpPr>
          <p:nvPr>
            <p:ph type="title"/>
          </p:nvPr>
        </p:nvSpPr>
        <p:spPr>
          <a:xfrm>
            <a:off x="356169" y="69275"/>
            <a:ext cx="11016957" cy="977593"/>
          </a:xfrm>
        </p:spPr>
        <p:txBody>
          <a:bodyPr/>
          <a:lstStyle/>
          <a:p>
            <a:pPr algn="l"/>
            <a:r>
              <a:rPr lang="en-US" err="1"/>
              <a:t>Finanzas</a:t>
            </a:r>
            <a:br>
              <a:rPr lang="en-US"/>
            </a:br>
            <a:r>
              <a:rPr lang="es-MX" sz="2353"/>
              <a:t>Impacto de los KPI de Microsoft </a:t>
            </a:r>
            <a:r>
              <a:rPr lang="es-MX" sz="2353" err="1"/>
              <a:t>Copilot</a:t>
            </a:r>
            <a:endParaRPr lang="en-US"/>
          </a:p>
        </p:txBody>
      </p:sp>
      <p:pic>
        <p:nvPicPr>
          <p:cNvPr id="19" name="Picture 18" descr="A rainbow colored logo on a black background&#10;&#10;Description automatically generated">
            <a:extLst>
              <a:ext uri="{FF2B5EF4-FFF2-40B4-BE49-F238E27FC236}">
                <a16:creationId xmlns:a16="http://schemas.microsoft.com/office/drawing/2014/main" id="{F4661990-EE9E-460D-D030-94AFD9F21A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6857" y="301204"/>
            <a:ext cx="547545" cy="547545"/>
          </a:xfrm>
          <a:prstGeom prst="rect">
            <a:avLst/>
          </a:prstGeom>
        </p:spPr>
      </p:pic>
      <p:sp>
        <p:nvSpPr>
          <p:cNvPr id="20" name="TextBox 19">
            <a:extLst>
              <a:ext uri="{FF2B5EF4-FFF2-40B4-BE49-F238E27FC236}">
                <a16:creationId xmlns:a16="http://schemas.microsoft.com/office/drawing/2014/main" id="{9D00D581-6E1C-FAC7-7944-9A73D2EC5FA6}"/>
              </a:ext>
            </a:extLst>
          </p:cNvPr>
          <p:cNvSpPr txBox="1">
            <a:spLocks/>
          </p:cNvSpPr>
          <p:nvPr/>
        </p:nvSpPr>
        <p:spPr>
          <a:xfrm>
            <a:off x="356169" y="1037923"/>
            <a:ext cx="11396854" cy="422166"/>
          </a:xfrm>
          <a:prstGeom prst="rect">
            <a:avLst/>
          </a:prstGeom>
          <a:noFill/>
        </p:spPr>
        <p:txBody>
          <a:bodyPr wrap="square" lIns="0" tIns="0" rIns="0" bIns="0">
            <a:spAutoFit/>
          </a:bodyPr>
          <a:lstStyle/>
          <a:p>
            <a:r>
              <a:rPr lang="es-MX" sz="1372"/>
              <a:t>Los encuestados de Forrester TEI también esperaban que los costos de los servicios profesionales o de agencia se redujeran en muchas categorías, incluido el análisis de datos (65 %), la consultoría (52 %), la TI (48 %), el soporte administrativo (41 %) y el diseño gráfico (31 %).</a:t>
            </a:r>
            <a:endParaRPr lang="en-IN" sz="1371"/>
          </a:p>
        </p:txBody>
      </p:sp>
      <p:sp>
        <p:nvSpPr>
          <p:cNvPr id="72" name="Rectangle: Rounded Corners 71">
            <a:extLst>
              <a:ext uri="{FF2B5EF4-FFF2-40B4-BE49-F238E27FC236}">
                <a16:creationId xmlns:a16="http://schemas.microsoft.com/office/drawing/2014/main" id="{78BF5E00-6CCD-DE61-9800-477875E13795}"/>
              </a:ext>
              <a:ext uri="{C183D7F6-B498-43B3-948B-1728B52AA6E4}">
                <adec:decorative xmlns:adec="http://schemas.microsoft.com/office/drawing/2017/decorative" val="1"/>
              </a:ext>
            </a:extLst>
          </p:cNvPr>
          <p:cNvSpPr>
            <a:spLocks/>
          </p:cNvSpPr>
          <p:nvPr/>
        </p:nvSpPr>
        <p:spPr bwMode="auto">
          <a:xfrm>
            <a:off x="7112695" y="1674273"/>
            <a:ext cx="2412683" cy="298953"/>
          </a:xfrm>
          <a:prstGeom prst="roundRect">
            <a:avLst>
              <a:gd name="adj" fmla="val 14464"/>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CASOS DE USO</a:t>
            </a:r>
          </a:p>
        </p:txBody>
      </p:sp>
      <p:sp>
        <p:nvSpPr>
          <p:cNvPr id="115" name="Rectangle: Rounded Corners 114">
            <a:extLst>
              <a:ext uri="{FF2B5EF4-FFF2-40B4-BE49-F238E27FC236}">
                <a16:creationId xmlns:a16="http://schemas.microsoft.com/office/drawing/2014/main" id="{4E615A2A-F3C4-C0C9-7896-3CCE235B96B2}"/>
              </a:ext>
            </a:extLst>
          </p:cNvPr>
          <p:cNvSpPr>
            <a:spLocks/>
          </p:cNvSpPr>
          <p:nvPr/>
        </p:nvSpPr>
        <p:spPr bwMode="auto">
          <a:xfrm>
            <a:off x="-387364" y="5857878"/>
            <a:ext cx="12708704" cy="940488"/>
          </a:xfrm>
          <a:prstGeom prst="roundRect">
            <a:avLst>
              <a:gd name="adj" fmla="val 2674"/>
            </a:avLst>
          </a:prstGeom>
          <a:solidFill>
            <a:srgbClr val="091F2C">
              <a:lumMod val="85000"/>
              <a:lumOff val="15000"/>
              <a:alpha val="10000"/>
            </a:srgbClr>
          </a:solidFill>
          <a:ln w="12700" cap="flat" cmpd="sng" algn="ctr">
            <a:no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defTabSz="932114" fontAlgn="base">
              <a:spcBef>
                <a:spcPct val="0"/>
              </a:spcBef>
              <a:spcAft>
                <a:spcPct val="0"/>
              </a:spcAft>
            </a:pPr>
            <a:endParaRPr lang="en-US" sz="2000" kern="0">
              <a:solidFill>
                <a:srgbClr val="000000"/>
              </a:solidFill>
              <a:latin typeface="Segoe UI"/>
              <a:cs typeface="Segoe UI" pitchFamily="34" charset="0"/>
            </a:endParaRPr>
          </a:p>
        </p:txBody>
      </p:sp>
      <p:sp>
        <p:nvSpPr>
          <p:cNvPr id="116" name="Rectangle: Rounded Corners 115">
            <a:extLst>
              <a:ext uri="{FF2B5EF4-FFF2-40B4-BE49-F238E27FC236}">
                <a16:creationId xmlns:a16="http://schemas.microsoft.com/office/drawing/2014/main" id="{6A4BF671-D10F-99AD-9A53-DEDE85932502}"/>
              </a:ext>
              <a:ext uri="{C183D7F6-B498-43B3-948B-1728B52AA6E4}">
                <adec:decorative xmlns:adec="http://schemas.microsoft.com/office/drawing/2017/decorative" val="1"/>
              </a:ext>
            </a:extLst>
          </p:cNvPr>
          <p:cNvSpPr>
            <a:spLocks/>
          </p:cNvSpPr>
          <p:nvPr/>
        </p:nvSpPr>
        <p:spPr bwMode="auto">
          <a:xfrm>
            <a:off x="180954" y="5580701"/>
            <a:ext cx="11572069" cy="298953"/>
          </a:xfrm>
          <a:prstGeom prst="roundRect">
            <a:avLst>
              <a:gd name="adj" fmla="val 14464"/>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defRPr/>
            </a:pPr>
            <a:r>
              <a:rPr lang="en-IN" sz="1175">
                <a:solidFill>
                  <a:srgbClr val="091F2C"/>
                </a:solidFill>
                <a:latin typeface="Segoe UI Semibold"/>
                <a:cs typeface="Segoe UI" pitchFamily="34" charset="0"/>
              </a:rPr>
              <a:t>FUENTES</a:t>
            </a:r>
          </a:p>
        </p:txBody>
      </p:sp>
      <p:sp>
        <p:nvSpPr>
          <p:cNvPr id="117" name="TextBox 116">
            <a:extLst>
              <a:ext uri="{FF2B5EF4-FFF2-40B4-BE49-F238E27FC236}">
                <a16:creationId xmlns:a16="http://schemas.microsoft.com/office/drawing/2014/main" id="{3ED40416-1ED5-064B-6D6E-DC5778EA9D26}"/>
              </a:ext>
            </a:extLst>
          </p:cNvPr>
          <p:cNvSpPr txBox="1"/>
          <p:nvPr/>
        </p:nvSpPr>
        <p:spPr>
          <a:xfrm>
            <a:off x="180955" y="5903166"/>
            <a:ext cx="11723446" cy="135776"/>
          </a:xfrm>
          <a:prstGeom prst="rect">
            <a:avLst/>
          </a:prstGeom>
          <a:noFill/>
        </p:spPr>
        <p:txBody>
          <a:bodyPr wrap="square" lIns="0" tIns="0" rIns="0" bIns="0" anchor="t">
            <a:spAutoFit/>
          </a:bodyPr>
          <a:lstStyle/>
          <a:p>
            <a:pPr marL="171384" indent="-115844" defTabSz="914192">
              <a:spcAft>
                <a:spcPts val="200"/>
              </a:spcAft>
              <a:buFont typeface="Arial" panose="020B0604020202020204" pitchFamily="34" charset="0"/>
              <a:buChar char="•"/>
            </a:pPr>
            <a:r>
              <a:rPr lang="pt-BR" sz="882">
                <a:solidFill>
                  <a:srgbClr val="FFFFFF"/>
                </a:solidFill>
              </a:rPr>
              <a:t>Forrester TEI de </a:t>
            </a:r>
            <a:r>
              <a:rPr lang="pt-BR" sz="882" err="1">
                <a:solidFill>
                  <a:srgbClr val="FFFFFF"/>
                </a:solidFill>
              </a:rPr>
              <a:t>Copilot</a:t>
            </a:r>
            <a:r>
              <a:rPr lang="pt-BR" sz="882">
                <a:solidFill>
                  <a:srgbClr val="FFFFFF"/>
                </a:solidFill>
              </a:rPr>
              <a:t> para Microsoft 365</a:t>
            </a:r>
            <a:endParaRPr lang="en-IN" sz="882">
              <a:solidFill>
                <a:srgbClr val="FFFFFF"/>
              </a:solidFill>
              <a:latin typeface="Segoe UI"/>
            </a:endParaRPr>
          </a:p>
        </p:txBody>
      </p:sp>
      <p:sp>
        <p:nvSpPr>
          <p:cNvPr id="25" name="Rectangle: Rounded Corners 24">
            <a:extLst>
              <a:ext uri="{FF2B5EF4-FFF2-40B4-BE49-F238E27FC236}">
                <a16:creationId xmlns:a16="http://schemas.microsoft.com/office/drawing/2014/main" id="{61D5459F-A8F7-5DDD-EE39-7DF078C1804B}"/>
              </a:ext>
              <a:ext uri="{C183D7F6-B498-43B3-948B-1728B52AA6E4}">
                <adec:decorative xmlns:adec="http://schemas.microsoft.com/office/drawing/2017/decorative" val="1"/>
              </a:ext>
            </a:extLst>
          </p:cNvPr>
          <p:cNvSpPr>
            <a:spLocks/>
          </p:cNvSpPr>
          <p:nvPr/>
        </p:nvSpPr>
        <p:spPr bwMode="auto">
          <a:xfrm>
            <a:off x="9763972" y="1689307"/>
            <a:ext cx="1989051" cy="290974"/>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BENEFICIO ANUAL</a:t>
            </a:r>
          </a:p>
        </p:txBody>
      </p:sp>
    </p:spTree>
    <p:extLst>
      <p:ext uri="{BB962C8B-B14F-4D97-AF65-F5344CB8AC3E}">
        <p14:creationId xmlns:p14="http://schemas.microsoft.com/office/powerpoint/2010/main" val="21741410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7413265-5C2A-87AB-541B-1B6E8C92EFA0}"/>
              </a:ext>
            </a:extLst>
          </p:cNvPr>
          <p:cNvGraphicFramePr>
            <a:graphicFrameLocks noGrp="1"/>
          </p:cNvGraphicFramePr>
          <p:nvPr>
            <p:extLst>
              <p:ext uri="{D42A27DB-BD31-4B8C-83A1-F6EECF244321}">
                <p14:modId xmlns:p14="http://schemas.microsoft.com/office/powerpoint/2010/main" val="3993754540"/>
              </p:ext>
            </p:extLst>
          </p:nvPr>
        </p:nvGraphicFramePr>
        <p:xfrm>
          <a:off x="349138" y="1576564"/>
          <a:ext cx="11396853" cy="3563813"/>
        </p:xfrm>
        <a:graphic>
          <a:graphicData uri="http://schemas.openxmlformats.org/drawingml/2006/table">
            <a:tbl>
              <a:tblPr>
                <a:tableStyleId>{5C22544A-7EE6-4342-B048-85BDC9FD1C3A}</a:tableStyleId>
              </a:tblPr>
              <a:tblGrid>
                <a:gridCol w="2277772">
                  <a:extLst>
                    <a:ext uri="{9D8B030D-6E8A-4147-A177-3AD203B41FA5}">
                      <a16:colId xmlns:a16="http://schemas.microsoft.com/office/drawing/2014/main" val="1109143361"/>
                    </a:ext>
                  </a:extLst>
                </a:gridCol>
                <a:gridCol w="4356159">
                  <a:extLst>
                    <a:ext uri="{9D8B030D-6E8A-4147-A177-3AD203B41FA5}">
                      <a16:colId xmlns:a16="http://schemas.microsoft.com/office/drawing/2014/main" val="1409940046"/>
                    </a:ext>
                  </a:extLst>
                </a:gridCol>
                <a:gridCol w="2645944">
                  <a:extLst>
                    <a:ext uri="{9D8B030D-6E8A-4147-A177-3AD203B41FA5}">
                      <a16:colId xmlns:a16="http://schemas.microsoft.com/office/drawing/2014/main" val="727795284"/>
                    </a:ext>
                  </a:extLst>
                </a:gridCol>
                <a:gridCol w="2116978">
                  <a:extLst>
                    <a:ext uri="{9D8B030D-6E8A-4147-A177-3AD203B41FA5}">
                      <a16:colId xmlns:a16="http://schemas.microsoft.com/office/drawing/2014/main" val="252240580"/>
                    </a:ext>
                  </a:extLst>
                </a:gridCol>
              </a:tblGrid>
              <a:tr h="478649">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33953845"/>
                  </a:ext>
                </a:extLst>
              </a:tr>
              <a:tr h="1168374">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600">
                          <a:solidFill>
                            <a:srgbClr val="FFFFFF"/>
                          </a:solidFill>
                          <a:latin typeface="Segoe UI Semibold"/>
                        </a:rPr>
                        <a:t>Reducción del gasto en asesoramiento externo</a:t>
                      </a:r>
                      <a:endParaRPr lang="en-US" sz="1800">
                        <a:solidFill>
                          <a:srgbClr val="FFFFFF"/>
                        </a:solidFill>
                        <a:latin typeface="Segoe UI Semibold"/>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100">
                          <a:solidFill>
                            <a:srgbClr val="FFFFFF"/>
                          </a:solidFill>
                          <a:latin typeface="Segoe UI" panose="020B0502040204020203" pitchFamily="34" charset="0"/>
                          <a:cs typeface="Segoe UI" panose="020B0502040204020203" pitchFamily="34" charset="0"/>
                        </a:rPr>
                        <a:t>Reduzca el tiempo dedicado a las tareas rutinarias, mejore la calidad del producto de trabajo y mejore las interacciones con los clientes para impulsar una mayor velocidad comercial. Estas capacidades pueden liberar tiempo para manejar más trabajo en casa.</a:t>
                      </a:r>
                      <a:endParaRPr lang="en-US"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defTabSz="932563">
                        <a:buFont typeface="Arial" panose="020B0604020202020204" pitchFamily="34" charset="0"/>
                        <a:buChar char="•"/>
                      </a:pPr>
                      <a:r>
                        <a:rPr lang="es-MX" sz="1100">
                          <a:solidFill>
                            <a:srgbClr val="FFFFFF"/>
                          </a:solidFill>
                          <a:latin typeface="Segoe UI" panose="020B0502040204020203" pitchFamily="34" charset="0"/>
                          <a:cs typeface="Segoe UI" panose="020B0502040204020203" pitchFamily="34" charset="0"/>
                        </a:rPr>
                        <a:t>Reducción del tiempo de producción de documentos
Resumen y revisión
Velocidad de acceso a los contenidos
Redacción y edición de documentos
Comparación de documentos</a:t>
                      </a:r>
                      <a:endParaRPr lang="en-US"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932563">
                        <a:spcBef>
                          <a:spcPts val="1000"/>
                        </a:spcBef>
                        <a:spcAft>
                          <a:spcPts val="1000"/>
                        </a:spcAft>
                        <a:defRPr/>
                      </a:pPr>
                      <a:r>
                        <a:rPr lang="en-US" sz="1800" spc="-50">
                          <a:ln w="3175">
                            <a:noFill/>
                          </a:ln>
                          <a:gradFill>
                            <a:gsLst>
                              <a:gs pos="15000">
                                <a:srgbClr val="8DC8E8"/>
                              </a:gs>
                              <a:gs pos="85000">
                                <a:srgbClr val="C5B4E3"/>
                              </a:gs>
                            </a:gsLst>
                            <a:lin ang="2700000" scaled="1"/>
                          </a:gradFill>
                          <a:latin typeface="Segoe UI Semibold"/>
                          <a:ea typeface="+mj-lt"/>
                          <a:cs typeface="Segoe UI" pitchFamily="34" charset="0"/>
                        </a:rPr>
                        <a:t>% </a:t>
                      </a:r>
                      <a:r>
                        <a:rPr lang="es-MX" sz="1600" spc="-50">
                          <a:ln w="3175">
                            <a:noFill/>
                          </a:ln>
                          <a:gradFill>
                            <a:gsLst>
                              <a:gs pos="15000">
                                <a:srgbClr val="8DC8E8"/>
                              </a:gs>
                              <a:gs pos="85000">
                                <a:srgbClr val="C5B4E3"/>
                              </a:gs>
                            </a:gsLst>
                            <a:lin ang="2700000" scaled="1"/>
                          </a:gradFill>
                          <a:latin typeface="Segoe UI Semibold"/>
                          <a:ea typeface="+mj-lt"/>
                          <a:cs typeface="Segoe UI" pitchFamily="34" charset="0"/>
                        </a:rPr>
                        <a:t>Reducción de costes de externalización</a:t>
                      </a:r>
                      <a:endParaRPr lang="en-US"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1334431"/>
                  </a:ext>
                </a:extLst>
              </a:tr>
              <a:tr h="1138158">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800">
                          <a:solidFill>
                            <a:srgbClr val="FFFFFF"/>
                          </a:solidFill>
                          <a:latin typeface="Segoe UI Semibold"/>
                        </a:rPr>
                        <a:t>Costo por solicitud de revisión de documentos</a:t>
                      </a:r>
                      <a:endParaRPr lang="en-US" sz="1800">
                        <a:solidFill>
                          <a:srgbClr val="FFFFFF"/>
                        </a:solidFill>
                        <a:latin typeface="Segoe UI Semibold"/>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200">
                          <a:solidFill>
                            <a:srgbClr val="FFFFFF"/>
                          </a:solidFill>
                          <a:latin typeface="Segoe UI" panose="020B0502040204020203" pitchFamily="34" charset="0"/>
                          <a:cs typeface="Segoe UI" panose="020B0502040204020203" pitchFamily="34" charset="0"/>
                        </a:rPr>
                        <a:t>Encuentre de manera eficiente información relevante para facilitar la toma de decisiones rápidas y redacte una guía con puntos de asesoramiento claros y relevantes.</a:t>
                      </a: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defTabSz="932563">
                        <a:buFont typeface="Arial" panose="020B0604020202020204" pitchFamily="34" charset="0"/>
                        <a:buChar char="•"/>
                      </a:pPr>
                      <a:r>
                        <a:rPr lang="es-MX" sz="1100">
                          <a:solidFill>
                            <a:srgbClr val="FFFFFF"/>
                          </a:solidFill>
                          <a:latin typeface="Segoe UI" panose="020B0502040204020203" pitchFamily="34" charset="0"/>
                          <a:cs typeface="Segoe UI" panose="020B0502040204020203" pitchFamily="34" charset="0"/>
                        </a:rPr>
                        <a:t>Resumen y revisión
Velocidad de acceso a los contenidos
Redacción y edición de documentos
Comparación de documentos</a:t>
                      </a: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32563" rtl="0" eaLnBrk="1" fontAlgn="auto" latinLnBrk="0" hangingPunct="1">
                        <a:lnSpc>
                          <a:spcPct val="100000"/>
                        </a:lnSpc>
                        <a:spcBef>
                          <a:spcPts val="1000"/>
                        </a:spcBef>
                        <a:spcAft>
                          <a:spcPts val="1000"/>
                        </a:spcAft>
                        <a:buClrTx/>
                        <a:buSzTx/>
                        <a:buFontTx/>
                        <a:buNone/>
                        <a:tabLst/>
                        <a:defRPr/>
                      </a:pPr>
                      <a:r>
                        <a:rPr lang="en-US" sz="1800" spc="-50">
                          <a:ln w="3175">
                            <a:noFill/>
                          </a:ln>
                          <a:gradFill>
                            <a:gsLst>
                              <a:gs pos="15000">
                                <a:srgbClr val="8DC8E8"/>
                              </a:gs>
                              <a:gs pos="85000">
                                <a:srgbClr val="C5B4E3"/>
                              </a:gs>
                            </a:gsLst>
                            <a:lin ang="2700000" scaled="1"/>
                          </a:gradFill>
                          <a:latin typeface="Segoe UI Semibold"/>
                          <a:ea typeface="+mj-lt"/>
                          <a:cs typeface="Segoe UI" pitchFamily="34" charset="0"/>
                        </a:rPr>
                        <a:t>% </a:t>
                      </a:r>
                      <a:r>
                        <a:rPr lang="es-MX" sz="1800" spc="-50">
                          <a:ln w="3175">
                            <a:noFill/>
                          </a:ln>
                          <a:gradFill>
                            <a:gsLst>
                              <a:gs pos="15000">
                                <a:srgbClr val="8DC8E8"/>
                              </a:gs>
                              <a:gs pos="85000">
                                <a:srgbClr val="C5B4E3"/>
                              </a:gs>
                            </a:gsLst>
                            <a:lin ang="2700000" scaled="1"/>
                          </a:gradFill>
                          <a:latin typeface="Segoe UI Semibold"/>
                          <a:ea typeface="+mj-lt"/>
                          <a:cs typeface="Segoe UI" pitchFamily="34" charset="0"/>
                        </a:rPr>
                        <a:t>Reducción del tiempo de revisión</a:t>
                      </a:r>
                      <a:endParaRPr lang="en-US" sz="1800" spc="-50">
                        <a:ln w="3175">
                          <a:noFill/>
                        </a:ln>
                        <a:gradFill>
                          <a:gsLst>
                            <a:gs pos="15000">
                              <a:srgbClr val="8DC8E8"/>
                            </a:gs>
                            <a:gs pos="85000">
                              <a:srgbClr val="C5B4E3"/>
                            </a:gs>
                          </a:gsLst>
                          <a:lin ang="2700000" scaled="1"/>
                        </a:gradFill>
                        <a:latin typeface="Segoe UI Semibold"/>
                        <a:ea typeface="+mj-lt"/>
                        <a:cs typeface="Segoe UI" pitchFamily="34" charset="0"/>
                      </a:endParaRPr>
                    </a:p>
                    <a:p>
                      <a:pPr marL="0" marR="0" lvl="0" indent="0" algn="ctr" defTabSz="932563" rtl="0" eaLnBrk="1" fontAlgn="auto" latinLnBrk="0" hangingPunct="1">
                        <a:lnSpc>
                          <a:spcPct val="100000"/>
                        </a:lnSpc>
                        <a:spcBef>
                          <a:spcPts val="1000"/>
                        </a:spcBef>
                        <a:spcAft>
                          <a:spcPts val="1000"/>
                        </a:spcAft>
                        <a:buClrTx/>
                        <a:buSzTx/>
                        <a:buFontTx/>
                        <a:buNone/>
                        <a:tabLst/>
                        <a:defRPr/>
                      </a:pPr>
                      <a:endParaRPr lang="en-IN"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9954728"/>
                  </a:ext>
                </a:extLst>
              </a:tr>
              <a:tr h="750188">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endParaRPr lang="en-US" sz="1800" kern="1200">
                        <a:solidFill>
                          <a:srgbClr val="FFFFFF"/>
                        </a:solidFill>
                        <a:latin typeface="Segoe UI Semibold"/>
                        <a:ea typeface="+mn-ea"/>
                        <a:cs typeface="+mn-cs"/>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algn="l" defTabSz="932563" rtl="0" eaLnBrk="1" latinLnBrk="0" hangingPunct="1">
                        <a:buFont typeface="Arial" panose="020B0604020202020204" pitchFamily="34" charset="0"/>
                        <a:buChar char="•"/>
                      </a:pP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932563">
                        <a:spcBef>
                          <a:spcPts val="1000"/>
                        </a:spcBef>
                        <a:spcAft>
                          <a:spcPts val="1000"/>
                        </a:spcAft>
                        <a:defRPr/>
                      </a:pPr>
                      <a:endParaRPr lang="en-IN"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462900"/>
                  </a:ext>
                </a:extLst>
              </a:tr>
            </a:tbl>
          </a:graphicData>
        </a:graphic>
      </p:graphicFrame>
      <p:sp>
        <p:nvSpPr>
          <p:cNvPr id="3" name="Rectangle: Rounded Corners 2">
            <a:extLst>
              <a:ext uri="{FF2B5EF4-FFF2-40B4-BE49-F238E27FC236}">
                <a16:creationId xmlns:a16="http://schemas.microsoft.com/office/drawing/2014/main" id="{3332BFF1-0F1C-8BEE-A9F1-15CA7196FB9B}"/>
              </a:ext>
              <a:ext uri="{C183D7F6-B498-43B3-948B-1728B52AA6E4}">
                <adec:decorative xmlns:adec="http://schemas.microsoft.com/office/drawing/2017/decorative" val="1"/>
              </a:ext>
            </a:extLst>
          </p:cNvPr>
          <p:cNvSpPr>
            <a:spLocks/>
          </p:cNvSpPr>
          <p:nvPr/>
        </p:nvSpPr>
        <p:spPr bwMode="auto">
          <a:xfrm>
            <a:off x="356170" y="1676176"/>
            <a:ext cx="2140954" cy="295148"/>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KPI</a:t>
            </a:r>
          </a:p>
        </p:txBody>
      </p:sp>
      <p:sp>
        <p:nvSpPr>
          <p:cNvPr id="48" name="Rectangle: Rounded Corners 47">
            <a:extLst>
              <a:ext uri="{FF2B5EF4-FFF2-40B4-BE49-F238E27FC236}">
                <a16:creationId xmlns:a16="http://schemas.microsoft.com/office/drawing/2014/main" id="{47F81FBE-0E9B-7422-FFA5-FC7CFE54865A}"/>
              </a:ext>
              <a:ext uri="{C183D7F6-B498-43B3-948B-1728B52AA6E4}">
                <adec:decorative xmlns:adec="http://schemas.microsoft.com/office/drawing/2017/decorative" val="1"/>
              </a:ext>
            </a:extLst>
          </p:cNvPr>
          <p:cNvSpPr>
            <a:spLocks/>
          </p:cNvSpPr>
          <p:nvPr/>
        </p:nvSpPr>
        <p:spPr bwMode="auto">
          <a:xfrm>
            <a:off x="2760243" y="1676176"/>
            <a:ext cx="4104919" cy="295148"/>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defRPr/>
            </a:pPr>
            <a:r>
              <a:rPr lang="en-US" sz="1175">
                <a:solidFill>
                  <a:srgbClr val="091F2C"/>
                </a:solidFill>
                <a:latin typeface="Segoe UI Semibold"/>
                <a:cs typeface="Segoe UI" pitchFamily="34" charset="0"/>
              </a:rPr>
              <a:t>DESCRIPCIÓN</a:t>
            </a:r>
          </a:p>
        </p:txBody>
      </p:sp>
      <p:sp>
        <p:nvSpPr>
          <p:cNvPr id="9" name="Title 8">
            <a:extLst>
              <a:ext uri="{FF2B5EF4-FFF2-40B4-BE49-F238E27FC236}">
                <a16:creationId xmlns:a16="http://schemas.microsoft.com/office/drawing/2014/main" id="{4708D2C4-9BB9-1B0D-AEC0-2B9F1A4C63A2}"/>
              </a:ext>
            </a:extLst>
          </p:cNvPr>
          <p:cNvSpPr>
            <a:spLocks noGrp="1"/>
          </p:cNvSpPr>
          <p:nvPr>
            <p:ph type="title"/>
          </p:nvPr>
        </p:nvSpPr>
        <p:spPr>
          <a:xfrm>
            <a:off x="356169" y="69275"/>
            <a:ext cx="11016957" cy="977593"/>
          </a:xfrm>
        </p:spPr>
        <p:txBody>
          <a:bodyPr/>
          <a:lstStyle/>
          <a:p>
            <a:pPr algn="l"/>
            <a:r>
              <a:rPr lang="en-US"/>
              <a:t>Legal</a:t>
            </a:r>
            <a:br>
              <a:rPr lang="en-US"/>
            </a:br>
            <a:r>
              <a:rPr lang="es-MX" sz="2353"/>
              <a:t>Impacto de los KPI de Microsoft </a:t>
            </a:r>
            <a:r>
              <a:rPr lang="es-MX" sz="2353" err="1"/>
              <a:t>Copilot</a:t>
            </a:r>
            <a:endParaRPr lang="en-US"/>
          </a:p>
        </p:txBody>
      </p:sp>
      <p:pic>
        <p:nvPicPr>
          <p:cNvPr id="19" name="Picture 18" descr="A rainbow colored logo on a black background&#10;&#10;Description automatically generated">
            <a:extLst>
              <a:ext uri="{FF2B5EF4-FFF2-40B4-BE49-F238E27FC236}">
                <a16:creationId xmlns:a16="http://schemas.microsoft.com/office/drawing/2014/main" id="{F4661990-EE9E-460D-D030-94AFD9F21A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6857" y="301204"/>
            <a:ext cx="547545" cy="547545"/>
          </a:xfrm>
          <a:prstGeom prst="rect">
            <a:avLst/>
          </a:prstGeom>
        </p:spPr>
      </p:pic>
      <p:sp>
        <p:nvSpPr>
          <p:cNvPr id="20" name="TextBox 19">
            <a:extLst>
              <a:ext uri="{FF2B5EF4-FFF2-40B4-BE49-F238E27FC236}">
                <a16:creationId xmlns:a16="http://schemas.microsoft.com/office/drawing/2014/main" id="{9D00D581-6E1C-FAC7-7944-9A73D2EC5FA6}"/>
              </a:ext>
            </a:extLst>
          </p:cNvPr>
          <p:cNvSpPr txBox="1">
            <a:spLocks/>
          </p:cNvSpPr>
          <p:nvPr/>
        </p:nvSpPr>
        <p:spPr>
          <a:xfrm>
            <a:off x="356169" y="1037923"/>
            <a:ext cx="11396854" cy="422166"/>
          </a:xfrm>
          <a:prstGeom prst="rect">
            <a:avLst/>
          </a:prstGeom>
          <a:noFill/>
        </p:spPr>
        <p:txBody>
          <a:bodyPr wrap="square" lIns="0" tIns="0" rIns="0" bIns="0">
            <a:spAutoFit/>
          </a:bodyPr>
          <a:lstStyle/>
          <a:p>
            <a:r>
              <a:rPr lang="es-MX" sz="1372"/>
              <a:t>Los encuestados de Forrester TEI también esperaban que los costos de los servicios profesionales o de agencia se redujeran en muchas categorías, incluido el análisis de datos (65 %), la consultoría (52 %), la TI (48 %), el soporte administrativo (41 %) y el diseño gráfico (31 %).</a:t>
            </a:r>
            <a:endParaRPr lang="en-IN" sz="1371"/>
          </a:p>
        </p:txBody>
      </p:sp>
      <p:sp>
        <p:nvSpPr>
          <p:cNvPr id="72" name="Rectangle: Rounded Corners 71">
            <a:extLst>
              <a:ext uri="{FF2B5EF4-FFF2-40B4-BE49-F238E27FC236}">
                <a16:creationId xmlns:a16="http://schemas.microsoft.com/office/drawing/2014/main" id="{78BF5E00-6CCD-DE61-9800-477875E13795}"/>
              </a:ext>
              <a:ext uri="{C183D7F6-B498-43B3-948B-1728B52AA6E4}">
                <adec:decorative xmlns:adec="http://schemas.microsoft.com/office/drawing/2017/decorative" val="1"/>
              </a:ext>
            </a:extLst>
          </p:cNvPr>
          <p:cNvSpPr>
            <a:spLocks/>
          </p:cNvSpPr>
          <p:nvPr/>
        </p:nvSpPr>
        <p:spPr bwMode="auto">
          <a:xfrm>
            <a:off x="7112695" y="1674273"/>
            <a:ext cx="2412683" cy="298953"/>
          </a:xfrm>
          <a:prstGeom prst="roundRect">
            <a:avLst>
              <a:gd name="adj" fmla="val 14464"/>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CASOS DE USO</a:t>
            </a:r>
          </a:p>
        </p:txBody>
      </p:sp>
      <p:sp>
        <p:nvSpPr>
          <p:cNvPr id="115" name="Rectangle: Rounded Corners 114">
            <a:extLst>
              <a:ext uri="{FF2B5EF4-FFF2-40B4-BE49-F238E27FC236}">
                <a16:creationId xmlns:a16="http://schemas.microsoft.com/office/drawing/2014/main" id="{4E615A2A-F3C4-C0C9-7896-3CCE235B96B2}"/>
              </a:ext>
            </a:extLst>
          </p:cNvPr>
          <p:cNvSpPr>
            <a:spLocks/>
          </p:cNvSpPr>
          <p:nvPr/>
        </p:nvSpPr>
        <p:spPr bwMode="auto">
          <a:xfrm>
            <a:off x="-387364" y="5857878"/>
            <a:ext cx="12708704" cy="940488"/>
          </a:xfrm>
          <a:prstGeom prst="roundRect">
            <a:avLst>
              <a:gd name="adj" fmla="val 2674"/>
            </a:avLst>
          </a:prstGeom>
          <a:solidFill>
            <a:srgbClr val="091F2C">
              <a:lumMod val="85000"/>
              <a:lumOff val="15000"/>
              <a:alpha val="10000"/>
            </a:srgbClr>
          </a:solidFill>
          <a:ln w="12700" cap="flat" cmpd="sng" algn="ctr">
            <a:no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defTabSz="932114" fontAlgn="base">
              <a:spcBef>
                <a:spcPct val="0"/>
              </a:spcBef>
              <a:spcAft>
                <a:spcPct val="0"/>
              </a:spcAft>
            </a:pPr>
            <a:endParaRPr lang="en-US" sz="2000" kern="0">
              <a:solidFill>
                <a:srgbClr val="000000"/>
              </a:solidFill>
              <a:latin typeface="Segoe UI"/>
              <a:cs typeface="Segoe UI" pitchFamily="34" charset="0"/>
            </a:endParaRPr>
          </a:p>
        </p:txBody>
      </p:sp>
      <p:sp>
        <p:nvSpPr>
          <p:cNvPr id="116" name="Rectangle: Rounded Corners 115">
            <a:extLst>
              <a:ext uri="{FF2B5EF4-FFF2-40B4-BE49-F238E27FC236}">
                <a16:creationId xmlns:a16="http://schemas.microsoft.com/office/drawing/2014/main" id="{6A4BF671-D10F-99AD-9A53-DEDE85932502}"/>
              </a:ext>
              <a:ext uri="{C183D7F6-B498-43B3-948B-1728B52AA6E4}">
                <adec:decorative xmlns:adec="http://schemas.microsoft.com/office/drawing/2017/decorative" val="1"/>
              </a:ext>
            </a:extLst>
          </p:cNvPr>
          <p:cNvSpPr>
            <a:spLocks/>
          </p:cNvSpPr>
          <p:nvPr/>
        </p:nvSpPr>
        <p:spPr bwMode="auto">
          <a:xfrm>
            <a:off x="180954" y="5580701"/>
            <a:ext cx="11572069" cy="298953"/>
          </a:xfrm>
          <a:prstGeom prst="roundRect">
            <a:avLst>
              <a:gd name="adj" fmla="val 14464"/>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defRPr/>
            </a:pPr>
            <a:r>
              <a:rPr lang="en-IN" sz="1175">
                <a:solidFill>
                  <a:srgbClr val="091F2C"/>
                </a:solidFill>
                <a:latin typeface="Segoe UI Semibold"/>
                <a:cs typeface="Segoe UI" pitchFamily="34" charset="0"/>
              </a:rPr>
              <a:t>FUENTES</a:t>
            </a:r>
          </a:p>
        </p:txBody>
      </p:sp>
      <p:sp>
        <p:nvSpPr>
          <p:cNvPr id="117" name="TextBox 116">
            <a:extLst>
              <a:ext uri="{FF2B5EF4-FFF2-40B4-BE49-F238E27FC236}">
                <a16:creationId xmlns:a16="http://schemas.microsoft.com/office/drawing/2014/main" id="{3ED40416-1ED5-064B-6D6E-DC5778EA9D26}"/>
              </a:ext>
            </a:extLst>
          </p:cNvPr>
          <p:cNvSpPr txBox="1"/>
          <p:nvPr/>
        </p:nvSpPr>
        <p:spPr>
          <a:xfrm>
            <a:off x="180955" y="5903166"/>
            <a:ext cx="11723446" cy="135776"/>
          </a:xfrm>
          <a:prstGeom prst="rect">
            <a:avLst/>
          </a:prstGeom>
          <a:noFill/>
        </p:spPr>
        <p:txBody>
          <a:bodyPr wrap="square" lIns="0" tIns="0" rIns="0" bIns="0" anchor="t">
            <a:spAutoFit/>
          </a:bodyPr>
          <a:lstStyle/>
          <a:p>
            <a:pPr marL="171384" indent="-115844" defTabSz="914192">
              <a:spcAft>
                <a:spcPts val="200"/>
              </a:spcAft>
              <a:buFont typeface="Arial" panose="020B0604020202020204" pitchFamily="34" charset="0"/>
              <a:buChar char="•"/>
            </a:pPr>
            <a:r>
              <a:rPr lang="pt-BR" sz="882">
                <a:solidFill>
                  <a:srgbClr val="FFFFFF"/>
                </a:solidFill>
              </a:rPr>
              <a:t>Forrester TEI de </a:t>
            </a:r>
            <a:r>
              <a:rPr lang="pt-BR" sz="882" err="1">
                <a:solidFill>
                  <a:srgbClr val="FFFFFF"/>
                </a:solidFill>
              </a:rPr>
              <a:t>Copilot</a:t>
            </a:r>
            <a:r>
              <a:rPr lang="pt-BR" sz="882">
                <a:solidFill>
                  <a:srgbClr val="FFFFFF"/>
                </a:solidFill>
              </a:rPr>
              <a:t> para Microsoft 365</a:t>
            </a:r>
            <a:endParaRPr lang="en-IN" sz="882">
              <a:solidFill>
                <a:srgbClr val="FFFFFF"/>
              </a:solidFill>
              <a:latin typeface="Segoe UI"/>
            </a:endParaRPr>
          </a:p>
        </p:txBody>
      </p:sp>
      <p:sp>
        <p:nvSpPr>
          <p:cNvPr id="25" name="Rectangle: Rounded Corners 24">
            <a:extLst>
              <a:ext uri="{FF2B5EF4-FFF2-40B4-BE49-F238E27FC236}">
                <a16:creationId xmlns:a16="http://schemas.microsoft.com/office/drawing/2014/main" id="{61D5459F-A8F7-5DDD-EE39-7DF078C1804B}"/>
              </a:ext>
              <a:ext uri="{C183D7F6-B498-43B3-948B-1728B52AA6E4}">
                <adec:decorative xmlns:adec="http://schemas.microsoft.com/office/drawing/2017/decorative" val="1"/>
              </a:ext>
            </a:extLst>
          </p:cNvPr>
          <p:cNvSpPr>
            <a:spLocks/>
          </p:cNvSpPr>
          <p:nvPr/>
        </p:nvSpPr>
        <p:spPr bwMode="auto">
          <a:xfrm>
            <a:off x="9763972" y="1689307"/>
            <a:ext cx="1989051" cy="290974"/>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BENEFICIO ANUAL</a:t>
            </a:r>
          </a:p>
        </p:txBody>
      </p:sp>
    </p:spTree>
    <p:extLst>
      <p:ext uri="{BB962C8B-B14F-4D97-AF65-F5344CB8AC3E}">
        <p14:creationId xmlns:p14="http://schemas.microsoft.com/office/powerpoint/2010/main" val="315153446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7413265-5C2A-87AB-541B-1B6E8C92EFA0}"/>
              </a:ext>
            </a:extLst>
          </p:cNvPr>
          <p:cNvGraphicFramePr>
            <a:graphicFrameLocks noGrp="1"/>
          </p:cNvGraphicFramePr>
          <p:nvPr>
            <p:extLst>
              <p:ext uri="{D42A27DB-BD31-4B8C-83A1-F6EECF244321}">
                <p14:modId xmlns:p14="http://schemas.microsoft.com/office/powerpoint/2010/main" val="356126658"/>
              </p:ext>
            </p:extLst>
          </p:nvPr>
        </p:nvGraphicFramePr>
        <p:xfrm>
          <a:off x="349138" y="1576564"/>
          <a:ext cx="11396853" cy="3553917"/>
        </p:xfrm>
        <a:graphic>
          <a:graphicData uri="http://schemas.openxmlformats.org/drawingml/2006/table">
            <a:tbl>
              <a:tblPr>
                <a:tableStyleId>{5C22544A-7EE6-4342-B048-85BDC9FD1C3A}</a:tableStyleId>
              </a:tblPr>
              <a:tblGrid>
                <a:gridCol w="2277772">
                  <a:extLst>
                    <a:ext uri="{9D8B030D-6E8A-4147-A177-3AD203B41FA5}">
                      <a16:colId xmlns:a16="http://schemas.microsoft.com/office/drawing/2014/main" val="1109143361"/>
                    </a:ext>
                  </a:extLst>
                </a:gridCol>
                <a:gridCol w="4356159">
                  <a:extLst>
                    <a:ext uri="{9D8B030D-6E8A-4147-A177-3AD203B41FA5}">
                      <a16:colId xmlns:a16="http://schemas.microsoft.com/office/drawing/2014/main" val="1409940046"/>
                    </a:ext>
                  </a:extLst>
                </a:gridCol>
                <a:gridCol w="2645944">
                  <a:extLst>
                    <a:ext uri="{9D8B030D-6E8A-4147-A177-3AD203B41FA5}">
                      <a16:colId xmlns:a16="http://schemas.microsoft.com/office/drawing/2014/main" val="727795284"/>
                    </a:ext>
                  </a:extLst>
                </a:gridCol>
                <a:gridCol w="2116978">
                  <a:extLst>
                    <a:ext uri="{9D8B030D-6E8A-4147-A177-3AD203B41FA5}">
                      <a16:colId xmlns:a16="http://schemas.microsoft.com/office/drawing/2014/main" val="252240580"/>
                    </a:ext>
                  </a:extLst>
                </a:gridCol>
              </a:tblGrid>
              <a:tr h="478649">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33953845"/>
                  </a:ext>
                </a:extLst>
              </a:tr>
              <a:tr h="1168374">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800">
                          <a:solidFill>
                            <a:srgbClr val="FFFFFF"/>
                          </a:solidFill>
                          <a:latin typeface="Segoe UI Semibold"/>
                        </a:rPr>
                        <a:t>Reducción de los costes de la cadena de suministro</a:t>
                      </a:r>
                      <a:endParaRPr lang="en-US" sz="1800">
                        <a:solidFill>
                          <a:srgbClr val="FFFFFF"/>
                        </a:solidFill>
                        <a:latin typeface="Segoe UI Semibold"/>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200">
                          <a:solidFill>
                            <a:srgbClr val="FFFFFF"/>
                          </a:solidFill>
                          <a:latin typeface="Segoe UI" panose="020B0502040204020203" pitchFamily="34" charset="0"/>
                          <a:cs typeface="Segoe UI" panose="020B0502040204020203" pitchFamily="34" charset="0"/>
                        </a:rPr>
                        <a:t>Logre eficiencias operativas y de la cadena de suministro, incluida la mejora del tiempo de comercialización del producto y la mejora de los análisis de datos para identificar oportunidades de mejora del proceso de gestión de inventario/cadena de suministro.</a:t>
                      </a:r>
                      <a:endParaRPr lang="en-US"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defTabSz="932563">
                        <a:buFont typeface="Arial" panose="020B0604020202020204" pitchFamily="34" charset="0"/>
                        <a:buChar char="•"/>
                      </a:pPr>
                      <a:r>
                        <a:rPr lang="es-MX" sz="1200">
                          <a:solidFill>
                            <a:srgbClr val="FFFFFF"/>
                          </a:solidFill>
                          <a:latin typeface="Segoe UI" panose="020B0502040204020203" pitchFamily="34" charset="0"/>
                          <a:cs typeface="Segoe UI" panose="020B0502040204020203" pitchFamily="34" charset="0"/>
                        </a:rPr>
                        <a:t>Mejora de las comunicaciones 
Mejora del acceso a la información clave
Mejorar la facturación y los cobros
Realizar análisis de varianza
Simplifique las compras</a:t>
                      </a:r>
                      <a:endParaRPr lang="en-US"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932563">
                        <a:spcBef>
                          <a:spcPts val="1000"/>
                        </a:spcBef>
                        <a:spcAft>
                          <a:spcPts val="1000"/>
                        </a:spcAft>
                        <a:defRPr/>
                      </a:pPr>
                      <a:r>
                        <a:rPr lang="en-US" sz="1800" spc="-50">
                          <a:ln w="3175">
                            <a:noFill/>
                          </a:ln>
                          <a:gradFill>
                            <a:gsLst>
                              <a:gs pos="15000">
                                <a:srgbClr val="8DC8E8"/>
                              </a:gs>
                              <a:gs pos="85000">
                                <a:srgbClr val="C5B4E3"/>
                              </a:gs>
                            </a:gsLst>
                            <a:lin ang="2700000" scaled="1"/>
                          </a:gradFill>
                          <a:latin typeface="Segoe UI Semibold"/>
                          <a:ea typeface="+mj-lt"/>
                          <a:cs typeface="Segoe UI" pitchFamily="34" charset="0"/>
                        </a:rPr>
                        <a:t>5% </a:t>
                      </a:r>
                      <a:r>
                        <a:rPr lang="es-MX" sz="1600" spc="-50">
                          <a:ln w="3175">
                            <a:noFill/>
                          </a:ln>
                          <a:gradFill>
                            <a:gsLst>
                              <a:gs pos="15000">
                                <a:srgbClr val="8DC8E8"/>
                              </a:gs>
                              <a:gs pos="85000">
                                <a:srgbClr val="C5B4E3"/>
                              </a:gs>
                            </a:gsLst>
                            <a:lin ang="2700000" scaled="1"/>
                          </a:gradFill>
                          <a:latin typeface="Segoe UI Semibold"/>
                          <a:ea typeface="+mj-lt"/>
                          <a:cs typeface="Segoe UI" pitchFamily="34" charset="0"/>
                        </a:rPr>
                        <a:t>Reducción de los costes de la cadena de suministro</a:t>
                      </a:r>
                      <a:endParaRPr lang="en-US"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1334431"/>
                  </a:ext>
                </a:extLst>
              </a:tr>
              <a:tr h="1138158">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800">
                          <a:solidFill>
                            <a:srgbClr val="FFFFFF"/>
                          </a:solidFill>
                          <a:latin typeface="Segoe UI Semibold"/>
                        </a:rPr>
                        <a:t>Tiempo de comercialización de nuevos productos</a:t>
                      </a:r>
                      <a:endParaRPr lang="en-US" sz="1800">
                        <a:solidFill>
                          <a:srgbClr val="FFFFFF"/>
                        </a:solidFill>
                        <a:latin typeface="Segoe UI Semibold"/>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200" kern="1200">
                          <a:solidFill>
                            <a:srgbClr val="FFFFFF"/>
                          </a:solidFill>
                          <a:latin typeface="Segoe UI" panose="020B0502040204020203" pitchFamily="34" charset="0"/>
                          <a:ea typeface="+mn-ea"/>
                          <a:cs typeface="Segoe UI" panose="020B0502040204020203" pitchFamily="34" charset="0"/>
                        </a:rPr>
                        <a:t>La coordinación de casi todos los departamentos de una empresa es necesaria para llevar un producto al mercado. Mejorar los procesos con cada departamento puede aumentar la velocidad y la calidad de los esfuerzos de desarrollo,</a:t>
                      </a: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algn="l" defTabSz="932563" rtl="0" eaLnBrk="1" latinLnBrk="0" hangingPunct="1">
                        <a:buFont typeface="Arial" panose="020B0604020202020204" pitchFamily="34" charset="0"/>
                        <a:buChar char="•"/>
                      </a:pPr>
                      <a:r>
                        <a:rPr lang="es-MX" sz="1200" kern="1200">
                          <a:solidFill>
                            <a:srgbClr val="FFFFFF"/>
                          </a:solidFill>
                          <a:latin typeface="Segoe UI" panose="020B0502040204020203" pitchFamily="34" charset="0"/>
                          <a:ea typeface="+mn-ea"/>
                          <a:cs typeface="Segoe UI" panose="020B0502040204020203" pitchFamily="34" charset="0"/>
                        </a:rPr>
                        <a:t>Acceso a la información
Colaboración</a:t>
                      </a: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32563" rtl="0" eaLnBrk="1" fontAlgn="auto" latinLnBrk="0" hangingPunct="1">
                        <a:lnSpc>
                          <a:spcPct val="100000"/>
                        </a:lnSpc>
                        <a:spcBef>
                          <a:spcPts val="1000"/>
                        </a:spcBef>
                        <a:spcAft>
                          <a:spcPts val="1000"/>
                        </a:spcAft>
                        <a:buClrTx/>
                        <a:buSzTx/>
                        <a:buFontTx/>
                        <a:buNone/>
                        <a:tabLst/>
                        <a:defRPr/>
                      </a:pPr>
                      <a:r>
                        <a:rPr lang="en-US" sz="1800" spc="-50">
                          <a:ln w="3175">
                            <a:noFill/>
                          </a:ln>
                          <a:gradFill>
                            <a:gsLst>
                              <a:gs pos="15000">
                                <a:srgbClr val="8DC8E8"/>
                              </a:gs>
                              <a:gs pos="85000">
                                <a:srgbClr val="C5B4E3"/>
                              </a:gs>
                            </a:gsLst>
                            <a:lin ang="2700000" scaled="1"/>
                          </a:gradFill>
                          <a:latin typeface="Segoe UI Semibold"/>
                          <a:ea typeface="+mj-lt"/>
                          <a:cs typeface="Segoe UI" pitchFamily="34" charset="0"/>
                        </a:rPr>
                        <a:t>16% </a:t>
                      </a:r>
                      <a:r>
                        <a:rPr lang="es-MX" sz="1800" spc="-50">
                          <a:ln w="3175">
                            <a:noFill/>
                          </a:ln>
                          <a:gradFill>
                            <a:gsLst>
                              <a:gs pos="15000">
                                <a:srgbClr val="8DC8E8"/>
                              </a:gs>
                              <a:gs pos="85000">
                                <a:srgbClr val="C5B4E3"/>
                              </a:gs>
                            </a:gsLst>
                            <a:lin ang="2700000" scaled="1"/>
                          </a:gradFill>
                          <a:latin typeface="Segoe UI Semibold"/>
                          <a:ea typeface="+mj-lt"/>
                          <a:cs typeface="Segoe UI" pitchFamily="34" charset="0"/>
                        </a:rPr>
                        <a:t>Reducción del tiempo de comercialización</a:t>
                      </a:r>
                      <a:endParaRPr lang="en-IN"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9954728"/>
                  </a:ext>
                </a:extLst>
              </a:tr>
              <a:tr h="750188">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endParaRPr lang="en-US" sz="1800" kern="1200">
                        <a:solidFill>
                          <a:srgbClr val="FFFFFF"/>
                        </a:solidFill>
                        <a:latin typeface="Segoe UI Semibold"/>
                        <a:ea typeface="+mn-ea"/>
                        <a:cs typeface="+mn-cs"/>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algn="l" defTabSz="932563" rtl="0" eaLnBrk="1" latinLnBrk="0" hangingPunct="1">
                        <a:buFont typeface="Arial" panose="020B0604020202020204" pitchFamily="34" charset="0"/>
                        <a:buChar char="•"/>
                      </a:pP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932563">
                        <a:spcBef>
                          <a:spcPts val="1000"/>
                        </a:spcBef>
                        <a:spcAft>
                          <a:spcPts val="1000"/>
                        </a:spcAft>
                        <a:defRPr/>
                      </a:pPr>
                      <a:endParaRPr lang="en-IN"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462900"/>
                  </a:ext>
                </a:extLst>
              </a:tr>
            </a:tbl>
          </a:graphicData>
        </a:graphic>
      </p:graphicFrame>
      <p:sp>
        <p:nvSpPr>
          <p:cNvPr id="3" name="Rectangle: Rounded Corners 2">
            <a:extLst>
              <a:ext uri="{FF2B5EF4-FFF2-40B4-BE49-F238E27FC236}">
                <a16:creationId xmlns:a16="http://schemas.microsoft.com/office/drawing/2014/main" id="{3332BFF1-0F1C-8BEE-A9F1-15CA7196FB9B}"/>
              </a:ext>
              <a:ext uri="{C183D7F6-B498-43B3-948B-1728B52AA6E4}">
                <adec:decorative xmlns:adec="http://schemas.microsoft.com/office/drawing/2017/decorative" val="1"/>
              </a:ext>
            </a:extLst>
          </p:cNvPr>
          <p:cNvSpPr>
            <a:spLocks/>
          </p:cNvSpPr>
          <p:nvPr/>
        </p:nvSpPr>
        <p:spPr bwMode="auto">
          <a:xfrm>
            <a:off x="356170" y="1676176"/>
            <a:ext cx="2140954" cy="295148"/>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KPI</a:t>
            </a:r>
          </a:p>
        </p:txBody>
      </p:sp>
      <p:sp>
        <p:nvSpPr>
          <p:cNvPr id="48" name="Rectangle: Rounded Corners 47">
            <a:extLst>
              <a:ext uri="{FF2B5EF4-FFF2-40B4-BE49-F238E27FC236}">
                <a16:creationId xmlns:a16="http://schemas.microsoft.com/office/drawing/2014/main" id="{47F81FBE-0E9B-7422-FFA5-FC7CFE54865A}"/>
              </a:ext>
              <a:ext uri="{C183D7F6-B498-43B3-948B-1728B52AA6E4}">
                <adec:decorative xmlns:adec="http://schemas.microsoft.com/office/drawing/2017/decorative" val="1"/>
              </a:ext>
            </a:extLst>
          </p:cNvPr>
          <p:cNvSpPr>
            <a:spLocks/>
          </p:cNvSpPr>
          <p:nvPr/>
        </p:nvSpPr>
        <p:spPr bwMode="auto">
          <a:xfrm>
            <a:off x="2760243" y="1676176"/>
            <a:ext cx="4104919" cy="295148"/>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defRPr/>
            </a:pPr>
            <a:r>
              <a:rPr lang="en-US" sz="1175">
                <a:solidFill>
                  <a:srgbClr val="091F2C"/>
                </a:solidFill>
                <a:latin typeface="Segoe UI Semibold"/>
                <a:cs typeface="Segoe UI" pitchFamily="34" charset="0"/>
              </a:rPr>
              <a:t>DESCRIPCIÓN</a:t>
            </a:r>
          </a:p>
        </p:txBody>
      </p:sp>
      <p:sp>
        <p:nvSpPr>
          <p:cNvPr id="9" name="Title 8">
            <a:extLst>
              <a:ext uri="{FF2B5EF4-FFF2-40B4-BE49-F238E27FC236}">
                <a16:creationId xmlns:a16="http://schemas.microsoft.com/office/drawing/2014/main" id="{4708D2C4-9BB9-1B0D-AEC0-2B9F1A4C63A2}"/>
              </a:ext>
            </a:extLst>
          </p:cNvPr>
          <p:cNvSpPr>
            <a:spLocks noGrp="1"/>
          </p:cNvSpPr>
          <p:nvPr>
            <p:ph type="title"/>
          </p:nvPr>
        </p:nvSpPr>
        <p:spPr>
          <a:xfrm>
            <a:off x="356169" y="69275"/>
            <a:ext cx="11016957" cy="977593"/>
          </a:xfrm>
        </p:spPr>
        <p:txBody>
          <a:bodyPr/>
          <a:lstStyle/>
          <a:p>
            <a:pPr algn="l"/>
            <a:r>
              <a:rPr lang="en-US" err="1"/>
              <a:t>Operaciones</a:t>
            </a:r>
            <a:br>
              <a:rPr lang="en-US"/>
            </a:br>
            <a:r>
              <a:rPr lang="es-MX" sz="2353"/>
              <a:t>Impacto de los KPI de Microsoft </a:t>
            </a:r>
            <a:r>
              <a:rPr lang="es-MX" sz="2353" err="1"/>
              <a:t>Copilot</a:t>
            </a:r>
            <a:endParaRPr lang="en-US"/>
          </a:p>
        </p:txBody>
      </p:sp>
      <p:pic>
        <p:nvPicPr>
          <p:cNvPr id="19" name="Picture 18" descr="A rainbow colored logo on a black background&#10;&#10;Description automatically generated">
            <a:extLst>
              <a:ext uri="{FF2B5EF4-FFF2-40B4-BE49-F238E27FC236}">
                <a16:creationId xmlns:a16="http://schemas.microsoft.com/office/drawing/2014/main" id="{F4661990-EE9E-460D-D030-94AFD9F21A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6857" y="301204"/>
            <a:ext cx="547545" cy="547545"/>
          </a:xfrm>
          <a:prstGeom prst="rect">
            <a:avLst/>
          </a:prstGeom>
        </p:spPr>
      </p:pic>
      <p:sp>
        <p:nvSpPr>
          <p:cNvPr id="20" name="TextBox 19">
            <a:extLst>
              <a:ext uri="{FF2B5EF4-FFF2-40B4-BE49-F238E27FC236}">
                <a16:creationId xmlns:a16="http://schemas.microsoft.com/office/drawing/2014/main" id="{9D00D581-6E1C-FAC7-7944-9A73D2EC5FA6}"/>
              </a:ext>
            </a:extLst>
          </p:cNvPr>
          <p:cNvSpPr txBox="1">
            <a:spLocks/>
          </p:cNvSpPr>
          <p:nvPr/>
        </p:nvSpPr>
        <p:spPr>
          <a:xfrm>
            <a:off x="356169" y="1037923"/>
            <a:ext cx="11396854" cy="421910"/>
          </a:xfrm>
          <a:prstGeom prst="rect">
            <a:avLst/>
          </a:prstGeom>
          <a:noFill/>
        </p:spPr>
        <p:txBody>
          <a:bodyPr wrap="square" lIns="0" tIns="0" rIns="0" bIns="0">
            <a:spAutoFit/>
          </a:bodyPr>
          <a:lstStyle/>
          <a:p>
            <a:r>
              <a:rPr lang="es-MX" sz="1371"/>
              <a:t>El 50% de los encuestados de Forrester TEI dijeron que esperaban que </a:t>
            </a:r>
            <a:r>
              <a:rPr lang="es-MX" sz="1371" err="1"/>
              <a:t>Copilot</a:t>
            </a:r>
            <a:r>
              <a:rPr lang="es-MX" sz="1371"/>
              <a:t> para Microsoft 365 mejorara las cadenas de suministro de su organización. Los encuestados esperaban que los costos de la cadena de suministro se redujeran en un 5% en promedio</a:t>
            </a:r>
            <a:endParaRPr lang="en-IN" sz="1371"/>
          </a:p>
        </p:txBody>
      </p:sp>
      <p:sp>
        <p:nvSpPr>
          <p:cNvPr id="72" name="Rectangle: Rounded Corners 71">
            <a:extLst>
              <a:ext uri="{FF2B5EF4-FFF2-40B4-BE49-F238E27FC236}">
                <a16:creationId xmlns:a16="http://schemas.microsoft.com/office/drawing/2014/main" id="{78BF5E00-6CCD-DE61-9800-477875E13795}"/>
              </a:ext>
              <a:ext uri="{C183D7F6-B498-43B3-948B-1728B52AA6E4}">
                <adec:decorative xmlns:adec="http://schemas.microsoft.com/office/drawing/2017/decorative" val="1"/>
              </a:ext>
            </a:extLst>
          </p:cNvPr>
          <p:cNvSpPr>
            <a:spLocks/>
          </p:cNvSpPr>
          <p:nvPr/>
        </p:nvSpPr>
        <p:spPr bwMode="auto">
          <a:xfrm>
            <a:off x="7112695" y="1674273"/>
            <a:ext cx="2412683" cy="298953"/>
          </a:xfrm>
          <a:prstGeom prst="roundRect">
            <a:avLst>
              <a:gd name="adj" fmla="val 14464"/>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CASOS DE USO</a:t>
            </a:r>
          </a:p>
        </p:txBody>
      </p:sp>
      <p:sp>
        <p:nvSpPr>
          <p:cNvPr id="115" name="Rectangle: Rounded Corners 114">
            <a:extLst>
              <a:ext uri="{FF2B5EF4-FFF2-40B4-BE49-F238E27FC236}">
                <a16:creationId xmlns:a16="http://schemas.microsoft.com/office/drawing/2014/main" id="{4E615A2A-F3C4-C0C9-7896-3CCE235B96B2}"/>
              </a:ext>
            </a:extLst>
          </p:cNvPr>
          <p:cNvSpPr>
            <a:spLocks/>
          </p:cNvSpPr>
          <p:nvPr/>
        </p:nvSpPr>
        <p:spPr bwMode="auto">
          <a:xfrm>
            <a:off x="-387364" y="5857878"/>
            <a:ext cx="12708704" cy="940488"/>
          </a:xfrm>
          <a:prstGeom prst="roundRect">
            <a:avLst>
              <a:gd name="adj" fmla="val 2674"/>
            </a:avLst>
          </a:prstGeom>
          <a:solidFill>
            <a:srgbClr val="091F2C">
              <a:lumMod val="85000"/>
              <a:lumOff val="15000"/>
              <a:alpha val="10000"/>
            </a:srgbClr>
          </a:solidFill>
          <a:ln w="12700" cap="flat" cmpd="sng" algn="ctr">
            <a:no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defTabSz="932114" fontAlgn="base">
              <a:spcBef>
                <a:spcPct val="0"/>
              </a:spcBef>
              <a:spcAft>
                <a:spcPct val="0"/>
              </a:spcAft>
            </a:pPr>
            <a:endParaRPr lang="en-US" sz="2000" kern="0">
              <a:solidFill>
                <a:srgbClr val="000000"/>
              </a:solidFill>
              <a:latin typeface="Segoe UI"/>
              <a:cs typeface="Segoe UI" pitchFamily="34" charset="0"/>
            </a:endParaRPr>
          </a:p>
        </p:txBody>
      </p:sp>
      <p:sp>
        <p:nvSpPr>
          <p:cNvPr id="116" name="Rectangle: Rounded Corners 115">
            <a:extLst>
              <a:ext uri="{FF2B5EF4-FFF2-40B4-BE49-F238E27FC236}">
                <a16:creationId xmlns:a16="http://schemas.microsoft.com/office/drawing/2014/main" id="{6A4BF671-D10F-99AD-9A53-DEDE85932502}"/>
              </a:ext>
              <a:ext uri="{C183D7F6-B498-43B3-948B-1728B52AA6E4}">
                <adec:decorative xmlns:adec="http://schemas.microsoft.com/office/drawing/2017/decorative" val="1"/>
              </a:ext>
            </a:extLst>
          </p:cNvPr>
          <p:cNvSpPr>
            <a:spLocks/>
          </p:cNvSpPr>
          <p:nvPr/>
        </p:nvSpPr>
        <p:spPr bwMode="auto">
          <a:xfrm>
            <a:off x="180954" y="5580701"/>
            <a:ext cx="11572069" cy="298953"/>
          </a:xfrm>
          <a:prstGeom prst="roundRect">
            <a:avLst>
              <a:gd name="adj" fmla="val 14464"/>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defRPr/>
            </a:pPr>
            <a:r>
              <a:rPr lang="en-IN" sz="1175">
                <a:solidFill>
                  <a:srgbClr val="091F2C"/>
                </a:solidFill>
                <a:latin typeface="Segoe UI Semibold"/>
                <a:cs typeface="Segoe UI" pitchFamily="34" charset="0"/>
              </a:rPr>
              <a:t>FUENTES</a:t>
            </a:r>
          </a:p>
        </p:txBody>
      </p:sp>
      <p:sp>
        <p:nvSpPr>
          <p:cNvPr id="117" name="TextBox 116">
            <a:extLst>
              <a:ext uri="{FF2B5EF4-FFF2-40B4-BE49-F238E27FC236}">
                <a16:creationId xmlns:a16="http://schemas.microsoft.com/office/drawing/2014/main" id="{3ED40416-1ED5-064B-6D6E-DC5778EA9D26}"/>
              </a:ext>
            </a:extLst>
          </p:cNvPr>
          <p:cNvSpPr txBox="1"/>
          <p:nvPr/>
        </p:nvSpPr>
        <p:spPr>
          <a:xfrm>
            <a:off x="180955" y="5903165"/>
            <a:ext cx="11723446" cy="296698"/>
          </a:xfrm>
          <a:prstGeom prst="rect">
            <a:avLst/>
          </a:prstGeom>
          <a:noFill/>
        </p:spPr>
        <p:txBody>
          <a:bodyPr wrap="square" lIns="0" tIns="0" rIns="0" bIns="0" anchor="t">
            <a:spAutoFit/>
          </a:bodyPr>
          <a:lstStyle/>
          <a:p>
            <a:pPr marL="171384" indent="-115844">
              <a:spcAft>
                <a:spcPts val="200"/>
              </a:spcAft>
              <a:buFont typeface="Arial" panose="020B0604020202020204" pitchFamily="34" charset="0"/>
              <a:buChar char="•"/>
            </a:pPr>
            <a:r>
              <a:rPr lang="es-MX" sz="882"/>
              <a:t>Forester TEI de Microsoft 365: los costos de la cadena de suministro pueden reducirse en un promedio del 5%
Se espera que Forrester TEI de Microsoft 365: se espera que el tiempo de comercialización disminuya en un 16% y que los ingresos adicionales de las nuevas fuentes de ingresos sean del 4,3%</a:t>
            </a:r>
            <a:endParaRPr lang="en-US" sz="882"/>
          </a:p>
        </p:txBody>
      </p:sp>
      <p:sp>
        <p:nvSpPr>
          <p:cNvPr id="25" name="Rectangle: Rounded Corners 24">
            <a:extLst>
              <a:ext uri="{FF2B5EF4-FFF2-40B4-BE49-F238E27FC236}">
                <a16:creationId xmlns:a16="http://schemas.microsoft.com/office/drawing/2014/main" id="{61D5459F-A8F7-5DDD-EE39-7DF078C1804B}"/>
              </a:ext>
              <a:ext uri="{C183D7F6-B498-43B3-948B-1728B52AA6E4}">
                <adec:decorative xmlns:adec="http://schemas.microsoft.com/office/drawing/2017/decorative" val="1"/>
              </a:ext>
            </a:extLst>
          </p:cNvPr>
          <p:cNvSpPr>
            <a:spLocks/>
          </p:cNvSpPr>
          <p:nvPr/>
        </p:nvSpPr>
        <p:spPr bwMode="auto">
          <a:xfrm>
            <a:off x="9763972" y="1689307"/>
            <a:ext cx="1989051" cy="290974"/>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BENEFICIO ANUAL</a:t>
            </a:r>
          </a:p>
        </p:txBody>
      </p:sp>
    </p:spTree>
    <p:extLst>
      <p:ext uri="{BB962C8B-B14F-4D97-AF65-F5344CB8AC3E}">
        <p14:creationId xmlns:p14="http://schemas.microsoft.com/office/powerpoint/2010/main" val="225279342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7413265-5C2A-87AB-541B-1B6E8C92EFA0}"/>
              </a:ext>
            </a:extLst>
          </p:cNvPr>
          <p:cNvGraphicFramePr>
            <a:graphicFrameLocks noGrp="1"/>
          </p:cNvGraphicFramePr>
          <p:nvPr>
            <p:extLst>
              <p:ext uri="{D42A27DB-BD31-4B8C-83A1-F6EECF244321}">
                <p14:modId xmlns:p14="http://schemas.microsoft.com/office/powerpoint/2010/main" val="2841969966"/>
              </p:ext>
            </p:extLst>
          </p:nvPr>
        </p:nvGraphicFramePr>
        <p:xfrm>
          <a:off x="349138" y="1576565"/>
          <a:ext cx="11396853" cy="4268161"/>
        </p:xfrm>
        <a:graphic>
          <a:graphicData uri="http://schemas.openxmlformats.org/drawingml/2006/table">
            <a:tbl>
              <a:tblPr>
                <a:tableStyleId>{5C22544A-7EE6-4342-B048-85BDC9FD1C3A}</a:tableStyleId>
              </a:tblPr>
              <a:tblGrid>
                <a:gridCol w="2277772">
                  <a:extLst>
                    <a:ext uri="{9D8B030D-6E8A-4147-A177-3AD203B41FA5}">
                      <a16:colId xmlns:a16="http://schemas.microsoft.com/office/drawing/2014/main" val="1109143361"/>
                    </a:ext>
                  </a:extLst>
                </a:gridCol>
                <a:gridCol w="4356159">
                  <a:extLst>
                    <a:ext uri="{9D8B030D-6E8A-4147-A177-3AD203B41FA5}">
                      <a16:colId xmlns:a16="http://schemas.microsoft.com/office/drawing/2014/main" val="1409940046"/>
                    </a:ext>
                  </a:extLst>
                </a:gridCol>
                <a:gridCol w="2645944">
                  <a:extLst>
                    <a:ext uri="{9D8B030D-6E8A-4147-A177-3AD203B41FA5}">
                      <a16:colId xmlns:a16="http://schemas.microsoft.com/office/drawing/2014/main" val="727795284"/>
                    </a:ext>
                  </a:extLst>
                </a:gridCol>
                <a:gridCol w="2116978">
                  <a:extLst>
                    <a:ext uri="{9D8B030D-6E8A-4147-A177-3AD203B41FA5}">
                      <a16:colId xmlns:a16="http://schemas.microsoft.com/office/drawing/2014/main" val="252240580"/>
                    </a:ext>
                  </a:extLst>
                </a:gridCol>
              </a:tblGrid>
              <a:tr h="478649">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800"/>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33953845"/>
                  </a:ext>
                </a:extLst>
              </a:tr>
              <a:tr h="1349673">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n-US" sz="1800" err="1">
                          <a:solidFill>
                            <a:srgbClr val="FFFFFF"/>
                          </a:solidFill>
                          <a:latin typeface="Segoe UI Semibold"/>
                        </a:rPr>
                        <a:t>Retención</a:t>
                      </a:r>
                      <a:r>
                        <a:rPr lang="en-US" sz="1800">
                          <a:solidFill>
                            <a:srgbClr val="FFFFFF"/>
                          </a:solidFill>
                          <a:latin typeface="Segoe UI Semibold"/>
                        </a:rPr>
                        <a:t> de </a:t>
                      </a:r>
                      <a:r>
                        <a:rPr lang="en-US" sz="1800" err="1">
                          <a:solidFill>
                            <a:srgbClr val="FFFFFF"/>
                          </a:solidFill>
                          <a:latin typeface="Segoe UI Semibold"/>
                        </a:rPr>
                        <a:t>clientes</a:t>
                      </a:r>
                      <a:endParaRPr lang="en-US" sz="1800">
                        <a:solidFill>
                          <a:srgbClr val="FFFFFF"/>
                        </a:solidFill>
                        <a:latin typeface="Segoe UI Semibold"/>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100">
                          <a:solidFill>
                            <a:srgbClr val="FFFFFF"/>
                          </a:solidFill>
                          <a:latin typeface="Segoe UI" panose="020B0502040204020203" pitchFamily="34" charset="0"/>
                          <a:cs typeface="Segoe UI" panose="020B0502040204020203" pitchFamily="34" charset="0"/>
                        </a:rPr>
                        <a:t>Microsoft </a:t>
                      </a:r>
                      <a:r>
                        <a:rPr lang="es-MX" sz="1100" err="1">
                          <a:solidFill>
                            <a:srgbClr val="FFFFFF"/>
                          </a:solidFill>
                          <a:latin typeface="Segoe UI" panose="020B0502040204020203" pitchFamily="34" charset="0"/>
                          <a:cs typeface="Segoe UI" panose="020B0502040204020203" pitchFamily="34" charset="0"/>
                        </a:rPr>
                        <a:t>Copilot</a:t>
                      </a:r>
                      <a:r>
                        <a:rPr lang="es-MX" sz="1100">
                          <a:solidFill>
                            <a:srgbClr val="FFFFFF"/>
                          </a:solidFill>
                          <a:latin typeface="Segoe UI" panose="020B0502040204020203" pitchFamily="34" charset="0"/>
                          <a:cs typeface="Segoe UI" panose="020B0502040204020203" pitchFamily="34" charset="0"/>
                        </a:rPr>
                        <a:t> puede mejorar la satisfacción del cliente proporcionando asistencia de IA en tiempo real para una resolución de problemas más rápida, generando respuestas personalizadas por correo electrónico, analizando los comentarios de los clientes y permitiendo que los agentes se centren en ofrecer un servicio de alta calidad. Otros departamentos también pueden contribuir a la retención, ya sea a través de la calidad del producto en las operaciones, las promociones en el marketing o la mejora de las comunicaciones en las ventas.</a:t>
                      </a:r>
                      <a:endParaRPr lang="en-US"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defTabSz="932563">
                        <a:buFont typeface="Arial" panose="020B0604020202020204" pitchFamily="34" charset="0"/>
                        <a:buChar char="•"/>
                      </a:pPr>
                      <a:r>
                        <a:rPr lang="es-MX" sz="1200">
                          <a:solidFill>
                            <a:srgbClr val="FFFFFF"/>
                          </a:solidFill>
                          <a:latin typeface="Segoe UI" panose="020B0502040204020203" pitchFamily="34" charset="0"/>
                          <a:cs typeface="Segoe UI" panose="020B0502040204020203" pitchFamily="34" charset="0"/>
                        </a:rPr>
                        <a:t>Simplifique la documentación
Crea comunicaciones personalizadas
Mejora de los procesos de venta
Mejora de los materiales de marketing</a:t>
                      </a:r>
                      <a:endParaRPr lang="en-AU"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932563">
                        <a:spcBef>
                          <a:spcPts val="1000"/>
                        </a:spcBef>
                        <a:spcAft>
                          <a:spcPts val="1000"/>
                        </a:spcAft>
                        <a:defRPr/>
                      </a:pPr>
                      <a:r>
                        <a:rPr lang="en-IN" sz="1800" spc="-50">
                          <a:ln w="3175">
                            <a:noFill/>
                          </a:ln>
                          <a:gradFill>
                            <a:gsLst>
                              <a:gs pos="15000">
                                <a:srgbClr val="8DC8E8"/>
                              </a:gs>
                              <a:gs pos="85000">
                                <a:srgbClr val="C5B4E3"/>
                              </a:gs>
                            </a:gsLst>
                            <a:lin ang="2700000" scaled="1"/>
                          </a:gradFill>
                          <a:latin typeface="Segoe UI Semibold"/>
                          <a:ea typeface="+mj-lt"/>
                          <a:cs typeface="Segoe UI" pitchFamily="34" charset="0"/>
                        </a:rPr>
                        <a:t>0.8% </a:t>
                      </a:r>
                      <a:r>
                        <a:rPr lang="es-MX" sz="1800" spc="-50">
                          <a:ln w="3175">
                            <a:noFill/>
                          </a:ln>
                          <a:gradFill>
                            <a:gsLst>
                              <a:gs pos="15000">
                                <a:srgbClr val="8DC8E8"/>
                              </a:gs>
                              <a:gs pos="85000">
                                <a:srgbClr val="C5B4E3"/>
                              </a:gs>
                            </a:gsLst>
                            <a:lin ang="2700000" scaled="1"/>
                          </a:gradFill>
                          <a:latin typeface="Segoe UI Semibold"/>
                          <a:ea typeface="+mj-lt"/>
                          <a:cs typeface="Segoe UI" pitchFamily="34" charset="0"/>
                        </a:rPr>
                        <a:t>Cambio en la retención de clientes</a:t>
                      </a:r>
                      <a:endParaRPr lang="en-IN"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1334431"/>
                  </a:ext>
                </a:extLst>
              </a:tr>
              <a:tr h="1420178">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800">
                          <a:solidFill>
                            <a:srgbClr val="FFFFFF"/>
                          </a:solidFill>
                          <a:latin typeface="Segoe UI Semibold"/>
                        </a:rPr>
                        <a:t>Reducción de costes de externalización</a:t>
                      </a:r>
                      <a:endParaRPr lang="en-US" sz="1800">
                        <a:solidFill>
                          <a:srgbClr val="FFFFFF"/>
                        </a:solidFill>
                        <a:latin typeface="Segoe UI Semibold"/>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s-MX" sz="1200">
                          <a:solidFill>
                            <a:srgbClr val="FFFFFF"/>
                          </a:solidFill>
                          <a:latin typeface="Segoe UI" panose="020B0502040204020203" pitchFamily="34" charset="0"/>
                          <a:cs typeface="Segoe UI" panose="020B0502040204020203" pitchFamily="34" charset="0"/>
                        </a:rPr>
                        <a:t>Reduzca el tiempo dedicado a las tareas rutinarias, mejore la calidad del producto de trabajo y mejore las interacciones con los clientes para impulsar una mayor velocidad comercial. Estas capacidades pueden liberar tiempo para manejar más trabajo en casa.</a:t>
                      </a:r>
                      <a:endParaRPr lang="en-US"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defTabSz="932563">
                        <a:buFont typeface="Arial" panose="020B0604020202020204" pitchFamily="34" charset="0"/>
                        <a:buChar char="•"/>
                      </a:pPr>
                      <a:r>
                        <a:rPr lang="es-MX" sz="1200">
                          <a:solidFill>
                            <a:srgbClr val="FFFFFF"/>
                          </a:solidFill>
                          <a:latin typeface="Segoe UI" panose="020B0502040204020203" pitchFamily="34" charset="0"/>
                          <a:cs typeface="Segoe UI" panose="020B0502040204020203" pitchFamily="34" charset="0"/>
                        </a:rPr>
                        <a:t>Resumen y revisión
Velocidad de acceso a los contenidos
Redacción y edición de documentos
Comparación de documentos</a:t>
                      </a:r>
                      <a:endParaRPr lang="en-US" sz="1200">
                        <a:solidFill>
                          <a:srgbClr val="FFFFFF"/>
                        </a:solidFill>
                        <a:latin typeface="Segoe UI" panose="020B0502040204020203" pitchFamily="34" charset="0"/>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32563" rtl="0" eaLnBrk="1" fontAlgn="auto" latinLnBrk="0" hangingPunct="1">
                        <a:lnSpc>
                          <a:spcPct val="100000"/>
                        </a:lnSpc>
                        <a:spcBef>
                          <a:spcPts val="1000"/>
                        </a:spcBef>
                        <a:spcAft>
                          <a:spcPts val="1000"/>
                        </a:spcAft>
                        <a:buClrTx/>
                        <a:buSzTx/>
                        <a:buFontTx/>
                        <a:buNone/>
                        <a:tabLst/>
                        <a:defRPr/>
                      </a:pPr>
                      <a:r>
                        <a:rPr lang="en-US" sz="1800" spc="-50">
                          <a:ln w="3175">
                            <a:noFill/>
                          </a:ln>
                          <a:gradFill>
                            <a:gsLst>
                              <a:gs pos="15000">
                                <a:srgbClr val="8DC8E8"/>
                              </a:gs>
                              <a:gs pos="85000">
                                <a:srgbClr val="C5B4E3"/>
                              </a:gs>
                            </a:gsLst>
                            <a:lin ang="2700000" scaled="1"/>
                          </a:gradFill>
                          <a:latin typeface="Segoe UI Semibold"/>
                          <a:ea typeface="+mj-lt"/>
                          <a:cs typeface="Segoe UI" pitchFamily="34" charset="0"/>
                        </a:rPr>
                        <a:t>% </a:t>
                      </a:r>
                      <a:r>
                        <a:rPr lang="es-MX" sz="1800" spc="-50">
                          <a:ln w="3175">
                            <a:noFill/>
                          </a:ln>
                          <a:gradFill>
                            <a:gsLst>
                              <a:gs pos="15000">
                                <a:srgbClr val="8DC8E8"/>
                              </a:gs>
                              <a:gs pos="85000">
                                <a:srgbClr val="C5B4E3"/>
                              </a:gs>
                            </a:gsLst>
                            <a:lin ang="2700000" scaled="1"/>
                          </a:gradFill>
                          <a:latin typeface="Segoe UI Semibold"/>
                          <a:ea typeface="+mj-lt"/>
                          <a:cs typeface="Segoe UI" pitchFamily="34" charset="0"/>
                        </a:rPr>
                        <a:t>Reducción de costes de externalización</a:t>
                      </a:r>
                      <a:endParaRPr lang="en-US" sz="1800" spc="-50">
                        <a:ln w="3175">
                          <a:noFill/>
                        </a:ln>
                        <a:gradFill>
                          <a:gsLst>
                            <a:gs pos="15000">
                              <a:srgbClr val="8DC8E8"/>
                            </a:gs>
                            <a:gs pos="85000">
                              <a:srgbClr val="C5B4E3"/>
                            </a:gs>
                          </a:gsLst>
                          <a:lin ang="2700000" scaled="1"/>
                        </a:gradFill>
                        <a:latin typeface="Segoe UI Semibold"/>
                        <a:ea typeface="+mj-lt"/>
                        <a:cs typeface="Segoe UI" pitchFamily="34" charset="0"/>
                      </a:endParaRPr>
                    </a:p>
                    <a:p>
                      <a:pPr algn="ctr" defTabSz="932563">
                        <a:spcBef>
                          <a:spcPts val="1000"/>
                        </a:spcBef>
                        <a:spcAft>
                          <a:spcPts val="1000"/>
                        </a:spcAft>
                        <a:defRPr/>
                      </a:pPr>
                      <a:endParaRPr lang="en-IN"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9954728"/>
                  </a:ext>
                </a:extLst>
              </a:tr>
              <a:tr h="750188">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endParaRPr lang="en-US" sz="1800" kern="1200">
                        <a:solidFill>
                          <a:srgbClr val="FFFFFF"/>
                        </a:solidFill>
                        <a:latin typeface="Segoe UI Semibold"/>
                        <a:ea typeface="+mn-ea"/>
                        <a:cs typeface="+mn-cs"/>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12713" indent="-112713" algn="l" defTabSz="932563" rtl="0" eaLnBrk="1" latinLnBrk="0" hangingPunct="1">
                        <a:buFont typeface="Arial" panose="020B0604020202020204" pitchFamily="34" charset="0"/>
                        <a:buChar char="•"/>
                      </a:pPr>
                      <a:endParaRPr lang="en-US" sz="1200" kern="1200">
                        <a:solidFill>
                          <a:srgbClr val="FFFFFF"/>
                        </a:solidFill>
                        <a:latin typeface="Segoe UI" panose="020B0502040204020203" pitchFamily="34" charset="0"/>
                        <a:ea typeface="+mn-ea"/>
                        <a:cs typeface="Segoe UI" panose="020B0502040204020203"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defTabSz="932563">
                        <a:spcBef>
                          <a:spcPts val="1000"/>
                        </a:spcBef>
                        <a:spcAft>
                          <a:spcPts val="1000"/>
                        </a:spcAft>
                        <a:defRPr/>
                      </a:pPr>
                      <a:endParaRPr lang="en-IN" sz="1800" spc="-50">
                        <a:ln w="3175">
                          <a:noFill/>
                        </a:ln>
                        <a:gradFill>
                          <a:gsLst>
                            <a:gs pos="15000">
                              <a:srgbClr val="8DC8E8"/>
                            </a:gs>
                            <a:gs pos="85000">
                              <a:srgbClr val="C5B4E3"/>
                            </a:gs>
                          </a:gsLst>
                          <a:lin ang="2700000" scaled="1"/>
                        </a:gradFill>
                        <a:latin typeface="Segoe UI Semibold"/>
                        <a:ea typeface="+mj-lt"/>
                        <a:cs typeface="Segoe UI" pitchFamily="34" charset="0"/>
                      </a:endParaRPr>
                    </a:p>
                  </a:txBody>
                  <a:tcPr marL="89642" marR="89642" marT="44821" marB="448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462900"/>
                  </a:ext>
                </a:extLst>
              </a:tr>
            </a:tbl>
          </a:graphicData>
        </a:graphic>
      </p:graphicFrame>
      <p:sp>
        <p:nvSpPr>
          <p:cNvPr id="3" name="Rectangle: Rounded Corners 2">
            <a:extLst>
              <a:ext uri="{FF2B5EF4-FFF2-40B4-BE49-F238E27FC236}">
                <a16:creationId xmlns:a16="http://schemas.microsoft.com/office/drawing/2014/main" id="{3332BFF1-0F1C-8BEE-A9F1-15CA7196FB9B}"/>
              </a:ext>
              <a:ext uri="{C183D7F6-B498-43B3-948B-1728B52AA6E4}">
                <adec:decorative xmlns:adec="http://schemas.microsoft.com/office/drawing/2017/decorative" val="1"/>
              </a:ext>
            </a:extLst>
          </p:cNvPr>
          <p:cNvSpPr>
            <a:spLocks/>
          </p:cNvSpPr>
          <p:nvPr/>
        </p:nvSpPr>
        <p:spPr bwMode="auto">
          <a:xfrm>
            <a:off x="356170" y="1676176"/>
            <a:ext cx="2140954" cy="295148"/>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KPI</a:t>
            </a:r>
          </a:p>
        </p:txBody>
      </p:sp>
      <p:sp>
        <p:nvSpPr>
          <p:cNvPr id="48" name="Rectangle: Rounded Corners 47">
            <a:extLst>
              <a:ext uri="{FF2B5EF4-FFF2-40B4-BE49-F238E27FC236}">
                <a16:creationId xmlns:a16="http://schemas.microsoft.com/office/drawing/2014/main" id="{47F81FBE-0E9B-7422-FFA5-FC7CFE54865A}"/>
              </a:ext>
              <a:ext uri="{C183D7F6-B498-43B3-948B-1728B52AA6E4}">
                <adec:decorative xmlns:adec="http://schemas.microsoft.com/office/drawing/2017/decorative" val="1"/>
              </a:ext>
            </a:extLst>
          </p:cNvPr>
          <p:cNvSpPr>
            <a:spLocks/>
          </p:cNvSpPr>
          <p:nvPr/>
        </p:nvSpPr>
        <p:spPr bwMode="auto">
          <a:xfrm>
            <a:off x="2760243" y="1676176"/>
            <a:ext cx="4104919" cy="295148"/>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defRPr/>
            </a:pPr>
            <a:r>
              <a:rPr lang="en-US" sz="1175">
                <a:solidFill>
                  <a:srgbClr val="091F2C"/>
                </a:solidFill>
                <a:latin typeface="Segoe UI Semibold"/>
                <a:cs typeface="Segoe UI" pitchFamily="34" charset="0"/>
              </a:rPr>
              <a:t>DESCRIPCIÓN</a:t>
            </a:r>
          </a:p>
        </p:txBody>
      </p:sp>
      <p:sp>
        <p:nvSpPr>
          <p:cNvPr id="9" name="Title 8">
            <a:extLst>
              <a:ext uri="{FF2B5EF4-FFF2-40B4-BE49-F238E27FC236}">
                <a16:creationId xmlns:a16="http://schemas.microsoft.com/office/drawing/2014/main" id="{4708D2C4-9BB9-1B0D-AEC0-2B9F1A4C63A2}"/>
              </a:ext>
            </a:extLst>
          </p:cNvPr>
          <p:cNvSpPr>
            <a:spLocks noGrp="1"/>
          </p:cNvSpPr>
          <p:nvPr>
            <p:ph type="title"/>
          </p:nvPr>
        </p:nvSpPr>
        <p:spPr>
          <a:xfrm>
            <a:off x="356169" y="69274"/>
            <a:ext cx="11016957" cy="977640"/>
          </a:xfrm>
        </p:spPr>
        <p:txBody>
          <a:bodyPr/>
          <a:lstStyle/>
          <a:p>
            <a:pPr algn="l"/>
            <a:r>
              <a:rPr lang="en-US" err="1"/>
              <a:t>Multidepartamental</a:t>
            </a:r>
            <a:br>
              <a:rPr lang="en-US" sz="2353"/>
            </a:br>
            <a:r>
              <a:rPr lang="es-MX" sz="2353"/>
              <a:t>Impacto de los KPI de Microsoft </a:t>
            </a:r>
            <a:r>
              <a:rPr lang="es-MX" sz="2353" err="1"/>
              <a:t>Copilot</a:t>
            </a:r>
            <a:endParaRPr lang="en-US"/>
          </a:p>
        </p:txBody>
      </p:sp>
      <p:pic>
        <p:nvPicPr>
          <p:cNvPr id="19" name="Picture 18" descr="A rainbow colored logo on a black background&#10;&#10;Description automatically generated">
            <a:extLst>
              <a:ext uri="{FF2B5EF4-FFF2-40B4-BE49-F238E27FC236}">
                <a16:creationId xmlns:a16="http://schemas.microsoft.com/office/drawing/2014/main" id="{F4661990-EE9E-460D-D030-94AFD9F21A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6857" y="301204"/>
            <a:ext cx="547545" cy="547545"/>
          </a:xfrm>
          <a:prstGeom prst="rect">
            <a:avLst/>
          </a:prstGeom>
        </p:spPr>
      </p:pic>
      <p:sp>
        <p:nvSpPr>
          <p:cNvPr id="20" name="TextBox 19">
            <a:extLst>
              <a:ext uri="{FF2B5EF4-FFF2-40B4-BE49-F238E27FC236}">
                <a16:creationId xmlns:a16="http://schemas.microsoft.com/office/drawing/2014/main" id="{9D00D581-6E1C-FAC7-7944-9A73D2EC5FA6}"/>
              </a:ext>
            </a:extLst>
          </p:cNvPr>
          <p:cNvSpPr txBox="1">
            <a:spLocks/>
          </p:cNvSpPr>
          <p:nvPr/>
        </p:nvSpPr>
        <p:spPr>
          <a:xfrm>
            <a:off x="356169" y="1037923"/>
            <a:ext cx="11396854" cy="210955"/>
          </a:xfrm>
          <a:prstGeom prst="rect">
            <a:avLst/>
          </a:prstGeom>
          <a:noFill/>
        </p:spPr>
        <p:txBody>
          <a:bodyPr wrap="square" lIns="0" tIns="0" rIns="0" bIns="0">
            <a:spAutoFit/>
          </a:bodyPr>
          <a:lstStyle/>
          <a:p>
            <a:pPr defTabSz="914192"/>
            <a:r>
              <a:rPr lang="es-MX" sz="1371">
                <a:solidFill>
                  <a:srgbClr val="FFFFFF"/>
                </a:solidFill>
              </a:rPr>
              <a:t>Algunos KPI pueden tener contribuciones de varios departamentos.</a:t>
            </a:r>
            <a:endParaRPr lang="en-IN" sz="1372">
              <a:solidFill>
                <a:srgbClr val="FFFFFF"/>
              </a:solidFill>
              <a:latin typeface="Segoe UI"/>
            </a:endParaRPr>
          </a:p>
        </p:txBody>
      </p:sp>
      <p:sp>
        <p:nvSpPr>
          <p:cNvPr id="72" name="Rectangle: Rounded Corners 71">
            <a:extLst>
              <a:ext uri="{FF2B5EF4-FFF2-40B4-BE49-F238E27FC236}">
                <a16:creationId xmlns:a16="http://schemas.microsoft.com/office/drawing/2014/main" id="{78BF5E00-6CCD-DE61-9800-477875E13795}"/>
              </a:ext>
              <a:ext uri="{C183D7F6-B498-43B3-948B-1728B52AA6E4}">
                <adec:decorative xmlns:adec="http://schemas.microsoft.com/office/drawing/2017/decorative" val="1"/>
              </a:ext>
            </a:extLst>
          </p:cNvPr>
          <p:cNvSpPr>
            <a:spLocks/>
          </p:cNvSpPr>
          <p:nvPr/>
        </p:nvSpPr>
        <p:spPr bwMode="auto">
          <a:xfrm>
            <a:off x="7112695" y="1674273"/>
            <a:ext cx="2412683" cy="298953"/>
          </a:xfrm>
          <a:prstGeom prst="roundRect">
            <a:avLst>
              <a:gd name="adj" fmla="val 14464"/>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CASOS DE USO</a:t>
            </a:r>
          </a:p>
        </p:txBody>
      </p:sp>
      <p:sp>
        <p:nvSpPr>
          <p:cNvPr id="115" name="Rectangle: Rounded Corners 114">
            <a:extLst>
              <a:ext uri="{FF2B5EF4-FFF2-40B4-BE49-F238E27FC236}">
                <a16:creationId xmlns:a16="http://schemas.microsoft.com/office/drawing/2014/main" id="{4E615A2A-F3C4-C0C9-7896-3CCE235B96B2}"/>
              </a:ext>
            </a:extLst>
          </p:cNvPr>
          <p:cNvSpPr>
            <a:spLocks/>
          </p:cNvSpPr>
          <p:nvPr/>
        </p:nvSpPr>
        <p:spPr bwMode="auto">
          <a:xfrm>
            <a:off x="-387364" y="5857878"/>
            <a:ext cx="12708704" cy="940488"/>
          </a:xfrm>
          <a:prstGeom prst="roundRect">
            <a:avLst>
              <a:gd name="adj" fmla="val 2674"/>
            </a:avLst>
          </a:prstGeom>
          <a:solidFill>
            <a:srgbClr val="091F2C">
              <a:lumMod val="85000"/>
              <a:lumOff val="15000"/>
              <a:alpha val="10000"/>
            </a:srgbClr>
          </a:solidFill>
          <a:ln w="12700" cap="flat" cmpd="sng" algn="ctr">
            <a:noFill/>
            <a:prstDash val="solid"/>
            <a:headEnd type="none" w="med" len="med"/>
            <a:tailEnd type="none" w="med" len="med"/>
          </a:ln>
          <a:effectLst/>
        </p:spPr>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defTabSz="932114" fontAlgn="base">
              <a:spcBef>
                <a:spcPct val="0"/>
              </a:spcBef>
              <a:spcAft>
                <a:spcPct val="0"/>
              </a:spcAft>
            </a:pPr>
            <a:endParaRPr lang="en-US" sz="2000" kern="0">
              <a:solidFill>
                <a:srgbClr val="000000"/>
              </a:solidFill>
              <a:latin typeface="Segoe UI"/>
              <a:cs typeface="Segoe UI" pitchFamily="34" charset="0"/>
            </a:endParaRPr>
          </a:p>
        </p:txBody>
      </p:sp>
      <p:sp>
        <p:nvSpPr>
          <p:cNvPr id="116" name="Rectangle: Rounded Corners 115">
            <a:extLst>
              <a:ext uri="{FF2B5EF4-FFF2-40B4-BE49-F238E27FC236}">
                <a16:creationId xmlns:a16="http://schemas.microsoft.com/office/drawing/2014/main" id="{6A4BF671-D10F-99AD-9A53-DEDE85932502}"/>
              </a:ext>
              <a:ext uri="{C183D7F6-B498-43B3-948B-1728B52AA6E4}">
                <adec:decorative xmlns:adec="http://schemas.microsoft.com/office/drawing/2017/decorative" val="1"/>
              </a:ext>
            </a:extLst>
          </p:cNvPr>
          <p:cNvSpPr>
            <a:spLocks/>
          </p:cNvSpPr>
          <p:nvPr/>
        </p:nvSpPr>
        <p:spPr bwMode="auto">
          <a:xfrm>
            <a:off x="180954" y="5580701"/>
            <a:ext cx="11572069" cy="298953"/>
          </a:xfrm>
          <a:prstGeom prst="roundRect">
            <a:avLst>
              <a:gd name="adj" fmla="val 14464"/>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defRPr/>
            </a:pPr>
            <a:r>
              <a:rPr lang="en-IN" sz="1175">
                <a:solidFill>
                  <a:srgbClr val="091F2C"/>
                </a:solidFill>
                <a:latin typeface="Segoe UI Semibold"/>
                <a:cs typeface="Segoe UI" pitchFamily="34" charset="0"/>
              </a:rPr>
              <a:t>FUENTES</a:t>
            </a:r>
          </a:p>
        </p:txBody>
      </p:sp>
      <p:sp>
        <p:nvSpPr>
          <p:cNvPr id="117" name="TextBox 116">
            <a:extLst>
              <a:ext uri="{FF2B5EF4-FFF2-40B4-BE49-F238E27FC236}">
                <a16:creationId xmlns:a16="http://schemas.microsoft.com/office/drawing/2014/main" id="{3ED40416-1ED5-064B-6D6E-DC5778EA9D26}"/>
              </a:ext>
            </a:extLst>
          </p:cNvPr>
          <p:cNvSpPr txBox="1"/>
          <p:nvPr/>
        </p:nvSpPr>
        <p:spPr>
          <a:xfrm>
            <a:off x="180955" y="5903165"/>
            <a:ext cx="11723446" cy="271554"/>
          </a:xfrm>
          <a:prstGeom prst="rect">
            <a:avLst/>
          </a:prstGeom>
          <a:noFill/>
        </p:spPr>
        <p:txBody>
          <a:bodyPr wrap="square" lIns="0" tIns="0" rIns="0" bIns="0" anchor="t">
            <a:spAutoFit/>
          </a:bodyPr>
          <a:lstStyle/>
          <a:p>
            <a:pPr marL="171384" indent="-115844" defTabSz="914192">
              <a:spcAft>
                <a:spcPts val="200"/>
              </a:spcAft>
              <a:buFont typeface="Arial" panose="020B0604020202020204" pitchFamily="34" charset="0"/>
              <a:buChar char="•"/>
            </a:pPr>
            <a:r>
              <a:rPr lang="es-MX" sz="882">
                <a:solidFill>
                  <a:srgbClr val="FFFFFF"/>
                </a:solidFill>
              </a:rPr>
              <a:t>Las mejoras porcentuales se calcularon sobre la base de un conjunto de muestras de implementaciones de clientes de </a:t>
            </a:r>
            <a:r>
              <a:rPr lang="es-MX" sz="882" err="1">
                <a:solidFill>
                  <a:srgbClr val="FFFFFF"/>
                </a:solidFill>
              </a:rPr>
              <a:t>Copilot</a:t>
            </a:r>
            <a:r>
              <a:rPr lang="es-MX" sz="882">
                <a:solidFill>
                  <a:srgbClr val="FFFFFF"/>
                </a:solidFill>
              </a:rPr>
              <a:t> </a:t>
            </a:r>
            <a:r>
              <a:rPr lang="es-MX" sz="882" err="1">
                <a:solidFill>
                  <a:srgbClr val="FFFFFF"/>
                </a:solidFill>
              </a:rPr>
              <a:t>for</a:t>
            </a:r>
            <a:r>
              <a:rPr lang="es-MX" sz="882">
                <a:solidFill>
                  <a:srgbClr val="FFFFFF"/>
                </a:solidFill>
              </a:rPr>
              <a:t> </a:t>
            </a:r>
            <a:r>
              <a:rPr lang="es-MX" sz="882" err="1">
                <a:solidFill>
                  <a:srgbClr val="FFFFFF"/>
                </a:solidFill>
              </a:rPr>
              <a:t>Service</a:t>
            </a:r>
            <a:r>
              <a:rPr lang="es-MX" sz="882">
                <a:solidFill>
                  <a:srgbClr val="FFFFFF"/>
                </a:solidFill>
              </a:rPr>
              <a:t>, informes de analistas de terceros de Boston </a:t>
            </a:r>
            <a:r>
              <a:rPr lang="es-MX" sz="882" err="1">
                <a:solidFill>
                  <a:srgbClr val="FFFFFF"/>
                </a:solidFill>
              </a:rPr>
              <a:t>Consulting</a:t>
            </a:r>
            <a:r>
              <a:rPr lang="es-MX" sz="882">
                <a:solidFill>
                  <a:srgbClr val="FFFFFF"/>
                </a:solidFill>
              </a:rPr>
              <a:t> </a:t>
            </a:r>
            <a:r>
              <a:rPr lang="es-MX" sz="882" err="1">
                <a:solidFill>
                  <a:srgbClr val="FFFFFF"/>
                </a:solidFill>
              </a:rPr>
              <a:t>Group</a:t>
            </a:r>
            <a:r>
              <a:rPr lang="es-MX" sz="882">
                <a:solidFill>
                  <a:srgbClr val="FFFFFF"/>
                </a:solidFill>
              </a:rPr>
              <a:t>, Bain &amp; Company y McKinsey, y la base de datos interna de administración de valor empresarial de Microsoft</a:t>
            </a:r>
            <a:r>
              <a:rPr lang="en-US" sz="882">
                <a:solidFill>
                  <a:srgbClr val="FFFFFF"/>
                </a:solidFill>
                <a:latin typeface="Segoe UI"/>
              </a:rPr>
              <a:t>. </a:t>
            </a:r>
            <a:endParaRPr lang="en-IN" sz="882">
              <a:solidFill>
                <a:srgbClr val="FFFFFF"/>
              </a:solidFill>
              <a:latin typeface="Segoe UI"/>
            </a:endParaRPr>
          </a:p>
        </p:txBody>
      </p:sp>
      <p:sp>
        <p:nvSpPr>
          <p:cNvPr id="25" name="Rectangle: Rounded Corners 24">
            <a:extLst>
              <a:ext uri="{FF2B5EF4-FFF2-40B4-BE49-F238E27FC236}">
                <a16:creationId xmlns:a16="http://schemas.microsoft.com/office/drawing/2014/main" id="{61D5459F-A8F7-5DDD-EE39-7DF078C1804B}"/>
              </a:ext>
              <a:ext uri="{C183D7F6-B498-43B3-948B-1728B52AA6E4}">
                <adec:decorative xmlns:adec="http://schemas.microsoft.com/office/drawing/2017/decorative" val="1"/>
              </a:ext>
            </a:extLst>
          </p:cNvPr>
          <p:cNvSpPr>
            <a:spLocks/>
          </p:cNvSpPr>
          <p:nvPr/>
        </p:nvSpPr>
        <p:spPr bwMode="auto">
          <a:xfrm>
            <a:off x="9763972" y="1689307"/>
            <a:ext cx="1989051" cy="290974"/>
          </a:xfrm>
          <a:prstGeom prst="roundRect">
            <a:avLst>
              <a:gd name="adj" fmla="val 10500"/>
            </a:avLst>
          </a:prstGeom>
          <a:gradFill flip="none" rotWithShape="1">
            <a:gsLst>
              <a:gs pos="0">
                <a:srgbClr val="50E6FF"/>
              </a:gs>
              <a:gs pos="100000">
                <a:srgbClr val="D59D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spAutoFit/>
          </a:bodyPr>
          <a:lstStyle/>
          <a:p>
            <a:pPr algn="ctr" defTabSz="932114" fontAlgn="base">
              <a:spcBef>
                <a:spcPct val="0"/>
              </a:spcBef>
              <a:spcAft>
                <a:spcPct val="0"/>
              </a:spcAft>
            </a:pPr>
            <a:r>
              <a:rPr lang="en-US" sz="1175">
                <a:solidFill>
                  <a:srgbClr val="091F2C"/>
                </a:solidFill>
                <a:latin typeface="Segoe UI Semibold"/>
                <a:cs typeface="Segoe UI" pitchFamily="34" charset="0"/>
              </a:rPr>
              <a:t>BENEFICIO ANUAL</a:t>
            </a:r>
          </a:p>
        </p:txBody>
      </p:sp>
    </p:spTree>
    <p:extLst>
      <p:ext uri="{BB962C8B-B14F-4D97-AF65-F5344CB8AC3E}">
        <p14:creationId xmlns:p14="http://schemas.microsoft.com/office/powerpoint/2010/main" val="7067203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sp>
        <p:nvSpPr>
          <p:cNvPr id="12" name="Rounded Rectangle 11">
            <a:extLst>
              <a:ext uri="{FF2B5EF4-FFF2-40B4-BE49-F238E27FC236}">
                <a16:creationId xmlns:a16="http://schemas.microsoft.com/office/drawing/2014/main" id="{44936267-50B5-65FE-4B70-85B47B6F7E65}"/>
              </a:ext>
              <a:ext uri="{C183D7F6-B498-43B3-948B-1728B52AA6E4}">
                <adec:decorative xmlns:adec="http://schemas.microsoft.com/office/drawing/2017/decorative" val="1"/>
              </a:ext>
            </a:extLst>
          </p:cNvPr>
          <p:cNvSpPr/>
          <p:nvPr/>
        </p:nvSpPr>
        <p:spPr bwMode="auto">
          <a:xfrm>
            <a:off x="6426043" y="1279054"/>
            <a:ext cx="2551058" cy="5043685"/>
          </a:xfrm>
          <a:prstGeom prst="roundRect">
            <a:avLst>
              <a:gd name="adj" fmla="val 3353"/>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13" name="Rounded Rectangle 12">
            <a:extLst>
              <a:ext uri="{FF2B5EF4-FFF2-40B4-BE49-F238E27FC236}">
                <a16:creationId xmlns:a16="http://schemas.microsoft.com/office/drawing/2014/main" id="{9A5C8173-C589-8150-5A76-008E9537A282}"/>
              </a:ext>
              <a:ext uri="{C183D7F6-B498-43B3-948B-1728B52AA6E4}">
                <adec:decorative xmlns:adec="http://schemas.microsoft.com/office/drawing/2017/decorative" val="1"/>
              </a:ext>
            </a:extLst>
          </p:cNvPr>
          <p:cNvSpPr/>
          <p:nvPr/>
        </p:nvSpPr>
        <p:spPr bwMode="auto">
          <a:xfrm>
            <a:off x="3764587" y="1279056"/>
            <a:ext cx="2551058" cy="5043685"/>
          </a:xfrm>
          <a:prstGeom prst="roundRect">
            <a:avLst>
              <a:gd name="adj" fmla="val 3353"/>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14" name="Rounded Rectangle 13">
            <a:extLst>
              <a:ext uri="{FF2B5EF4-FFF2-40B4-BE49-F238E27FC236}">
                <a16:creationId xmlns:a16="http://schemas.microsoft.com/office/drawing/2014/main" id="{FFC89463-B048-F40C-E941-059BDD526AEF}"/>
              </a:ext>
              <a:ext uri="{C183D7F6-B498-43B3-948B-1728B52AA6E4}">
                <adec:decorative xmlns:adec="http://schemas.microsoft.com/office/drawing/2017/decorative" val="1"/>
              </a:ext>
            </a:extLst>
          </p:cNvPr>
          <p:cNvSpPr/>
          <p:nvPr/>
        </p:nvSpPr>
        <p:spPr bwMode="auto">
          <a:xfrm>
            <a:off x="9085230" y="1279055"/>
            <a:ext cx="2551058" cy="5043683"/>
          </a:xfrm>
          <a:prstGeom prst="roundRect">
            <a:avLst>
              <a:gd name="adj" fmla="val 3353"/>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15" name="Rounded Rectangle 14">
            <a:extLst>
              <a:ext uri="{FF2B5EF4-FFF2-40B4-BE49-F238E27FC236}">
                <a16:creationId xmlns:a16="http://schemas.microsoft.com/office/drawing/2014/main" id="{B78DD4D9-05B6-65A6-0326-D625EDBB5AC9}"/>
              </a:ext>
              <a:ext uri="{C183D7F6-B498-43B3-948B-1728B52AA6E4}">
                <adec:decorative xmlns:adec="http://schemas.microsoft.com/office/drawing/2017/decorative" val="1"/>
              </a:ext>
            </a:extLst>
          </p:cNvPr>
          <p:cNvSpPr/>
          <p:nvPr/>
        </p:nvSpPr>
        <p:spPr bwMode="auto">
          <a:xfrm>
            <a:off x="1140352" y="1279056"/>
            <a:ext cx="2502089" cy="5043685"/>
          </a:xfrm>
          <a:prstGeom prst="roundRect">
            <a:avLst>
              <a:gd name="adj" fmla="val 3353"/>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71" name="Title 6">
            <a:extLst>
              <a:ext uri="{FF2B5EF4-FFF2-40B4-BE49-F238E27FC236}">
                <a16:creationId xmlns:a16="http://schemas.microsoft.com/office/drawing/2014/main" id="{B4917E6C-EC48-973A-AB86-6131E687345E}"/>
              </a:ext>
            </a:extLst>
          </p:cNvPr>
          <p:cNvSpPr txBox="1">
            <a:spLocks/>
          </p:cNvSpPr>
          <p:nvPr/>
        </p:nvSpPr>
        <p:spPr>
          <a:xfrm>
            <a:off x="838200" y="14861"/>
            <a:ext cx="10515600" cy="10751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a:ln w="3175">
                  <a:noFill/>
                </a:ln>
                <a:effectLst/>
                <a:uLnTx/>
                <a:uFillTx/>
                <a:latin typeface="Segoe UI Semibold"/>
                <a:ea typeface="+mj-ea"/>
                <a:cs typeface="Segoe UI" pitchFamily="34" charset="0"/>
              </a:rPr>
              <a:t>Copilot for Microsoft 365</a:t>
            </a:r>
          </a:p>
        </p:txBody>
      </p:sp>
      <p:sp>
        <p:nvSpPr>
          <p:cNvPr id="72" name="TextBox 71">
            <a:extLst>
              <a:ext uri="{FF2B5EF4-FFF2-40B4-BE49-F238E27FC236}">
                <a16:creationId xmlns:a16="http://schemas.microsoft.com/office/drawing/2014/main" id="{4861E68E-ED39-B550-CD9B-851D385D68D9}"/>
              </a:ext>
            </a:extLst>
          </p:cNvPr>
          <p:cNvSpPr txBox="1"/>
          <p:nvPr/>
        </p:nvSpPr>
        <p:spPr>
          <a:xfrm>
            <a:off x="837436" y="704878"/>
            <a:ext cx="10517127" cy="544765"/>
          </a:xfrm>
          <a:prstGeom prst="rect">
            <a:avLst/>
          </a:prstGeom>
          <a:noFill/>
        </p:spPr>
        <p:txBody>
          <a:bodyPr wrap="square" lIns="182880" tIns="146304" rIns="182880" bIns="146304"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lvl="0" algn="ctr">
              <a:defRPr/>
            </a:pPr>
            <a:r>
              <a:rPr lang="es-MX" sz="1800" cap="none">
                <a:solidFill>
                  <a:srgbClr val="C03BC4"/>
                </a:solidFill>
              </a:rPr>
              <a:t>Formación y documentación por fases</a:t>
            </a:r>
            <a:endParaRPr kumimoji="0" lang="en-US" sz="1800" b="1" i="0" u="none" strike="noStrike" kern="1200" cap="none" spc="0" normalizeH="0" baseline="0" noProof="0">
              <a:ln>
                <a:noFill/>
              </a:ln>
              <a:solidFill>
                <a:srgbClr val="C03BC4"/>
              </a:solidFill>
              <a:effectLst/>
              <a:uLnTx/>
              <a:uFillTx/>
              <a:latin typeface="Segoe UI Semibold"/>
              <a:ea typeface="+mn-ea"/>
              <a:cs typeface="Segoe UI" panose="020B0502040204020203" pitchFamily="34" charset="0"/>
            </a:endParaRPr>
          </a:p>
        </p:txBody>
      </p:sp>
      <p:sp>
        <p:nvSpPr>
          <p:cNvPr id="18" name="TextBox 17">
            <a:extLst>
              <a:ext uri="{FF2B5EF4-FFF2-40B4-BE49-F238E27FC236}">
                <a16:creationId xmlns:a16="http://schemas.microsoft.com/office/drawing/2014/main" id="{26A89717-4DF3-90D5-6341-B65C3C071D2A}"/>
              </a:ext>
            </a:extLst>
          </p:cNvPr>
          <p:cNvSpPr txBox="1"/>
          <p:nvPr/>
        </p:nvSpPr>
        <p:spPr>
          <a:xfrm>
            <a:off x="-150920" y="1789281"/>
            <a:ext cx="1292751" cy="572464"/>
          </a:xfrm>
          <a:prstGeom prst="rect">
            <a:avLst/>
          </a:prstGeom>
          <a:noFill/>
        </p:spPr>
        <p:txBody>
          <a:bodyPr wrap="square" lIns="182880" tIns="146304" rIns="182880" bIns="146304" rtlCol="0">
            <a:spAutoFit/>
          </a:bodyPr>
          <a:lstStyle/>
          <a:p>
            <a:pPr lvl="0" algn="r">
              <a:lnSpc>
                <a:spcPct val="90000"/>
              </a:lnSpc>
              <a:spcAft>
                <a:spcPts val="600"/>
              </a:spcAft>
              <a:defRPr/>
            </a:pPr>
            <a:r>
              <a:rPr lang="en-US" sz="1000" b="1" cap="all" err="1">
                <a:solidFill>
                  <a:srgbClr val="8661C5"/>
                </a:solidFill>
                <a:latin typeface="Segoe UI Semibold"/>
                <a:cs typeface="Segoe UI" panose="020B0502040204020203" pitchFamily="34" charset="0"/>
              </a:rPr>
              <a:t>Habilitación</a:t>
            </a:r>
            <a:r>
              <a:rPr lang="en-US" sz="1000" b="1" cap="all">
                <a:solidFill>
                  <a:srgbClr val="8661C5"/>
                </a:solidFill>
                <a:latin typeface="Segoe UI Semibold"/>
                <a:cs typeface="Segoe UI" panose="020B0502040204020203" pitchFamily="34" charset="0"/>
              </a:rPr>
              <a:t> de </a:t>
            </a:r>
            <a:r>
              <a:rPr lang="en-US" sz="1000" b="1" cap="all" err="1">
                <a:solidFill>
                  <a:srgbClr val="8661C5"/>
                </a:solidFill>
                <a:latin typeface="Segoe UI Semibold"/>
                <a:cs typeface="Segoe UI" panose="020B0502040204020203" pitchFamily="34" charset="0"/>
              </a:rPr>
              <a:t>usuarios</a:t>
            </a:r>
            <a:endParaRPr kumimoji="0" lang="en-US" sz="1000" b="1" i="0" u="none" strike="noStrike" kern="1200" cap="all" spc="0" normalizeH="0" baseline="0" noProof="0">
              <a:ln>
                <a:noFill/>
              </a:ln>
              <a:solidFill>
                <a:srgbClr val="8661C5"/>
              </a:solidFill>
              <a:effectLst/>
              <a:uLnTx/>
              <a:uFillTx/>
              <a:latin typeface="Segoe UI Semibold"/>
              <a:ea typeface="+mn-ea"/>
              <a:cs typeface="Segoe UI" panose="020B0502040204020203" pitchFamily="34" charset="0"/>
            </a:endParaRPr>
          </a:p>
        </p:txBody>
      </p:sp>
      <p:sp>
        <p:nvSpPr>
          <p:cNvPr id="22" name="Rectangle: Rounded Corners 10">
            <a:extLst>
              <a:ext uri="{FF2B5EF4-FFF2-40B4-BE49-F238E27FC236}">
                <a16:creationId xmlns:a16="http://schemas.microsoft.com/office/drawing/2014/main" id="{5036E05B-BEBD-76CF-36FF-423F8A5EDBEA}"/>
              </a:ext>
            </a:extLst>
          </p:cNvPr>
          <p:cNvSpPr/>
          <p:nvPr/>
        </p:nvSpPr>
        <p:spPr>
          <a:xfrm>
            <a:off x="1230923" y="1409077"/>
            <a:ext cx="2322542" cy="40630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Get ready</a:t>
            </a:r>
          </a:p>
        </p:txBody>
      </p:sp>
      <p:sp>
        <p:nvSpPr>
          <p:cNvPr id="2" name="TextBox 1">
            <a:extLst>
              <a:ext uri="{FF2B5EF4-FFF2-40B4-BE49-F238E27FC236}">
                <a16:creationId xmlns:a16="http://schemas.microsoft.com/office/drawing/2014/main" id="{71BC9B4A-A1A9-3389-5FDA-49B2E00CF53C}"/>
              </a:ext>
            </a:extLst>
          </p:cNvPr>
          <p:cNvSpPr txBox="1"/>
          <p:nvPr/>
        </p:nvSpPr>
        <p:spPr>
          <a:xfrm>
            <a:off x="1230924" y="1945401"/>
            <a:ext cx="2322542" cy="913070"/>
          </a:xfrm>
          <a:prstGeom prst="rect">
            <a:avLst/>
          </a:prstGeom>
          <a:noFill/>
        </p:spPr>
        <p:txBody>
          <a:bodyPr wrap="square" rtlCol="0">
            <a:spAutoFit/>
          </a:bodyPr>
          <a:lstStyle/>
          <a:p>
            <a:pPr marL="171450" lvl="0" indent="-171450">
              <a:lnSpc>
                <a:spcPct val="90000"/>
              </a:lnSpc>
              <a:spcBef>
                <a:spcPts val="1000"/>
              </a:spcBef>
              <a:buFont typeface="Wingdings" panose="05000000000000000000" pitchFamily="2" charset="2"/>
              <a:buChar char="ü"/>
              <a:defRPr/>
            </a:pPr>
            <a:r>
              <a:rPr lang="en-US" sz="1000" b="1">
                <a:cs typeface="Segoe UI"/>
              </a:rPr>
              <a:t>Docs</a:t>
            </a:r>
            <a:r>
              <a:rPr kumimoji="0" lang="en-US" sz="1000" b="1" i="0" u="none" strike="noStrike" kern="1200" cap="none" spc="0" normalizeH="0" baseline="0" noProof="0">
                <a:ln>
                  <a:noFill/>
                </a:ln>
                <a:effectLst/>
                <a:uLnTx/>
                <a:uFillTx/>
                <a:latin typeface="Segoe UI"/>
                <a:ea typeface="+mn-ea"/>
                <a:cs typeface="Segoe UI"/>
              </a:rPr>
              <a:t>: </a:t>
            </a:r>
            <a:r>
              <a:rPr lang="en-US" sz="1000">
                <a:cs typeface="Segoe UI"/>
              </a:rPr>
              <a:t>Plantilla de </a:t>
            </a:r>
            <a:r>
              <a:rPr lang="en-US" sz="1000" err="1">
                <a:cs typeface="Segoe UI"/>
              </a:rPr>
              <a:t>estrategia</a:t>
            </a:r>
            <a:r>
              <a:rPr lang="en-US" sz="1000">
                <a:cs typeface="Segoe UI"/>
              </a:rPr>
              <a:t> de </a:t>
            </a:r>
            <a:r>
              <a:rPr lang="en-US" sz="1000" err="1">
                <a:cs typeface="Segoe UI"/>
              </a:rPr>
              <a:t>experiencia</a:t>
            </a:r>
            <a:r>
              <a:rPr lang="en-US" sz="1000">
                <a:cs typeface="Segoe UI"/>
              </a:rPr>
              <a:t> de </a:t>
            </a:r>
            <a:r>
              <a:rPr lang="en-US" sz="1000" err="1">
                <a:cs typeface="Segoe UI"/>
              </a:rPr>
              <a:t>usuario</a:t>
            </a:r>
            <a:r>
              <a:rPr lang="en-US" sz="1000">
                <a:cs typeface="Segoe UI"/>
              </a:rPr>
              <a:t> (</a:t>
            </a:r>
            <a:r>
              <a:rPr lang="en-US" sz="1000" err="1">
                <a:cs typeface="Segoe UI"/>
              </a:rPr>
              <a:t>próximamente</a:t>
            </a:r>
            <a:r>
              <a:rPr kumimoji="0" lang="en-US" sz="1000" b="0" i="0" u="none" strike="noStrike" kern="1200" cap="none" spc="0" normalizeH="0" baseline="0" noProof="0">
                <a:ln>
                  <a:noFill/>
                </a:ln>
                <a:effectLst/>
                <a:uLnTx/>
                <a:uFillTx/>
                <a:latin typeface="Segoe UI"/>
                <a:ea typeface="+mn-ea"/>
                <a:cs typeface="Segoe UI"/>
              </a:rPr>
              <a:t>)</a:t>
            </a:r>
          </a:p>
          <a:p>
            <a:pPr marL="171450" lvl="0" indent="-171450">
              <a:lnSpc>
                <a:spcPct val="90000"/>
              </a:lnSpc>
              <a:spcBef>
                <a:spcPts val="1000"/>
              </a:spcBef>
              <a:buFont typeface="Wingdings" panose="05000000000000000000" pitchFamily="2" charset="2"/>
              <a:buChar char="ü"/>
              <a:defRPr/>
            </a:pPr>
            <a:r>
              <a:rPr lang="en-US" sz="1000" b="1" err="1">
                <a:cs typeface="Segoe UI"/>
              </a:rPr>
              <a:t>Vídeo</a:t>
            </a:r>
            <a:r>
              <a:rPr kumimoji="0" lang="en-US" sz="1000" b="0" i="0" u="none" strike="noStrike" kern="1200" cap="none" spc="0" normalizeH="0" baseline="0" noProof="0">
                <a:ln>
                  <a:noFill/>
                </a:ln>
                <a:effectLst/>
                <a:uLnTx/>
                <a:uFillTx/>
                <a:latin typeface="Segoe UI"/>
                <a:ea typeface="+mn-ea"/>
                <a:cs typeface="Segoe UI"/>
              </a:rPr>
              <a:t>: </a:t>
            </a:r>
            <a:r>
              <a:rPr lang="es-MX" sz="800">
                <a:solidFill>
                  <a:srgbClr val="C03BC4"/>
                </a:solidFill>
                <a:latin typeface="Segoe UI"/>
                <a:cs typeface="Segoe UI"/>
                <a:hlinkClick r:id="rId3">
                  <a:extLst>
                    <a:ext uri="{A12FA001-AC4F-418D-AE19-62706E023703}">
                      <ahyp:hlinkClr xmlns:ahyp="http://schemas.microsoft.com/office/drawing/2018/hyperlinkcolor" val="tx"/>
                    </a:ext>
                  </a:extLst>
                </a:hlinkClick>
              </a:rPr>
              <a:t>Explicación de las experiencias de los copilotos</a:t>
            </a:r>
            <a:endParaRPr lang="en-US" sz="800">
              <a:solidFill>
                <a:srgbClr val="C03BC4"/>
              </a:solidFill>
              <a:latin typeface="Segoe UI"/>
              <a:cs typeface="Segoe UI"/>
            </a:endParaRPr>
          </a:p>
        </p:txBody>
      </p:sp>
      <p:sp>
        <p:nvSpPr>
          <p:cNvPr id="20" name="Rectangle: Rounded Corners 10">
            <a:extLst>
              <a:ext uri="{FF2B5EF4-FFF2-40B4-BE49-F238E27FC236}">
                <a16:creationId xmlns:a16="http://schemas.microsoft.com/office/drawing/2014/main" id="{D1357E30-7F26-2F93-8497-EA357E3F4AA8}"/>
              </a:ext>
            </a:extLst>
          </p:cNvPr>
          <p:cNvSpPr/>
          <p:nvPr/>
        </p:nvSpPr>
        <p:spPr>
          <a:xfrm>
            <a:off x="3887111" y="1409077"/>
            <a:ext cx="2322542" cy="40630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 &amp; engage</a:t>
            </a:r>
          </a:p>
        </p:txBody>
      </p:sp>
      <p:sp>
        <p:nvSpPr>
          <p:cNvPr id="3" name="TextBox 2">
            <a:extLst>
              <a:ext uri="{FF2B5EF4-FFF2-40B4-BE49-F238E27FC236}">
                <a16:creationId xmlns:a16="http://schemas.microsoft.com/office/drawing/2014/main" id="{EB14F7DC-44F1-FFD8-896B-CEB9AF79A8FC}"/>
              </a:ext>
            </a:extLst>
          </p:cNvPr>
          <p:cNvSpPr txBox="1"/>
          <p:nvPr/>
        </p:nvSpPr>
        <p:spPr>
          <a:xfrm>
            <a:off x="3825702" y="1917478"/>
            <a:ext cx="2296262" cy="2139047"/>
          </a:xfrm>
          <a:prstGeom prst="rect">
            <a:avLst/>
          </a:prstGeom>
          <a:noFill/>
        </p:spPr>
        <p:txBody>
          <a:bodyPr wrap="square" rtlCol="0">
            <a:spAutoFit/>
          </a:bodyPr>
          <a:lstStyle/>
          <a:p>
            <a:pPr marL="171450" lvl="0" indent="-171450" defTabSz="914367">
              <a:lnSpc>
                <a:spcPct val="90000"/>
              </a:lnSpc>
              <a:spcBef>
                <a:spcPts val="1000"/>
              </a:spcBef>
              <a:buFont typeface="Wingdings 2" panose="05020102010507070707" pitchFamily="18" charset="2"/>
              <a:buChar char="P"/>
              <a:defRPr/>
            </a:pPr>
            <a:r>
              <a:rPr lang="en-US" sz="1000" b="1" err="1">
                <a:cs typeface="Segoe UI" panose="020B0502040204020203" pitchFamily="34" charset="0"/>
              </a:rPr>
              <a:t>Curso</a:t>
            </a:r>
            <a:r>
              <a:rPr kumimoji="0" lang="en-US" sz="1000" b="1" i="0" u="none" strike="noStrike" kern="1200" cap="none" spc="0" normalizeH="0" baseline="0" noProof="0">
                <a:ln>
                  <a:noFill/>
                </a:ln>
                <a:effectLst/>
                <a:uLnTx/>
                <a:uFillTx/>
                <a:latin typeface="Segoe UI"/>
                <a:ea typeface="+mn-ea"/>
                <a:cs typeface="Segoe UI" panose="020B0502040204020203" pitchFamily="34" charset="0"/>
              </a:rPr>
              <a:t>: </a:t>
            </a:r>
            <a:r>
              <a:rPr lang="en-US" sz="1000">
                <a:cs typeface="Segoe UI"/>
              </a:rPr>
              <a:t>Copilot para Microsoft 365 User Enablement Specialist (</a:t>
            </a:r>
            <a:r>
              <a:rPr lang="en-US" sz="1000" err="1">
                <a:cs typeface="Segoe UI"/>
              </a:rPr>
              <a:t>próximamente</a:t>
            </a:r>
            <a:r>
              <a:rPr lang="en-US" sz="1000">
                <a:cs typeface="Segoe UI"/>
              </a:rPr>
              <a:t>)</a:t>
            </a:r>
          </a:p>
          <a:p>
            <a:pPr marL="171450" lvl="0" indent="-171450" defTabSz="914367">
              <a:lnSpc>
                <a:spcPct val="90000"/>
              </a:lnSpc>
              <a:spcBef>
                <a:spcPts val="1000"/>
              </a:spcBef>
              <a:buFont typeface="Wingdings 2" panose="05020102010507070707" pitchFamily="18" charset="2"/>
              <a:buChar char="P"/>
              <a:defRPr/>
            </a:pPr>
            <a:r>
              <a:rPr lang="en-US" sz="1000" b="1" err="1">
                <a:cs typeface="Segoe UI" panose="020B0502040204020203" pitchFamily="34" charset="0"/>
              </a:rPr>
              <a:t>Herramienta</a:t>
            </a:r>
            <a:r>
              <a:rPr kumimoji="0" lang="en-US" sz="1000" b="1" i="0" u="none" strike="noStrike" kern="1200" cap="none" spc="0" normalizeH="0" baseline="0" noProof="0">
                <a:ln>
                  <a:noFill/>
                </a:ln>
                <a:effectLst/>
                <a:uLnTx/>
                <a:uFillTx/>
                <a:latin typeface="Segoe UI"/>
                <a:ea typeface="+mn-ea"/>
                <a:cs typeface="Segoe UI" panose="020B0502040204020203" pitchFamily="34" charset="0"/>
              </a:rPr>
              <a:t>: </a:t>
            </a:r>
            <a:r>
              <a:rPr lang="en-US" sz="800">
                <a:solidFill>
                  <a:srgbClr val="C03BC4"/>
                </a:solidFill>
                <a:latin typeface="Segoe UI"/>
                <a:cs typeface="Segoe UI"/>
                <a:hlinkClick r:id="rId4">
                  <a:extLst>
                    <a:ext uri="{A12FA001-AC4F-418D-AE19-62706E023703}">
                      <ahyp:hlinkClr xmlns:ahyp="http://schemas.microsoft.com/office/drawing/2018/hyperlinkcolor" val="tx"/>
                    </a:ext>
                  </a:extLst>
                </a:hlinkClick>
              </a:rPr>
              <a:t>Laboratorio de copilot</a:t>
            </a:r>
            <a:r>
              <a:rPr lang="en-US" sz="800">
                <a:solidFill>
                  <a:srgbClr val="C03BC4"/>
                </a:solidFill>
                <a:latin typeface="Segoe UI"/>
                <a:cs typeface="Segoe UI"/>
              </a:rPr>
              <a:t> </a:t>
            </a:r>
            <a:r>
              <a:rPr kumimoji="0" lang="en-US" sz="1000" b="0" i="0" u="none" strike="noStrike" kern="1200" cap="none" spc="0" normalizeH="0" baseline="0" noProof="0">
                <a:ln>
                  <a:noFill/>
                </a:ln>
                <a:effectLst/>
                <a:uLnTx/>
                <a:uFillTx/>
                <a:latin typeface="Segoe UI"/>
                <a:ea typeface="+mn-ea"/>
                <a:cs typeface="Segoe UI"/>
              </a:rPr>
              <a:t>(</a:t>
            </a:r>
            <a:r>
              <a:rPr lang="es-MX" sz="1000">
                <a:cs typeface="Segoe UI"/>
              </a:rPr>
              <a:t>Incluida la guía específica de la aplicación</a:t>
            </a:r>
            <a:r>
              <a:rPr kumimoji="0" lang="en-US" sz="1000" b="0" i="0" u="none" strike="noStrike" kern="1200" cap="none" spc="0" normalizeH="0" baseline="0" noProof="0">
                <a:ln>
                  <a:noFill/>
                </a:ln>
                <a:effectLst/>
                <a:uLnTx/>
                <a:uFillTx/>
                <a:latin typeface="Segoe UI"/>
                <a:ea typeface="+mn-ea"/>
                <a:cs typeface="Segoe UI"/>
              </a:rPr>
              <a:t>)</a:t>
            </a:r>
          </a:p>
          <a:p>
            <a:pPr marL="171450" lvl="0" indent="-171450" defTabSz="932563">
              <a:lnSpc>
                <a:spcPct val="90000"/>
              </a:lnSpc>
              <a:spcBef>
                <a:spcPts val="1000"/>
              </a:spcBef>
              <a:buSzPct val="90000"/>
              <a:buFont typeface="Wingdings 2" panose="05020102010507070707" pitchFamily="18" charset="2"/>
              <a:buChar char="P"/>
              <a:defRPr/>
            </a:pPr>
            <a:r>
              <a:rPr kumimoji="0" lang="en-US" sz="1000" b="1" i="0" u="none" strike="noStrike" kern="1200" cap="none" spc="0" normalizeH="0" baseline="0" noProof="0">
                <a:ln>
                  <a:noFill/>
                </a:ln>
                <a:effectLst/>
                <a:uLnTx/>
                <a:uFillTx/>
                <a:latin typeface="Segoe UI"/>
                <a:ea typeface="+mn-ea"/>
                <a:cs typeface="Segoe UI"/>
              </a:rPr>
              <a:t>Video</a:t>
            </a:r>
            <a:r>
              <a:rPr kumimoji="0" lang="en-US" sz="1000" b="0" i="0" u="none" strike="noStrike" kern="1200" cap="none" spc="0" normalizeH="0" baseline="0" noProof="0">
                <a:ln>
                  <a:noFill/>
                </a:ln>
                <a:effectLst/>
                <a:uLnTx/>
                <a:uFillTx/>
                <a:latin typeface="Segoe UI"/>
                <a:ea typeface="+mn-ea"/>
                <a:cs typeface="Segoe UI"/>
              </a:rPr>
              <a:t>: </a:t>
            </a:r>
            <a:r>
              <a:rPr lang="es-MX" sz="1000">
                <a:cs typeface="Segoe UI"/>
              </a:rPr>
              <a:t>Creación de una estrategia de experiencia de usuario (próximamente)</a:t>
            </a:r>
          </a:p>
          <a:p>
            <a:pPr marL="171450" lvl="0" indent="-171450" defTabSz="932563">
              <a:lnSpc>
                <a:spcPct val="90000"/>
              </a:lnSpc>
              <a:spcBef>
                <a:spcPts val="1000"/>
              </a:spcBef>
              <a:buSzPct val="90000"/>
              <a:buFont typeface="Wingdings 2" panose="05020102010507070707" pitchFamily="18" charset="2"/>
              <a:buChar char="P"/>
              <a:defRPr/>
            </a:pPr>
            <a:r>
              <a:rPr lang="en-US" sz="1000" b="1">
                <a:cs typeface="Segoe UI"/>
              </a:rPr>
              <a:t>Docs</a:t>
            </a:r>
            <a:r>
              <a:rPr kumimoji="0" lang="en-US" sz="1000" b="0" i="0" u="none" strike="noStrike" kern="1200" cap="none" spc="0" normalizeH="0" baseline="0" noProof="0">
                <a:ln>
                  <a:noFill/>
                </a:ln>
                <a:effectLst/>
                <a:uLnTx/>
                <a:uFillTx/>
                <a:latin typeface="Segoe UI"/>
                <a:ea typeface="+mn-ea"/>
                <a:cs typeface="Segoe UI"/>
              </a:rPr>
              <a:t>: </a:t>
            </a:r>
            <a:r>
              <a:rPr lang="en-US" sz="900">
                <a:cs typeface="Segoe UI"/>
              </a:rPr>
              <a:t>Plantilla de </a:t>
            </a:r>
            <a:r>
              <a:rPr lang="en-US" sz="900" err="1">
                <a:cs typeface="Segoe UI"/>
              </a:rPr>
              <a:t>estrategia</a:t>
            </a:r>
            <a:r>
              <a:rPr lang="en-US" sz="900">
                <a:cs typeface="Segoe UI"/>
              </a:rPr>
              <a:t> de </a:t>
            </a:r>
            <a:r>
              <a:rPr lang="en-US" sz="900" err="1">
                <a:cs typeface="Segoe UI"/>
              </a:rPr>
              <a:t>experiencia</a:t>
            </a:r>
            <a:r>
              <a:rPr lang="en-US" sz="900">
                <a:cs typeface="Segoe UI"/>
              </a:rPr>
              <a:t> de </a:t>
            </a:r>
            <a:r>
              <a:rPr lang="en-US" sz="900" err="1">
                <a:cs typeface="Segoe UI"/>
              </a:rPr>
              <a:t>usuario</a:t>
            </a:r>
            <a:r>
              <a:rPr lang="en-US" sz="900">
                <a:cs typeface="Segoe UI"/>
              </a:rPr>
              <a:t> (</a:t>
            </a:r>
            <a:r>
              <a:rPr lang="en-US" sz="900" err="1">
                <a:cs typeface="Segoe UI"/>
              </a:rPr>
              <a:t>próximamente</a:t>
            </a:r>
            <a:r>
              <a:rPr lang="en-US" sz="900">
                <a:cs typeface="Segoe UI"/>
              </a:rPr>
              <a:t>)</a:t>
            </a:r>
            <a:endParaRPr kumimoji="0" lang="en-US" sz="1000" b="0" i="0" u="none" strike="noStrike" kern="1200" cap="none" spc="0" normalizeH="0" baseline="0" noProof="0">
              <a:ln>
                <a:noFill/>
              </a:ln>
              <a:effectLst/>
              <a:uLnTx/>
              <a:uFillTx/>
              <a:latin typeface="Segoe UI"/>
              <a:ea typeface="+mn-ea"/>
              <a:cs typeface="Segoe UI"/>
            </a:endParaRPr>
          </a:p>
        </p:txBody>
      </p:sp>
      <p:sp>
        <p:nvSpPr>
          <p:cNvPr id="24" name="Rectangle: Rounded Corners 10">
            <a:extLst>
              <a:ext uri="{FF2B5EF4-FFF2-40B4-BE49-F238E27FC236}">
                <a16:creationId xmlns:a16="http://schemas.microsoft.com/office/drawing/2014/main" id="{195899AD-475E-114E-DBA8-B248E8C181AF}"/>
              </a:ext>
            </a:extLst>
          </p:cNvPr>
          <p:cNvSpPr/>
          <p:nvPr/>
        </p:nvSpPr>
        <p:spPr>
          <a:xfrm>
            <a:off x="6543299" y="1409077"/>
            <a:ext cx="2322542" cy="40630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Deliver impact</a:t>
            </a:r>
          </a:p>
        </p:txBody>
      </p:sp>
      <p:sp>
        <p:nvSpPr>
          <p:cNvPr id="6" name="TextBox 5">
            <a:extLst>
              <a:ext uri="{FF2B5EF4-FFF2-40B4-BE49-F238E27FC236}">
                <a16:creationId xmlns:a16="http://schemas.microsoft.com/office/drawing/2014/main" id="{E07BFDBE-EA86-828E-764A-0D9AF2D9C20F}"/>
              </a:ext>
            </a:extLst>
          </p:cNvPr>
          <p:cNvSpPr txBox="1"/>
          <p:nvPr/>
        </p:nvSpPr>
        <p:spPr>
          <a:xfrm>
            <a:off x="6524228" y="1913282"/>
            <a:ext cx="2374849" cy="2063129"/>
          </a:xfrm>
          <a:prstGeom prst="rect">
            <a:avLst/>
          </a:prstGeom>
          <a:noFill/>
        </p:spPr>
        <p:txBody>
          <a:bodyPr wrap="square" lIns="91440" tIns="45720" rIns="91440" bIns="45720" rtlCol="0" anchor="t">
            <a:spAutoFit/>
          </a:bodyPr>
          <a:lstStyle/>
          <a:p>
            <a:pPr marL="171450" lvl="0" indent="-171450" defTabSz="914367">
              <a:lnSpc>
                <a:spcPct val="90000"/>
              </a:lnSpc>
              <a:spcBef>
                <a:spcPts val="1000"/>
              </a:spcBef>
              <a:buFont typeface="Wingdings" panose="05000000000000000000" pitchFamily="2" charset="2"/>
              <a:buChar char="ü"/>
              <a:defRPr/>
            </a:pPr>
            <a:r>
              <a:rPr lang="en-US" sz="800" b="1" err="1">
                <a:cs typeface="Segoe UI"/>
              </a:rPr>
              <a:t>Curso</a:t>
            </a:r>
            <a:r>
              <a:rPr kumimoji="0" lang="en-US" sz="800" b="0" i="0" u="none" strike="noStrike" kern="1200" cap="none" spc="0" normalizeH="0" baseline="0" noProof="0">
                <a:ln>
                  <a:noFill/>
                </a:ln>
                <a:effectLst/>
                <a:uLnTx/>
                <a:uFillTx/>
                <a:latin typeface="Segoe UI"/>
                <a:ea typeface="+mn-ea"/>
                <a:cs typeface="Segoe UI"/>
              </a:rPr>
              <a:t>:</a:t>
            </a:r>
            <a:r>
              <a:rPr kumimoji="0" lang="en-US" sz="800" b="0" i="0" u="none" strike="noStrike" kern="1200" cap="none" spc="0" normalizeH="0" baseline="0" noProof="0">
                <a:ln>
                  <a:noFill/>
                </a:ln>
                <a:solidFill>
                  <a:prstClr val="black"/>
                </a:solidFill>
                <a:effectLst/>
                <a:uLnTx/>
                <a:uFillTx/>
                <a:latin typeface="Segoe UI"/>
                <a:ea typeface="+mn-ea"/>
                <a:cs typeface="Segoe UI"/>
              </a:rPr>
              <a:t> </a:t>
            </a:r>
            <a:r>
              <a:rPr lang="es-MX" sz="800">
                <a:solidFill>
                  <a:srgbClr val="C03BC4"/>
                </a:solidFill>
                <a:latin typeface="Segoe UI"/>
                <a:cs typeface="Segoe UI"/>
                <a:hlinkClick r:id="rId5">
                  <a:extLst>
                    <a:ext uri="{A12FA001-AC4F-418D-AE19-62706E023703}">
                      <ahyp:hlinkClr xmlns:ahyp="http://schemas.microsoft.com/office/drawing/2018/hyperlinkcolor" val="tx"/>
                    </a:ext>
                  </a:extLst>
                </a:hlinkClick>
              </a:rPr>
              <a:t>Empodere a su fuerza laboral con </a:t>
            </a:r>
            <a:r>
              <a:rPr lang="es-MX" sz="800" err="1">
                <a:solidFill>
                  <a:srgbClr val="C03BC4"/>
                </a:solidFill>
                <a:latin typeface="Segoe UI"/>
                <a:cs typeface="Segoe UI"/>
                <a:hlinkClick r:id="rId5">
                  <a:extLst>
                    <a:ext uri="{A12FA001-AC4F-418D-AE19-62706E023703}">
                      <ahyp:hlinkClr xmlns:ahyp="http://schemas.microsoft.com/office/drawing/2018/hyperlinkcolor" val="tx"/>
                    </a:ext>
                  </a:extLst>
                </a:hlinkClick>
              </a:rPr>
              <a:t>Copilot</a:t>
            </a:r>
            <a:r>
              <a:rPr lang="es-MX" sz="800">
                <a:solidFill>
                  <a:srgbClr val="C03BC4"/>
                </a:solidFill>
                <a:latin typeface="Segoe UI"/>
                <a:cs typeface="Segoe UI"/>
                <a:hlinkClick r:id="rId5">
                  <a:extLst>
                    <a:ext uri="{A12FA001-AC4F-418D-AE19-62706E023703}">
                      <ahyp:hlinkClr xmlns:ahyp="http://schemas.microsoft.com/office/drawing/2018/hyperlinkcolor" val="tx"/>
                    </a:ext>
                  </a:extLst>
                </a:hlinkClick>
              </a:rPr>
              <a:t> para casos de uso de Microsoft 365</a:t>
            </a:r>
            <a:r>
              <a:rPr lang="en-US" sz="800">
                <a:solidFill>
                  <a:srgbClr val="C03BC4"/>
                </a:solidFill>
                <a:latin typeface="Segoe UI"/>
                <a:cs typeface="Segoe UI"/>
              </a:rPr>
              <a:t> </a:t>
            </a:r>
            <a:r>
              <a:rPr kumimoji="0" lang="en-US" sz="800" b="0" i="0" u="none" strike="noStrike" kern="1200" cap="none" spc="0" normalizeH="0" baseline="0" noProof="0">
                <a:ln>
                  <a:noFill/>
                </a:ln>
                <a:effectLst/>
                <a:uLnTx/>
                <a:uFillTx/>
                <a:latin typeface="Segoe UI"/>
                <a:ea typeface="+mn-ea"/>
                <a:cs typeface="Segoe UI"/>
              </a:rPr>
              <a:t>(</a:t>
            </a:r>
            <a:r>
              <a:rPr lang="en-US" sz="800">
                <a:cs typeface="Segoe UI"/>
              </a:rPr>
              <a:t>7 </a:t>
            </a:r>
            <a:r>
              <a:rPr lang="en-US" sz="800" err="1">
                <a:cs typeface="Segoe UI"/>
              </a:rPr>
              <a:t>casos</a:t>
            </a:r>
            <a:r>
              <a:rPr lang="en-US" sz="800">
                <a:cs typeface="Segoe UI"/>
              </a:rPr>
              <a:t> de </a:t>
            </a:r>
            <a:r>
              <a:rPr lang="en-US" sz="800" err="1">
                <a:cs typeface="Segoe UI"/>
              </a:rPr>
              <a:t>uso</a:t>
            </a:r>
            <a:r>
              <a:rPr lang="en-US" sz="800">
                <a:cs typeface="Segoe UI"/>
              </a:rPr>
              <a:t> de </a:t>
            </a:r>
            <a:r>
              <a:rPr lang="en-US" sz="800" err="1">
                <a:cs typeface="Segoe UI"/>
              </a:rPr>
              <a:t>grupos</a:t>
            </a:r>
            <a:r>
              <a:rPr lang="en-US" sz="800">
                <a:cs typeface="Segoe UI"/>
              </a:rPr>
              <a:t> </a:t>
            </a:r>
            <a:r>
              <a:rPr lang="en-US" sz="800" err="1">
                <a:cs typeface="Segoe UI"/>
              </a:rPr>
              <a:t>empresariales</a:t>
            </a:r>
            <a:r>
              <a:rPr kumimoji="0" lang="en-US" sz="800" b="0" i="0" u="none" strike="noStrike" kern="1200" cap="none" spc="0" normalizeH="0" baseline="0" noProof="0">
                <a:ln>
                  <a:noFill/>
                </a:ln>
                <a:effectLst/>
                <a:uLnTx/>
                <a:uFillTx/>
                <a:latin typeface="Segoe UI"/>
                <a:ea typeface="+mn-ea"/>
                <a:cs typeface="Segoe UI"/>
              </a:rPr>
              <a:t>)</a:t>
            </a:r>
          </a:p>
          <a:p>
            <a:pPr marL="171450" lvl="0" indent="-171450" defTabSz="914367">
              <a:lnSpc>
                <a:spcPct val="90000"/>
              </a:lnSpc>
              <a:spcBef>
                <a:spcPts val="1000"/>
              </a:spcBef>
              <a:buFont typeface="Wingdings" panose="05000000000000000000" pitchFamily="2" charset="2"/>
              <a:buChar char="ü"/>
              <a:defRPr/>
            </a:pPr>
            <a:r>
              <a:rPr lang="en-US" sz="800" b="1" err="1">
                <a:cs typeface="Segoe UI"/>
              </a:rPr>
              <a:t>Curso</a:t>
            </a:r>
            <a:r>
              <a:rPr kumimoji="0" lang="en-US" sz="800" b="0" i="0" u="none" strike="noStrike" kern="1200" cap="none" spc="0" normalizeH="0" baseline="0" noProof="0">
                <a:ln>
                  <a:noFill/>
                </a:ln>
                <a:effectLst/>
                <a:uLnTx/>
                <a:uFillTx/>
                <a:latin typeface="Segoe UI"/>
                <a:ea typeface="+mn-ea"/>
                <a:cs typeface="Segoe UI"/>
              </a:rPr>
              <a:t>: </a:t>
            </a:r>
            <a:r>
              <a:rPr lang="es-MX" sz="800">
                <a:solidFill>
                  <a:srgbClr val="C03BC4"/>
                </a:solidFill>
                <a:latin typeface="Segoe UI"/>
                <a:cs typeface="Segoe UI"/>
                <a:hlinkClick r:id="rId6">
                  <a:extLst>
                    <a:ext uri="{A12FA001-AC4F-418D-AE19-62706E023703}">
                      <ahyp:hlinkClr xmlns:ahyp="http://schemas.microsoft.com/office/drawing/2018/hyperlinkcolor" val="tx"/>
                    </a:ext>
                  </a:extLst>
                </a:hlinkClick>
              </a:rPr>
              <a:t>Cree indicaciones efectivas para </a:t>
            </a:r>
            <a:r>
              <a:rPr lang="es-MX" sz="800" err="1">
                <a:solidFill>
                  <a:srgbClr val="C03BC4"/>
                </a:solidFill>
                <a:latin typeface="Segoe UI"/>
                <a:cs typeface="Segoe UI"/>
                <a:hlinkClick r:id="rId6">
                  <a:extLst>
                    <a:ext uri="{A12FA001-AC4F-418D-AE19-62706E023703}">
                      <ahyp:hlinkClr xmlns:ahyp="http://schemas.microsoft.com/office/drawing/2018/hyperlinkcolor" val="tx"/>
                    </a:ext>
                  </a:extLst>
                </a:hlinkClick>
              </a:rPr>
              <a:t>Copilot</a:t>
            </a:r>
            <a:r>
              <a:rPr lang="es-MX" sz="800">
                <a:solidFill>
                  <a:srgbClr val="C03BC4"/>
                </a:solidFill>
                <a:latin typeface="Segoe UI"/>
                <a:cs typeface="Segoe UI"/>
                <a:hlinkClick r:id="rId6">
                  <a:extLst>
                    <a:ext uri="{A12FA001-AC4F-418D-AE19-62706E023703}">
                      <ahyp:hlinkClr xmlns:ahyp="http://schemas.microsoft.com/office/drawing/2018/hyperlinkcolor" val="tx"/>
                    </a:ext>
                  </a:extLst>
                </a:hlinkClick>
              </a:rPr>
              <a:t> para M365</a:t>
            </a:r>
            <a:r>
              <a:rPr lang="es-MX" sz="800">
                <a:solidFill>
                  <a:srgbClr val="C03BC4"/>
                </a:solidFill>
                <a:latin typeface="Segoe UI"/>
                <a:cs typeface="Segoe UI"/>
              </a:rPr>
              <a:t> </a:t>
            </a:r>
            <a:r>
              <a:rPr kumimoji="0" lang="en-US" sz="800" b="0" i="0" u="none" strike="noStrike" kern="1200" cap="none" spc="0" normalizeH="0" baseline="0" noProof="0">
                <a:ln>
                  <a:noFill/>
                </a:ln>
                <a:effectLst/>
                <a:uLnTx/>
                <a:uFillTx/>
                <a:latin typeface="Segoe UI"/>
                <a:ea typeface="+mn-ea"/>
                <a:cs typeface="Segoe UI"/>
              </a:rPr>
              <a:t>(2 </a:t>
            </a:r>
            <a:r>
              <a:rPr kumimoji="0" lang="en-US" sz="800" b="0" i="0" u="none" strike="noStrike" kern="1200" cap="none" spc="0" normalizeH="0" baseline="0" noProof="0" err="1">
                <a:ln>
                  <a:noFill/>
                </a:ln>
                <a:effectLst/>
                <a:uLnTx/>
                <a:uFillTx/>
                <a:latin typeface="Segoe UI"/>
                <a:ea typeface="+mn-ea"/>
                <a:cs typeface="Segoe UI"/>
              </a:rPr>
              <a:t>hrs</a:t>
            </a:r>
            <a:r>
              <a:rPr kumimoji="0" lang="en-US" sz="800" b="0" i="0" u="none" strike="noStrike" kern="1200" cap="none" spc="0" normalizeH="0" baseline="0" noProof="0">
                <a:ln>
                  <a:noFill/>
                </a:ln>
                <a:effectLst/>
                <a:uLnTx/>
                <a:uFillTx/>
                <a:latin typeface="Segoe UI"/>
                <a:ea typeface="+mn-ea"/>
                <a:cs typeface="Segoe UI"/>
              </a:rPr>
              <a:t>)</a:t>
            </a:r>
          </a:p>
          <a:p>
            <a:pPr marL="171450" lvl="0" indent="-171450" defTabSz="914367">
              <a:lnSpc>
                <a:spcPct val="90000"/>
              </a:lnSpc>
              <a:spcBef>
                <a:spcPts val="1000"/>
              </a:spcBef>
              <a:buFont typeface="Wingdings" panose="05000000000000000000" pitchFamily="2" charset="2"/>
              <a:buChar char="ü"/>
              <a:defRPr/>
            </a:pPr>
            <a:r>
              <a:rPr lang="en-US" sz="800" b="1" err="1">
                <a:cs typeface="Segoe UI"/>
              </a:rPr>
              <a:t>Artículo</a:t>
            </a:r>
            <a:r>
              <a:rPr kumimoji="0" lang="en-US" sz="800" b="0" i="0" u="none" strike="noStrike" kern="1200" cap="none" spc="0" normalizeH="0" baseline="0" noProof="0">
                <a:ln>
                  <a:noFill/>
                </a:ln>
                <a:effectLst/>
                <a:uLnTx/>
                <a:uFillTx/>
                <a:latin typeface="Segoe UI"/>
                <a:ea typeface="+mn-ea"/>
                <a:cs typeface="Segoe UI"/>
              </a:rPr>
              <a:t>: </a:t>
            </a:r>
            <a:r>
              <a:rPr lang="es-MX" sz="800">
                <a:solidFill>
                  <a:srgbClr val="C03BC4"/>
                </a:solidFill>
                <a:latin typeface="Segoe UI"/>
                <a:cs typeface="Segoe UI"/>
                <a:hlinkClick r:id="rId7">
                  <a:extLst>
                    <a:ext uri="{A12FA001-AC4F-418D-AE19-62706E023703}">
                      <ahyp:hlinkClr xmlns:ahyp="http://schemas.microsoft.com/office/drawing/2018/hyperlinkcolor" val="tx"/>
                    </a:ext>
                  </a:extLst>
                </a:hlinkClick>
              </a:rPr>
              <a:t>Más información sobre las indicaciones de </a:t>
            </a:r>
            <a:r>
              <a:rPr lang="es-MX" sz="800" err="1">
                <a:solidFill>
                  <a:srgbClr val="C03BC4"/>
                </a:solidFill>
                <a:latin typeface="Segoe UI"/>
                <a:cs typeface="Segoe UI"/>
                <a:hlinkClick r:id="rId7">
                  <a:extLst>
                    <a:ext uri="{A12FA001-AC4F-418D-AE19-62706E023703}">
                      <ahyp:hlinkClr xmlns:ahyp="http://schemas.microsoft.com/office/drawing/2018/hyperlinkcolor" val="tx"/>
                    </a:ext>
                  </a:extLst>
                </a:hlinkClick>
              </a:rPr>
              <a:t>Copilot</a:t>
            </a:r>
            <a:endParaRPr lang="en-US" sz="800">
              <a:solidFill>
                <a:srgbClr val="C03BC4"/>
              </a:solidFill>
              <a:latin typeface="Segoe UI"/>
              <a:cs typeface="Segoe UI"/>
            </a:endParaRPr>
          </a:p>
          <a:p>
            <a:pPr marL="171450" lvl="0" indent="-171450" defTabSz="914367">
              <a:lnSpc>
                <a:spcPct val="90000"/>
              </a:lnSpc>
              <a:spcBef>
                <a:spcPts val="1000"/>
              </a:spcBef>
              <a:buFont typeface="Wingdings" panose="05000000000000000000" pitchFamily="2" charset="2"/>
              <a:buChar char="ü"/>
              <a:defRPr/>
            </a:pPr>
            <a:r>
              <a:rPr lang="en-US" sz="800" b="1" err="1">
                <a:cs typeface="Segoe UI"/>
              </a:rPr>
              <a:t>Artículo</a:t>
            </a:r>
            <a:r>
              <a:rPr kumimoji="0" lang="en-US" sz="800" b="0" i="0" u="none" strike="noStrike" kern="1200" cap="none" spc="0" normalizeH="0" baseline="0" noProof="0">
                <a:ln>
                  <a:noFill/>
                </a:ln>
                <a:effectLst/>
                <a:uLnTx/>
                <a:uFillTx/>
                <a:latin typeface="Segoe UI"/>
                <a:ea typeface="+mn-ea"/>
                <a:cs typeface="Segoe UI"/>
              </a:rPr>
              <a:t>:</a:t>
            </a:r>
            <a:r>
              <a:rPr kumimoji="0" lang="en-US" sz="800" b="0" i="0" u="none" strike="noStrike" kern="1200" cap="none" spc="0" normalizeH="0" baseline="0" noProof="0">
                <a:ln>
                  <a:noFill/>
                </a:ln>
                <a:solidFill>
                  <a:prstClr val="black"/>
                </a:solidFill>
                <a:effectLst/>
                <a:uLnTx/>
                <a:uFillTx/>
                <a:latin typeface="Segoe UI"/>
                <a:ea typeface="+mn-ea"/>
                <a:cs typeface="Segoe UI"/>
              </a:rPr>
              <a:t> </a:t>
            </a:r>
            <a:r>
              <a:rPr lang="es-MX" sz="800">
                <a:solidFill>
                  <a:srgbClr val="C03BC4"/>
                </a:solidFill>
                <a:latin typeface="Segoe UI"/>
                <a:cs typeface="Segoe UI"/>
                <a:hlinkClick r:id="rId8">
                  <a:extLst>
                    <a:ext uri="{A12FA001-AC4F-418D-AE19-62706E023703}">
                      <ahyp:hlinkClr xmlns:ahyp="http://schemas.microsoft.com/office/drawing/2018/hyperlinkcolor" val="tx"/>
                    </a:ext>
                  </a:extLst>
                </a:hlinkClick>
              </a:rPr>
              <a:t>Obtén mejores resultados con las indicaciones de </a:t>
            </a:r>
            <a:r>
              <a:rPr lang="es-MX" sz="800" err="1">
                <a:solidFill>
                  <a:srgbClr val="C03BC4"/>
                </a:solidFill>
                <a:latin typeface="Segoe UI"/>
                <a:cs typeface="Segoe UI"/>
                <a:hlinkClick r:id="rId8">
                  <a:extLst>
                    <a:ext uri="{A12FA001-AC4F-418D-AE19-62706E023703}">
                      <ahyp:hlinkClr xmlns:ahyp="http://schemas.microsoft.com/office/drawing/2018/hyperlinkcolor" val="tx"/>
                    </a:ext>
                  </a:extLst>
                </a:hlinkClick>
              </a:rPr>
              <a:t>Copilot</a:t>
            </a:r>
            <a:endParaRPr lang="en-US" sz="800">
              <a:solidFill>
                <a:srgbClr val="C03BC4"/>
              </a:solidFill>
              <a:latin typeface="Segoe UI"/>
              <a:cs typeface="Segoe UI"/>
            </a:endParaRPr>
          </a:p>
          <a:p>
            <a:pPr marL="171450" lvl="0" indent="-171450" defTabSz="914367">
              <a:lnSpc>
                <a:spcPct val="90000"/>
              </a:lnSpc>
              <a:spcBef>
                <a:spcPts val="1000"/>
              </a:spcBef>
              <a:buFont typeface="Wingdings" panose="05000000000000000000" pitchFamily="2" charset="2"/>
              <a:buChar char="ü"/>
              <a:defRPr/>
            </a:pPr>
            <a:r>
              <a:rPr lang="en-US" sz="800" b="1" err="1">
                <a:cs typeface="Segoe UI"/>
              </a:rPr>
              <a:t>Artículo</a:t>
            </a:r>
            <a:r>
              <a:rPr kumimoji="0" lang="en-US" sz="800" b="0" i="0" u="none" strike="noStrike" kern="1200" cap="none" spc="0" normalizeH="0" baseline="0" noProof="0">
                <a:ln>
                  <a:noFill/>
                </a:ln>
                <a:effectLst/>
                <a:uLnTx/>
                <a:uFillTx/>
                <a:latin typeface="Segoe UI"/>
                <a:ea typeface="+mn-ea"/>
                <a:cs typeface="Segoe UI"/>
              </a:rPr>
              <a:t>:</a:t>
            </a:r>
            <a:r>
              <a:rPr kumimoji="0" lang="en-US" sz="800" b="0" i="0" u="none" strike="noStrike" kern="1200" cap="none" spc="0" normalizeH="0" baseline="0" noProof="0">
                <a:ln>
                  <a:noFill/>
                </a:ln>
                <a:solidFill>
                  <a:prstClr val="black"/>
                </a:solidFill>
                <a:effectLst/>
                <a:uLnTx/>
                <a:uFillTx/>
                <a:latin typeface="Segoe UI"/>
                <a:ea typeface="+mn-ea"/>
                <a:cs typeface="Segoe UI"/>
              </a:rPr>
              <a:t> </a:t>
            </a:r>
            <a:r>
              <a:rPr lang="es-MX" sz="800">
                <a:solidFill>
                  <a:srgbClr val="C03BC4"/>
                </a:solidFill>
                <a:latin typeface="Segoe UI"/>
                <a:cs typeface="Segoe UI"/>
                <a:hlinkClick r:id="rId9">
                  <a:extLst>
                    <a:ext uri="{A12FA001-AC4F-418D-AE19-62706E023703}">
                      <ahyp:hlinkClr xmlns:ahyp="http://schemas.microsoft.com/office/drawing/2018/hyperlinkcolor" val="tx"/>
                    </a:ext>
                  </a:extLst>
                </a:hlinkClick>
              </a:rPr>
              <a:t>Edite un mensaje de </a:t>
            </a:r>
            <a:r>
              <a:rPr lang="es-MX" sz="800" err="1">
                <a:solidFill>
                  <a:srgbClr val="C03BC4"/>
                </a:solidFill>
                <a:latin typeface="Segoe UI"/>
                <a:cs typeface="Segoe UI"/>
                <a:hlinkClick r:id="rId9">
                  <a:extLst>
                    <a:ext uri="{A12FA001-AC4F-418D-AE19-62706E023703}">
                      <ahyp:hlinkClr xmlns:ahyp="http://schemas.microsoft.com/office/drawing/2018/hyperlinkcolor" val="tx"/>
                    </a:ext>
                  </a:extLst>
                </a:hlinkClick>
              </a:rPr>
              <a:t>Copilot</a:t>
            </a:r>
            <a:r>
              <a:rPr lang="es-MX" sz="800">
                <a:solidFill>
                  <a:srgbClr val="C03BC4"/>
                </a:solidFill>
                <a:latin typeface="Segoe UI"/>
                <a:cs typeface="Segoe UI"/>
                <a:hlinkClick r:id="rId9">
                  <a:extLst>
                    <a:ext uri="{A12FA001-AC4F-418D-AE19-62706E023703}">
                      <ahyp:hlinkClr xmlns:ahyp="http://schemas.microsoft.com/office/drawing/2018/hyperlinkcolor" val="tx"/>
                    </a:ext>
                  </a:extLst>
                </a:hlinkClick>
              </a:rPr>
              <a:t> para personalizarlo</a:t>
            </a:r>
            <a:endParaRPr lang="en-US" sz="800">
              <a:solidFill>
                <a:srgbClr val="C03BC4"/>
              </a:solidFill>
              <a:latin typeface="Segoe UI"/>
              <a:cs typeface="Segoe UI"/>
            </a:endParaRPr>
          </a:p>
          <a:p>
            <a:pPr marL="171450" lvl="0" indent="-171450" defTabSz="914367">
              <a:lnSpc>
                <a:spcPct val="90000"/>
              </a:lnSpc>
              <a:spcBef>
                <a:spcPts val="1000"/>
              </a:spcBef>
              <a:buFont typeface="Wingdings" panose="05000000000000000000" pitchFamily="2" charset="2"/>
              <a:buChar char="ü"/>
              <a:defRPr/>
            </a:pPr>
            <a:r>
              <a:rPr lang="en-US" sz="800" b="1" err="1">
                <a:cs typeface="Segoe UI"/>
              </a:rPr>
              <a:t>Artículo</a:t>
            </a:r>
            <a:r>
              <a:rPr kumimoji="0" lang="en-US" sz="800" b="0" i="0" u="none" strike="noStrike" kern="1200" cap="none" spc="0" normalizeH="0" baseline="0" noProof="0">
                <a:ln>
                  <a:noFill/>
                </a:ln>
                <a:effectLst/>
                <a:uLnTx/>
                <a:uFillTx/>
                <a:latin typeface="Segoe UI"/>
                <a:ea typeface="+mn-ea"/>
                <a:cs typeface="Segoe UI"/>
              </a:rPr>
              <a:t>: </a:t>
            </a:r>
            <a:r>
              <a:rPr lang="en-US" sz="800" err="1">
                <a:solidFill>
                  <a:srgbClr val="C03BC4"/>
                </a:solidFill>
                <a:latin typeface="Segoe UI"/>
                <a:cs typeface="Segoe UI"/>
                <a:hlinkClick r:id="rId10">
                  <a:extLst>
                    <a:ext uri="{A12FA001-AC4F-418D-AE19-62706E023703}">
                      <ahyp:hlinkClr xmlns:ahyp="http://schemas.microsoft.com/office/drawing/2018/hyperlinkcolor" val="tx"/>
                    </a:ext>
                  </a:extLst>
                </a:hlinkClick>
              </a:rPr>
              <a:t>Comparte</a:t>
            </a:r>
            <a:r>
              <a:rPr lang="en-US" sz="800">
                <a:solidFill>
                  <a:srgbClr val="C03BC4"/>
                </a:solidFill>
                <a:latin typeface="Segoe UI"/>
                <a:cs typeface="Segoe UI"/>
                <a:hlinkClick r:id="rId10">
                  <a:extLst>
                    <a:ext uri="{A12FA001-AC4F-418D-AE19-62706E023703}">
                      <ahyp:hlinkClr xmlns:ahyp="http://schemas.microsoft.com/office/drawing/2018/hyperlinkcolor" val="tx"/>
                    </a:ext>
                  </a:extLst>
                </a:hlinkClick>
              </a:rPr>
              <a:t> </a:t>
            </a:r>
            <a:r>
              <a:rPr lang="en-US" sz="800" err="1">
                <a:solidFill>
                  <a:srgbClr val="C03BC4"/>
                </a:solidFill>
                <a:latin typeface="Segoe UI"/>
                <a:cs typeface="Segoe UI"/>
                <a:hlinkClick r:id="rId10">
                  <a:extLst>
                    <a:ext uri="{A12FA001-AC4F-418D-AE19-62706E023703}">
                      <ahyp:hlinkClr xmlns:ahyp="http://schemas.microsoft.com/office/drawing/2018/hyperlinkcolor" val="tx"/>
                    </a:ext>
                  </a:extLst>
                </a:hlinkClick>
              </a:rPr>
              <a:t>tus</a:t>
            </a:r>
            <a:r>
              <a:rPr lang="en-US" sz="800">
                <a:solidFill>
                  <a:srgbClr val="C03BC4"/>
                </a:solidFill>
                <a:latin typeface="Segoe UI"/>
                <a:cs typeface="Segoe UI"/>
                <a:hlinkClick r:id="rId10">
                  <a:extLst>
                    <a:ext uri="{A12FA001-AC4F-418D-AE19-62706E023703}">
                      <ahyp:hlinkClr xmlns:ahyp="http://schemas.microsoft.com/office/drawing/2018/hyperlinkcolor" val="tx"/>
                    </a:ext>
                  </a:extLst>
                </a:hlinkClick>
              </a:rPr>
              <a:t> </a:t>
            </a:r>
            <a:r>
              <a:rPr lang="en-US" sz="800" err="1">
                <a:solidFill>
                  <a:srgbClr val="C03BC4"/>
                </a:solidFill>
                <a:latin typeface="Segoe UI"/>
                <a:cs typeface="Segoe UI"/>
                <a:hlinkClick r:id="rId10">
                  <a:extLst>
                    <a:ext uri="{A12FA001-AC4F-418D-AE19-62706E023703}">
                      <ahyp:hlinkClr xmlns:ahyp="http://schemas.microsoft.com/office/drawing/2018/hyperlinkcolor" val="tx"/>
                    </a:ext>
                  </a:extLst>
                </a:hlinkClick>
              </a:rPr>
              <a:t>mejores</a:t>
            </a:r>
            <a:r>
              <a:rPr lang="en-US" sz="800">
                <a:solidFill>
                  <a:srgbClr val="C03BC4"/>
                </a:solidFill>
                <a:latin typeface="Segoe UI"/>
                <a:cs typeface="Segoe UI"/>
                <a:hlinkClick r:id="rId10">
                  <a:extLst>
                    <a:ext uri="{A12FA001-AC4F-418D-AE19-62706E023703}">
                      <ahyp:hlinkClr xmlns:ahyp="http://schemas.microsoft.com/office/drawing/2018/hyperlinkcolor" val="tx"/>
                    </a:ext>
                  </a:extLst>
                </a:hlinkClick>
              </a:rPr>
              <a:t> </a:t>
            </a:r>
            <a:r>
              <a:rPr lang="en-US" sz="800" err="1">
                <a:solidFill>
                  <a:srgbClr val="C03BC4"/>
                </a:solidFill>
                <a:latin typeface="Segoe UI"/>
                <a:cs typeface="Segoe UI"/>
                <a:hlinkClick r:id="rId10">
                  <a:extLst>
                    <a:ext uri="{A12FA001-AC4F-418D-AE19-62706E023703}">
                      <ahyp:hlinkClr xmlns:ahyp="http://schemas.microsoft.com/office/drawing/2018/hyperlinkcolor" val="tx"/>
                    </a:ext>
                  </a:extLst>
                </a:hlinkClick>
              </a:rPr>
              <a:t>sugerencias</a:t>
            </a:r>
            <a:endParaRPr lang="en-US" sz="800">
              <a:solidFill>
                <a:srgbClr val="C03BC4"/>
              </a:solidFill>
              <a:latin typeface="Segoe UI"/>
              <a:cs typeface="Segoe UI"/>
            </a:endParaRPr>
          </a:p>
        </p:txBody>
      </p:sp>
      <p:sp>
        <p:nvSpPr>
          <p:cNvPr id="21" name="Rectangle: Rounded Corners 10">
            <a:extLst>
              <a:ext uri="{FF2B5EF4-FFF2-40B4-BE49-F238E27FC236}">
                <a16:creationId xmlns:a16="http://schemas.microsoft.com/office/drawing/2014/main" id="{61736AF9-604C-6006-2527-56D35A229D94}"/>
              </a:ext>
            </a:extLst>
          </p:cNvPr>
          <p:cNvSpPr/>
          <p:nvPr/>
        </p:nvSpPr>
        <p:spPr>
          <a:xfrm>
            <a:off x="9199488" y="1409077"/>
            <a:ext cx="2322542" cy="40630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Extend &amp; optimize</a:t>
            </a:r>
          </a:p>
        </p:txBody>
      </p:sp>
      <p:sp>
        <p:nvSpPr>
          <p:cNvPr id="4" name="TextBox 3">
            <a:extLst>
              <a:ext uri="{FF2B5EF4-FFF2-40B4-BE49-F238E27FC236}">
                <a16:creationId xmlns:a16="http://schemas.microsoft.com/office/drawing/2014/main" id="{80B0AABD-6957-AACB-A54B-CFB21384ADA4}"/>
              </a:ext>
            </a:extLst>
          </p:cNvPr>
          <p:cNvSpPr txBox="1"/>
          <p:nvPr/>
        </p:nvSpPr>
        <p:spPr>
          <a:xfrm>
            <a:off x="9199488" y="1913282"/>
            <a:ext cx="2197515" cy="1400383"/>
          </a:xfrm>
          <a:prstGeom prst="rect">
            <a:avLst/>
          </a:prstGeom>
          <a:noFill/>
        </p:spPr>
        <p:txBody>
          <a:bodyPr wrap="square" rtlCol="0">
            <a:spAutoFit/>
          </a:bodyPr>
          <a:lstStyle/>
          <a:p>
            <a:pPr marL="171450" lvl="0" indent="-171450" defTabSz="914367">
              <a:spcAft>
                <a:spcPts val="300"/>
              </a:spcAft>
              <a:buFont typeface="Wingdings" panose="05000000000000000000" pitchFamily="2" charset="2"/>
              <a:buChar char="ü"/>
              <a:defRPr/>
            </a:pPr>
            <a:r>
              <a:rPr lang="en-US" sz="1000" b="1">
                <a:cs typeface="Segoe UI"/>
              </a:rPr>
              <a:t>Docs</a:t>
            </a:r>
            <a:r>
              <a:rPr kumimoji="0" lang="en-US" sz="1000" b="0" i="0" u="none" strike="noStrike" kern="1200" cap="none" spc="0" normalizeH="0" baseline="0" noProof="0">
                <a:ln>
                  <a:noFill/>
                </a:ln>
                <a:effectLst/>
                <a:uLnTx/>
                <a:uFillTx/>
                <a:latin typeface="Segoe UI"/>
                <a:ea typeface="+mn-ea"/>
                <a:cs typeface="Segoe UI"/>
              </a:rPr>
              <a:t>:</a:t>
            </a:r>
            <a:r>
              <a:rPr kumimoji="0" lang="en-US" sz="1000" b="0" i="0" u="none" strike="noStrike" kern="1200" cap="none" spc="0" normalizeH="0" baseline="0" noProof="0">
                <a:ln>
                  <a:noFill/>
                </a:ln>
                <a:solidFill>
                  <a:prstClr val="black"/>
                </a:solidFill>
                <a:effectLst/>
                <a:uLnTx/>
                <a:uFillTx/>
                <a:latin typeface="Segoe UI"/>
                <a:ea typeface="+mn-ea"/>
                <a:cs typeface="Segoe UI"/>
              </a:rPr>
              <a:t> </a:t>
            </a:r>
            <a:r>
              <a:rPr lang="en-US" sz="1000" err="1">
                <a:solidFill>
                  <a:srgbClr val="C03BC4"/>
                </a:solidFill>
                <a:latin typeface="Segoe UI"/>
                <a:cs typeface="Segoe UI"/>
                <a:hlinkClick r:id="rId11">
                  <a:extLst>
                    <a:ext uri="{A12FA001-AC4F-418D-AE19-62706E023703}">
                      <ahyp:hlinkClr xmlns:ahyp="http://schemas.microsoft.com/office/drawing/2018/hyperlinkcolor" val="tx"/>
                    </a:ext>
                  </a:extLst>
                </a:hlinkClick>
              </a:rPr>
              <a:t>Arquitectura</a:t>
            </a:r>
            <a:r>
              <a:rPr lang="en-US" sz="1000">
                <a:solidFill>
                  <a:srgbClr val="C03BC4"/>
                </a:solidFill>
                <a:latin typeface="Segoe UI"/>
                <a:cs typeface="Segoe UI"/>
                <a:hlinkClick r:id="rId11">
                  <a:extLst>
                    <a:ext uri="{A12FA001-AC4F-418D-AE19-62706E023703}">
                      <ahyp:hlinkClr xmlns:ahyp="http://schemas.microsoft.com/office/drawing/2018/hyperlinkcolor" val="tx"/>
                    </a:ext>
                  </a:extLst>
                </a:hlinkClick>
              </a:rPr>
              <a:t> de </a:t>
            </a:r>
            <a:r>
              <a:rPr lang="en-US" sz="1000" err="1">
                <a:solidFill>
                  <a:srgbClr val="C03BC4"/>
                </a:solidFill>
                <a:latin typeface="Segoe UI"/>
                <a:cs typeface="Segoe UI"/>
                <a:hlinkClick r:id="rId11">
                  <a:extLst>
                    <a:ext uri="{A12FA001-AC4F-418D-AE19-62706E023703}">
                      <ahyp:hlinkClr xmlns:ahyp="http://schemas.microsoft.com/office/drawing/2018/hyperlinkcolor" val="tx"/>
                    </a:ext>
                  </a:extLst>
                </a:hlinkClick>
              </a:rPr>
              <a:t>colaboración</a:t>
            </a:r>
            <a:r>
              <a:rPr lang="en-US" sz="1000">
                <a:solidFill>
                  <a:srgbClr val="C03BC4"/>
                </a:solidFill>
                <a:latin typeface="Segoe UI"/>
                <a:cs typeface="Segoe UI"/>
                <a:hlinkClick r:id="rId11">
                  <a:extLst>
                    <a:ext uri="{A12FA001-AC4F-418D-AE19-62706E023703}">
                      <ahyp:hlinkClr xmlns:ahyp="http://schemas.microsoft.com/office/drawing/2018/hyperlinkcolor" val="tx"/>
                    </a:ext>
                  </a:extLst>
                </a:hlinkClick>
              </a:rPr>
              <a:t> moderna</a:t>
            </a:r>
            <a:r>
              <a:rPr lang="en-US" sz="1000">
                <a:solidFill>
                  <a:srgbClr val="C03BC4"/>
                </a:solidFill>
                <a:latin typeface="Segoe UI"/>
                <a:cs typeface="Segoe UI"/>
              </a:rPr>
              <a:t> </a:t>
            </a:r>
            <a:r>
              <a:rPr lang="es-MX" sz="1000">
                <a:solidFill>
                  <a:prstClr val="black"/>
                </a:solidFill>
                <a:cs typeface="Segoe UI"/>
              </a:rPr>
              <a:t>Guía de escenarios centrados en las personas</a:t>
            </a:r>
            <a:endParaRPr kumimoji="0" lang="en-US" sz="1000" b="0" i="0" u="none" strike="noStrike" kern="1200" cap="none" spc="0" normalizeH="0" baseline="0" noProof="0">
              <a:ln>
                <a:noFill/>
              </a:ln>
              <a:solidFill>
                <a:prstClr val="black"/>
              </a:solidFill>
              <a:effectLst/>
              <a:uLnTx/>
              <a:uFillTx/>
              <a:latin typeface="Segoe UI"/>
              <a:ea typeface="+mn-ea"/>
              <a:cs typeface="Segoe UI"/>
            </a:endParaRPr>
          </a:p>
          <a:p>
            <a:pPr marL="171450" lvl="0" indent="-171450" defTabSz="914367">
              <a:spcAft>
                <a:spcPts val="300"/>
              </a:spcAft>
              <a:buFont typeface="Wingdings" panose="05000000000000000000" pitchFamily="2" charset="2"/>
              <a:buChar char="ü"/>
              <a:defRPr/>
            </a:pPr>
            <a:r>
              <a:rPr lang="en-US" sz="1000" b="1" err="1">
                <a:cs typeface="Segoe UI"/>
              </a:rPr>
              <a:t>Curso</a:t>
            </a:r>
            <a:r>
              <a:rPr kumimoji="0" lang="en-US" sz="1000" b="0" i="0" u="none" strike="noStrike" kern="1200" cap="none" spc="0" normalizeH="0" baseline="0" noProof="0">
                <a:ln>
                  <a:noFill/>
                </a:ln>
                <a:effectLst/>
                <a:uLnTx/>
                <a:uFillTx/>
                <a:latin typeface="Segoe UI"/>
                <a:ea typeface="+mn-ea"/>
                <a:cs typeface="Segoe UI"/>
              </a:rPr>
              <a:t>: </a:t>
            </a:r>
            <a:r>
              <a:rPr lang="es-MX" sz="1000">
                <a:solidFill>
                  <a:srgbClr val="C03BC4"/>
                </a:solidFill>
                <a:latin typeface="Segoe UI"/>
                <a:cs typeface="Segoe UI"/>
                <a:hlinkClick r:id="rId6">
                  <a:extLst>
                    <a:ext uri="{A12FA001-AC4F-418D-AE19-62706E023703}">
                      <ahyp:hlinkClr xmlns:ahyp="http://schemas.microsoft.com/office/drawing/2018/hyperlinkcolor" val="tx"/>
                    </a:ext>
                  </a:extLst>
                </a:hlinkClick>
              </a:rPr>
              <a:t>Cree mensajes eficaces para </a:t>
            </a:r>
            <a:r>
              <a:rPr lang="es-MX" sz="1000" err="1">
                <a:solidFill>
                  <a:srgbClr val="C03BC4"/>
                </a:solidFill>
                <a:latin typeface="Segoe UI"/>
                <a:cs typeface="Segoe UI"/>
                <a:hlinkClick r:id="rId6">
                  <a:extLst>
                    <a:ext uri="{A12FA001-AC4F-418D-AE19-62706E023703}">
                      <ahyp:hlinkClr xmlns:ahyp="http://schemas.microsoft.com/office/drawing/2018/hyperlinkcolor" val="tx"/>
                    </a:ext>
                  </a:extLst>
                </a:hlinkClick>
              </a:rPr>
              <a:t>Copilot</a:t>
            </a:r>
            <a:r>
              <a:rPr lang="es-MX" sz="1000">
                <a:solidFill>
                  <a:srgbClr val="C03BC4"/>
                </a:solidFill>
                <a:latin typeface="Segoe UI"/>
                <a:cs typeface="Segoe UI"/>
                <a:hlinkClick r:id="rId6">
                  <a:extLst>
                    <a:ext uri="{A12FA001-AC4F-418D-AE19-62706E023703}">
                      <ahyp:hlinkClr xmlns:ahyp="http://schemas.microsoft.com/office/drawing/2018/hyperlinkcolor" val="tx"/>
                    </a:ext>
                  </a:extLst>
                </a:hlinkClick>
              </a:rPr>
              <a:t> para Microsoft 365</a:t>
            </a:r>
            <a:r>
              <a:rPr lang="es-MX" sz="1000">
                <a:solidFill>
                  <a:srgbClr val="C03BC4"/>
                </a:solidFill>
                <a:latin typeface="Segoe UI"/>
                <a:cs typeface="Segoe UI"/>
              </a:rPr>
              <a:t> </a:t>
            </a:r>
            <a:r>
              <a:rPr kumimoji="0" lang="en-US" sz="1000" b="0" i="0" u="none" strike="noStrike" kern="1200" cap="none" spc="0" normalizeH="0" baseline="0" noProof="0">
                <a:ln>
                  <a:noFill/>
                </a:ln>
                <a:effectLst/>
                <a:uLnTx/>
                <a:uFillTx/>
                <a:latin typeface="Segoe UI"/>
                <a:ea typeface="+mn-ea"/>
                <a:cs typeface="Segoe UI"/>
              </a:rPr>
              <a:t>(2 </a:t>
            </a:r>
            <a:r>
              <a:rPr kumimoji="0" lang="en-US" sz="1000" b="0" i="0" u="none" strike="noStrike" kern="1200" cap="none" spc="0" normalizeH="0" baseline="0" noProof="0" err="1">
                <a:ln>
                  <a:noFill/>
                </a:ln>
                <a:effectLst/>
                <a:uLnTx/>
                <a:uFillTx/>
                <a:latin typeface="Segoe UI"/>
                <a:ea typeface="+mn-ea"/>
                <a:cs typeface="Segoe UI"/>
              </a:rPr>
              <a:t>hrs</a:t>
            </a:r>
            <a:r>
              <a:rPr kumimoji="0" lang="en-US" sz="1000" b="0" i="0" u="none" strike="noStrike" kern="1200" cap="none" spc="0" normalizeH="0" baseline="0" noProof="0">
                <a:ln>
                  <a:noFill/>
                </a:ln>
                <a:effectLst/>
                <a:uLnTx/>
                <a:uFillTx/>
                <a:latin typeface="Segoe UI"/>
                <a:ea typeface="+mn-ea"/>
                <a:cs typeface="Segoe UI"/>
              </a:rPr>
              <a:t>)</a:t>
            </a:r>
            <a:endParaRPr kumimoji="0" lang="en-US" sz="1000" b="0" i="0" u="none" strike="noStrike" kern="1200" cap="none" spc="0" normalizeH="0" baseline="0" noProof="0">
              <a:ln>
                <a:noFill/>
              </a:ln>
              <a:effectLst/>
              <a:uLnTx/>
              <a:uFillTx/>
              <a:latin typeface="Segoe UI"/>
              <a:ea typeface="+mn-ea"/>
              <a:cs typeface="Segoe UI" panose="020B0502040204020203" pitchFamily="34" charset="0"/>
            </a:endParaRPr>
          </a:p>
          <a:p>
            <a:pPr marL="0" marR="0" lvl="0" indent="0" algn="l" defTabSz="914367" rtl="0" eaLnBrk="1" fontAlgn="auto" latinLnBrk="0" hangingPunct="1">
              <a:lnSpc>
                <a:spcPct val="100000"/>
              </a:lnSpc>
              <a:spcBef>
                <a:spcPts val="0"/>
              </a:spcBef>
              <a:spcAft>
                <a:spcPts val="30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a:endParaRPr>
          </a:p>
        </p:txBody>
      </p:sp>
      <p:sp>
        <p:nvSpPr>
          <p:cNvPr id="16" name="TextBox 15">
            <a:extLst>
              <a:ext uri="{FF2B5EF4-FFF2-40B4-BE49-F238E27FC236}">
                <a16:creationId xmlns:a16="http://schemas.microsoft.com/office/drawing/2014/main" id="{7CB5C46C-E59E-1674-4AFF-3F40C689C456}"/>
              </a:ext>
            </a:extLst>
          </p:cNvPr>
          <p:cNvSpPr txBox="1"/>
          <p:nvPr/>
        </p:nvSpPr>
        <p:spPr>
          <a:xfrm>
            <a:off x="88672" y="4146906"/>
            <a:ext cx="1051680" cy="572464"/>
          </a:xfrm>
          <a:prstGeom prst="rect">
            <a:avLst/>
          </a:prstGeom>
          <a:noFill/>
        </p:spPr>
        <p:txBody>
          <a:bodyPr wrap="square" lIns="182880" tIns="146304" rIns="182880" bIns="146304"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000" b="1" i="0" u="none" strike="noStrike" kern="1200" cap="all" spc="0" normalizeH="0" baseline="0" noProof="0">
                <a:ln>
                  <a:noFill/>
                </a:ln>
                <a:solidFill>
                  <a:srgbClr val="8661C5"/>
                </a:solidFill>
                <a:effectLst/>
                <a:uLnTx/>
                <a:uFillTx/>
                <a:latin typeface="Segoe UI Semibold"/>
                <a:ea typeface="+mn-ea"/>
                <a:cs typeface="Segoe UI" panose="020B0502040204020203" pitchFamily="34" charset="0"/>
              </a:rPr>
              <a:t>Technical Readiness</a:t>
            </a:r>
          </a:p>
        </p:txBody>
      </p:sp>
      <p:sp>
        <p:nvSpPr>
          <p:cNvPr id="5" name="Rectangle: Rounded Corners 10">
            <a:extLst>
              <a:ext uri="{FF2B5EF4-FFF2-40B4-BE49-F238E27FC236}">
                <a16:creationId xmlns:a16="http://schemas.microsoft.com/office/drawing/2014/main" id="{8F6E7EF0-2636-DFC2-3906-05F554D4F9D1}"/>
              </a:ext>
            </a:extLst>
          </p:cNvPr>
          <p:cNvSpPr/>
          <p:nvPr/>
        </p:nvSpPr>
        <p:spPr>
          <a:xfrm>
            <a:off x="1228318" y="1407571"/>
            <a:ext cx="2322542" cy="40630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b="1" err="1">
                <a:solidFill>
                  <a:srgbClr val="FFFFFF"/>
                </a:solidFill>
                <a:latin typeface="Segoe UI Semibold"/>
                <a:cs typeface="Segoe UI" panose="020B0502040204020203" pitchFamily="34" charset="0"/>
              </a:rPr>
              <a:t>Prepárate</a:t>
            </a: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25" name="TextBox 24">
            <a:extLst>
              <a:ext uri="{FF2B5EF4-FFF2-40B4-BE49-F238E27FC236}">
                <a16:creationId xmlns:a16="http://schemas.microsoft.com/office/drawing/2014/main" id="{627D7DDD-3C71-9591-7827-4AE27AC7A178}"/>
              </a:ext>
            </a:extLst>
          </p:cNvPr>
          <p:cNvSpPr txBox="1"/>
          <p:nvPr/>
        </p:nvSpPr>
        <p:spPr>
          <a:xfrm>
            <a:off x="1144841" y="4319039"/>
            <a:ext cx="2552400" cy="1990288"/>
          </a:xfrm>
          <a:prstGeom prst="rect">
            <a:avLst/>
          </a:prstGeom>
          <a:noFill/>
        </p:spPr>
        <p:txBody>
          <a:bodyPr wrap="square" lIns="91440" tIns="45720" rIns="91440" bIns="4572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171450" lvl="0" indent="-171450" algn="l" defTabSz="914367" fontAlgn="auto">
              <a:spcBef>
                <a:spcPts val="1000"/>
              </a:spcBef>
              <a:spcAft>
                <a:spcPts val="0"/>
              </a:spcAft>
              <a:buFont typeface="Wingdings 2" panose="05020102010507070707" pitchFamily="18" charset="2"/>
              <a:buChar char="P"/>
              <a:defRPr/>
            </a:pPr>
            <a:r>
              <a:rPr lang="en-US" sz="1000" b="1" err="1">
                <a:solidFill>
                  <a:schemeClr val="tx1"/>
                </a:solidFill>
                <a:cs typeface="Segoe UI"/>
              </a:rPr>
              <a:t>Curso</a:t>
            </a:r>
            <a:r>
              <a:rPr kumimoji="0" lang="en-US" sz="1000" b="0" i="0" u="none" strike="noStrike" kern="1200" cap="none" spc="0" normalizeH="0" baseline="0" noProof="0">
                <a:ln>
                  <a:noFill/>
                </a:ln>
                <a:solidFill>
                  <a:schemeClr val="tx1"/>
                </a:solidFill>
                <a:effectLst/>
                <a:uLnTx/>
                <a:uFillTx/>
                <a:latin typeface="Segoe UI"/>
                <a:ea typeface="+mn-ea"/>
                <a:cs typeface="Segoe UI"/>
              </a:rPr>
              <a:t>:</a:t>
            </a:r>
            <a:r>
              <a:rPr kumimoji="0" lang="en-US" sz="1000" b="0" i="0" u="none" strike="noStrike" kern="1200" cap="none" spc="0" normalizeH="0" baseline="0" noProof="0">
                <a:ln>
                  <a:noFill/>
                </a:ln>
                <a:solidFill>
                  <a:prstClr val="black"/>
                </a:solidFill>
                <a:effectLst/>
                <a:uLnTx/>
                <a:uFillTx/>
                <a:latin typeface="Segoe UI"/>
                <a:ea typeface="+mn-ea"/>
                <a:cs typeface="Segoe UI"/>
              </a:rPr>
              <a:t> </a:t>
            </a:r>
            <a:r>
              <a:rPr lang="es-MX" sz="1000">
                <a:solidFill>
                  <a:srgbClr val="C03BC4"/>
                </a:solidFill>
                <a:latin typeface="Segoe UI"/>
                <a:hlinkClick r:id="rId12">
                  <a:extLst>
                    <a:ext uri="{A12FA001-AC4F-418D-AE19-62706E023703}">
                      <ahyp:hlinkClr xmlns:ahyp="http://schemas.microsoft.com/office/drawing/2018/hyperlinkcolor" val="tx"/>
                    </a:ext>
                  </a:extLst>
                </a:hlinkClick>
              </a:rPr>
              <a:t>Introducción a </a:t>
            </a:r>
            <a:r>
              <a:rPr lang="es-MX" sz="1000" err="1">
                <a:solidFill>
                  <a:srgbClr val="C03BC4"/>
                </a:solidFill>
                <a:latin typeface="Segoe UI"/>
                <a:hlinkClick r:id="rId12">
                  <a:extLst>
                    <a:ext uri="{A12FA001-AC4F-418D-AE19-62706E023703}">
                      <ahyp:hlinkClr xmlns:ahyp="http://schemas.microsoft.com/office/drawing/2018/hyperlinkcolor" val="tx"/>
                    </a:ext>
                  </a:extLst>
                </a:hlinkClick>
              </a:rPr>
              <a:t>Copilot</a:t>
            </a:r>
            <a:r>
              <a:rPr lang="es-MX" sz="1000">
                <a:solidFill>
                  <a:srgbClr val="C03BC4"/>
                </a:solidFill>
                <a:latin typeface="Segoe UI"/>
                <a:hlinkClick r:id="rId12">
                  <a:extLst>
                    <a:ext uri="{A12FA001-AC4F-418D-AE19-62706E023703}">
                      <ahyp:hlinkClr xmlns:ahyp="http://schemas.microsoft.com/office/drawing/2018/hyperlinkcolor" val="tx"/>
                    </a:ext>
                  </a:extLst>
                </a:hlinkClick>
              </a:rPr>
              <a:t> para Microsoft 365</a:t>
            </a:r>
            <a:r>
              <a:rPr lang="es-MX" sz="1000">
                <a:solidFill>
                  <a:srgbClr val="C03BC4"/>
                </a:solidFill>
                <a:latin typeface="Segoe UI"/>
              </a:rPr>
              <a:t> </a:t>
            </a:r>
            <a:r>
              <a:rPr kumimoji="0" lang="en-US" sz="1000" b="0" i="0" u="none" strike="noStrike" kern="1200" cap="none" spc="0" normalizeH="0" baseline="0" noProof="0">
                <a:ln>
                  <a:noFill/>
                </a:ln>
                <a:solidFill>
                  <a:schemeClr val="tx1"/>
                </a:solidFill>
                <a:effectLst/>
                <a:uLnTx/>
                <a:uFillTx/>
                <a:latin typeface="Segoe UI"/>
                <a:ea typeface="+mn-ea"/>
                <a:cs typeface="Segoe UI"/>
              </a:rPr>
              <a:t>(2 </a:t>
            </a:r>
            <a:r>
              <a:rPr kumimoji="0" lang="en-US" sz="1000" b="0" i="0" u="none" strike="noStrike" kern="1200" cap="none" spc="0" normalizeH="0" baseline="0" noProof="0" err="1">
                <a:ln>
                  <a:noFill/>
                </a:ln>
                <a:solidFill>
                  <a:schemeClr val="tx1"/>
                </a:solidFill>
                <a:effectLst/>
                <a:uLnTx/>
                <a:uFillTx/>
                <a:latin typeface="Segoe UI"/>
                <a:ea typeface="+mn-ea"/>
                <a:cs typeface="Segoe UI"/>
              </a:rPr>
              <a:t>hrs</a:t>
            </a:r>
            <a:r>
              <a:rPr kumimoji="0" lang="en-US" sz="1000" b="0" i="0" u="none" strike="noStrike" kern="1200" cap="none" spc="0" normalizeH="0" baseline="0" noProof="0">
                <a:ln>
                  <a:noFill/>
                </a:ln>
                <a:solidFill>
                  <a:schemeClr val="tx1"/>
                </a:solidFill>
                <a:effectLst/>
                <a:uLnTx/>
                <a:uFillTx/>
                <a:latin typeface="Segoe UI"/>
                <a:ea typeface="+mn-ea"/>
                <a:cs typeface="Segoe UI"/>
              </a:rPr>
              <a:t>)</a:t>
            </a:r>
          </a:p>
          <a:p>
            <a:pPr marL="171450" marR="0" lvl="0" indent="-171450" algn="l" defTabSz="932472" rtl="0" eaLnBrk="1" fontAlgn="base" latinLnBrk="0" hangingPunct="1">
              <a:lnSpc>
                <a:spcPct val="90000"/>
              </a:lnSpc>
              <a:spcBef>
                <a:spcPts val="1000"/>
              </a:spcBef>
              <a:spcAft>
                <a:spcPts val="0"/>
              </a:spcAft>
              <a:buClrTx/>
              <a:buSzTx/>
              <a:buFont typeface="Wingdings 2" panose="05020102010507070707" pitchFamily="18" charset="2"/>
              <a:buChar char="P"/>
              <a:tabLst/>
              <a:defRPr/>
            </a:pPr>
            <a:r>
              <a:rPr kumimoji="0" lang="en-US" sz="1000" b="1" i="0" u="none" strike="noStrike" kern="1200" cap="none" spc="0" normalizeH="0" baseline="0" noProof="0">
                <a:ln>
                  <a:noFill/>
                </a:ln>
                <a:solidFill>
                  <a:schemeClr val="tx1"/>
                </a:solidFill>
                <a:effectLst/>
                <a:uLnTx/>
                <a:uFillTx/>
                <a:latin typeface="Segoe UI"/>
                <a:ea typeface="+mn-ea"/>
                <a:cs typeface="+mn-cs"/>
              </a:rPr>
              <a:t>Video</a:t>
            </a:r>
            <a:r>
              <a:rPr kumimoji="0" lang="en-US" sz="1000" b="0" i="0" u="none" strike="noStrike" kern="1200" cap="none" spc="0" normalizeH="0" baseline="0" noProof="0">
                <a:ln>
                  <a:noFill/>
                </a:ln>
                <a:solidFill>
                  <a:schemeClr val="tx1"/>
                </a:solidFill>
                <a:effectLst/>
                <a:uLnTx/>
                <a:uFillTx/>
                <a:latin typeface="Segoe UI"/>
                <a:ea typeface="+mn-ea"/>
                <a:cs typeface="+mn-cs"/>
              </a:rPr>
              <a:t>: </a:t>
            </a:r>
            <a:r>
              <a:rPr lang="en-US" sz="1000" err="1">
                <a:solidFill>
                  <a:srgbClr val="C03BC4"/>
                </a:solidFill>
                <a:latin typeface="Segoe UI"/>
                <a:hlinkClick r:id="rId13">
                  <a:extLst>
                    <a:ext uri="{A12FA001-AC4F-418D-AE19-62706E023703}">
                      <ahyp:hlinkClr xmlns:ahyp="http://schemas.microsoft.com/office/drawing/2018/hyperlinkcolor" val="tx"/>
                    </a:ext>
                  </a:extLst>
                </a:hlinkClick>
              </a:rPr>
              <a:t>Cómo</a:t>
            </a:r>
            <a:r>
              <a:rPr lang="en-US" sz="1000">
                <a:solidFill>
                  <a:srgbClr val="C03BC4"/>
                </a:solidFill>
                <a:latin typeface="Segoe UI"/>
                <a:hlinkClick r:id="rId13">
                  <a:extLst>
                    <a:ext uri="{A12FA001-AC4F-418D-AE19-62706E023703}">
                      <ahyp:hlinkClr xmlns:ahyp="http://schemas.microsoft.com/office/drawing/2018/hyperlinkcolor" val="tx"/>
                    </a:ext>
                  </a:extLst>
                </a:hlinkClick>
              </a:rPr>
              <a:t> </a:t>
            </a:r>
            <a:r>
              <a:rPr lang="en-US" sz="1000" err="1">
                <a:solidFill>
                  <a:srgbClr val="C03BC4"/>
                </a:solidFill>
                <a:latin typeface="Segoe UI"/>
                <a:hlinkClick r:id="rId13">
                  <a:extLst>
                    <a:ext uri="{A12FA001-AC4F-418D-AE19-62706E023703}">
                      <ahyp:hlinkClr xmlns:ahyp="http://schemas.microsoft.com/office/drawing/2018/hyperlinkcolor" val="tx"/>
                    </a:ext>
                  </a:extLst>
                </a:hlinkClick>
              </a:rPr>
              <a:t>funciona</a:t>
            </a:r>
            <a:r>
              <a:rPr lang="en-US" sz="1000">
                <a:solidFill>
                  <a:srgbClr val="C03BC4"/>
                </a:solidFill>
                <a:latin typeface="Segoe UI"/>
                <a:hlinkClick r:id="rId13">
                  <a:extLst>
                    <a:ext uri="{A12FA001-AC4F-418D-AE19-62706E023703}">
                      <ahyp:hlinkClr xmlns:ahyp="http://schemas.microsoft.com/office/drawing/2018/hyperlinkcolor" val="tx"/>
                    </a:ext>
                  </a:extLst>
                </a:hlinkClick>
              </a:rPr>
              <a:t> Microsoft 365 Copilot</a:t>
            </a:r>
            <a:r>
              <a:rPr kumimoji="0" lang="en-US" sz="1000" b="0" i="0" u="none" strike="noStrike" kern="1200" cap="none" spc="0" normalizeH="0" baseline="0" noProof="0">
                <a:ln>
                  <a:noFill/>
                </a:ln>
                <a:solidFill>
                  <a:srgbClr val="505050"/>
                </a:solidFill>
                <a:effectLst/>
                <a:uLnTx/>
                <a:uFillTx/>
                <a:latin typeface="Segoe UI"/>
                <a:ea typeface="+mn-ea"/>
                <a:cs typeface="+mn-cs"/>
              </a:rPr>
              <a:t> </a:t>
            </a:r>
            <a:r>
              <a:rPr kumimoji="0" lang="en-US" sz="1000" b="0" i="0" u="none" strike="noStrike" kern="1200" cap="none" spc="0" normalizeH="0" baseline="0" noProof="0">
                <a:ln>
                  <a:noFill/>
                </a:ln>
                <a:solidFill>
                  <a:prstClr val="black"/>
                </a:solidFill>
                <a:effectLst/>
                <a:uLnTx/>
                <a:uFillTx/>
                <a:latin typeface="Segoe UI"/>
                <a:ea typeface="+mn-ea"/>
                <a:cs typeface="+mn-cs"/>
              </a:rPr>
              <a:t>(10 min)</a:t>
            </a:r>
          </a:p>
          <a:p>
            <a:pPr marL="171450" marR="0" lvl="0" indent="-171450" algn="l" defTabSz="932472" rtl="0" eaLnBrk="1" fontAlgn="base" latinLnBrk="0" hangingPunct="1">
              <a:lnSpc>
                <a:spcPct val="90000"/>
              </a:lnSpc>
              <a:spcBef>
                <a:spcPts val="1000"/>
              </a:spcBef>
              <a:spcAft>
                <a:spcPts val="0"/>
              </a:spcAft>
              <a:buClrTx/>
              <a:buSzTx/>
              <a:buFont typeface="Wingdings 2" panose="05020102010507070707" pitchFamily="18" charset="2"/>
              <a:buChar char="P"/>
              <a:tabLst/>
              <a:defRPr/>
            </a:pPr>
            <a:r>
              <a:rPr kumimoji="0" lang="en-US" sz="1000" b="1" i="0" u="none" strike="noStrike" kern="1200" cap="none" spc="0" normalizeH="0" baseline="0" noProof="0">
                <a:ln>
                  <a:noFill/>
                </a:ln>
                <a:solidFill>
                  <a:schemeClr val="tx1"/>
                </a:solidFill>
                <a:effectLst/>
                <a:uLnTx/>
                <a:uFillTx/>
                <a:latin typeface="Segoe UI"/>
                <a:ea typeface="+mn-ea"/>
                <a:cs typeface="+mn-cs"/>
              </a:rPr>
              <a:t>Video</a:t>
            </a:r>
            <a:r>
              <a:rPr kumimoji="0" lang="en-US" sz="1000" b="0" i="0" u="none" strike="noStrike" kern="1200" cap="none" spc="0" normalizeH="0" baseline="0" noProof="0">
                <a:ln>
                  <a:noFill/>
                </a:ln>
                <a:solidFill>
                  <a:schemeClr val="tx1"/>
                </a:solidFill>
                <a:effectLst/>
                <a:uLnTx/>
                <a:uFillTx/>
                <a:latin typeface="Segoe UI"/>
                <a:ea typeface="+mn-ea"/>
                <a:cs typeface="+mn-cs"/>
              </a:rPr>
              <a:t>:</a:t>
            </a:r>
            <a:r>
              <a:rPr kumimoji="0" lang="en-US" sz="1000" b="0" i="0" u="none" strike="noStrike" kern="1200" cap="none" spc="0" normalizeH="0" baseline="0" noProof="0">
                <a:ln>
                  <a:noFill/>
                </a:ln>
                <a:solidFill>
                  <a:srgbClr val="000000"/>
                </a:solidFill>
                <a:effectLst/>
                <a:uLnTx/>
                <a:uFillTx/>
                <a:latin typeface="Segoe UI"/>
                <a:ea typeface="+mn-ea"/>
                <a:cs typeface="+mn-cs"/>
              </a:rPr>
              <a:t> </a:t>
            </a:r>
            <a:r>
              <a:rPr lang="es-MX" sz="1000">
                <a:solidFill>
                  <a:srgbClr val="C03BC4"/>
                </a:solidFill>
                <a:latin typeface="Segoe UI"/>
                <a:hlinkClick r:id="rId14">
                  <a:extLst>
                    <a:ext uri="{A12FA001-AC4F-418D-AE19-62706E023703}">
                      <ahyp:hlinkClr xmlns:ahyp="http://schemas.microsoft.com/office/drawing/2018/hyperlinkcolor" val="tx"/>
                    </a:ext>
                  </a:extLst>
                </a:hlinkClick>
              </a:rPr>
              <a:t>Cómo prepararse para Microsoft 365 </a:t>
            </a:r>
            <a:r>
              <a:rPr lang="es-MX" sz="1000" err="1">
                <a:solidFill>
                  <a:srgbClr val="C03BC4"/>
                </a:solidFill>
                <a:latin typeface="Segoe UI"/>
                <a:hlinkClick r:id="rId14">
                  <a:extLst>
                    <a:ext uri="{A12FA001-AC4F-418D-AE19-62706E023703}">
                      <ahyp:hlinkClr xmlns:ahyp="http://schemas.microsoft.com/office/drawing/2018/hyperlinkcolor" val="tx"/>
                    </a:ext>
                  </a:extLst>
                </a:hlinkClick>
              </a:rPr>
              <a:t>Copilot</a:t>
            </a:r>
            <a:r>
              <a:rPr kumimoji="0" lang="en-US" sz="1000" b="0" i="0" u="none" strike="noStrike" kern="1200" cap="none" spc="0" normalizeH="0" baseline="0" noProof="0">
                <a:ln>
                  <a:noFill/>
                </a:ln>
                <a:solidFill>
                  <a:prstClr val="black"/>
                </a:solidFill>
                <a:effectLst/>
                <a:uLnTx/>
                <a:uFillTx/>
                <a:latin typeface="Segoe UI"/>
                <a:ea typeface="+mn-ea"/>
                <a:cs typeface="+mn-cs"/>
              </a:rPr>
              <a:t>(9 min)</a:t>
            </a:r>
          </a:p>
          <a:p>
            <a:pPr marL="171450" marR="0" lvl="0" indent="-171450" algn="l" defTabSz="932472" rtl="0" eaLnBrk="1" fontAlgn="base" latinLnBrk="0" hangingPunct="1">
              <a:lnSpc>
                <a:spcPct val="90000"/>
              </a:lnSpc>
              <a:spcBef>
                <a:spcPts val="1000"/>
              </a:spcBef>
              <a:spcAft>
                <a:spcPts val="0"/>
              </a:spcAft>
              <a:buClrTx/>
              <a:buSzTx/>
              <a:buFont typeface="Wingdings 2" panose="05020102010507070707" pitchFamily="18" charset="2"/>
              <a:buChar char="P"/>
              <a:tabLst/>
              <a:defRPr/>
            </a:pPr>
            <a:r>
              <a:rPr kumimoji="0" lang="en-US" sz="1000" b="1" i="0" u="none" strike="noStrike" kern="1200" cap="none" spc="0" normalizeH="0" baseline="0" noProof="0">
                <a:ln>
                  <a:noFill/>
                </a:ln>
                <a:solidFill>
                  <a:schemeClr val="tx1"/>
                </a:solidFill>
                <a:effectLst/>
                <a:uLnTx/>
                <a:uFillTx/>
                <a:latin typeface="Segoe UI"/>
                <a:ea typeface="+mn-ea"/>
                <a:cs typeface="+mn-cs"/>
              </a:rPr>
              <a:t>Docs</a:t>
            </a:r>
            <a:r>
              <a:rPr kumimoji="0" lang="en-US" sz="1000" b="0" i="0" u="none" strike="noStrike" kern="1200" cap="none" spc="0" normalizeH="0" baseline="0" noProof="0">
                <a:ln>
                  <a:noFill/>
                </a:ln>
                <a:solidFill>
                  <a:schemeClr val="tx1"/>
                </a:solidFill>
                <a:effectLst/>
                <a:uLnTx/>
                <a:uFillTx/>
                <a:latin typeface="Segoe UI"/>
                <a:ea typeface="+mn-ea"/>
                <a:cs typeface="+mn-cs"/>
              </a:rPr>
              <a:t>:</a:t>
            </a:r>
            <a:r>
              <a:rPr kumimoji="0" lang="en-US" sz="1000" b="0" i="0" u="none" strike="noStrike" kern="1200" cap="none" spc="0" normalizeH="0" baseline="0" noProof="0">
                <a:ln>
                  <a:noFill/>
                </a:ln>
                <a:solidFill>
                  <a:prstClr val="black"/>
                </a:solidFill>
                <a:effectLst/>
                <a:uLnTx/>
                <a:uFillTx/>
                <a:latin typeface="Segoe UI"/>
                <a:ea typeface="+mn-ea"/>
                <a:cs typeface="+mn-cs"/>
              </a:rPr>
              <a:t> </a:t>
            </a:r>
            <a:r>
              <a:rPr lang="es-MX" sz="1000">
                <a:solidFill>
                  <a:srgbClr val="C03BC4"/>
                </a:solidFill>
                <a:latin typeface="Segoe UI"/>
                <a:hlinkClick r:id="rId15">
                  <a:extLst>
                    <a:ext uri="{A12FA001-AC4F-418D-AE19-62706E023703}">
                      <ahyp:hlinkClr xmlns:ahyp="http://schemas.microsoft.com/office/drawing/2018/hyperlinkcolor" val="tx"/>
                    </a:ext>
                  </a:extLst>
                </a:hlinkClick>
              </a:rPr>
              <a:t>Datos, privacidad y seguridad de Microsoft </a:t>
            </a:r>
            <a:r>
              <a:rPr lang="es-MX" sz="1000" err="1">
                <a:solidFill>
                  <a:srgbClr val="C03BC4"/>
                </a:solidFill>
                <a:latin typeface="Segoe UI"/>
                <a:hlinkClick r:id="rId15">
                  <a:extLst>
                    <a:ext uri="{A12FA001-AC4F-418D-AE19-62706E023703}">
                      <ahyp:hlinkClr xmlns:ahyp="http://schemas.microsoft.com/office/drawing/2018/hyperlinkcolor" val="tx"/>
                    </a:ext>
                  </a:extLst>
                </a:hlinkClick>
              </a:rPr>
              <a:t>Copilot</a:t>
            </a:r>
            <a:r>
              <a:rPr lang="es-MX" sz="1000">
                <a:solidFill>
                  <a:srgbClr val="C03BC4"/>
                </a:solidFill>
                <a:latin typeface="Segoe UI"/>
                <a:hlinkClick r:id="rId15">
                  <a:extLst>
                    <a:ext uri="{A12FA001-AC4F-418D-AE19-62706E023703}">
                      <ahyp:hlinkClr xmlns:ahyp="http://schemas.microsoft.com/office/drawing/2018/hyperlinkcolor" val="tx"/>
                    </a:ext>
                  </a:extLst>
                </a:hlinkClick>
              </a:rPr>
              <a:t> para Microsoft 365</a:t>
            </a:r>
            <a:endParaRPr lang="en-US" sz="1000">
              <a:solidFill>
                <a:srgbClr val="C03BC4"/>
              </a:solidFill>
              <a:latin typeface="Segoe UI"/>
            </a:endParaRPr>
          </a:p>
          <a:p>
            <a:pPr marL="171450" marR="0" lvl="0" indent="-171450" algn="l" defTabSz="932472" rtl="0" eaLnBrk="1" fontAlgn="base" latinLnBrk="0" hangingPunct="1">
              <a:lnSpc>
                <a:spcPct val="90000"/>
              </a:lnSpc>
              <a:spcBef>
                <a:spcPts val="1000"/>
              </a:spcBef>
              <a:spcAft>
                <a:spcPts val="0"/>
              </a:spcAft>
              <a:buClrTx/>
              <a:buSzTx/>
              <a:buFont typeface="Wingdings 2" panose="05020102010507070707" pitchFamily="18" charset="2"/>
              <a:buChar char="P"/>
              <a:tabLst/>
              <a:defRPr/>
            </a:pPr>
            <a:r>
              <a:rPr kumimoji="0" lang="en-US" sz="1000" b="1" i="0" u="none" strike="noStrike" kern="1200" cap="none" spc="0" normalizeH="0" baseline="0" noProof="0">
                <a:ln>
                  <a:noFill/>
                </a:ln>
                <a:solidFill>
                  <a:schemeClr val="tx1"/>
                </a:solidFill>
                <a:effectLst/>
                <a:uLnTx/>
                <a:uFillTx/>
                <a:latin typeface="Segoe UI"/>
                <a:ea typeface="+mn-ea"/>
                <a:cs typeface="Segoe UI"/>
              </a:rPr>
              <a:t>Docs</a:t>
            </a:r>
            <a:r>
              <a:rPr kumimoji="0" lang="en-US" sz="1000" b="0" i="0" u="none" strike="noStrike" kern="1200" cap="none" spc="0" normalizeH="0" baseline="0" noProof="0">
                <a:ln>
                  <a:noFill/>
                </a:ln>
                <a:solidFill>
                  <a:schemeClr val="tx1"/>
                </a:solidFill>
                <a:effectLst/>
                <a:uLnTx/>
                <a:uFillTx/>
                <a:latin typeface="Segoe UI"/>
                <a:ea typeface="+mn-ea"/>
                <a:cs typeface="Segoe UI"/>
              </a:rPr>
              <a:t>:</a:t>
            </a:r>
            <a:r>
              <a:rPr kumimoji="0" lang="en-US" sz="1000" b="0" i="0" u="none" strike="noStrike" kern="1200" cap="none" spc="0" normalizeH="0" baseline="0" noProof="0">
                <a:ln>
                  <a:noFill/>
                </a:ln>
                <a:solidFill>
                  <a:prstClr val="black"/>
                </a:solidFill>
                <a:effectLst/>
                <a:uLnTx/>
                <a:uFillTx/>
                <a:latin typeface="Segoe UI"/>
                <a:ea typeface="+mn-ea"/>
                <a:cs typeface="Segoe UI"/>
              </a:rPr>
              <a:t> </a:t>
            </a:r>
            <a:r>
              <a:rPr lang="pt-BR" sz="1000">
                <a:solidFill>
                  <a:srgbClr val="C03BC4"/>
                </a:solidFill>
                <a:latin typeface="Segoe UI"/>
                <a:hlinkClick r:id="rId16">
                  <a:extLst>
                    <a:ext uri="{A12FA001-AC4F-418D-AE19-62706E023703}">
                      <ahyp:hlinkClr xmlns:ahyp="http://schemas.microsoft.com/office/drawing/2018/hyperlinkcolor" val="tx"/>
                    </a:ext>
                  </a:extLst>
                </a:hlinkClick>
              </a:rPr>
              <a:t>Requisitos de Microsoft </a:t>
            </a:r>
            <a:r>
              <a:rPr lang="pt-BR" sz="1000" err="1">
                <a:solidFill>
                  <a:srgbClr val="C03BC4"/>
                </a:solidFill>
                <a:latin typeface="Segoe UI"/>
                <a:hlinkClick r:id="rId16">
                  <a:extLst>
                    <a:ext uri="{A12FA001-AC4F-418D-AE19-62706E023703}">
                      <ahyp:hlinkClr xmlns:ahyp="http://schemas.microsoft.com/office/drawing/2018/hyperlinkcolor" val="tx"/>
                    </a:ext>
                  </a:extLst>
                </a:hlinkClick>
              </a:rPr>
              <a:t>Copilot</a:t>
            </a:r>
            <a:r>
              <a:rPr lang="pt-BR" sz="1000">
                <a:solidFill>
                  <a:srgbClr val="C03BC4"/>
                </a:solidFill>
                <a:latin typeface="Segoe UI"/>
                <a:hlinkClick r:id="rId16">
                  <a:extLst>
                    <a:ext uri="{A12FA001-AC4F-418D-AE19-62706E023703}">
                      <ahyp:hlinkClr xmlns:ahyp="http://schemas.microsoft.com/office/drawing/2018/hyperlinkcolor" val="tx"/>
                    </a:ext>
                  </a:extLst>
                </a:hlinkClick>
              </a:rPr>
              <a:t> para Microsoft 365</a:t>
            </a:r>
            <a:endParaRPr lang="en-US" sz="1000">
              <a:solidFill>
                <a:srgbClr val="C03BC4"/>
              </a:solidFill>
              <a:latin typeface="Segoe UI"/>
            </a:endParaRPr>
          </a:p>
        </p:txBody>
      </p:sp>
      <p:sp>
        <p:nvSpPr>
          <p:cNvPr id="7" name="Rectangle: Rounded Corners 10">
            <a:extLst>
              <a:ext uri="{FF2B5EF4-FFF2-40B4-BE49-F238E27FC236}">
                <a16:creationId xmlns:a16="http://schemas.microsoft.com/office/drawing/2014/main" id="{5FAD18D2-F0A0-751C-6272-2EA0701031ED}"/>
              </a:ext>
            </a:extLst>
          </p:cNvPr>
          <p:cNvSpPr/>
          <p:nvPr/>
        </p:nvSpPr>
        <p:spPr>
          <a:xfrm>
            <a:off x="3887111" y="1411599"/>
            <a:ext cx="2322542" cy="40630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b="1" err="1">
                <a:solidFill>
                  <a:srgbClr val="FFFFFF"/>
                </a:solidFill>
                <a:latin typeface="Segoe UI Semibold"/>
                <a:cs typeface="Segoe UI" panose="020B0502040204020203" pitchFamily="34" charset="0"/>
              </a:rPr>
              <a:t>Incorpore</a:t>
            </a:r>
            <a:r>
              <a:rPr lang="en-US" sz="1400" b="1">
                <a:solidFill>
                  <a:srgbClr val="FFFFFF"/>
                </a:solidFill>
                <a:latin typeface="Segoe UI Semibold"/>
                <a:cs typeface="Segoe UI" panose="020B0502040204020203" pitchFamily="34" charset="0"/>
              </a:rPr>
              <a:t> y </a:t>
            </a:r>
            <a:r>
              <a:rPr lang="en-US" sz="1400" b="1" err="1">
                <a:solidFill>
                  <a:srgbClr val="FFFFFF"/>
                </a:solidFill>
                <a:latin typeface="Segoe UI Semibold"/>
                <a:cs typeface="Segoe UI" panose="020B0502040204020203" pitchFamily="34" charset="0"/>
              </a:rPr>
              <a:t>participe</a:t>
            </a: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50" name="TextBox 49">
            <a:extLst>
              <a:ext uri="{FF2B5EF4-FFF2-40B4-BE49-F238E27FC236}">
                <a16:creationId xmlns:a16="http://schemas.microsoft.com/office/drawing/2014/main" id="{054FFE8E-8F31-DA4D-B276-A526A1B4983F}"/>
              </a:ext>
            </a:extLst>
          </p:cNvPr>
          <p:cNvSpPr txBox="1"/>
          <p:nvPr/>
        </p:nvSpPr>
        <p:spPr>
          <a:xfrm>
            <a:off x="3765850" y="4319039"/>
            <a:ext cx="2552400" cy="1862048"/>
          </a:xfrm>
          <a:prstGeom prst="rect">
            <a:avLst/>
          </a:prstGeom>
          <a:noFill/>
        </p:spPr>
        <p:txBody>
          <a:bodyPr wrap="square" lIns="91440" tIns="45720" rIns="91440" bIns="4572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171450" lvl="0" indent="-171450" algn="l" defTabSz="914367" fontAlgn="auto">
              <a:spcBef>
                <a:spcPts val="1000"/>
              </a:spcBef>
              <a:spcAft>
                <a:spcPts val="0"/>
              </a:spcAft>
              <a:buFont typeface="Wingdings" panose="05000000000000000000" pitchFamily="2" charset="2"/>
              <a:buChar char="ü"/>
              <a:defRPr/>
            </a:pPr>
            <a:r>
              <a:rPr lang="en-US" sz="1000" b="1" err="1">
                <a:solidFill>
                  <a:schemeClr val="tx1"/>
                </a:solidFill>
                <a:cs typeface="Segoe UI"/>
              </a:rPr>
              <a:t>Curso</a:t>
            </a:r>
            <a:r>
              <a:rPr kumimoji="0" lang="en-US" sz="1000" b="0" i="0" u="none" strike="noStrike" kern="1200" cap="none" spc="0" normalizeH="0" baseline="0" noProof="0">
                <a:ln>
                  <a:noFill/>
                </a:ln>
                <a:solidFill>
                  <a:schemeClr val="tx1"/>
                </a:solidFill>
                <a:effectLst/>
                <a:uLnTx/>
                <a:uFillTx/>
                <a:latin typeface="Segoe UI"/>
                <a:ea typeface="+mn-ea"/>
                <a:cs typeface="Segoe UI"/>
              </a:rPr>
              <a:t>:</a:t>
            </a:r>
            <a:r>
              <a:rPr kumimoji="0" lang="en-US" sz="1000" b="0" i="0" u="none" strike="noStrike" kern="1200" cap="none" spc="0" normalizeH="0" baseline="0" noProof="0">
                <a:ln>
                  <a:noFill/>
                </a:ln>
                <a:solidFill>
                  <a:prstClr val="black"/>
                </a:solidFill>
                <a:effectLst/>
                <a:uLnTx/>
                <a:uFillTx/>
                <a:latin typeface="Segoe UI"/>
                <a:ea typeface="+mn-ea"/>
                <a:cs typeface="Segoe UI"/>
              </a:rPr>
              <a:t> </a:t>
            </a:r>
            <a:r>
              <a:rPr lang="es-MX" sz="1000">
                <a:solidFill>
                  <a:srgbClr val="C03BC4"/>
                </a:solidFill>
                <a:latin typeface="Segoe UI"/>
                <a:hlinkClick r:id="rId17">
                  <a:extLst>
                    <a:ext uri="{A12FA001-AC4F-418D-AE19-62706E023703}">
                      <ahyp:hlinkClr xmlns:ahyp="http://schemas.microsoft.com/office/drawing/2018/hyperlinkcolor" val="tx"/>
                    </a:ext>
                  </a:extLst>
                </a:hlinkClick>
              </a:rPr>
              <a:t>Preparación de la organización para </a:t>
            </a:r>
            <a:r>
              <a:rPr lang="es-MX" sz="1000" err="1">
                <a:solidFill>
                  <a:srgbClr val="C03BC4"/>
                </a:solidFill>
                <a:latin typeface="Segoe UI"/>
                <a:hlinkClick r:id="rId17">
                  <a:extLst>
                    <a:ext uri="{A12FA001-AC4F-418D-AE19-62706E023703}">
                      <ahyp:hlinkClr xmlns:ahyp="http://schemas.microsoft.com/office/drawing/2018/hyperlinkcolor" val="tx"/>
                    </a:ext>
                  </a:extLst>
                </a:hlinkClick>
              </a:rPr>
              <a:t>Copilot</a:t>
            </a:r>
            <a:r>
              <a:rPr lang="es-MX" sz="1000">
                <a:solidFill>
                  <a:srgbClr val="C03BC4"/>
                </a:solidFill>
                <a:latin typeface="Segoe UI"/>
                <a:hlinkClick r:id="rId17">
                  <a:extLst>
                    <a:ext uri="{A12FA001-AC4F-418D-AE19-62706E023703}">
                      <ahyp:hlinkClr xmlns:ahyp="http://schemas.microsoft.com/office/drawing/2018/hyperlinkcolor" val="tx"/>
                    </a:ext>
                  </a:extLst>
                </a:hlinkClick>
              </a:rPr>
              <a:t> para Microsoft 365</a:t>
            </a:r>
            <a:r>
              <a:rPr kumimoji="0" lang="en-US" sz="1000" b="0" i="0" u="none" strike="noStrike" kern="1200" cap="none" spc="0" normalizeH="0" baseline="0" noProof="0">
                <a:ln>
                  <a:noFill/>
                </a:ln>
                <a:solidFill>
                  <a:schemeClr val="tx1"/>
                </a:solidFill>
                <a:effectLst/>
                <a:uLnTx/>
                <a:uFillTx/>
                <a:latin typeface="Segoe UI"/>
                <a:ea typeface="+mn-ea"/>
                <a:cs typeface="Segoe UI"/>
              </a:rPr>
              <a:t>(1.5 </a:t>
            </a:r>
            <a:r>
              <a:rPr kumimoji="0" lang="en-US" sz="1000" b="0" i="0" u="none" strike="noStrike" kern="1200" cap="none" spc="0" normalizeH="0" baseline="0" noProof="0" err="1">
                <a:ln>
                  <a:noFill/>
                </a:ln>
                <a:solidFill>
                  <a:schemeClr val="tx1"/>
                </a:solidFill>
                <a:effectLst/>
                <a:uLnTx/>
                <a:uFillTx/>
                <a:latin typeface="Segoe UI"/>
                <a:ea typeface="+mn-ea"/>
                <a:cs typeface="Segoe UI"/>
              </a:rPr>
              <a:t>hrs</a:t>
            </a:r>
            <a:r>
              <a:rPr kumimoji="0" lang="en-US" sz="1000" b="0" i="0" u="none" strike="noStrike" kern="1200" cap="none" spc="0" normalizeH="0" baseline="0" noProof="0">
                <a:ln>
                  <a:noFill/>
                </a:ln>
                <a:solidFill>
                  <a:schemeClr val="tx1"/>
                </a:solidFill>
                <a:effectLst/>
                <a:uLnTx/>
                <a:uFillTx/>
                <a:latin typeface="Segoe UI"/>
                <a:ea typeface="+mn-ea"/>
                <a:cs typeface="Segoe UI"/>
              </a:rPr>
              <a:t>)</a:t>
            </a:r>
          </a:p>
          <a:p>
            <a:pPr marL="171450" marR="0" lvl="0" indent="-171450" algn="l" defTabSz="914367"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1000" b="1" i="0" u="none" strike="noStrike" kern="1200" cap="none" spc="0" normalizeH="0" baseline="0" noProof="0">
                <a:ln>
                  <a:noFill/>
                </a:ln>
                <a:solidFill>
                  <a:schemeClr val="tx1"/>
                </a:solidFill>
                <a:effectLst/>
                <a:uLnTx/>
                <a:uFillTx/>
                <a:latin typeface="Segoe UI"/>
                <a:ea typeface="+mn-ea"/>
                <a:cs typeface="+mn-cs"/>
              </a:rPr>
              <a:t>Video</a:t>
            </a:r>
            <a:r>
              <a:rPr kumimoji="0" lang="en-US" sz="1000" b="0" i="0" u="none" strike="noStrike" kern="1200" cap="none" spc="0" normalizeH="0" baseline="0" noProof="0">
                <a:ln>
                  <a:noFill/>
                </a:ln>
                <a:solidFill>
                  <a:schemeClr val="tx1"/>
                </a:solidFill>
                <a:effectLst/>
                <a:uLnTx/>
                <a:uFillTx/>
                <a:latin typeface="Segoe UI"/>
                <a:ea typeface="+mn-ea"/>
                <a:cs typeface="+mn-cs"/>
              </a:rPr>
              <a:t>: </a:t>
            </a:r>
            <a:r>
              <a:rPr lang="es-MX" sz="1000">
                <a:solidFill>
                  <a:srgbClr val="C03BC4"/>
                </a:solidFill>
                <a:latin typeface="Segoe UI"/>
                <a:hlinkClick r:id="rId18">
                  <a:extLst>
                    <a:ext uri="{A12FA001-AC4F-418D-AE19-62706E023703}">
                      <ahyp:hlinkClr xmlns:ahyp="http://schemas.microsoft.com/office/drawing/2018/hyperlinkcolor" val="tx"/>
                    </a:ext>
                  </a:extLst>
                </a:hlinkClick>
              </a:rPr>
              <a:t>Pasos de administración para prepararse para Microsoft 365 </a:t>
            </a:r>
            <a:r>
              <a:rPr lang="es-MX" sz="1000" err="1">
                <a:solidFill>
                  <a:srgbClr val="C03BC4"/>
                </a:solidFill>
                <a:latin typeface="Segoe UI"/>
                <a:hlinkClick r:id="rId18">
                  <a:extLst>
                    <a:ext uri="{A12FA001-AC4F-418D-AE19-62706E023703}">
                      <ahyp:hlinkClr xmlns:ahyp="http://schemas.microsoft.com/office/drawing/2018/hyperlinkcolor" val="tx"/>
                    </a:ext>
                  </a:extLst>
                </a:hlinkClick>
              </a:rPr>
              <a:t>Copilot</a:t>
            </a:r>
            <a:r>
              <a:rPr lang="en-US" sz="1000">
                <a:solidFill>
                  <a:srgbClr val="C03BC4"/>
                </a:solidFill>
                <a:latin typeface="Segoe UI"/>
              </a:rPr>
              <a:t> </a:t>
            </a:r>
          </a:p>
          <a:p>
            <a:pPr marL="171450" marR="0" lvl="0" indent="-171450" algn="l" defTabSz="914367"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1000" b="1" i="0" u="none" strike="noStrike" kern="1200" cap="none" spc="0" normalizeH="0" baseline="0" noProof="0">
                <a:ln>
                  <a:noFill/>
                </a:ln>
                <a:solidFill>
                  <a:schemeClr val="tx1"/>
                </a:solidFill>
                <a:effectLst/>
                <a:uLnTx/>
                <a:uFillTx/>
                <a:latin typeface="Segoe UI"/>
                <a:ea typeface="+mn-ea"/>
                <a:cs typeface="Segoe UI"/>
              </a:rPr>
              <a:t>Docs</a:t>
            </a:r>
            <a:r>
              <a:rPr kumimoji="0" lang="en-US" sz="1000" b="0" i="0" u="none" strike="noStrike" kern="1200" cap="none" spc="0" normalizeH="0" baseline="0" noProof="0">
                <a:ln>
                  <a:noFill/>
                </a:ln>
                <a:solidFill>
                  <a:schemeClr val="tx1"/>
                </a:solidFill>
                <a:effectLst/>
                <a:uLnTx/>
                <a:uFillTx/>
                <a:latin typeface="Segoe UI"/>
                <a:ea typeface="+mn-ea"/>
                <a:cs typeface="Segoe UI"/>
              </a:rPr>
              <a:t>: </a:t>
            </a:r>
            <a:r>
              <a:rPr lang="es-MX" sz="1000">
                <a:solidFill>
                  <a:srgbClr val="C03BC4"/>
                </a:solidFill>
                <a:latin typeface="Segoe UI"/>
                <a:hlinkClick r:id="rId19">
                  <a:extLst>
                    <a:ext uri="{A12FA001-AC4F-418D-AE19-62706E023703}">
                      <ahyp:hlinkClr xmlns:ahyp="http://schemas.microsoft.com/office/drawing/2018/hyperlinkcolor" val="tx"/>
                    </a:ext>
                  </a:extLst>
                </a:hlinkClick>
              </a:rPr>
              <a:t>Aplicación de los principios de Confianza cero a Microsoft </a:t>
            </a:r>
            <a:r>
              <a:rPr lang="es-MX" sz="1000" err="1">
                <a:solidFill>
                  <a:srgbClr val="C03BC4"/>
                </a:solidFill>
                <a:latin typeface="Segoe UI"/>
                <a:hlinkClick r:id="rId19">
                  <a:extLst>
                    <a:ext uri="{A12FA001-AC4F-418D-AE19-62706E023703}">
                      <ahyp:hlinkClr xmlns:ahyp="http://schemas.microsoft.com/office/drawing/2018/hyperlinkcolor" val="tx"/>
                    </a:ext>
                  </a:extLst>
                </a:hlinkClick>
              </a:rPr>
              <a:t>Copilot</a:t>
            </a:r>
            <a:r>
              <a:rPr lang="es-MX" sz="1000">
                <a:solidFill>
                  <a:srgbClr val="C03BC4"/>
                </a:solidFill>
                <a:latin typeface="Segoe UI"/>
                <a:hlinkClick r:id="rId19">
                  <a:extLst>
                    <a:ext uri="{A12FA001-AC4F-418D-AE19-62706E023703}">
                      <ahyp:hlinkClr xmlns:ahyp="http://schemas.microsoft.com/office/drawing/2018/hyperlinkcolor" val="tx"/>
                    </a:ext>
                  </a:extLst>
                </a:hlinkClick>
              </a:rPr>
              <a:t> para Microsoft 365</a:t>
            </a:r>
            <a:endParaRPr lang="en-US" sz="1000">
              <a:solidFill>
                <a:srgbClr val="C03BC4"/>
              </a:solidFill>
              <a:latin typeface="Segoe UI"/>
            </a:endParaRPr>
          </a:p>
          <a:p>
            <a:pPr marL="171450" marR="0" lvl="0" indent="-171450" algn="l" defTabSz="914367"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1000" b="1" i="0" u="none" strike="noStrike" kern="1200" cap="none" spc="0" normalizeH="0" baseline="0" noProof="0">
                <a:ln>
                  <a:noFill/>
                </a:ln>
                <a:solidFill>
                  <a:schemeClr val="tx1"/>
                </a:solidFill>
                <a:effectLst/>
                <a:uLnTx/>
                <a:uFillTx/>
                <a:latin typeface="Segoe UI"/>
                <a:ea typeface="+mn-ea"/>
                <a:cs typeface="Segoe UI"/>
              </a:rPr>
              <a:t>Docs: </a:t>
            </a:r>
            <a:r>
              <a:rPr lang="es-MX" sz="1000">
                <a:solidFill>
                  <a:srgbClr val="C03BC4"/>
                </a:solidFill>
                <a:latin typeface="Segoe UI"/>
                <a:hlinkClick r:id="rId20">
                  <a:extLst>
                    <a:ext uri="{A12FA001-AC4F-418D-AE19-62706E023703}">
                      <ahyp:hlinkClr xmlns:ahyp="http://schemas.microsoft.com/office/drawing/2018/hyperlinkcolor" val="tx"/>
                    </a:ext>
                  </a:extLst>
                </a:hlinkClick>
              </a:rPr>
              <a:t>Habilitación de usuarios para Microsoft </a:t>
            </a:r>
            <a:r>
              <a:rPr lang="es-MX" sz="1000" err="1">
                <a:solidFill>
                  <a:srgbClr val="C03BC4"/>
                </a:solidFill>
                <a:latin typeface="Segoe UI"/>
                <a:hlinkClick r:id="rId20">
                  <a:extLst>
                    <a:ext uri="{A12FA001-AC4F-418D-AE19-62706E023703}">
                      <ahyp:hlinkClr xmlns:ahyp="http://schemas.microsoft.com/office/drawing/2018/hyperlinkcolor" val="tx"/>
                    </a:ext>
                  </a:extLst>
                </a:hlinkClick>
              </a:rPr>
              <a:t>Copilot</a:t>
            </a:r>
            <a:r>
              <a:rPr lang="es-MX" sz="1000">
                <a:solidFill>
                  <a:srgbClr val="C03BC4"/>
                </a:solidFill>
                <a:latin typeface="Segoe UI"/>
                <a:hlinkClick r:id="rId20">
                  <a:extLst>
                    <a:ext uri="{A12FA001-AC4F-418D-AE19-62706E023703}">
                      <ahyp:hlinkClr xmlns:ahyp="http://schemas.microsoft.com/office/drawing/2018/hyperlinkcolor" val="tx"/>
                    </a:ext>
                  </a:extLst>
                </a:hlinkClick>
              </a:rPr>
              <a:t> para Microsoft 365</a:t>
            </a:r>
            <a:endParaRPr lang="en-US" sz="1000">
              <a:solidFill>
                <a:srgbClr val="C03BC4"/>
              </a:solidFill>
              <a:latin typeface="Segoe UI"/>
            </a:endParaRPr>
          </a:p>
        </p:txBody>
      </p:sp>
      <p:sp>
        <p:nvSpPr>
          <p:cNvPr id="8" name="Rectangle: Rounded Corners 10">
            <a:extLst>
              <a:ext uri="{FF2B5EF4-FFF2-40B4-BE49-F238E27FC236}">
                <a16:creationId xmlns:a16="http://schemas.microsoft.com/office/drawing/2014/main" id="{4FCDB26C-3886-E68A-5F41-23A31EA4319B}"/>
              </a:ext>
            </a:extLst>
          </p:cNvPr>
          <p:cNvSpPr/>
          <p:nvPr/>
        </p:nvSpPr>
        <p:spPr>
          <a:xfrm>
            <a:off x="6539166" y="1407571"/>
            <a:ext cx="2322542" cy="40630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b="1" err="1">
                <a:solidFill>
                  <a:srgbClr val="FFFFFF"/>
                </a:solidFill>
                <a:latin typeface="Segoe UI Semibold"/>
                <a:cs typeface="Segoe UI" panose="020B0502040204020203" pitchFamily="34" charset="0"/>
              </a:rPr>
              <a:t>Genere</a:t>
            </a:r>
            <a:r>
              <a:rPr lang="en-US" sz="1400" b="1">
                <a:solidFill>
                  <a:srgbClr val="FFFFFF"/>
                </a:solidFill>
                <a:latin typeface="Segoe UI Semibold"/>
                <a:cs typeface="Segoe UI" panose="020B0502040204020203" pitchFamily="34" charset="0"/>
              </a:rPr>
              <a:t> </a:t>
            </a:r>
            <a:r>
              <a:rPr lang="en-US" sz="1400" b="1" err="1">
                <a:solidFill>
                  <a:srgbClr val="FFFFFF"/>
                </a:solidFill>
                <a:latin typeface="Segoe UI Semibold"/>
                <a:cs typeface="Segoe UI" panose="020B0502040204020203" pitchFamily="34" charset="0"/>
              </a:rPr>
              <a:t>impacto</a:t>
            </a: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53" name="TextBox 52">
            <a:extLst>
              <a:ext uri="{FF2B5EF4-FFF2-40B4-BE49-F238E27FC236}">
                <a16:creationId xmlns:a16="http://schemas.microsoft.com/office/drawing/2014/main" id="{DFD5638A-CFD3-24C3-DE9D-95917DAE6506}"/>
              </a:ext>
            </a:extLst>
          </p:cNvPr>
          <p:cNvSpPr txBox="1"/>
          <p:nvPr/>
        </p:nvSpPr>
        <p:spPr>
          <a:xfrm>
            <a:off x="6524228" y="4602675"/>
            <a:ext cx="2330727" cy="774571"/>
          </a:xfrm>
          <a:prstGeom prst="rect">
            <a:avLst/>
          </a:prstGeom>
          <a:noFill/>
        </p:spPr>
        <p:txBody>
          <a:bodyPr wrap="square" lIns="91440" tIns="45720" rIns="91440" bIns="4572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171450" marR="0" lvl="0" indent="-171450" algn="l" defTabSz="914367"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1000" b="1" i="0" u="none" strike="noStrike" kern="1200" cap="none" spc="0" normalizeH="0" baseline="0" noProof="0">
                <a:ln>
                  <a:noFill/>
                </a:ln>
                <a:solidFill>
                  <a:schemeClr val="tx1"/>
                </a:solidFill>
                <a:effectLst/>
                <a:uLnTx/>
                <a:uFillTx/>
                <a:latin typeface="Segoe UI"/>
                <a:ea typeface="+mn-ea"/>
                <a:cs typeface="Segoe UI"/>
              </a:rPr>
              <a:t>Docs</a:t>
            </a:r>
            <a:r>
              <a:rPr kumimoji="0" lang="en-US" sz="1000" b="0" i="0" u="none" strike="noStrike" kern="1200" cap="none" spc="0" normalizeH="0" baseline="0" noProof="0">
                <a:ln>
                  <a:noFill/>
                </a:ln>
                <a:solidFill>
                  <a:schemeClr val="tx1"/>
                </a:solidFill>
                <a:effectLst/>
                <a:uLnTx/>
                <a:uFillTx/>
                <a:latin typeface="Segoe UI"/>
                <a:ea typeface="+mn-ea"/>
                <a:cs typeface="Segoe UI"/>
              </a:rPr>
              <a:t>: </a:t>
            </a:r>
            <a:r>
              <a:rPr lang="es-MX" sz="1000">
                <a:solidFill>
                  <a:srgbClr val="C03BC4"/>
                </a:solidFill>
                <a:latin typeface="Segoe UI"/>
                <a:cs typeface="Segoe UI"/>
                <a:hlinkClick r:id="rId21">
                  <a:extLst>
                    <a:ext uri="{A12FA001-AC4F-418D-AE19-62706E023703}">
                      <ahyp:hlinkClr xmlns:ahyp="http://schemas.microsoft.com/office/drawing/2018/hyperlinkcolor" val="tx"/>
                    </a:ext>
                  </a:extLst>
                </a:hlinkClick>
              </a:rPr>
              <a:t>Documentación de </a:t>
            </a:r>
            <a:r>
              <a:rPr lang="es-MX" sz="1000" err="1">
                <a:solidFill>
                  <a:srgbClr val="C03BC4"/>
                </a:solidFill>
                <a:latin typeface="Segoe UI"/>
                <a:cs typeface="Segoe UI"/>
                <a:hlinkClick r:id="rId21">
                  <a:extLst>
                    <a:ext uri="{A12FA001-AC4F-418D-AE19-62706E023703}">
                      <ahyp:hlinkClr xmlns:ahyp="http://schemas.microsoft.com/office/drawing/2018/hyperlinkcolor" val="tx"/>
                    </a:ext>
                  </a:extLst>
                </a:hlinkClick>
              </a:rPr>
              <a:t>Copilot</a:t>
            </a:r>
            <a:r>
              <a:rPr lang="es-MX" sz="1000">
                <a:solidFill>
                  <a:srgbClr val="C03BC4"/>
                </a:solidFill>
                <a:latin typeface="Segoe UI"/>
                <a:cs typeface="Segoe UI"/>
                <a:hlinkClick r:id="rId21">
                  <a:extLst>
                    <a:ext uri="{A12FA001-AC4F-418D-AE19-62706E023703}">
                      <ahyp:hlinkClr xmlns:ahyp="http://schemas.microsoft.com/office/drawing/2018/hyperlinkcolor" val="tx"/>
                    </a:ext>
                  </a:extLst>
                </a:hlinkClick>
              </a:rPr>
              <a:t> para Microsoft 365</a:t>
            </a:r>
            <a:endParaRPr lang="en-US" sz="1000">
              <a:solidFill>
                <a:srgbClr val="C03BC4"/>
              </a:solidFill>
              <a:latin typeface="Segoe UI"/>
              <a:cs typeface="Segoe UI"/>
            </a:endParaRPr>
          </a:p>
          <a:p>
            <a:pPr marL="171450" marR="0" lvl="0" indent="-171450" algn="l" defTabSz="914367"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1000" b="1" i="0" u="none" strike="noStrike" kern="1200" cap="none" spc="0" normalizeH="0" baseline="0" noProof="0">
                <a:ln>
                  <a:noFill/>
                </a:ln>
                <a:solidFill>
                  <a:schemeClr val="tx1"/>
                </a:solidFill>
                <a:effectLst/>
                <a:uLnTx/>
                <a:uFillTx/>
                <a:latin typeface="Segoe UI"/>
                <a:ea typeface="+mn-ea"/>
                <a:cs typeface="Segoe UI"/>
              </a:rPr>
              <a:t>Docs</a:t>
            </a:r>
            <a:r>
              <a:rPr kumimoji="0" lang="en-US" sz="1000" b="0" i="0" u="none" strike="noStrike" kern="1200" cap="none" spc="0" normalizeH="0" baseline="0" noProof="0">
                <a:ln>
                  <a:noFill/>
                </a:ln>
                <a:solidFill>
                  <a:schemeClr val="tx1"/>
                </a:solidFill>
                <a:effectLst/>
                <a:uLnTx/>
                <a:uFillTx/>
                <a:latin typeface="Segoe UI"/>
                <a:ea typeface="+mn-ea"/>
                <a:cs typeface="Segoe UI"/>
              </a:rPr>
              <a:t>: </a:t>
            </a:r>
            <a:r>
              <a:rPr lang="es-MX" sz="1000">
                <a:solidFill>
                  <a:srgbClr val="C03BC4"/>
                </a:solidFill>
                <a:latin typeface="Segoe UI"/>
                <a:cs typeface="Segoe UI"/>
                <a:hlinkClick r:id="rId22">
                  <a:extLst>
                    <a:ext uri="{A12FA001-AC4F-418D-AE19-62706E023703}">
                      <ahyp:hlinkClr xmlns:ahyp="http://schemas.microsoft.com/office/drawing/2018/hyperlinkcolor" val="tx"/>
                    </a:ext>
                  </a:extLst>
                </a:hlinkClick>
              </a:rPr>
              <a:t>Implementación del panel de control de </a:t>
            </a:r>
            <a:r>
              <a:rPr lang="es-MX" sz="1000" err="1">
                <a:solidFill>
                  <a:srgbClr val="C03BC4"/>
                </a:solidFill>
                <a:latin typeface="Segoe UI"/>
                <a:cs typeface="Segoe UI"/>
                <a:hlinkClick r:id="rId22">
                  <a:extLst>
                    <a:ext uri="{A12FA001-AC4F-418D-AE19-62706E023703}">
                      <ahyp:hlinkClr xmlns:ahyp="http://schemas.microsoft.com/office/drawing/2018/hyperlinkcolor" val="tx"/>
                    </a:ext>
                  </a:extLst>
                </a:hlinkClick>
              </a:rPr>
              <a:t>Copilot</a:t>
            </a:r>
            <a:endParaRPr lang="en-US" sz="1000">
              <a:solidFill>
                <a:srgbClr val="C03BC4"/>
              </a:solidFill>
              <a:latin typeface="Segoe UI"/>
              <a:cs typeface="Segoe UI"/>
            </a:endParaRPr>
          </a:p>
        </p:txBody>
      </p:sp>
      <p:sp>
        <p:nvSpPr>
          <p:cNvPr id="9" name="Rectangle: Rounded Corners 10">
            <a:extLst>
              <a:ext uri="{FF2B5EF4-FFF2-40B4-BE49-F238E27FC236}">
                <a16:creationId xmlns:a16="http://schemas.microsoft.com/office/drawing/2014/main" id="{ED241A02-9143-FD39-3D1C-92E2A963ADDB}"/>
              </a:ext>
            </a:extLst>
          </p:cNvPr>
          <p:cNvSpPr/>
          <p:nvPr/>
        </p:nvSpPr>
        <p:spPr>
          <a:xfrm>
            <a:off x="9198817" y="1418480"/>
            <a:ext cx="2322542" cy="40630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b="1" err="1">
                <a:solidFill>
                  <a:srgbClr val="FFFFFF"/>
                </a:solidFill>
                <a:latin typeface="Segoe UI Semibold"/>
                <a:cs typeface="Segoe UI" panose="020B0502040204020203" pitchFamily="34" charset="0"/>
              </a:rPr>
              <a:t>Amplíe</a:t>
            </a:r>
            <a:r>
              <a:rPr lang="en-US" sz="1400" b="1">
                <a:solidFill>
                  <a:srgbClr val="FFFFFF"/>
                </a:solidFill>
                <a:latin typeface="Segoe UI Semibold"/>
                <a:cs typeface="Segoe UI" panose="020B0502040204020203" pitchFamily="34" charset="0"/>
              </a:rPr>
              <a:t> y </a:t>
            </a:r>
            <a:r>
              <a:rPr lang="en-US" sz="1400" b="1" err="1">
                <a:solidFill>
                  <a:srgbClr val="FFFFFF"/>
                </a:solidFill>
                <a:latin typeface="Segoe UI Semibold"/>
                <a:cs typeface="Segoe UI" panose="020B0502040204020203" pitchFamily="34" charset="0"/>
              </a:rPr>
              <a:t>optimice</a:t>
            </a: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56" name="TextBox 55">
            <a:extLst>
              <a:ext uri="{FF2B5EF4-FFF2-40B4-BE49-F238E27FC236}">
                <a16:creationId xmlns:a16="http://schemas.microsoft.com/office/drawing/2014/main" id="{67F9378D-D261-F63A-C3C7-2FDEA65EF086}"/>
              </a:ext>
            </a:extLst>
          </p:cNvPr>
          <p:cNvSpPr txBox="1"/>
          <p:nvPr/>
        </p:nvSpPr>
        <p:spPr>
          <a:xfrm>
            <a:off x="9083888" y="4319038"/>
            <a:ext cx="2552400" cy="1723549"/>
          </a:xfrm>
          <a:prstGeom prst="rect">
            <a:avLst/>
          </a:prstGeom>
          <a:noFill/>
        </p:spPr>
        <p:txBody>
          <a:bodyPr wrap="square" lIns="91440" tIns="45720" rIns="91440" bIns="4572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171450" marR="0" lvl="0" indent="-171450" algn="l" defTabSz="914367"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1000" b="1" i="0" u="none" strike="noStrike" kern="1200" cap="none" spc="0" normalizeH="0" baseline="0" noProof="0">
                <a:ln>
                  <a:noFill/>
                </a:ln>
                <a:solidFill>
                  <a:schemeClr val="tx1"/>
                </a:solidFill>
                <a:effectLst/>
                <a:uLnTx/>
                <a:uFillTx/>
                <a:latin typeface="Segoe UI"/>
                <a:ea typeface="+mn-ea"/>
                <a:cs typeface="Segoe UI"/>
              </a:rPr>
              <a:t>Docs</a:t>
            </a:r>
            <a:r>
              <a:rPr kumimoji="0" lang="en-US" sz="1000" b="0" i="0" u="none" strike="noStrike" kern="1200" cap="none" spc="0" normalizeH="0" baseline="0" noProof="0">
                <a:ln>
                  <a:noFill/>
                </a:ln>
                <a:solidFill>
                  <a:schemeClr val="tx1"/>
                </a:solidFill>
                <a:effectLst/>
                <a:uLnTx/>
                <a:uFillTx/>
                <a:latin typeface="Segoe UI"/>
                <a:ea typeface="+mn-ea"/>
                <a:cs typeface="Segoe UI"/>
              </a:rPr>
              <a:t>: </a:t>
            </a:r>
            <a:r>
              <a:rPr lang="en-US" sz="1000" err="1">
                <a:solidFill>
                  <a:srgbClr val="C03BC4"/>
                </a:solidFill>
                <a:latin typeface="Segoe UI"/>
                <a:cs typeface="Segoe UI"/>
                <a:hlinkClick r:id="rId23">
                  <a:extLst>
                    <a:ext uri="{A12FA001-AC4F-418D-AE19-62706E023703}">
                      <ahyp:hlinkClr xmlns:ahyp="http://schemas.microsoft.com/office/drawing/2018/hyperlinkcolor" val="tx"/>
                    </a:ext>
                  </a:extLst>
                </a:hlinkClick>
              </a:rPr>
              <a:t>Ampliar</a:t>
            </a:r>
            <a:r>
              <a:rPr lang="en-US" sz="1000">
                <a:solidFill>
                  <a:srgbClr val="C03BC4"/>
                </a:solidFill>
                <a:latin typeface="Segoe UI"/>
                <a:cs typeface="Segoe UI"/>
                <a:hlinkClick r:id="rId23">
                  <a:extLst>
                    <a:ext uri="{A12FA001-AC4F-418D-AE19-62706E023703}">
                      <ahyp:hlinkClr xmlns:ahyp="http://schemas.microsoft.com/office/drawing/2018/hyperlinkcolor" val="tx"/>
                    </a:ext>
                  </a:extLst>
                </a:hlinkClick>
              </a:rPr>
              <a:t> Microsoft Copilot para Microsoft 365</a:t>
            </a:r>
            <a:endParaRPr lang="en-US" sz="1000">
              <a:solidFill>
                <a:srgbClr val="C03BC4"/>
              </a:solidFill>
              <a:latin typeface="Segoe UI"/>
              <a:cs typeface="Segoe UI"/>
            </a:endParaRPr>
          </a:p>
          <a:p>
            <a:pPr marL="171450" lvl="0" indent="-171450" algn="l" defTabSz="914367" fontAlgn="auto">
              <a:spcBef>
                <a:spcPts val="1000"/>
              </a:spcBef>
              <a:spcAft>
                <a:spcPts val="0"/>
              </a:spcAft>
              <a:buFont typeface="Wingdings" panose="05000000000000000000" pitchFamily="2" charset="2"/>
              <a:buChar char="ü"/>
              <a:defRPr/>
            </a:pPr>
            <a:r>
              <a:rPr lang="en-US" sz="1000" b="1" err="1">
                <a:solidFill>
                  <a:schemeClr val="tx1"/>
                </a:solidFill>
                <a:cs typeface="Segoe UI"/>
              </a:rPr>
              <a:t>Curso</a:t>
            </a:r>
            <a:r>
              <a:rPr kumimoji="0" lang="en-US" sz="1000" b="1" i="0" u="none" strike="noStrike" kern="1200" cap="none" spc="0" normalizeH="0" baseline="0" noProof="0">
                <a:ln>
                  <a:noFill/>
                </a:ln>
                <a:solidFill>
                  <a:schemeClr val="tx1"/>
                </a:solidFill>
                <a:effectLst/>
                <a:uLnTx/>
                <a:uFillTx/>
                <a:latin typeface="Segoe UI"/>
                <a:ea typeface="+mn-ea"/>
                <a:cs typeface="Segoe UI"/>
              </a:rPr>
              <a:t>: </a:t>
            </a:r>
            <a:r>
              <a:rPr lang="es-MX" sz="1000">
                <a:solidFill>
                  <a:srgbClr val="C03BC4"/>
                </a:solidFill>
                <a:latin typeface="Segoe UI"/>
                <a:cs typeface="Segoe UI"/>
                <a:hlinkClick r:id="rId24">
                  <a:extLst>
                    <a:ext uri="{A12FA001-AC4F-418D-AE19-62706E023703}">
                      <ahyp:hlinkClr xmlns:ahyp="http://schemas.microsoft.com/office/drawing/2018/hyperlinkcolor" val="tx"/>
                    </a:ext>
                  </a:extLst>
                </a:hlinkClick>
              </a:rPr>
              <a:t>Optimización y ampliación de </a:t>
            </a:r>
            <a:r>
              <a:rPr lang="es-MX" sz="1000" err="1">
                <a:solidFill>
                  <a:srgbClr val="C03BC4"/>
                </a:solidFill>
                <a:latin typeface="Segoe UI"/>
                <a:cs typeface="Segoe UI"/>
                <a:hlinkClick r:id="rId24">
                  <a:extLst>
                    <a:ext uri="{A12FA001-AC4F-418D-AE19-62706E023703}">
                      <ahyp:hlinkClr xmlns:ahyp="http://schemas.microsoft.com/office/drawing/2018/hyperlinkcolor" val="tx"/>
                    </a:ext>
                  </a:extLst>
                </a:hlinkClick>
              </a:rPr>
              <a:t>Copilot</a:t>
            </a:r>
            <a:r>
              <a:rPr lang="es-MX" sz="1000">
                <a:solidFill>
                  <a:srgbClr val="C03BC4"/>
                </a:solidFill>
                <a:latin typeface="Segoe UI"/>
                <a:cs typeface="Segoe UI"/>
                <a:hlinkClick r:id="rId24">
                  <a:extLst>
                    <a:ext uri="{A12FA001-AC4F-418D-AE19-62706E023703}">
                      <ahyp:hlinkClr xmlns:ahyp="http://schemas.microsoft.com/office/drawing/2018/hyperlinkcolor" val="tx"/>
                    </a:ext>
                  </a:extLst>
                </a:hlinkClick>
              </a:rPr>
              <a:t> para Microsoft 365</a:t>
            </a:r>
            <a:r>
              <a:rPr kumimoji="0" lang="en-US" sz="1000" b="0" i="0" u="none" strike="noStrike" kern="1200" cap="none" spc="0" normalizeH="0" baseline="0" noProof="0">
                <a:ln>
                  <a:noFill/>
                </a:ln>
                <a:solidFill>
                  <a:schemeClr val="tx1"/>
                </a:solidFill>
                <a:effectLst/>
                <a:uLnTx/>
                <a:uFillTx/>
                <a:latin typeface="Segoe UI"/>
                <a:ea typeface="+mn-ea"/>
                <a:cs typeface="Segoe UI"/>
              </a:rPr>
              <a:t>(1 </a:t>
            </a:r>
            <a:r>
              <a:rPr kumimoji="0" lang="en-US" sz="1000" b="0" i="0" u="none" strike="noStrike" kern="1200" cap="none" spc="0" normalizeH="0" baseline="0" noProof="0" err="1">
                <a:ln>
                  <a:noFill/>
                </a:ln>
                <a:solidFill>
                  <a:schemeClr val="tx1"/>
                </a:solidFill>
                <a:effectLst/>
                <a:uLnTx/>
                <a:uFillTx/>
                <a:latin typeface="Segoe UI"/>
                <a:ea typeface="+mn-ea"/>
                <a:cs typeface="Segoe UI"/>
              </a:rPr>
              <a:t>hr</a:t>
            </a:r>
            <a:r>
              <a:rPr kumimoji="0" lang="en-US" sz="1000" b="0" i="0" u="none" strike="noStrike" kern="1200" cap="none" spc="0" normalizeH="0" baseline="0" noProof="0">
                <a:ln>
                  <a:noFill/>
                </a:ln>
                <a:solidFill>
                  <a:schemeClr val="tx1"/>
                </a:solidFill>
                <a:effectLst/>
                <a:uLnTx/>
                <a:uFillTx/>
                <a:latin typeface="Segoe UI"/>
                <a:ea typeface="+mn-ea"/>
                <a:cs typeface="Segoe UI"/>
              </a:rPr>
              <a:t>)</a:t>
            </a:r>
          </a:p>
          <a:p>
            <a:pPr marL="171450" lvl="0" indent="-171450" algn="l" defTabSz="914367" fontAlgn="auto">
              <a:spcBef>
                <a:spcPts val="1000"/>
              </a:spcBef>
              <a:spcAft>
                <a:spcPts val="0"/>
              </a:spcAft>
              <a:buFont typeface="Wingdings" panose="05000000000000000000" pitchFamily="2" charset="2"/>
              <a:buChar char="ü"/>
              <a:defRPr/>
            </a:pPr>
            <a:r>
              <a:rPr lang="en-US" sz="1000" b="1" err="1">
                <a:solidFill>
                  <a:schemeClr val="tx1"/>
                </a:solidFill>
                <a:cs typeface="Segoe UI"/>
              </a:rPr>
              <a:t>Curso</a:t>
            </a:r>
            <a:r>
              <a:rPr kumimoji="0" lang="en-US" sz="1000" b="1" i="0" u="none" strike="noStrike" kern="1200" cap="none" spc="0" normalizeH="0" baseline="0" noProof="0">
                <a:ln>
                  <a:noFill/>
                </a:ln>
                <a:solidFill>
                  <a:schemeClr val="tx1"/>
                </a:solidFill>
                <a:effectLst/>
                <a:uLnTx/>
                <a:uFillTx/>
                <a:latin typeface="Segoe UI"/>
                <a:ea typeface="+mn-ea"/>
                <a:cs typeface="Segoe UI"/>
              </a:rPr>
              <a:t>:</a:t>
            </a:r>
            <a:r>
              <a:rPr kumimoji="0" lang="en-US" sz="1000" b="1" i="0" u="none" strike="noStrike" kern="1200" cap="none" spc="0" normalizeH="0" baseline="0" noProof="0">
                <a:ln>
                  <a:noFill/>
                </a:ln>
                <a:solidFill>
                  <a:prstClr val="black"/>
                </a:solidFill>
                <a:effectLst/>
                <a:uLnTx/>
                <a:uFillTx/>
                <a:latin typeface="Segoe UI"/>
                <a:ea typeface="+mn-ea"/>
                <a:cs typeface="Segoe UI"/>
              </a:rPr>
              <a:t> </a:t>
            </a:r>
            <a:r>
              <a:rPr kumimoji="0" lang="en-US" sz="1000" b="0" i="0" u="none" strike="noStrike" kern="1200" cap="none" spc="0" normalizeH="0" baseline="0" noProof="0">
                <a:ln>
                  <a:noFill/>
                </a:ln>
                <a:solidFill>
                  <a:srgbClr val="C03BC4"/>
                </a:solidFill>
                <a:effectLst/>
                <a:uLnTx/>
                <a:uFillTx/>
                <a:latin typeface="Segoe UI"/>
                <a:ea typeface="+mn-ea"/>
                <a:cs typeface="Segoe UI"/>
                <a:hlinkClick r:id="rId25">
                  <a:extLst>
                    <a:ext uri="{A12FA001-AC4F-418D-AE19-62706E023703}">
                      <ahyp:hlinkClr xmlns:ahyp="http://schemas.microsoft.com/office/drawing/2018/hyperlinkcolor" val="tx"/>
                    </a:ext>
                  </a:extLst>
                </a:hlinkClick>
              </a:rPr>
              <a:t>Create copilots with Microsoft Copilot Studio</a:t>
            </a:r>
            <a:r>
              <a:rPr kumimoji="0" lang="en-US" sz="1000" b="0" i="0" u="none" strike="noStrike" kern="1200" cap="none" spc="0" normalizeH="0" baseline="0" noProof="0">
                <a:ln>
                  <a:noFill/>
                </a:ln>
                <a:solidFill>
                  <a:schemeClr val="tx1"/>
                </a:solidFill>
                <a:effectLst/>
                <a:uLnTx/>
                <a:uFillTx/>
                <a:latin typeface="Segoe UI"/>
                <a:ea typeface="+mn-ea"/>
                <a:cs typeface="Segoe UI"/>
              </a:rPr>
              <a:t> (4 </a:t>
            </a:r>
            <a:r>
              <a:rPr kumimoji="0" lang="en-US" sz="1000" b="0" i="0" u="none" strike="noStrike" kern="1200" cap="none" spc="0" normalizeH="0" baseline="0" noProof="0" err="1">
                <a:ln>
                  <a:noFill/>
                </a:ln>
                <a:solidFill>
                  <a:schemeClr val="tx1"/>
                </a:solidFill>
                <a:effectLst/>
                <a:uLnTx/>
                <a:uFillTx/>
                <a:latin typeface="Segoe UI"/>
                <a:ea typeface="+mn-ea"/>
                <a:cs typeface="Segoe UI"/>
              </a:rPr>
              <a:t>hrs</a:t>
            </a:r>
            <a:r>
              <a:rPr kumimoji="0" lang="en-US" sz="1000" b="0" i="0" u="none" strike="noStrike" kern="1200" cap="none" spc="0" normalizeH="0" baseline="0" noProof="0">
                <a:ln>
                  <a:noFill/>
                </a:ln>
                <a:solidFill>
                  <a:schemeClr val="tx1"/>
                </a:solidFill>
                <a:effectLst/>
                <a:uLnTx/>
                <a:uFillTx/>
                <a:latin typeface="Segoe UI"/>
                <a:ea typeface="+mn-ea"/>
                <a:cs typeface="Segoe UI"/>
              </a:rPr>
              <a:t>)</a:t>
            </a:r>
          </a:p>
          <a:p>
            <a:pPr marL="171450" lvl="0" indent="-171450" algn="l" defTabSz="914367" fontAlgn="auto">
              <a:spcBef>
                <a:spcPts val="1000"/>
              </a:spcBef>
              <a:spcAft>
                <a:spcPts val="0"/>
              </a:spcAft>
              <a:buFont typeface="Wingdings" panose="05000000000000000000" pitchFamily="2" charset="2"/>
              <a:buChar char="ü"/>
              <a:defRPr/>
            </a:pPr>
            <a:r>
              <a:rPr lang="en-US" sz="1000" b="1" err="1">
                <a:solidFill>
                  <a:schemeClr val="tx1"/>
                </a:solidFill>
                <a:cs typeface="Segoe UI"/>
              </a:rPr>
              <a:t>Curso</a:t>
            </a:r>
            <a:r>
              <a:rPr lang="en-US" sz="1000" b="1">
                <a:solidFill>
                  <a:schemeClr val="tx1"/>
                </a:solidFill>
                <a:cs typeface="Segoe UI"/>
              </a:rPr>
              <a:t>:</a:t>
            </a:r>
            <a:r>
              <a:rPr kumimoji="0" lang="en-US" sz="1000" b="1" i="0" u="none" strike="noStrike" kern="1200" cap="none" spc="0" normalizeH="0" baseline="0" noProof="0">
                <a:ln>
                  <a:noFill/>
                </a:ln>
                <a:solidFill>
                  <a:schemeClr val="tx1"/>
                </a:solidFill>
                <a:effectLst/>
                <a:uLnTx/>
                <a:uFillTx/>
                <a:latin typeface="Segoe UI"/>
                <a:ea typeface="+mn-ea"/>
                <a:cs typeface="Segoe UI"/>
              </a:rPr>
              <a:t> </a:t>
            </a:r>
            <a:r>
              <a:rPr lang="es-MX" sz="1000">
                <a:solidFill>
                  <a:srgbClr val="C03BC4"/>
                </a:solidFill>
                <a:latin typeface="Segoe UI"/>
                <a:cs typeface="Segoe UI"/>
                <a:hlinkClick r:id="rId26">
                  <a:extLst>
                    <a:ext uri="{A12FA001-AC4F-418D-AE19-62706E023703}">
                      <ahyp:hlinkClr xmlns:ahyp="http://schemas.microsoft.com/office/drawing/2018/hyperlinkcolor" val="tx"/>
                    </a:ext>
                  </a:extLst>
                </a:hlinkClick>
              </a:rPr>
              <a:t>Amplíe y administre los copilotos de Microsoft </a:t>
            </a:r>
            <a:r>
              <a:rPr lang="es-MX" sz="1000" err="1">
                <a:solidFill>
                  <a:srgbClr val="C03BC4"/>
                </a:solidFill>
                <a:latin typeface="Segoe UI"/>
                <a:cs typeface="Segoe UI"/>
                <a:hlinkClick r:id="rId26">
                  <a:extLst>
                    <a:ext uri="{A12FA001-AC4F-418D-AE19-62706E023703}">
                      <ahyp:hlinkClr xmlns:ahyp="http://schemas.microsoft.com/office/drawing/2018/hyperlinkcolor" val="tx"/>
                    </a:ext>
                  </a:extLst>
                </a:hlinkClick>
              </a:rPr>
              <a:t>Copilot</a:t>
            </a:r>
            <a:r>
              <a:rPr lang="es-MX" sz="1000">
                <a:solidFill>
                  <a:srgbClr val="C03BC4"/>
                </a:solidFill>
                <a:latin typeface="Segoe UI"/>
                <a:cs typeface="Segoe UI"/>
                <a:hlinkClick r:id="rId26">
                  <a:extLst>
                    <a:ext uri="{A12FA001-AC4F-418D-AE19-62706E023703}">
                      <ahyp:hlinkClr xmlns:ahyp="http://schemas.microsoft.com/office/drawing/2018/hyperlinkcolor" val="tx"/>
                    </a:ext>
                  </a:extLst>
                </a:hlinkClick>
              </a:rPr>
              <a:t> Studio</a:t>
            </a:r>
            <a:r>
              <a:rPr kumimoji="0" lang="en-US" sz="1000" b="0" i="0" u="none" strike="noStrike" kern="1200" cap="none" spc="0" normalizeH="0" baseline="0" noProof="0">
                <a:ln>
                  <a:noFill/>
                </a:ln>
                <a:solidFill>
                  <a:schemeClr val="tx1"/>
                </a:solidFill>
                <a:effectLst/>
                <a:uLnTx/>
                <a:uFillTx/>
                <a:latin typeface="Segoe UI"/>
                <a:ea typeface="+mn-ea"/>
                <a:cs typeface="Segoe UI"/>
              </a:rPr>
              <a:t>(2 </a:t>
            </a:r>
            <a:r>
              <a:rPr kumimoji="0" lang="en-US" sz="1000" b="0" i="0" u="none" strike="noStrike" kern="1200" cap="none" spc="0" normalizeH="0" baseline="0" noProof="0" err="1">
                <a:ln>
                  <a:noFill/>
                </a:ln>
                <a:solidFill>
                  <a:schemeClr val="tx1"/>
                </a:solidFill>
                <a:effectLst/>
                <a:uLnTx/>
                <a:uFillTx/>
                <a:latin typeface="Segoe UI"/>
                <a:ea typeface="+mn-ea"/>
                <a:cs typeface="Segoe UI"/>
              </a:rPr>
              <a:t>hrs</a:t>
            </a:r>
            <a:r>
              <a:rPr kumimoji="0" lang="en-US" sz="1000" b="0" i="0" u="none" strike="noStrike" kern="1200" cap="none" spc="0" normalizeH="0" baseline="0" noProof="0">
                <a:ln>
                  <a:noFill/>
                </a:ln>
                <a:solidFill>
                  <a:schemeClr val="tx1"/>
                </a:solidFill>
                <a:effectLst/>
                <a:uLnTx/>
                <a:uFillTx/>
                <a:latin typeface="Segoe UI"/>
                <a:ea typeface="+mn-ea"/>
                <a:cs typeface="Segoe UI"/>
              </a:rPr>
              <a:t>)</a:t>
            </a:r>
          </a:p>
        </p:txBody>
      </p:sp>
      <p:cxnSp>
        <p:nvCxnSpPr>
          <p:cNvPr id="65" name="Straight Connector 64">
            <a:extLst>
              <a:ext uri="{FF2B5EF4-FFF2-40B4-BE49-F238E27FC236}">
                <a16:creationId xmlns:a16="http://schemas.microsoft.com/office/drawing/2014/main" id="{082E7105-08E6-E2C2-6460-B88954B116CC}"/>
              </a:ext>
              <a:ext uri="{C183D7F6-B498-43B3-948B-1728B52AA6E4}">
                <adec:decorative xmlns:adec="http://schemas.microsoft.com/office/drawing/2017/decorative" val="1"/>
              </a:ext>
            </a:extLst>
          </p:cNvPr>
          <p:cNvCxnSpPr>
            <a:cxnSpLocks/>
          </p:cNvCxnSpPr>
          <p:nvPr/>
        </p:nvCxnSpPr>
        <p:spPr>
          <a:xfrm>
            <a:off x="1274644" y="4167775"/>
            <a:ext cx="2197515" cy="0"/>
          </a:xfrm>
          <a:prstGeom prst="line">
            <a:avLst/>
          </a:prstGeom>
          <a:noFill/>
          <a:ln w="6350" cap="flat" cmpd="sng" algn="ctr">
            <a:solidFill>
              <a:srgbClr val="B2B2B2"/>
            </a:solidFill>
            <a:prstDash val="solid"/>
            <a:miter lim="800000"/>
          </a:ln>
          <a:effectLst/>
        </p:spPr>
      </p:cxnSp>
      <p:cxnSp>
        <p:nvCxnSpPr>
          <p:cNvPr id="66" name="Straight Connector 65">
            <a:extLst>
              <a:ext uri="{FF2B5EF4-FFF2-40B4-BE49-F238E27FC236}">
                <a16:creationId xmlns:a16="http://schemas.microsoft.com/office/drawing/2014/main" id="{646EB036-D890-C552-2F36-07D227A05D3A}"/>
              </a:ext>
              <a:ext uri="{C183D7F6-B498-43B3-948B-1728B52AA6E4}">
                <adec:decorative xmlns:adec="http://schemas.microsoft.com/office/drawing/2017/decorative" val="1"/>
              </a:ext>
            </a:extLst>
          </p:cNvPr>
          <p:cNvCxnSpPr>
            <a:cxnSpLocks/>
          </p:cNvCxnSpPr>
          <p:nvPr/>
        </p:nvCxnSpPr>
        <p:spPr>
          <a:xfrm>
            <a:off x="3941359" y="4167775"/>
            <a:ext cx="2197515" cy="0"/>
          </a:xfrm>
          <a:prstGeom prst="line">
            <a:avLst/>
          </a:prstGeom>
          <a:noFill/>
          <a:ln w="6350" cap="flat" cmpd="sng" algn="ctr">
            <a:solidFill>
              <a:srgbClr val="B2B2B2"/>
            </a:solidFill>
            <a:prstDash val="solid"/>
            <a:miter lim="800000"/>
          </a:ln>
          <a:effectLst/>
        </p:spPr>
      </p:cxnSp>
      <p:cxnSp>
        <p:nvCxnSpPr>
          <p:cNvPr id="67" name="Straight Connector 66">
            <a:extLst>
              <a:ext uri="{FF2B5EF4-FFF2-40B4-BE49-F238E27FC236}">
                <a16:creationId xmlns:a16="http://schemas.microsoft.com/office/drawing/2014/main" id="{08EAF3E0-1A61-AC15-7E3F-51A0C721E4B3}"/>
              </a:ext>
              <a:ext uri="{C183D7F6-B498-43B3-948B-1728B52AA6E4}">
                <adec:decorative xmlns:adec="http://schemas.microsoft.com/office/drawing/2017/decorative" val="1"/>
              </a:ext>
            </a:extLst>
          </p:cNvPr>
          <p:cNvCxnSpPr>
            <a:cxnSpLocks/>
          </p:cNvCxnSpPr>
          <p:nvPr/>
        </p:nvCxnSpPr>
        <p:spPr>
          <a:xfrm>
            <a:off x="6602815" y="4431753"/>
            <a:ext cx="2197515" cy="0"/>
          </a:xfrm>
          <a:prstGeom prst="line">
            <a:avLst/>
          </a:prstGeom>
          <a:noFill/>
          <a:ln w="6350" cap="flat" cmpd="sng" algn="ctr">
            <a:solidFill>
              <a:srgbClr val="B2B2B2"/>
            </a:solidFill>
            <a:prstDash val="solid"/>
            <a:miter lim="800000"/>
          </a:ln>
          <a:effectLst/>
        </p:spPr>
      </p:cxnSp>
      <p:cxnSp>
        <p:nvCxnSpPr>
          <p:cNvPr id="68" name="Straight Connector 67">
            <a:extLst>
              <a:ext uri="{FF2B5EF4-FFF2-40B4-BE49-F238E27FC236}">
                <a16:creationId xmlns:a16="http://schemas.microsoft.com/office/drawing/2014/main" id="{16B9DE08-7611-156D-1A3D-B0B8B0B9C31A}"/>
              </a:ext>
              <a:ext uri="{C183D7F6-B498-43B3-948B-1728B52AA6E4}">
                <adec:decorative xmlns:adec="http://schemas.microsoft.com/office/drawing/2017/decorative" val="1"/>
              </a:ext>
            </a:extLst>
          </p:cNvPr>
          <p:cNvCxnSpPr>
            <a:cxnSpLocks/>
          </p:cNvCxnSpPr>
          <p:nvPr/>
        </p:nvCxnSpPr>
        <p:spPr>
          <a:xfrm>
            <a:off x="9262002" y="4167775"/>
            <a:ext cx="2197515" cy="0"/>
          </a:xfrm>
          <a:prstGeom prst="line">
            <a:avLst/>
          </a:prstGeom>
          <a:noFill/>
          <a:ln w="6350" cap="flat" cmpd="sng" algn="ctr">
            <a:solidFill>
              <a:srgbClr val="B2B2B2"/>
            </a:solidFill>
            <a:prstDash val="solid"/>
            <a:miter lim="800000"/>
          </a:ln>
          <a:effectLst/>
        </p:spPr>
      </p:cxnSp>
    </p:spTree>
    <p:extLst>
      <p:ext uri="{BB962C8B-B14F-4D97-AF65-F5344CB8AC3E}">
        <p14:creationId xmlns:p14="http://schemas.microsoft.com/office/powerpoint/2010/main" val="3996356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91F2C"/>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B0C8B76-C733-CC9F-34AE-906A259AA214}"/>
              </a:ext>
            </a:extLst>
          </p:cNvPr>
          <p:cNvSpPr>
            <a:spLocks noGrp="1"/>
          </p:cNvSpPr>
          <p:nvPr>
            <p:ph type="title"/>
          </p:nvPr>
        </p:nvSpPr>
        <p:spPr>
          <a:xfrm>
            <a:off x="1524000" y="3096601"/>
            <a:ext cx="9144000" cy="664797"/>
          </a:xfrm>
        </p:spPr>
        <p:txBody>
          <a:bodyPr/>
          <a:lstStyle/>
          <a:p>
            <a:pPr algn="ctr"/>
            <a:r>
              <a:rPr lang="en-CA" sz="4800">
                <a:gradFill flip="none">
                  <a:gsLst>
                    <a:gs pos="0">
                      <a:srgbClr val="D59ED7"/>
                    </a:gs>
                    <a:gs pos="100000">
                      <a:srgbClr val="8DC8E8"/>
                    </a:gs>
                  </a:gsLst>
                  <a:lin ang="2700000" scaled="1"/>
                  <a:tileRect/>
                </a:gradFill>
                <a:cs typeface="Segoe UI"/>
              </a:rPr>
              <a:t>Gracias</a:t>
            </a:r>
            <a:endParaRPr lang="en-US" sz="4800">
              <a:gradFill flip="none">
                <a:gsLst>
                  <a:gs pos="0">
                    <a:srgbClr val="D59ED7"/>
                  </a:gs>
                  <a:gs pos="100000">
                    <a:srgbClr val="8DC8E8"/>
                  </a:gs>
                </a:gsLst>
                <a:lin ang="2700000" scaled="1"/>
                <a:tileRect/>
              </a:gradFill>
              <a:cs typeface="Segoe UI"/>
            </a:endParaRPr>
          </a:p>
        </p:txBody>
      </p:sp>
    </p:spTree>
    <p:extLst>
      <p:ext uri="{BB962C8B-B14F-4D97-AF65-F5344CB8AC3E}">
        <p14:creationId xmlns:p14="http://schemas.microsoft.com/office/powerpoint/2010/main" val="1135435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8E093-5CB6-9F86-23BC-0BE7BB99F56F}"/>
            </a:ext>
          </a:extLst>
        </p:cNvPr>
        <p:cNvGrpSpPr/>
        <p:nvPr/>
      </p:nvGrpSpPr>
      <p:grpSpPr>
        <a:xfrm>
          <a:off x="0" y="0"/>
          <a:ext cx="0" cy="0"/>
          <a:chOff x="0" y="0"/>
          <a:chExt cx="0" cy="0"/>
        </a:xfrm>
      </p:grpSpPr>
      <p:sp>
        <p:nvSpPr>
          <p:cNvPr id="20" name="Title 1">
            <a:extLst>
              <a:ext uri="{FF2B5EF4-FFF2-40B4-BE49-F238E27FC236}">
                <a16:creationId xmlns:a16="http://schemas.microsoft.com/office/drawing/2014/main" id="{FB65D1B6-C6B4-1E59-7723-D0851B55CB5E}"/>
              </a:ext>
            </a:extLst>
          </p:cNvPr>
          <p:cNvSpPr>
            <a:spLocks noGrp="1"/>
          </p:cNvSpPr>
          <p:nvPr>
            <p:ph type="title"/>
          </p:nvPr>
        </p:nvSpPr>
        <p:spPr>
          <a:xfrm>
            <a:off x="586740" y="371962"/>
            <a:ext cx="11018520" cy="1169551"/>
          </a:xfrm>
        </p:spPr>
        <p:txBody>
          <a:bodyPr/>
          <a:lstStyle/>
          <a:p>
            <a:r>
              <a:rPr lang="es-MX" sz="3600" b="0" spc="-100">
                <a:ln>
                  <a:noFill/>
                </a:ln>
                <a:solidFill>
                  <a:schemeClr val="tx1"/>
                </a:solidFill>
                <a:cs typeface="Segoe UI Semibold" panose="020B0702040204020203" pitchFamily="34" charset="0"/>
              </a:rPr>
              <a:t>La rapidez con la que puede recuperar el costo de </a:t>
            </a:r>
            <a:r>
              <a:rPr lang="en-US" b="0"/>
              <a:t>Copilot</a:t>
            </a:r>
          </a:p>
        </p:txBody>
      </p:sp>
      <p:sp>
        <p:nvSpPr>
          <p:cNvPr id="16" name="TextBox 15">
            <a:extLst>
              <a:ext uri="{FF2B5EF4-FFF2-40B4-BE49-F238E27FC236}">
                <a16:creationId xmlns:a16="http://schemas.microsoft.com/office/drawing/2014/main" id="{4232F2C4-ACD9-636A-4EF5-83768334C445}"/>
              </a:ext>
            </a:extLst>
          </p:cNvPr>
          <p:cNvSpPr txBox="1"/>
          <p:nvPr/>
        </p:nvSpPr>
        <p:spPr>
          <a:xfrm>
            <a:off x="911587" y="2191656"/>
            <a:ext cx="104971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Segoe UI"/>
                <a:ea typeface="+mn-ea"/>
                <a:cs typeface="+mn-cs"/>
              </a:rPr>
              <a:t>Ejecutivo</a:t>
            </a:r>
            <a:r>
              <a:rPr kumimoji="0" lang="en-US" sz="2000" b="0" i="0" u="none" strike="noStrike" kern="1200" cap="none" spc="0" normalizeH="0" baseline="0" noProof="0">
                <a:ln>
                  <a:noFill/>
                </a:ln>
                <a:solidFill>
                  <a:prstClr val="white"/>
                </a:solidFill>
                <a:effectLst/>
                <a:uLnTx/>
                <a:uFillTx/>
                <a:latin typeface="Segoe UI"/>
                <a:ea typeface="+mn-ea"/>
                <a:cs typeface="+mn-cs"/>
              </a:rPr>
              <a:t>
$200,000</a:t>
            </a:r>
          </a:p>
        </p:txBody>
      </p:sp>
      <p:sp>
        <p:nvSpPr>
          <p:cNvPr id="14" name="Rectangle: Rounded Corners 13">
            <a:extLst>
              <a:ext uri="{FF2B5EF4-FFF2-40B4-BE49-F238E27FC236}">
                <a16:creationId xmlns:a16="http://schemas.microsoft.com/office/drawing/2014/main" id="{DB8855D4-2475-1862-9660-C80E90B4084F}"/>
              </a:ext>
            </a:extLst>
          </p:cNvPr>
          <p:cNvSpPr/>
          <p:nvPr/>
        </p:nvSpPr>
        <p:spPr bwMode="auto">
          <a:xfrm>
            <a:off x="2284619" y="2042232"/>
            <a:ext cx="3341481" cy="914400"/>
          </a:xfrm>
          <a:prstGeom prst="roundRect">
            <a:avLst/>
          </a:prstGeom>
          <a:gradFill flip="none" rotWithShape="1">
            <a:gsLst>
              <a:gs pos="0">
                <a:srgbClr val="D59ED7"/>
              </a:gs>
              <a:gs pos="28000">
                <a:srgbClr val="C5B4E3"/>
              </a:gs>
              <a:gs pos="100000">
                <a:srgbClr val="8DC8E8"/>
              </a:gs>
            </a:gsLst>
            <a:lin ang="18900000" scaled="1"/>
            <a:tileRect/>
          </a:gradFill>
          <a:ln w="9525" cap="flat" cmpd="sng" algn="ctr">
            <a:noFill/>
            <a:prstDash val="solid"/>
            <a:headEnd type="none" w="med" len="med"/>
            <a:tailEnd type="none" w="med" len="med"/>
          </a:ln>
          <a:effectLst/>
        </p:spPr>
        <p:txBody>
          <a:bodyPr rot="0" spcFirstLastPara="0" vert="horz" wrap="square" lIns="91440" tIns="146304" rIns="0" bIns="146304"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MX" sz="1600" b="0" i="0" u="none" strike="noStrike" kern="0" cap="none" spc="0" normalizeH="0" baseline="0" noProof="0">
                <a:ln>
                  <a:noFill/>
                </a:ln>
                <a:solidFill>
                  <a:srgbClr val="000000"/>
                </a:solidFill>
                <a:effectLst/>
                <a:uLnTx/>
                <a:uFillTx/>
                <a:latin typeface="Segoe UI"/>
                <a:ea typeface="Segoe UI" pitchFamily="34" charset="0"/>
                <a:cs typeface="Segoe UI" pitchFamily="34" charset="0"/>
              </a:rPr>
              <a:t>Ahorrar 1 hora a una tasa de pago de $200,000/año ahorra $100.</a:t>
            </a:r>
            <a:endParaRPr kumimoji="0" lang="en-US" sz="1600" b="0" i="0" u="none" strike="noStrike" kern="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15" name="Rectangle: Rounded Corners 14">
            <a:extLst>
              <a:ext uri="{FF2B5EF4-FFF2-40B4-BE49-F238E27FC236}">
                <a16:creationId xmlns:a16="http://schemas.microsoft.com/office/drawing/2014/main" id="{841D691D-9989-F471-15EC-2254FF3600D3}"/>
              </a:ext>
            </a:extLst>
          </p:cNvPr>
          <p:cNvSpPr>
            <a:spLocks/>
          </p:cNvSpPr>
          <p:nvPr/>
        </p:nvSpPr>
        <p:spPr bwMode="auto">
          <a:xfrm>
            <a:off x="5890259" y="2158612"/>
            <a:ext cx="5715002" cy="677656"/>
          </a:xfrm>
          <a:prstGeom prst="roundRect">
            <a:avLst>
              <a:gd name="adj" fmla="val 4533"/>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MX" sz="24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Punto de equilibrio de 3,3 minutos/día</a:t>
            </a:r>
            <a:endParaRPr kumimoji="0" lang="en-US" sz="24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7" name="TextBox 16">
            <a:extLst>
              <a:ext uri="{FF2B5EF4-FFF2-40B4-BE49-F238E27FC236}">
                <a16:creationId xmlns:a16="http://schemas.microsoft.com/office/drawing/2014/main" id="{A107FB2D-6D8A-1F06-ABAD-EA7ECC297DBD}"/>
              </a:ext>
            </a:extLst>
          </p:cNvPr>
          <p:cNvSpPr txBox="1"/>
          <p:nvPr/>
        </p:nvSpPr>
        <p:spPr>
          <a:xfrm>
            <a:off x="919198" y="3261421"/>
            <a:ext cx="1011495"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ea typeface="+mn-ea"/>
                <a:cs typeface="+mn-cs"/>
              </a:rPr>
              <a:t>Director
$100,000</a:t>
            </a:r>
          </a:p>
        </p:txBody>
      </p:sp>
      <p:sp>
        <p:nvSpPr>
          <p:cNvPr id="10" name="Rectangle: Rounded Corners 9">
            <a:extLst>
              <a:ext uri="{FF2B5EF4-FFF2-40B4-BE49-F238E27FC236}">
                <a16:creationId xmlns:a16="http://schemas.microsoft.com/office/drawing/2014/main" id="{BC6A8356-5FA6-6A6D-9472-7EA4B71A41F4}"/>
              </a:ext>
            </a:extLst>
          </p:cNvPr>
          <p:cNvSpPr/>
          <p:nvPr/>
        </p:nvSpPr>
        <p:spPr bwMode="auto">
          <a:xfrm>
            <a:off x="2284625" y="3111998"/>
            <a:ext cx="4586075" cy="914400"/>
          </a:xfrm>
          <a:prstGeom prst="roundRect">
            <a:avLst/>
          </a:prstGeom>
          <a:gradFill flip="none" rotWithShape="1">
            <a:gsLst>
              <a:gs pos="0">
                <a:srgbClr val="D59ED7"/>
              </a:gs>
              <a:gs pos="28000">
                <a:srgbClr val="C5B4E3"/>
              </a:gs>
              <a:gs pos="100000">
                <a:srgbClr val="8DC8E8"/>
              </a:gs>
            </a:gsLst>
            <a:lin ang="18900000" scaled="1"/>
            <a:tileRect/>
          </a:gradFill>
          <a:ln w="9525" cap="flat" cmpd="sng" algn="ctr">
            <a:noFill/>
            <a:prstDash val="solid"/>
            <a:headEnd type="none" w="med" len="med"/>
            <a:tailEnd type="none" w="med" len="med"/>
          </a:ln>
          <a:effectLst/>
        </p:spPr>
        <p:txBody>
          <a:bodyPr rot="0" spcFirstLastPara="0" vert="horz" wrap="square" lIns="91440" tIns="146304" rIns="0" bIns="146304"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MX" sz="1600" b="0" i="0" u="none" strike="noStrike" kern="0" cap="none" spc="0" normalizeH="0" baseline="0" noProof="0">
                <a:ln>
                  <a:noFill/>
                </a:ln>
                <a:solidFill>
                  <a:srgbClr val="000000"/>
                </a:solidFill>
                <a:effectLst/>
                <a:uLnTx/>
                <a:uFillTx/>
                <a:latin typeface="Segoe UI"/>
                <a:ea typeface="Segoe UI" pitchFamily="34" charset="0"/>
                <a:cs typeface="Segoe UI" pitchFamily="34" charset="0"/>
              </a:rPr>
              <a:t>Ahorrar 1 hora a una tasa de pago de $100,000/año ahorra $50.</a:t>
            </a:r>
            <a:endParaRPr kumimoji="0" lang="en-US" sz="1600" b="0" i="0" u="none" strike="noStrike" kern="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12" name="Rectangle: Rounded Corners 11">
            <a:extLst>
              <a:ext uri="{FF2B5EF4-FFF2-40B4-BE49-F238E27FC236}">
                <a16:creationId xmlns:a16="http://schemas.microsoft.com/office/drawing/2014/main" id="{54CA0AEE-AEEC-C1AB-B712-CA6FACE6B81A}"/>
              </a:ext>
            </a:extLst>
          </p:cNvPr>
          <p:cNvSpPr>
            <a:spLocks/>
          </p:cNvSpPr>
          <p:nvPr/>
        </p:nvSpPr>
        <p:spPr bwMode="auto">
          <a:xfrm>
            <a:off x="7122184" y="3277431"/>
            <a:ext cx="4483077" cy="583537"/>
          </a:xfrm>
          <a:prstGeom prst="roundRect">
            <a:avLst>
              <a:gd name="adj" fmla="val 4533"/>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MX" sz="18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Punto de equilibrio de 6,5 minutos/día</a:t>
            </a:r>
            <a:endParaRPr kumimoji="0" lang="en-US" sz="24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8" name="TextBox 17">
            <a:extLst>
              <a:ext uri="{FF2B5EF4-FFF2-40B4-BE49-F238E27FC236}">
                <a16:creationId xmlns:a16="http://schemas.microsoft.com/office/drawing/2014/main" id="{15109809-92AD-133F-45FA-3F5D5B87B6EC}"/>
              </a:ext>
            </a:extLst>
          </p:cNvPr>
          <p:cNvSpPr txBox="1"/>
          <p:nvPr/>
        </p:nvSpPr>
        <p:spPr>
          <a:xfrm>
            <a:off x="870770" y="4202095"/>
            <a:ext cx="1413849" cy="92333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a:ea typeface="+mn-ea"/>
                <a:cs typeface="+mn-cs"/>
              </a:rPr>
              <a:t>Individual 
</a:t>
            </a:r>
            <a:r>
              <a:rPr kumimoji="0" lang="en-US" sz="2000" b="0" i="0" u="none" strike="noStrike" kern="1200" cap="none" spc="0" normalizeH="0" baseline="0" noProof="0" err="1">
                <a:ln>
                  <a:noFill/>
                </a:ln>
                <a:solidFill>
                  <a:prstClr val="white"/>
                </a:solidFill>
                <a:effectLst/>
                <a:uLnTx/>
                <a:uFillTx/>
                <a:latin typeface="Segoe UI"/>
                <a:ea typeface="+mn-ea"/>
                <a:cs typeface="+mn-cs"/>
              </a:rPr>
              <a:t>Colaborador</a:t>
            </a:r>
            <a:r>
              <a:rPr kumimoji="0" lang="en-US" sz="2000" b="0" i="0" u="none" strike="noStrike" kern="1200" cap="none" spc="0" normalizeH="0" baseline="0" noProof="0">
                <a:ln>
                  <a:noFill/>
                </a:ln>
                <a:solidFill>
                  <a:prstClr val="white"/>
                </a:solidFill>
                <a:effectLst/>
                <a:uLnTx/>
                <a:uFillTx/>
                <a:latin typeface="Segoe UI"/>
                <a:ea typeface="+mn-ea"/>
                <a:cs typeface="+mn-cs"/>
              </a:rPr>
              <a:t>
$60,000</a:t>
            </a:r>
          </a:p>
        </p:txBody>
      </p:sp>
      <p:sp>
        <p:nvSpPr>
          <p:cNvPr id="7" name="Rectangle: Rounded Corners 6">
            <a:extLst>
              <a:ext uri="{FF2B5EF4-FFF2-40B4-BE49-F238E27FC236}">
                <a16:creationId xmlns:a16="http://schemas.microsoft.com/office/drawing/2014/main" id="{29F3F4EC-A50F-3871-578D-3359D56BC59F}"/>
              </a:ext>
            </a:extLst>
          </p:cNvPr>
          <p:cNvSpPr/>
          <p:nvPr/>
        </p:nvSpPr>
        <p:spPr bwMode="auto">
          <a:xfrm>
            <a:off x="2292780" y="4249635"/>
            <a:ext cx="5705708" cy="914400"/>
          </a:xfrm>
          <a:prstGeom prst="roundRect">
            <a:avLst/>
          </a:prstGeom>
          <a:gradFill flip="none" rotWithShape="1">
            <a:gsLst>
              <a:gs pos="0">
                <a:srgbClr val="D59ED7"/>
              </a:gs>
              <a:gs pos="28000">
                <a:srgbClr val="C5B4E3"/>
              </a:gs>
              <a:gs pos="100000">
                <a:srgbClr val="8DC8E8"/>
              </a:gs>
            </a:gsLst>
            <a:lin ang="18900000" scaled="1"/>
            <a:tileRect/>
          </a:gradFill>
          <a:ln w="9525" cap="flat" cmpd="sng" algn="ctr">
            <a:noFill/>
            <a:prstDash val="solid"/>
            <a:headEnd type="none" w="med" len="med"/>
            <a:tailEnd type="none" w="med" len="med"/>
          </a:ln>
          <a:effectLst/>
        </p:spPr>
        <p:txBody>
          <a:bodyPr rot="0" spcFirstLastPara="0" vert="horz" wrap="square" lIns="91440" tIns="146304" rIns="0" bIns="146304"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MX" sz="1600" b="0" i="0" u="none" strike="noStrike" kern="0" cap="none" spc="0" normalizeH="0" baseline="0" noProof="0">
                <a:ln>
                  <a:noFill/>
                </a:ln>
                <a:solidFill>
                  <a:srgbClr val="000000"/>
                </a:solidFill>
                <a:effectLst/>
                <a:uLnTx/>
                <a:uFillTx/>
                <a:latin typeface="Segoe UI"/>
                <a:ea typeface="Segoe UI" pitchFamily="34" charset="0"/>
                <a:cs typeface="Segoe UI" pitchFamily="34" charset="0"/>
              </a:rPr>
              <a:t>Ahorrar 1 hora a una tasa de pago de $60,000/año ahorra $30.</a:t>
            </a:r>
            <a:endParaRPr kumimoji="0" lang="en-US" sz="1600" b="0" i="0" u="none" strike="noStrike" kern="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8" name="Rectangle: Rounded Corners 7">
            <a:extLst>
              <a:ext uri="{FF2B5EF4-FFF2-40B4-BE49-F238E27FC236}">
                <a16:creationId xmlns:a16="http://schemas.microsoft.com/office/drawing/2014/main" id="{8811F20B-7212-75D6-E7B1-1A93D58977F6}"/>
              </a:ext>
            </a:extLst>
          </p:cNvPr>
          <p:cNvSpPr>
            <a:spLocks/>
          </p:cNvSpPr>
          <p:nvPr/>
        </p:nvSpPr>
        <p:spPr bwMode="auto">
          <a:xfrm>
            <a:off x="8290856" y="4181764"/>
            <a:ext cx="3314404" cy="1054132"/>
          </a:xfrm>
          <a:prstGeom prst="roundRect">
            <a:avLst>
              <a:gd name="adj" fmla="val 4533"/>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MX" sz="2400" b="0" i="0" u="none" strike="noStrike" kern="0" cap="none" spc="0" normalizeH="0" baseline="0" noProof="0">
                <a:ln>
                  <a:noFill/>
                </a:ln>
                <a:solidFill>
                  <a:srgbClr val="FFFFFF"/>
                </a:solidFill>
                <a:effectLst/>
                <a:uLnTx/>
                <a:uFillTx/>
                <a:latin typeface="Segoe UI"/>
                <a:ea typeface="+mn-ea"/>
                <a:cs typeface="Segoe UI" pitchFamily="34" charset="0"/>
              </a:rPr>
              <a:t>Punto de equilibrio de 11 minutos/día</a:t>
            </a:r>
            <a:endParaRPr kumimoji="0" lang="en-US" sz="24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 name="Group 2" descr="An arrow labelled &quot;How long to break even&quot; pointing from left to right">
            <a:extLst>
              <a:ext uri="{FF2B5EF4-FFF2-40B4-BE49-F238E27FC236}">
                <a16:creationId xmlns:a16="http://schemas.microsoft.com/office/drawing/2014/main" id="{59191C5A-4322-409D-037C-08645968387A}"/>
              </a:ext>
              <a:ext uri="{C183D7F6-B498-43B3-948B-1728B52AA6E4}">
                <adec:decorative xmlns:adec="http://schemas.microsoft.com/office/drawing/2017/decorative" val="0"/>
              </a:ext>
            </a:extLst>
          </p:cNvPr>
          <p:cNvGrpSpPr/>
          <p:nvPr/>
        </p:nvGrpSpPr>
        <p:grpSpPr>
          <a:xfrm>
            <a:off x="2292784" y="5246593"/>
            <a:ext cx="5705699" cy="374387"/>
            <a:chOff x="2376054" y="5729514"/>
            <a:chExt cx="3108960" cy="374387"/>
          </a:xfrm>
        </p:grpSpPr>
        <p:cxnSp>
          <p:nvCxnSpPr>
            <p:cNvPr id="4" name="Straight Arrow Connector 3">
              <a:extLst>
                <a:ext uri="{FF2B5EF4-FFF2-40B4-BE49-F238E27FC236}">
                  <a16:creationId xmlns:a16="http://schemas.microsoft.com/office/drawing/2014/main" id="{DC728705-E88F-D17B-00E1-98C3EFCECC89}"/>
                </a:ext>
              </a:extLst>
            </p:cNvPr>
            <p:cNvCxnSpPr>
              <a:cxnSpLocks/>
            </p:cNvCxnSpPr>
            <p:nvPr/>
          </p:nvCxnSpPr>
          <p:spPr>
            <a:xfrm>
              <a:off x="2376054" y="5908964"/>
              <a:ext cx="3108960" cy="0"/>
            </a:xfrm>
            <a:prstGeom prst="straightConnector1">
              <a:avLst/>
            </a:prstGeom>
            <a:noFill/>
            <a:ln w="9525" cap="flat" cmpd="sng" algn="ctr">
              <a:solidFill>
                <a:srgbClr val="FFFFFF"/>
              </a:solidFill>
              <a:prstDash val="solid"/>
              <a:headEnd type="none" w="lg" len="med"/>
              <a:tailEnd type="triangle"/>
            </a:ln>
            <a:effectLst/>
          </p:spPr>
        </p:cxnSp>
        <p:sp>
          <p:nvSpPr>
            <p:cNvPr id="5" name="Rectangle: Rounded Corners 4">
              <a:extLst>
                <a:ext uri="{FF2B5EF4-FFF2-40B4-BE49-F238E27FC236}">
                  <a16:creationId xmlns:a16="http://schemas.microsoft.com/office/drawing/2014/main" id="{689D4CAA-2AE2-E5D8-F3F8-E39F7B80ACB6}"/>
                </a:ext>
              </a:extLst>
            </p:cNvPr>
            <p:cNvSpPr/>
            <p:nvPr/>
          </p:nvSpPr>
          <p:spPr bwMode="auto">
            <a:xfrm>
              <a:off x="3133723" y="5729514"/>
              <a:ext cx="1655726" cy="374387"/>
            </a:xfrm>
            <a:prstGeom prst="roundRect">
              <a:avLst>
                <a:gd name="adj" fmla="val 16537"/>
              </a:avLst>
            </a:prstGeom>
            <a:solidFill>
              <a:srgbClr val="3A4953"/>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MX" sz="12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Cuánto tiempo para alcanzar el punto de equilibrio</a:t>
              </a:r>
              <a:endParaRPr kumimoji="0" lang="en-US" sz="14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19" name="TextBox 18">
            <a:extLst>
              <a:ext uri="{FF2B5EF4-FFF2-40B4-BE49-F238E27FC236}">
                <a16:creationId xmlns:a16="http://schemas.microsoft.com/office/drawing/2014/main" id="{29E0BF60-A5F7-A264-4EBB-912A32E36143}"/>
              </a:ext>
            </a:extLst>
          </p:cNvPr>
          <p:cNvSpPr txBox="1"/>
          <p:nvPr/>
        </p:nvSpPr>
        <p:spPr>
          <a:xfrm>
            <a:off x="673240" y="6201870"/>
            <a:ext cx="1093568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a:ln>
                  <a:noFill/>
                </a:ln>
                <a:solidFill>
                  <a:srgbClr val="FFFFFF"/>
                </a:solidFill>
                <a:effectLst/>
                <a:uLnTx/>
                <a:uFillTx/>
                <a:latin typeface="Segoe UI"/>
                <a:ea typeface="+mn-ea"/>
                <a:cs typeface="+mn-cs"/>
              </a:rPr>
              <a:t>Supone 2,000 horas por año y 22 días / mes trabajados y un costo de $ 30 / mes para la licencia de copiloto y solo convierte el 25% del ahorro de tiempo en beneficios de valor</a:t>
            </a: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148430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42" presetClass="path" presetSubtype="0" decel="100000" fill="hold" grpId="1" nodeType="withEffect">
                                  <p:stCondLst>
                                    <p:cond delay="0"/>
                                  </p:stCondLst>
                                  <p:childTnLst>
                                    <p:animMotion origin="layout" path="M 0 -4.07407E-6 L 0 0.01806 " pathEditMode="relative" rAng="0" ptsTypes="AA">
                                      <p:cBhvr>
                                        <p:cTn id="12" dur="500" spd="-100000" fill="hold"/>
                                        <p:tgtEl>
                                          <p:spTgt spid="20"/>
                                        </p:tgtEl>
                                        <p:attrNameLst>
                                          <p:attrName>ppt_x</p:attrName>
                                          <p:attrName>ppt_y</p:attrName>
                                        </p:attrNameLst>
                                      </p:cBhvr>
                                      <p:rCtr x="0" y="903"/>
                                    </p:animMotion>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50"/>
                                        <p:tgtEl>
                                          <p:spTgt spid="14"/>
                                        </p:tgtEl>
                                      </p:cBhvr>
                                    </p:animEffect>
                                  </p:childTnLst>
                                </p:cTn>
                              </p:par>
                              <p:par>
                                <p:cTn id="16" presetID="42" presetClass="path" presetSubtype="0" decel="100000" fill="hold" grpId="1" nodeType="withEffect">
                                  <p:stCondLst>
                                    <p:cond delay="0"/>
                                  </p:stCondLst>
                                  <p:childTnLst>
                                    <p:animMotion origin="layout" path="M 1.04167E-6 0.03889 L 1.04167E-6 -1.85185E-6 " pathEditMode="relative" rAng="0" ptsTypes="AA">
                                      <p:cBhvr>
                                        <p:cTn id="17" dur="500" fill="hold"/>
                                        <p:tgtEl>
                                          <p:spTgt spid="14"/>
                                        </p:tgtEl>
                                        <p:attrNameLst>
                                          <p:attrName>ppt_x</p:attrName>
                                          <p:attrName>ppt_y</p:attrName>
                                        </p:attrNameLst>
                                      </p:cBhvr>
                                      <p:rCtr x="0" y="-1944"/>
                                    </p:animMotion>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50"/>
                                        <p:tgtEl>
                                          <p:spTgt spid="15"/>
                                        </p:tgtEl>
                                      </p:cBhvr>
                                    </p:animEffect>
                                  </p:childTnLst>
                                </p:cTn>
                              </p:par>
                              <p:par>
                                <p:cTn id="21" presetID="42" presetClass="path" presetSubtype="0" decel="100000" fill="hold" grpId="1" nodeType="withEffect">
                                  <p:stCondLst>
                                    <p:cond delay="0"/>
                                  </p:stCondLst>
                                  <p:childTnLst>
                                    <p:animMotion origin="layout" path="M 2.08333E-6 0.03889 L 2.08333E-6 -3.7037E-7 " pathEditMode="relative" rAng="0" ptsTypes="AA">
                                      <p:cBhvr>
                                        <p:cTn id="22" dur="500" fill="hold"/>
                                        <p:tgtEl>
                                          <p:spTgt spid="15"/>
                                        </p:tgtEl>
                                        <p:attrNameLst>
                                          <p:attrName>ppt_x</p:attrName>
                                          <p:attrName>ppt_y</p:attrName>
                                        </p:attrNameLst>
                                      </p:cBhvr>
                                      <p:rCtr x="0" y="-1944"/>
                                    </p:animMotion>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par>
                                <p:cTn id="26" presetID="42" presetClass="path" presetSubtype="0" decel="100000" fill="hold" grpId="1" nodeType="withEffect">
                                  <p:stCondLst>
                                    <p:cond delay="0"/>
                                  </p:stCondLst>
                                  <p:childTnLst>
                                    <p:animMotion origin="layout" path="M -6.25E-7 0.03889 L -6.25E-7 -3.7037E-7 " pathEditMode="relative" rAng="0" ptsTypes="AA">
                                      <p:cBhvr>
                                        <p:cTn id="27" dur="500" fill="hold"/>
                                        <p:tgtEl>
                                          <p:spTgt spid="10"/>
                                        </p:tgtEl>
                                        <p:attrNameLst>
                                          <p:attrName>ppt_x</p:attrName>
                                          <p:attrName>ppt_y</p:attrName>
                                        </p:attrNameLst>
                                      </p:cBhvr>
                                      <p:rCtr x="0" y="-1944"/>
                                    </p:animMotion>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50"/>
                                        <p:tgtEl>
                                          <p:spTgt spid="12"/>
                                        </p:tgtEl>
                                      </p:cBhvr>
                                    </p:animEffect>
                                  </p:childTnLst>
                                </p:cTn>
                              </p:par>
                              <p:par>
                                <p:cTn id="31" presetID="42" presetClass="path" presetSubtype="0" decel="100000" fill="hold" grpId="1" nodeType="withEffect">
                                  <p:stCondLst>
                                    <p:cond delay="0"/>
                                  </p:stCondLst>
                                  <p:childTnLst>
                                    <p:animMotion origin="layout" path="M 1.25E-6 0.03889 L 1.25E-6 1.85185E-6 " pathEditMode="relative" rAng="0" ptsTypes="AA">
                                      <p:cBhvr>
                                        <p:cTn id="32" dur="500" fill="hold"/>
                                        <p:tgtEl>
                                          <p:spTgt spid="12"/>
                                        </p:tgtEl>
                                        <p:attrNameLst>
                                          <p:attrName>ppt_x</p:attrName>
                                          <p:attrName>ppt_y</p:attrName>
                                        </p:attrNameLst>
                                      </p:cBhvr>
                                      <p:rCtr x="0" y="-1944"/>
                                    </p:animMotion>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7"/>
                                        </p:tgtEl>
                                        <p:attrNameLst>
                                          <p:attrName>ppt_x</p:attrName>
                                          <p:attrName>ppt_y</p:attrName>
                                        </p:attrNameLst>
                                      </p:cBhvr>
                                      <p:rCtr x="0" y="-1944"/>
                                    </p:animMotion>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50"/>
                                        <p:tgtEl>
                                          <p:spTgt spid="8"/>
                                        </p:tgtEl>
                                      </p:cBhvr>
                                    </p:animEffect>
                                  </p:childTnLst>
                                </p:cTn>
                              </p:par>
                              <p:par>
                                <p:cTn id="41" presetID="42" presetClass="path" presetSubtype="0" decel="100000" fill="hold" grpId="1" nodeType="withEffect">
                                  <p:stCondLst>
                                    <p:cond delay="0"/>
                                  </p:stCondLst>
                                  <p:childTnLst>
                                    <p:animMotion origin="layout" path="M 4.58333E-6 0.03889 L 4.58333E-6 -4.07407E-6 " pathEditMode="relative" rAng="0" ptsTypes="AA">
                                      <p:cBhvr>
                                        <p:cTn id="42" dur="500" fill="hold"/>
                                        <p:tgtEl>
                                          <p:spTgt spid="8"/>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14" grpId="0" animBg="1"/>
      <p:bldP spid="14" grpId="1" animBg="1"/>
      <p:bldP spid="15" grpId="0"/>
      <p:bldP spid="15" grpId="1"/>
      <p:bldP spid="10" grpId="0" animBg="1"/>
      <p:bldP spid="10" grpId="1" animBg="1"/>
      <p:bldP spid="12" grpId="0"/>
      <p:bldP spid="12" grpId="1"/>
      <p:bldP spid="7" grpId="0" animBg="1"/>
      <p:bldP spid="7" grpId="1" animBg="1"/>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0F3E563-490C-CA8D-92E3-BC8E8FA14E06}"/>
              </a:ext>
            </a:extLst>
          </p:cNvPr>
          <p:cNvGrpSpPr/>
          <p:nvPr/>
        </p:nvGrpSpPr>
        <p:grpSpPr>
          <a:xfrm>
            <a:off x="4413749" y="2057104"/>
            <a:ext cx="3406415" cy="3154316"/>
            <a:chOff x="1057533" y="1776885"/>
            <a:chExt cx="3860157" cy="3716371"/>
          </a:xfrm>
        </p:grpSpPr>
        <p:sp>
          <p:nvSpPr>
            <p:cNvPr id="8" name="Rectangle: Rounded Corners 7">
              <a:extLst>
                <a:ext uri="{FF2B5EF4-FFF2-40B4-BE49-F238E27FC236}">
                  <a16:creationId xmlns:a16="http://schemas.microsoft.com/office/drawing/2014/main" id="{151AD3FC-F3F6-E81E-AF5F-54EEFF137C98}"/>
                </a:ext>
              </a:extLst>
            </p:cNvPr>
            <p:cNvSpPr/>
            <p:nvPr/>
          </p:nvSpPr>
          <p:spPr bwMode="auto">
            <a:xfrm>
              <a:off x="2226456" y="3245665"/>
              <a:ext cx="1679275" cy="1257358"/>
            </a:xfrm>
            <a:prstGeom prst="roundRect">
              <a:avLst>
                <a:gd name="adj" fmla="val 2937"/>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12700" cap="flat" cmpd="sng" algn="ctr">
              <a:noFill/>
              <a:prstDash val="solid"/>
              <a:headEnd type="none" w="med" len="med"/>
              <a:tailEnd type="none" w="med" len="med"/>
            </a:ln>
            <a:effectLst/>
          </p:spPr>
          <p:txBody>
            <a:bodyPr rot="0" spcFirstLastPara="0" vertOverflow="overflow" horzOverflow="overflow" vert="horz" wrap="square" lIns="179259" tIns="143408" rIns="179259" bIns="143408" numCol="1" spcCol="0" rtlCol="0" fromWordArt="0" anchor="t" anchorCtr="0" forceAA="0" compatLnSpc="1">
              <a:prstTxWarp prst="textNoShape">
                <a:avLst/>
              </a:prstTxWarp>
              <a:noAutofit/>
            </a:bodyPr>
            <a:lstStyle/>
            <a:p>
              <a:pPr defTabSz="913927" fontAlgn="base">
                <a:spcBef>
                  <a:spcPct val="0"/>
                </a:spcBef>
                <a:spcAft>
                  <a:spcPct val="0"/>
                </a:spcAft>
                <a:defRPr/>
              </a:pPr>
              <a:endParaRPr lang="en-US" sz="1961" kern="0" err="1">
                <a:solidFill>
                  <a:srgbClr val="000000"/>
                </a:solidFill>
                <a:latin typeface="Segoe UI"/>
                <a:cs typeface="Segoe UI" pitchFamily="34" charset="0"/>
              </a:endParaRPr>
            </a:p>
          </p:txBody>
        </p:sp>
        <p:grpSp>
          <p:nvGrpSpPr>
            <p:cNvPr id="10" name="Group 9">
              <a:extLst>
                <a:ext uri="{FF2B5EF4-FFF2-40B4-BE49-F238E27FC236}">
                  <a16:creationId xmlns:a16="http://schemas.microsoft.com/office/drawing/2014/main" id="{F7BEF5D1-CFBC-91CF-2F25-CB21CD3327D0}"/>
                </a:ext>
              </a:extLst>
            </p:cNvPr>
            <p:cNvGrpSpPr/>
            <p:nvPr/>
          </p:nvGrpSpPr>
          <p:grpSpPr>
            <a:xfrm>
              <a:off x="1057533" y="1776885"/>
              <a:ext cx="3860157" cy="3716371"/>
              <a:chOff x="2306572" y="1944971"/>
              <a:chExt cx="3464031" cy="3187620"/>
            </a:xfrm>
          </p:grpSpPr>
          <p:grpSp>
            <p:nvGrpSpPr>
              <p:cNvPr id="12" name="Group 11">
                <a:extLst>
                  <a:ext uri="{FF2B5EF4-FFF2-40B4-BE49-F238E27FC236}">
                    <a16:creationId xmlns:a16="http://schemas.microsoft.com/office/drawing/2014/main" id="{541C5C5C-85DF-D401-5DD9-67333986A892}"/>
                  </a:ext>
                </a:extLst>
              </p:cNvPr>
              <p:cNvGrpSpPr/>
              <p:nvPr/>
            </p:nvGrpSpPr>
            <p:grpSpPr>
              <a:xfrm>
                <a:off x="2446732" y="1944971"/>
                <a:ext cx="3323871" cy="3187620"/>
                <a:chOff x="603250" y="1315767"/>
                <a:chExt cx="5242792" cy="5027884"/>
              </a:xfrm>
            </p:grpSpPr>
            <p:sp>
              <p:nvSpPr>
                <p:cNvPr id="16" name="Freeform: Shape 15">
                  <a:extLst>
                    <a:ext uri="{FF2B5EF4-FFF2-40B4-BE49-F238E27FC236}">
                      <a16:creationId xmlns:a16="http://schemas.microsoft.com/office/drawing/2014/main" id="{F0F50AFD-3400-C8C2-E20E-8A4D2C2392C1}"/>
                    </a:ext>
                  </a:extLst>
                </p:cNvPr>
                <p:cNvSpPr/>
                <p:nvPr/>
              </p:nvSpPr>
              <p:spPr>
                <a:xfrm>
                  <a:off x="2517015" y="3168720"/>
                  <a:ext cx="3329027" cy="3174931"/>
                </a:xfrm>
                <a:custGeom>
                  <a:avLst/>
                  <a:gdLst>
                    <a:gd name="connsiteX0" fmla="*/ 2360764 w 3329027"/>
                    <a:gd name="connsiteY0" fmla="*/ 0 h 3174932"/>
                    <a:gd name="connsiteX1" fmla="*/ 2457920 w 3329027"/>
                    <a:gd name="connsiteY1" fmla="*/ 46803 h 3174932"/>
                    <a:gd name="connsiteX2" fmla="*/ 3329027 w 3329027"/>
                    <a:gd name="connsiteY2" fmla="*/ 1510419 h 3174932"/>
                    <a:gd name="connsiteX3" fmla="*/ 1664514 w 3329027"/>
                    <a:gd name="connsiteY3" fmla="*/ 3174932 h 3174932"/>
                    <a:gd name="connsiteX4" fmla="*/ 0 w 3329027"/>
                    <a:gd name="connsiteY4" fmla="*/ 1510419 h 3174932"/>
                    <a:gd name="connsiteX5" fmla="*/ 8594 w 3329027"/>
                    <a:gd name="connsiteY5" fmla="*/ 1340232 h 3174932"/>
                    <a:gd name="connsiteX6" fmla="*/ 11380 w 3329027"/>
                    <a:gd name="connsiteY6" fmla="*/ 1321978 h 3174932"/>
                    <a:gd name="connsiteX7" fmla="*/ 59726 w 3329027"/>
                    <a:gd name="connsiteY7" fmla="*/ 1345268 h 3174932"/>
                    <a:gd name="connsiteX8" fmla="*/ 707630 w 3329027"/>
                    <a:gd name="connsiteY8" fmla="*/ 1476073 h 3174932"/>
                    <a:gd name="connsiteX9" fmla="*/ 2338326 w 3329027"/>
                    <a:gd name="connsiteY9" fmla="*/ 147017 h 317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29027" h="3174932">
                      <a:moveTo>
                        <a:pt x="2360764" y="0"/>
                      </a:moveTo>
                      <a:lnTo>
                        <a:pt x="2457920" y="46803"/>
                      </a:lnTo>
                      <a:cubicBezTo>
                        <a:pt x="2976791" y="328671"/>
                        <a:pt x="3329027" y="878410"/>
                        <a:pt x="3329027" y="1510419"/>
                      </a:cubicBezTo>
                      <a:cubicBezTo>
                        <a:pt x="3329027" y="2429704"/>
                        <a:pt x="2583799" y="3174932"/>
                        <a:pt x="1664514" y="3174932"/>
                      </a:cubicBezTo>
                      <a:cubicBezTo>
                        <a:pt x="745228" y="3174932"/>
                        <a:pt x="0" y="2429704"/>
                        <a:pt x="0" y="1510419"/>
                      </a:cubicBezTo>
                      <a:cubicBezTo>
                        <a:pt x="0" y="1452963"/>
                        <a:pt x="2911" y="1396188"/>
                        <a:pt x="8594" y="1340232"/>
                      </a:cubicBezTo>
                      <a:lnTo>
                        <a:pt x="11380" y="1321978"/>
                      </a:lnTo>
                      <a:lnTo>
                        <a:pt x="59726" y="1345268"/>
                      </a:lnTo>
                      <a:cubicBezTo>
                        <a:pt x="258866" y="1429496"/>
                        <a:pt x="477808" y="1476073"/>
                        <a:pt x="707630" y="1476073"/>
                      </a:cubicBezTo>
                      <a:cubicBezTo>
                        <a:pt x="1512004" y="1476073"/>
                        <a:pt x="2183117" y="905508"/>
                        <a:pt x="2338326" y="147017"/>
                      </a:cubicBezTo>
                      <a:close/>
                    </a:path>
                  </a:pathLst>
                </a:custGeom>
                <a:solidFill>
                  <a:srgbClr val="FFD44B"/>
                </a:solidFill>
                <a:ln w="9525">
                  <a:solidFill>
                    <a:srgbClr val="7030A0"/>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974779" tIns="823382" rIns="300138" bIns="610897" numCol="1" spcCol="1270" anchor="ctr" anchorCtr="0">
                  <a:noAutofit/>
                </a:bodyPr>
                <a:lstStyle/>
                <a:p>
                  <a:pPr algn="ctr" defTabSz="2776535">
                    <a:lnSpc>
                      <a:spcPct val="90000"/>
                    </a:lnSpc>
                    <a:spcBef>
                      <a:spcPct val="0"/>
                    </a:spcBef>
                    <a:spcAft>
                      <a:spcPct val="35000"/>
                    </a:spcAft>
                    <a:defRPr/>
                  </a:pPr>
                  <a:endParaRPr lang="en-US" sz="6246">
                    <a:solidFill>
                      <a:srgbClr val="FFFFFF"/>
                    </a:solidFill>
                    <a:latin typeface="Segoe UI"/>
                  </a:endParaRPr>
                </a:p>
              </p:txBody>
            </p:sp>
            <p:sp>
              <p:nvSpPr>
                <p:cNvPr id="17" name="Freeform: Shape 16">
                  <a:extLst>
                    <a:ext uri="{FF2B5EF4-FFF2-40B4-BE49-F238E27FC236}">
                      <a16:creationId xmlns:a16="http://schemas.microsoft.com/office/drawing/2014/main" id="{87C12AF8-6D12-3359-AC64-1A56CFE6C3D8}"/>
                    </a:ext>
                  </a:extLst>
                </p:cNvPr>
                <p:cNvSpPr/>
                <p:nvPr/>
              </p:nvSpPr>
              <p:spPr>
                <a:xfrm>
                  <a:off x="1560130" y="1315767"/>
                  <a:ext cx="3329026" cy="3174933"/>
                </a:xfrm>
                <a:custGeom>
                  <a:avLst/>
                  <a:gdLst>
                    <a:gd name="connsiteX0" fmla="*/ 1664514 w 3329027"/>
                    <a:gd name="connsiteY0" fmla="*/ 0 h 3174932"/>
                    <a:gd name="connsiteX1" fmla="*/ 3329027 w 3329027"/>
                    <a:gd name="connsiteY1" fmla="*/ 1664514 h 3174932"/>
                    <a:gd name="connsiteX2" fmla="*/ 2457920 w 3329027"/>
                    <a:gd name="connsiteY2" fmla="*/ 3128129 h 3174932"/>
                    <a:gd name="connsiteX3" fmla="*/ 2360765 w 3329027"/>
                    <a:gd name="connsiteY3" fmla="*/ 3174932 h 3174932"/>
                    <a:gd name="connsiteX4" fmla="*/ 2338327 w 3329027"/>
                    <a:gd name="connsiteY4" fmla="*/ 3027915 h 3174932"/>
                    <a:gd name="connsiteX5" fmla="*/ 707631 w 3329027"/>
                    <a:gd name="connsiteY5" fmla="*/ 1698859 h 3174932"/>
                    <a:gd name="connsiteX6" fmla="*/ 59727 w 3329027"/>
                    <a:gd name="connsiteY6" fmla="*/ 1829665 h 3174932"/>
                    <a:gd name="connsiteX7" fmla="*/ 11380 w 3329027"/>
                    <a:gd name="connsiteY7" fmla="*/ 1852955 h 3174932"/>
                    <a:gd name="connsiteX8" fmla="*/ 8594 w 3329027"/>
                    <a:gd name="connsiteY8" fmla="*/ 1834701 h 3174932"/>
                    <a:gd name="connsiteX9" fmla="*/ 0 w 3329027"/>
                    <a:gd name="connsiteY9" fmla="*/ 1664514 h 3174932"/>
                    <a:gd name="connsiteX10" fmla="*/ 1664514 w 3329027"/>
                    <a:gd name="connsiteY10" fmla="*/ 0 h 317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9027" h="3174932">
                      <a:moveTo>
                        <a:pt x="1664514" y="0"/>
                      </a:moveTo>
                      <a:cubicBezTo>
                        <a:pt x="2583799" y="0"/>
                        <a:pt x="3329027" y="745228"/>
                        <a:pt x="3329027" y="1664514"/>
                      </a:cubicBezTo>
                      <a:cubicBezTo>
                        <a:pt x="3329027" y="2296522"/>
                        <a:pt x="2976791" y="2846262"/>
                        <a:pt x="2457920" y="3128129"/>
                      </a:cubicBezTo>
                      <a:lnTo>
                        <a:pt x="2360765" y="3174932"/>
                      </a:lnTo>
                      <a:lnTo>
                        <a:pt x="2338327" y="3027915"/>
                      </a:lnTo>
                      <a:cubicBezTo>
                        <a:pt x="2183117" y="2269424"/>
                        <a:pt x="1512005" y="1698859"/>
                        <a:pt x="707631" y="1698859"/>
                      </a:cubicBezTo>
                      <a:cubicBezTo>
                        <a:pt x="477809" y="1698859"/>
                        <a:pt x="258866" y="1745436"/>
                        <a:pt x="59727" y="1829665"/>
                      </a:cubicBezTo>
                      <a:lnTo>
                        <a:pt x="11380" y="1852955"/>
                      </a:lnTo>
                      <a:lnTo>
                        <a:pt x="8594" y="1834701"/>
                      </a:lnTo>
                      <a:cubicBezTo>
                        <a:pt x="2911" y="1778744"/>
                        <a:pt x="0" y="1721969"/>
                        <a:pt x="0" y="1664514"/>
                      </a:cubicBezTo>
                      <a:cubicBezTo>
                        <a:pt x="0" y="745228"/>
                        <a:pt x="745228" y="0"/>
                        <a:pt x="1664514" y="0"/>
                      </a:cubicBezTo>
                      <a:close/>
                    </a:path>
                  </a:pathLst>
                </a:custGeom>
                <a:solidFill>
                  <a:srgbClr val="FFD44B"/>
                </a:solidFill>
                <a:ln w="9525">
                  <a:solidFill>
                    <a:srgbClr val="7030A0"/>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424972" tIns="557775" rIns="424972" bIns="1195233" numCol="1" spcCol="1270" anchor="ctr" anchorCtr="0">
                  <a:noAutofit/>
                </a:bodyPr>
                <a:lstStyle/>
                <a:p>
                  <a:pPr algn="ctr" defTabSz="2776535">
                    <a:lnSpc>
                      <a:spcPct val="90000"/>
                    </a:lnSpc>
                    <a:spcBef>
                      <a:spcPct val="0"/>
                    </a:spcBef>
                    <a:spcAft>
                      <a:spcPct val="35000"/>
                    </a:spcAft>
                    <a:defRPr/>
                  </a:pPr>
                  <a:endParaRPr lang="en-US" sz="6246">
                    <a:solidFill>
                      <a:srgbClr val="FFFFFF"/>
                    </a:solidFill>
                    <a:latin typeface="Segoe UI"/>
                  </a:endParaRPr>
                </a:p>
              </p:txBody>
            </p:sp>
            <p:sp>
              <p:nvSpPr>
                <p:cNvPr id="18" name="Freeform: Shape 17">
                  <a:extLst>
                    <a:ext uri="{FF2B5EF4-FFF2-40B4-BE49-F238E27FC236}">
                      <a16:creationId xmlns:a16="http://schemas.microsoft.com/office/drawing/2014/main" id="{E2F83C01-7F07-7296-F3D9-9BAA20FAC671}"/>
                    </a:ext>
                  </a:extLst>
                </p:cNvPr>
                <p:cNvSpPr/>
                <p:nvPr/>
              </p:nvSpPr>
              <p:spPr>
                <a:xfrm>
                  <a:off x="603250" y="3014624"/>
                  <a:ext cx="2621397" cy="3329027"/>
                </a:xfrm>
                <a:custGeom>
                  <a:avLst/>
                  <a:gdLst>
                    <a:gd name="connsiteX0" fmla="*/ 1664514 w 2621397"/>
                    <a:gd name="connsiteY0" fmla="*/ 0 h 3329027"/>
                    <a:gd name="connsiteX1" fmla="*/ 2595159 w 2621397"/>
                    <a:gd name="connsiteY1" fmla="*/ 284273 h 3329027"/>
                    <a:gd name="connsiteX2" fmla="*/ 2621397 w 2621397"/>
                    <a:gd name="connsiteY2" fmla="*/ 303893 h 3329027"/>
                    <a:gd name="connsiteX3" fmla="*/ 2519495 w 2621397"/>
                    <a:gd name="connsiteY3" fmla="*/ 380094 h 3329027"/>
                    <a:gd name="connsiteX4" fmla="*/ 1913767 w 2621397"/>
                    <a:gd name="connsiteY4" fmla="*/ 1664514 h 3329027"/>
                    <a:gd name="connsiteX5" fmla="*/ 2519495 w 2621397"/>
                    <a:gd name="connsiteY5" fmla="*/ 2948933 h 3329027"/>
                    <a:gd name="connsiteX6" fmla="*/ 2621397 w 2621397"/>
                    <a:gd name="connsiteY6" fmla="*/ 3025134 h 3329027"/>
                    <a:gd name="connsiteX7" fmla="*/ 2595159 w 2621397"/>
                    <a:gd name="connsiteY7" fmla="*/ 3044755 h 3329027"/>
                    <a:gd name="connsiteX8" fmla="*/ 1664514 w 2621397"/>
                    <a:gd name="connsiteY8" fmla="*/ 3329027 h 3329027"/>
                    <a:gd name="connsiteX9" fmla="*/ 0 w 2621397"/>
                    <a:gd name="connsiteY9" fmla="*/ 1664514 h 3329027"/>
                    <a:gd name="connsiteX10" fmla="*/ 1664514 w 2621397"/>
                    <a:gd name="connsiteY10" fmla="*/ 0 h 33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1397" h="3329027">
                      <a:moveTo>
                        <a:pt x="1664514" y="0"/>
                      </a:moveTo>
                      <a:cubicBezTo>
                        <a:pt x="2009246" y="0"/>
                        <a:pt x="2329501" y="104798"/>
                        <a:pt x="2595159" y="284273"/>
                      </a:cubicBezTo>
                      <a:lnTo>
                        <a:pt x="2621397" y="303893"/>
                      </a:lnTo>
                      <a:lnTo>
                        <a:pt x="2519495" y="380094"/>
                      </a:lnTo>
                      <a:cubicBezTo>
                        <a:pt x="2149562" y="685390"/>
                        <a:pt x="1913767" y="1147416"/>
                        <a:pt x="1913767" y="1664514"/>
                      </a:cubicBezTo>
                      <a:cubicBezTo>
                        <a:pt x="1913767" y="2181612"/>
                        <a:pt x="2149562" y="2643637"/>
                        <a:pt x="2519495" y="2948933"/>
                      </a:cubicBezTo>
                      <a:lnTo>
                        <a:pt x="2621397" y="3025134"/>
                      </a:lnTo>
                      <a:lnTo>
                        <a:pt x="2595159" y="3044755"/>
                      </a:lnTo>
                      <a:cubicBezTo>
                        <a:pt x="2329501" y="3224230"/>
                        <a:pt x="2009246" y="3329027"/>
                        <a:pt x="1664514" y="3329027"/>
                      </a:cubicBezTo>
                      <a:cubicBezTo>
                        <a:pt x="745228" y="3329027"/>
                        <a:pt x="0" y="2583799"/>
                        <a:pt x="0" y="1664514"/>
                      </a:cubicBezTo>
                      <a:cubicBezTo>
                        <a:pt x="0" y="745228"/>
                        <a:pt x="745228" y="0"/>
                        <a:pt x="1664514" y="0"/>
                      </a:cubicBezTo>
                      <a:close/>
                    </a:path>
                  </a:pathLst>
                </a:custGeom>
                <a:solidFill>
                  <a:srgbClr val="FFD44B"/>
                </a:solidFill>
                <a:ln w="9525">
                  <a:solidFill>
                    <a:srgbClr val="7030A0"/>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00137" tIns="823382" rIns="974780" bIns="610897" numCol="1" spcCol="1270" anchor="ctr" anchorCtr="0">
                  <a:noAutofit/>
                </a:bodyPr>
                <a:lstStyle/>
                <a:p>
                  <a:pPr algn="ctr" defTabSz="2776535">
                    <a:lnSpc>
                      <a:spcPct val="90000"/>
                    </a:lnSpc>
                    <a:spcBef>
                      <a:spcPct val="0"/>
                    </a:spcBef>
                    <a:spcAft>
                      <a:spcPct val="35000"/>
                    </a:spcAft>
                    <a:defRPr/>
                  </a:pPr>
                  <a:endParaRPr lang="en-US" sz="6246">
                    <a:solidFill>
                      <a:srgbClr val="FFFFFF"/>
                    </a:solidFill>
                    <a:latin typeface="Segoe UI"/>
                  </a:endParaRPr>
                </a:p>
              </p:txBody>
            </p:sp>
          </p:grpSp>
          <p:sp>
            <p:nvSpPr>
              <p:cNvPr id="13" name="TextBox 12">
                <a:extLst>
                  <a:ext uri="{FF2B5EF4-FFF2-40B4-BE49-F238E27FC236}">
                    <a16:creationId xmlns:a16="http://schemas.microsoft.com/office/drawing/2014/main" id="{5CB4253F-733D-2845-6C66-868EA51F7FE0}"/>
                  </a:ext>
                </a:extLst>
              </p:cNvPr>
              <p:cNvSpPr txBox="1"/>
              <p:nvPr/>
            </p:nvSpPr>
            <p:spPr>
              <a:xfrm>
                <a:off x="3613138" y="2592960"/>
                <a:ext cx="1015422" cy="306685"/>
              </a:xfrm>
              <a:prstGeom prst="rect">
                <a:avLst/>
              </a:prstGeom>
              <a:noFill/>
            </p:spPr>
            <p:txBody>
              <a:bodyPr wrap="square">
                <a:spAutoFit/>
              </a:bodyPr>
              <a:lstStyle/>
              <a:p>
                <a:pPr algn="ctr" defTabSz="896354">
                  <a:defRPr/>
                </a:pPr>
                <a:r>
                  <a:rPr lang="en-US" sz="1372" b="1">
                    <a:solidFill>
                      <a:srgbClr val="000000"/>
                    </a:solidFill>
                    <a:latin typeface="Segoe UI Semibold"/>
                    <a:cs typeface="Segoe UI" panose="020B0502040204020203" pitchFamily="34" charset="0"/>
                  </a:rPr>
                  <a:t>Calidad</a:t>
                </a:r>
              </a:p>
            </p:txBody>
          </p:sp>
          <p:sp>
            <p:nvSpPr>
              <p:cNvPr id="14" name="TextBox 13">
                <a:extLst>
                  <a:ext uri="{FF2B5EF4-FFF2-40B4-BE49-F238E27FC236}">
                    <a16:creationId xmlns:a16="http://schemas.microsoft.com/office/drawing/2014/main" id="{AA500E5D-31A5-76FE-7A64-2D4CB67E7056}"/>
                  </a:ext>
                </a:extLst>
              </p:cNvPr>
              <p:cNvSpPr txBox="1"/>
              <p:nvPr/>
            </p:nvSpPr>
            <p:spPr>
              <a:xfrm>
                <a:off x="2306572" y="3942052"/>
                <a:ext cx="1559201" cy="304912"/>
              </a:xfrm>
              <a:prstGeom prst="rect">
                <a:avLst/>
              </a:prstGeom>
              <a:noFill/>
            </p:spPr>
            <p:txBody>
              <a:bodyPr wrap="square">
                <a:spAutoFit/>
              </a:bodyPr>
              <a:lstStyle/>
              <a:p>
                <a:pPr algn="ctr" defTabSz="896354">
                  <a:defRPr/>
                </a:pPr>
                <a:r>
                  <a:rPr lang="en-US" sz="1372" b="1" err="1">
                    <a:solidFill>
                      <a:srgbClr val="000000"/>
                    </a:solidFill>
                    <a:latin typeface="Segoe UI Semibold"/>
                    <a:cs typeface="Segoe UI" panose="020B0502040204020203" pitchFamily="34" charset="0"/>
                  </a:rPr>
                  <a:t>Velocidad</a:t>
                </a:r>
                <a:endParaRPr lang="en-US" sz="1372" b="1">
                  <a:solidFill>
                    <a:srgbClr val="000000"/>
                  </a:solidFill>
                  <a:latin typeface="Segoe UI Semibold"/>
                  <a:cs typeface="Segoe UI" panose="020B0502040204020203" pitchFamily="34" charset="0"/>
                </a:endParaRPr>
              </a:p>
            </p:txBody>
          </p:sp>
          <p:sp>
            <p:nvSpPr>
              <p:cNvPr id="15" name="TextBox 14">
                <a:extLst>
                  <a:ext uri="{FF2B5EF4-FFF2-40B4-BE49-F238E27FC236}">
                    <a16:creationId xmlns:a16="http://schemas.microsoft.com/office/drawing/2014/main" id="{D3DC07B5-D65D-34A4-0675-46C71471A422}"/>
                  </a:ext>
                </a:extLst>
              </p:cNvPr>
              <p:cNvSpPr txBox="1"/>
              <p:nvPr/>
            </p:nvSpPr>
            <p:spPr>
              <a:xfrm>
                <a:off x="3986676" y="4105421"/>
                <a:ext cx="1746480" cy="304912"/>
              </a:xfrm>
              <a:prstGeom prst="rect">
                <a:avLst/>
              </a:prstGeom>
              <a:noFill/>
            </p:spPr>
            <p:txBody>
              <a:bodyPr wrap="square">
                <a:spAutoFit/>
              </a:bodyPr>
              <a:lstStyle/>
              <a:p>
                <a:pPr algn="ctr" defTabSz="896354">
                  <a:defRPr/>
                </a:pPr>
                <a:r>
                  <a:rPr lang="en-US" sz="1372" b="1" err="1">
                    <a:solidFill>
                      <a:srgbClr val="000000"/>
                    </a:solidFill>
                    <a:latin typeface="Segoe UI Semibold"/>
                    <a:cs typeface="Segoe UI" panose="020B0502040204020203" pitchFamily="34" charset="0"/>
                  </a:rPr>
                  <a:t>Esfuerzo</a:t>
                </a:r>
                <a:endParaRPr lang="en-US" sz="1372" b="1">
                  <a:solidFill>
                    <a:srgbClr val="000000"/>
                  </a:solidFill>
                  <a:latin typeface="Segoe UI Semibold"/>
                  <a:cs typeface="Segoe UI" panose="020B0502040204020203" pitchFamily="34" charset="0"/>
                </a:endParaRPr>
              </a:p>
            </p:txBody>
          </p:sp>
        </p:grpSp>
        <p:sp>
          <p:nvSpPr>
            <p:cNvPr id="11" name="TextBox 10">
              <a:extLst>
                <a:ext uri="{FF2B5EF4-FFF2-40B4-BE49-F238E27FC236}">
                  <a16:creationId xmlns:a16="http://schemas.microsoft.com/office/drawing/2014/main" id="{D699EFFE-5C18-EF7B-674D-5BC3917C365A}"/>
                </a:ext>
              </a:extLst>
            </p:cNvPr>
            <p:cNvSpPr txBox="1"/>
            <p:nvPr/>
          </p:nvSpPr>
          <p:spPr>
            <a:xfrm>
              <a:off x="2478009" y="3639380"/>
              <a:ext cx="1202540" cy="355490"/>
            </a:xfrm>
            <a:prstGeom prst="rect">
              <a:avLst/>
            </a:prstGeom>
            <a:noFill/>
          </p:spPr>
          <p:txBody>
            <a:bodyPr wrap="square">
              <a:spAutoFit/>
            </a:bodyPr>
            <a:lstStyle/>
            <a:p>
              <a:pPr algn="ctr" defTabSz="896354">
                <a:defRPr/>
              </a:pPr>
              <a:r>
                <a:rPr lang="en-US" sz="1372" b="1">
                  <a:solidFill>
                    <a:srgbClr val="000000"/>
                  </a:solidFill>
                  <a:latin typeface="Segoe UI" panose="020B0502040204020203" pitchFamily="34" charset="0"/>
                  <a:cs typeface="Segoe UI" panose="020B0502040204020203" pitchFamily="34" charset="0"/>
                </a:rPr>
                <a:t>VALOR</a:t>
              </a:r>
            </a:p>
          </p:txBody>
        </p:sp>
      </p:grpSp>
      <p:sp>
        <p:nvSpPr>
          <p:cNvPr id="9" name="Title 8">
            <a:extLst>
              <a:ext uri="{FF2B5EF4-FFF2-40B4-BE49-F238E27FC236}">
                <a16:creationId xmlns:a16="http://schemas.microsoft.com/office/drawing/2014/main" id="{B970BFBE-63C8-581F-4450-BC47E3950120}"/>
              </a:ext>
            </a:extLst>
          </p:cNvPr>
          <p:cNvSpPr>
            <a:spLocks noGrp="1"/>
          </p:cNvSpPr>
          <p:nvPr>
            <p:ph type="title"/>
          </p:nvPr>
        </p:nvSpPr>
        <p:spPr>
          <a:xfrm>
            <a:off x="591392" y="458037"/>
            <a:ext cx="11018555" cy="553998"/>
          </a:xfrm>
        </p:spPr>
        <p:txBody>
          <a:bodyPr/>
          <a:lstStyle/>
          <a:p>
            <a:r>
              <a:rPr lang="es-MX" sz="3600"/>
              <a:t>Definición de </a:t>
            </a:r>
            <a:r>
              <a:rPr lang="es-MX" sz="3600" err="1"/>
              <a:t>Copilot</a:t>
            </a:r>
            <a:r>
              <a:rPr lang="es-MX" sz="3600"/>
              <a:t> en el valor de Microsoft 365</a:t>
            </a:r>
            <a:endParaRPr lang="en-GB"/>
          </a:p>
        </p:txBody>
      </p:sp>
      <p:sp>
        <p:nvSpPr>
          <p:cNvPr id="53" name="TextBox 1">
            <a:extLst>
              <a:ext uri="{FF2B5EF4-FFF2-40B4-BE49-F238E27FC236}">
                <a16:creationId xmlns:a16="http://schemas.microsoft.com/office/drawing/2014/main" id="{FD0C9B09-F6C7-50D5-27FA-405DB15BDBA9}"/>
              </a:ext>
            </a:extLst>
          </p:cNvPr>
          <p:cNvSpPr txBox="1"/>
          <p:nvPr/>
        </p:nvSpPr>
        <p:spPr>
          <a:xfrm>
            <a:off x="7245879" y="1676315"/>
            <a:ext cx="4184121" cy="779701"/>
          </a:xfrm>
          <a:prstGeom prst="rect">
            <a:avLst/>
          </a:prstGeom>
          <a:noFill/>
        </p:spPr>
        <p:txBody>
          <a:bodyPr wrap="square" lIns="0" tIns="0" rIns="0" bIns="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167813" indent="-167813" defTabSz="896182">
              <a:spcBef>
                <a:spcPts val="384"/>
              </a:spcBef>
              <a:buFont typeface="Arial" panose="020B0604020202020204" pitchFamily="34" charset="0"/>
              <a:buChar char="•"/>
              <a:defRPr/>
            </a:pPr>
            <a:r>
              <a:rPr lang="es-MX" sz="1100">
                <a:ea typeface="Times New Roman" panose="02020603050405020304" pitchFamily="18" charset="0"/>
                <a:cs typeface="Segoe UI" panose="020B0502040204020203" pitchFamily="34" charset="0"/>
              </a:rPr>
              <a:t>Mejorar la calidad del contenido producido
Aumentar la creatividad
Permitir que los trabajadores menos experimentados/calificados logren el éxito</a:t>
            </a:r>
            <a:endParaRPr lang="en-US" sz="1176">
              <a:ea typeface="Times New Roman" panose="02020603050405020304" pitchFamily="18" charset="0"/>
              <a:cs typeface="Segoe UI" panose="020B0502040204020203" pitchFamily="34" charset="0"/>
            </a:endParaRPr>
          </a:p>
        </p:txBody>
      </p:sp>
      <p:sp>
        <p:nvSpPr>
          <p:cNvPr id="54" name="TextBox 1">
            <a:extLst>
              <a:ext uri="{FF2B5EF4-FFF2-40B4-BE49-F238E27FC236}">
                <a16:creationId xmlns:a16="http://schemas.microsoft.com/office/drawing/2014/main" id="{6C1383D3-8B51-4A36-DA34-EA816634A227}"/>
              </a:ext>
            </a:extLst>
          </p:cNvPr>
          <p:cNvSpPr txBox="1"/>
          <p:nvPr/>
        </p:nvSpPr>
        <p:spPr>
          <a:xfrm>
            <a:off x="6948776" y="5301154"/>
            <a:ext cx="4352015" cy="645433"/>
          </a:xfrm>
          <a:prstGeom prst="rect">
            <a:avLst/>
          </a:prstGeom>
          <a:noFill/>
        </p:spPr>
        <p:txBody>
          <a:bodyPr wrap="square" lIns="0" tIns="0" rIns="0" bIns="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171185" indent="-171185" defTabSz="914192">
              <a:spcBef>
                <a:spcPts val="392"/>
              </a:spcBef>
              <a:buFont typeface="Arial" panose="020B0604020202020204" pitchFamily="34" charset="0"/>
              <a:buChar char="•"/>
              <a:defRPr/>
            </a:pPr>
            <a:r>
              <a:rPr lang="es-MX" sz="1176">
                <a:ea typeface="Times New Roman" panose="02020603050405020304" pitchFamily="18" charset="0"/>
                <a:cs typeface="Segoe UI" panose="020B0502040204020203" pitchFamily="34" charset="0"/>
              </a:rPr>
              <a:t>Reduzca las tareas rutinarias
Mejorar el bienestar y el compromiso
Aumentar la satisfacción laboral a través de mejores resultados</a:t>
            </a:r>
            <a:endParaRPr lang="en-US" sz="1176">
              <a:ea typeface="Times New Roman" panose="02020603050405020304" pitchFamily="18" charset="0"/>
              <a:cs typeface="Segoe UI" panose="020B0502040204020203" pitchFamily="34" charset="0"/>
            </a:endParaRPr>
          </a:p>
        </p:txBody>
      </p:sp>
      <p:sp>
        <p:nvSpPr>
          <p:cNvPr id="55" name="TextBox 1">
            <a:extLst>
              <a:ext uri="{FF2B5EF4-FFF2-40B4-BE49-F238E27FC236}">
                <a16:creationId xmlns:a16="http://schemas.microsoft.com/office/drawing/2014/main" id="{EA9ACDF0-EA97-FD69-CB74-33E6E290DEF5}"/>
              </a:ext>
            </a:extLst>
          </p:cNvPr>
          <p:cNvSpPr txBox="1"/>
          <p:nvPr/>
        </p:nvSpPr>
        <p:spPr>
          <a:xfrm>
            <a:off x="2007704" y="3015723"/>
            <a:ext cx="2583228" cy="1000274"/>
          </a:xfrm>
          <a:prstGeom prst="rect">
            <a:avLst/>
          </a:prstGeom>
          <a:noFill/>
        </p:spPr>
        <p:txBody>
          <a:bodyPr wrap="square" lIns="0" tIns="0" rIns="0" bIns="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171185" indent="-171185" defTabSz="914192">
              <a:spcBef>
                <a:spcPts val="392"/>
              </a:spcBef>
              <a:buFont typeface="Arial" panose="020B0604020202020204" pitchFamily="34" charset="0"/>
              <a:buChar char="•"/>
              <a:defRPr/>
            </a:pPr>
            <a:r>
              <a:rPr lang="es-MX" sz="1100">
                <a:ea typeface="Times New Roman" panose="02020603050405020304" pitchFamily="18" charset="0"/>
                <a:cs typeface="Segoe UI" panose="020B0502040204020203" pitchFamily="34" charset="0"/>
              </a:rPr>
              <a:t>Completa las tareas más rápido
Participar en actividades de mayor valor
Aumentar la producción
Optimizar los procesos</a:t>
            </a:r>
            <a:endParaRPr lang="en-US" sz="1176">
              <a:ea typeface="Times New Roman" panose="02020603050405020304" pitchFamily="18" charset="0"/>
              <a:cs typeface="Segoe UI" panose="020B0502040204020203" pitchFamily="34" charset="0"/>
            </a:endParaRPr>
          </a:p>
        </p:txBody>
      </p:sp>
      <p:sp>
        <p:nvSpPr>
          <p:cNvPr id="66" name="Graphic 66">
            <a:extLst>
              <a:ext uri="{FF2B5EF4-FFF2-40B4-BE49-F238E27FC236}">
                <a16:creationId xmlns:a16="http://schemas.microsoft.com/office/drawing/2014/main" id="{BB403816-603D-10A5-0D35-F8207CB15541}"/>
              </a:ext>
            </a:extLst>
          </p:cNvPr>
          <p:cNvSpPr/>
          <p:nvPr/>
        </p:nvSpPr>
        <p:spPr>
          <a:xfrm>
            <a:off x="8457349" y="1295618"/>
            <a:ext cx="256227" cy="269713"/>
          </a:xfrm>
          <a:custGeom>
            <a:avLst/>
            <a:gdLst>
              <a:gd name="connsiteX0" fmla="*/ 192585 w 261365"/>
              <a:gd name="connsiteY0" fmla="*/ 27512 h 275121"/>
              <a:gd name="connsiteX1" fmla="*/ 178829 w 261365"/>
              <a:gd name="connsiteY1" fmla="*/ 13756 h 275121"/>
              <a:gd name="connsiteX2" fmla="*/ 192585 w 261365"/>
              <a:gd name="connsiteY2" fmla="*/ 0 h 275121"/>
              <a:gd name="connsiteX3" fmla="*/ 247610 w 261365"/>
              <a:gd name="connsiteY3" fmla="*/ 0 h 275121"/>
              <a:gd name="connsiteX4" fmla="*/ 261366 w 261365"/>
              <a:gd name="connsiteY4" fmla="*/ 13756 h 275121"/>
              <a:gd name="connsiteX5" fmla="*/ 261366 w 261365"/>
              <a:gd name="connsiteY5" fmla="*/ 68780 h 275121"/>
              <a:gd name="connsiteX6" fmla="*/ 247610 w 261365"/>
              <a:gd name="connsiteY6" fmla="*/ 82537 h 275121"/>
              <a:gd name="connsiteX7" fmla="*/ 233853 w 261365"/>
              <a:gd name="connsiteY7" fmla="*/ 68780 h 275121"/>
              <a:gd name="connsiteX8" fmla="*/ 233853 w 261365"/>
              <a:gd name="connsiteY8" fmla="*/ 46963 h 275121"/>
              <a:gd name="connsiteX9" fmla="*/ 154164 w 261365"/>
              <a:gd name="connsiteY9" fmla="*/ 126652 h 275121"/>
              <a:gd name="connsiteX10" fmla="*/ 134713 w 261365"/>
              <a:gd name="connsiteY10" fmla="*/ 126652 h 275121"/>
              <a:gd name="connsiteX11" fmla="*/ 96293 w 261365"/>
              <a:gd name="connsiteY11" fmla="*/ 88232 h 275121"/>
              <a:gd name="connsiteX12" fmla="*/ 23482 w 261365"/>
              <a:gd name="connsiteY12" fmla="*/ 161042 h 275121"/>
              <a:gd name="connsiteX13" fmla="*/ 4031 w 261365"/>
              <a:gd name="connsiteY13" fmla="*/ 160704 h 275121"/>
              <a:gd name="connsiteX14" fmla="*/ 4031 w 261365"/>
              <a:gd name="connsiteY14" fmla="*/ 141591 h 275121"/>
              <a:gd name="connsiteX15" fmla="*/ 86567 w 261365"/>
              <a:gd name="connsiteY15" fmla="*/ 59055 h 275121"/>
              <a:gd name="connsiteX16" fmla="*/ 106018 w 261365"/>
              <a:gd name="connsiteY16" fmla="*/ 59055 h 275121"/>
              <a:gd name="connsiteX17" fmla="*/ 144439 w 261365"/>
              <a:gd name="connsiteY17" fmla="*/ 97476 h 275121"/>
              <a:gd name="connsiteX18" fmla="*/ 214402 w 261365"/>
              <a:gd name="connsiteY18" fmla="*/ 27512 h 275121"/>
              <a:gd name="connsiteX19" fmla="*/ 192585 w 261365"/>
              <a:gd name="connsiteY19" fmla="*/ 27512 h 275121"/>
              <a:gd name="connsiteX20" fmla="*/ 27512 w 261365"/>
              <a:gd name="connsiteY20" fmla="*/ 220097 h 275121"/>
              <a:gd name="connsiteX21" fmla="*/ 27512 w 261365"/>
              <a:gd name="connsiteY21" fmla="*/ 261366 h 275121"/>
              <a:gd name="connsiteX22" fmla="*/ 13756 w 261365"/>
              <a:gd name="connsiteY22" fmla="*/ 275122 h 275121"/>
              <a:gd name="connsiteX23" fmla="*/ 0 w 261365"/>
              <a:gd name="connsiteY23" fmla="*/ 261366 h 275121"/>
              <a:gd name="connsiteX24" fmla="*/ 0 w 261365"/>
              <a:gd name="connsiteY24" fmla="*/ 220097 h 275121"/>
              <a:gd name="connsiteX25" fmla="*/ 13756 w 261365"/>
              <a:gd name="connsiteY25" fmla="*/ 206341 h 275121"/>
              <a:gd name="connsiteX26" fmla="*/ 27512 w 261365"/>
              <a:gd name="connsiteY26" fmla="*/ 220097 h 275121"/>
              <a:gd name="connsiteX27" fmla="*/ 96293 w 261365"/>
              <a:gd name="connsiteY27" fmla="*/ 165073 h 275121"/>
              <a:gd name="connsiteX28" fmla="*/ 82537 w 261365"/>
              <a:gd name="connsiteY28" fmla="*/ 151317 h 275121"/>
              <a:gd name="connsiteX29" fmla="*/ 68780 w 261365"/>
              <a:gd name="connsiteY29" fmla="*/ 165073 h 275121"/>
              <a:gd name="connsiteX30" fmla="*/ 68780 w 261365"/>
              <a:gd name="connsiteY30" fmla="*/ 261366 h 275121"/>
              <a:gd name="connsiteX31" fmla="*/ 82537 w 261365"/>
              <a:gd name="connsiteY31" fmla="*/ 275122 h 275121"/>
              <a:gd name="connsiteX32" fmla="*/ 96293 w 261365"/>
              <a:gd name="connsiteY32" fmla="*/ 261366 h 275121"/>
              <a:gd name="connsiteX33" fmla="*/ 96293 w 261365"/>
              <a:gd name="connsiteY33" fmla="*/ 165073 h 275121"/>
              <a:gd name="connsiteX34" fmla="*/ 151317 w 261365"/>
              <a:gd name="connsiteY34" fmla="*/ 178829 h 275121"/>
              <a:gd name="connsiteX35" fmla="*/ 165073 w 261365"/>
              <a:gd name="connsiteY35" fmla="*/ 192585 h 275121"/>
              <a:gd name="connsiteX36" fmla="*/ 165073 w 261365"/>
              <a:gd name="connsiteY36" fmla="*/ 261366 h 275121"/>
              <a:gd name="connsiteX37" fmla="*/ 151317 w 261365"/>
              <a:gd name="connsiteY37" fmla="*/ 275122 h 275121"/>
              <a:gd name="connsiteX38" fmla="*/ 137561 w 261365"/>
              <a:gd name="connsiteY38" fmla="*/ 261366 h 275121"/>
              <a:gd name="connsiteX39" fmla="*/ 137561 w 261365"/>
              <a:gd name="connsiteY39" fmla="*/ 192585 h 275121"/>
              <a:gd name="connsiteX40" fmla="*/ 151317 w 261365"/>
              <a:gd name="connsiteY40" fmla="*/ 178829 h 275121"/>
              <a:gd name="connsiteX41" fmla="*/ 233853 w 261365"/>
              <a:gd name="connsiteY41" fmla="*/ 123805 h 275121"/>
              <a:gd name="connsiteX42" fmla="*/ 220097 w 261365"/>
              <a:gd name="connsiteY42" fmla="*/ 110049 h 275121"/>
              <a:gd name="connsiteX43" fmla="*/ 206341 w 261365"/>
              <a:gd name="connsiteY43" fmla="*/ 123805 h 275121"/>
              <a:gd name="connsiteX44" fmla="*/ 206341 w 261365"/>
              <a:gd name="connsiteY44" fmla="*/ 261366 h 275121"/>
              <a:gd name="connsiteX45" fmla="*/ 220097 w 261365"/>
              <a:gd name="connsiteY45" fmla="*/ 275122 h 275121"/>
              <a:gd name="connsiteX46" fmla="*/ 233853 w 261365"/>
              <a:gd name="connsiteY46" fmla="*/ 261366 h 275121"/>
              <a:gd name="connsiteX47" fmla="*/ 233853 w 261365"/>
              <a:gd name="connsiteY47" fmla="*/ 123805 h 27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61365" h="275121">
                <a:moveTo>
                  <a:pt x="192585" y="27512"/>
                </a:moveTo>
                <a:cubicBezTo>
                  <a:pt x="184988" y="27512"/>
                  <a:pt x="178829" y="21353"/>
                  <a:pt x="178829" y="13756"/>
                </a:cubicBezTo>
                <a:cubicBezTo>
                  <a:pt x="178829" y="6159"/>
                  <a:pt x="184988" y="0"/>
                  <a:pt x="192585" y="0"/>
                </a:cubicBezTo>
                <a:lnTo>
                  <a:pt x="247610" y="0"/>
                </a:lnTo>
                <a:cubicBezTo>
                  <a:pt x="255207" y="0"/>
                  <a:pt x="261366" y="6159"/>
                  <a:pt x="261366" y="13756"/>
                </a:cubicBezTo>
                <a:lnTo>
                  <a:pt x="261366" y="68780"/>
                </a:lnTo>
                <a:cubicBezTo>
                  <a:pt x="261366" y="76378"/>
                  <a:pt x="255207" y="82537"/>
                  <a:pt x="247610" y="82537"/>
                </a:cubicBezTo>
                <a:cubicBezTo>
                  <a:pt x="240012" y="82537"/>
                  <a:pt x="233853" y="76378"/>
                  <a:pt x="233853" y="68780"/>
                </a:cubicBezTo>
                <a:lnTo>
                  <a:pt x="233853" y="46963"/>
                </a:lnTo>
                <a:lnTo>
                  <a:pt x="154164" y="126652"/>
                </a:lnTo>
                <a:cubicBezTo>
                  <a:pt x="148793" y="132023"/>
                  <a:pt x="140085" y="132023"/>
                  <a:pt x="134713" y="126652"/>
                </a:cubicBezTo>
                <a:lnTo>
                  <a:pt x="96293" y="88232"/>
                </a:lnTo>
                <a:lnTo>
                  <a:pt x="23482" y="161042"/>
                </a:lnTo>
                <a:cubicBezTo>
                  <a:pt x="18017" y="166321"/>
                  <a:pt x="9308" y="166169"/>
                  <a:pt x="4031" y="160704"/>
                </a:cubicBezTo>
                <a:cubicBezTo>
                  <a:pt x="-1118" y="155374"/>
                  <a:pt x="-1118" y="146922"/>
                  <a:pt x="4031" y="141591"/>
                </a:cubicBezTo>
                <a:lnTo>
                  <a:pt x="86567" y="59055"/>
                </a:lnTo>
                <a:cubicBezTo>
                  <a:pt x="91939" y="53685"/>
                  <a:pt x="100646" y="53685"/>
                  <a:pt x="106018" y="59055"/>
                </a:cubicBezTo>
                <a:lnTo>
                  <a:pt x="144439" y="97476"/>
                </a:lnTo>
                <a:lnTo>
                  <a:pt x="214402" y="27512"/>
                </a:lnTo>
                <a:lnTo>
                  <a:pt x="192585" y="27512"/>
                </a:lnTo>
                <a:close/>
                <a:moveTo>
                  <a:pt x="27512" y="220097"/>
                </a:moveTo>
                <a:lnTo>
                  <a:pt x="27512" y="261366"/>
                </a:lnTo>
                <a:cubicBezTo>
                  <a:pt x="27512" y="268963"/>
                  <a:pt x="21353" y="275122"/>
                  <a:pt x="13756" y="275122"/>
                </a:cubicBezTo>
                <a:cubicBezTo>
                  <a:pt x="6159" y="275122"/>
                  <a:pt x="0" y="268963"/>
                  <a:pt x="0" y="261366"/>
                </a:cubicBezTo>
                <a:lnTo>
                  <a:pt x="0" y="220097"/>
                </a:lnTo>
                <a:cubicBezTo>
                  <a:pt x="0" y="212500"/>
                  <a:pt x="6159" y="206341"/>
                  <a:pt x="13756" y="206341"/>
                </a:cubicBezTo>
                <a:cubicBezTo>
                  <a:pt x="21353" y="206341"/>
                  <a:pt x="27512" y="212500"/>
                  <a:pt x="27512" y="220097"/>
                </a:cubicBezTo>
                <a:close/>
                <a:moveTo>
                  <a:pt x="96293" y="165073"/>
                </a:moveTo>
                <a:cubicBezTo>
                  <a:pt x="96293" y="157476"/>
                  <a:pt x="90134" y="151317"/>
                  <a:pt x="82537" y="151317"/>
                </a:cubicBezTo>
                <a:cubicBezTo>
                  <a:pt x="74939" y="151317"/>
                  <a:pt x="68780" y="157476"/>
                  <a:pt x="68780" y="165073"/>
                </a:cubicBezTo>
                <a:lnTo>
                  <a:pt x="68780" y="261366"/>
                </a:lnTo>
                <a:cubicBezTo>
                  <a:pt x="68780" y="268963"/>
                  <a:pt x="74939" y="275122"/>
                  <a:pt x="82537" y="275122"/>
                </a:cubicBezTo>
                <a:cubicBezTo>
                  <a:pt x="90134" y="275122"/>
                  <a:pt x="96293" y="268963"/>
                  <a:pt x="96293" y="261366"/>
                </a:cubicBezTo>
                <a:lnTo>
                  <a:pt x="96293" y="165073"/>
                </a:lnTo>
                <a:close/>
                <a:moveTo>
                  <a:pt x="151317" y="178829"/>
                </a:moveTo>
                <a:cubicBezTo>
                  <a:pt x="158914" y="178829"/>
                  <a:pt x="165073" y="184988"/>
                  <a:pt x="165073" y="192585"/>
                </a:cubicBezTo>
                <a:lnTo>
                  <a:pt x="165073" y="261366"/>
                </a:lnTo>
                <a:cubicBezTo>
                  <a:pt x="165073" y="268963"/>
                  <a:pt x="158914" y="275122"/>
                  <a:pt x="151317" y="275122"/>
                </a:cubicBezTo>
                <a:cubicBezTo>
                  <a:pt x="143719" y="275122"/>
                  <a:pt x="137561" y="268963"/>
                  <a:pt x="137561" y="261366"/>
                </a:cubicBezTo>
                <a:lnTo>
                  <a:pt x="137561" y="192585"/>
                </a:lnTo>
                <a:cubicBezTo>
                  <a:pt x="137561" y="184988"/>
                  <a:pt x="143719" y="178829"/>
                  <a:pt x="151317" y="178829"/>
                </a:cubicBezTo>
                <a:close/>
                <a:moveTo>
                  <a:pt x="233853" y="123805"/>
                </a:moveTo>
                <a:cubicBezTo>
                  <a:pt x="233853" y="116207"/>
                  <a:pt x="227695" y="110049"/>
                  <a:pt x="220097" y="110049"/>
                </a:cubicBezTo>
                <a:cubicBezTo>
                  <a:pt x="212500" y="110049"/>
                  <a:pt x="206341" y="116207"/>
                  <a:pt x="206341" y="123805"/>
                </a:cubicBezTo>
                <a:lnTo>
                  <a:pt x="206341" y="261366"/>
                </a:lnTo>
                <a:cubicBezTo>
                  <a:pt x="206341" y="268963"/>
                  <a:pt x="212500" y="275122"/>
                  <a:pt x="220097" y="275122"/>
                </a:cubicBezTo>
                <a:cubicBezTo>
                  <a:pt x="227695" y="275122"/>
                  <a:pt x="233853" y="268963"/>
                  <a:pt x="233853" y="261366"/>
                </a:cubicBezTo>
                <a:lnTo>
                  <a:pt x="233853" y="123805"/>
                </a:lnTo>
                <a:close/>
              </a:path>
            </a:pathLst>
          </a:custGeom>
          <a:gradFill flip="none" rotWithShape="1">
            <a:gsLst>
              <a:gs pos="85000">
                <a:srgbClr val="D59ED7"/>
              </a:gs>
              <a:gs pos="14000">
                <a:srgbClr val="8DC8E8"/>
              </a:gs>
            </a:gsLst>
            <a:lin ang="2700000" scaled="1"/>
            <a:tileRect/>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92" fontAlgn="base">
              <a:lnSpc>
                <a:spcPct val="90000"/>
              </a:lnSpc>
              <a:spcBef>
                <a:spcPct val="0"/>
              </a:spcBef>
              <a:spcAft>
                <a:spcPct val="0"/>
              </a:spcAft>
            </a:pPr>
            <a:endParaRPr lang="en-US" sz="1600" b="1" kern="0">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98" name="Graphic 96">
            <a:extLst>
              <a:ext uri="{FF2B5EF4-FFF2-40B4-BE49-F238E27FC236}">
                <a16:creationId xmlns:a16="http://schemas.microsoft.com/office/drawing/2014/main" id="{FE22A23D-8D5B-95D5-F7FA-3268ADD7A6FF}"/>
              </a:ext>
            </a:extLst>
          </p:cNvPr>
          <p:cNvSpPr/>
          <p:nvPr/>
        </p:nvSpPr>
        <p:spPr>
          <a:xfrm>
            <a:off x="8288491" y="4873704"/>
            <a:ext cx="337716" cy="337716"/>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118986 w 190500"/>
              <a:gd name="connsiteY5" fmla="*/ 70104 h 190500"/>
              <a:gd name="connsiteX6" fmla="*/ 110871 w 190500"/>
              <a:gd name="connsiteY6" fmla="*/ 76124 h 190500"/>
              <a:gd name="connsiteX7" fmla="*/ 104851 w 190500"/>
              <a:gd name="connsiteY7" fmla="*/ 68009 h 190500"/>
              <a:gd name="connsiteX8" fmla="*/ 126206 w 190500"/>
              <a:gd name="connsiteY8" fmla="*/ 50006 h 190500"/>
              <a:gd name="connsiteX9" fmla="*/ 147561 w 190500"/>
              <a:gd name="connsiteY9" fmla="*/ 68009 h 190500"/>
              <a:gd name="connsiteX10" fmla="*/ 141542 w 190500"/>
              <a:gd name="connsiteY10" fmla="*/ 76124 h 190500"/>
              <a:gd name="connsiteX11" fmla="*/ 133426 w 190500"/>
              <a:gd name="connsiteY11" fmla="*/ 70104 h 190500"/>
              <a:gd name="connsiteX12" fmla="*/ 126206 w 190500"/>
              <a:gd name="connsiteY12" fmla="*/ 64294 h 190500"/>
              <a:gd name="connsiteX13" fmla="*/ 118986 w 190500"/>
              <a:gd name="connsiteY13" fmla="*/ 70104 h 190500"/>
              <a:gd name="connsiteX14" fmla="*/ 95250 w 190500"/>
              <a:gd name="connsiteY14" fmla="*/ 152400 h 190500"/>
              <a:gd name="connsiteX15" fmla="*/ 42863 w 190500"/>
              <a:gd name="connsiteY15" fmla="*/ 102394 h 190500"/>
              <a:gd name="connsiteX16" fmla="*/ 147638 w 190500"/>
              <a:gd name="connsiteY16" fmla="*/ 102394 h 190500"/>
              <a:gd name="connsiteX17" fmla="*/ 95250 w 190500"/>
              <a:gd name="connsiteY17" fmla="*/ 152400 h 190500"/>
              <a:gd name="connsiteX18" fmla="*/ 64294 w 190500"/>
              <a:gd name="connsiteY18" fmla="*/ 64294 h 190500"/>
              <a:gd name="connsiteX19" fmla="*/ 57074 w 190500"/>
              <a:gd name="connsiteY19" fmla="*/ 70104 h 190500"/>
              <a:gd name="connsiteX20" fmla="*/ 48959 w 190500"/>
              <a:gd name="connsiteY20" fmla="*/ 76124 h 190500"/>
              <a:gd name="connsiteX21" fmla="*/ 42939 w 190500"/>
              <a:gd name="connsiteY21" fmla="*/ 68009 h 190500"/>
              <a:gd name="connsiteX22" fmla="*/ 64294 w 190500"/>
              <a:gd name="connsiteY22" fmla="*/ 50006 h 190500"/>
              <a:gd name="connsiteX23" fmla="*/ 85649 w 190500"/>
              <a:gd name="connsiteY23" fmla="*/ 68009 h 190500"/>
              <a:gd name="connsiteX24" fmla="*/ 79629 w 190500"/>
              <a:gd name="connsiteY24" fmla="*/ 76124 h 190500"/>
              <a:gd name="connsiteX25" fmla="*/ 71514 w 190500"/>
              <a:gd name="connsiteY25" fmla="*/ 70104 h 190500"/>
              <a:gd name="connsiteX26" fmla="*/ 64294 w 190500"/>
              <a:gd name="connsiteY26" fmla="*/ 6429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0500" h="190500">
                <a:moveTo>
                  <a:pt x="95250" y="0"/>
                </a:moveTo>
                <a:cubicBezTo>
                  <a:pt x="42643" y="0"/>
                  <a:pt x="0" y="42643"/>
                  <a:pt x="0" y="95250"/>
                </a:cubicBezTo>
                <a:cubicBezTo>
                  <a:pt x="0" y="147857"/>
                  <a:pt x="42643" y="190500"/>
                  <a:pt x="95250" y="190500"/>
                </a:cubicBezTo>
                <a:cubicBezTo>
                  <a:pt x="147857" y="190500"/>
                  <a:pt x="190500" y="147857"/>
                  <a:pt x="190500" y="95250"/>
                </a:cubicBezTo>
                <a:cubicBezTo>
                  <a:pt x="190500" y="42643"/>
                  <a:pt x="147857" y="0"/>
                  <a:pt x="95250" y="0"/>
                </a:cubicBezTo>
                <a:close/>
                <a:moveTo>
                  <a:pt x="118986" y="70104"/>
                </a:moveTo>
                <a:cubicBezTo>
                  <a:pt x="118407" y="74007"/>
                  <a:pt x="114774" y="76703"/>
                  <a:pt x="110871" y="76124"/>
                </a:cubicBezTo>
                <a:cubicBezTo>
                  <a:pt x="106968" y="75545"/>
                  <a:pt x="104272" y="71912"/>
                  <a:pt x="104851" y="68009"/>
                </a:cubicBezTo>
                <a:cubicBezTo>
                  <a:pt x="106394" y="57626"/>
                  <a:pt x="115548" y="50006"/>
                  <a:pt x="126206" y="50006"/>
                </a:cubicBezTo>
                <a:cubicBezTo>
                  <a:pt x="136865" y="50006"/>
                  <a:pt x="146018" y="57626"/>
                  <a:pt x="147561" y="68009"/>
                </a:cubicBezTo>
                <a:cubicBezTo>
                  <a:pt x="148140" y="71912"/>
                  <a:pt x="145445" y="75545"/>
                  <a:pt x="141542" y="76124"/>
                </a:cubicBezTo>
                <a:cubicBezTo>
                  <a:pt x="137638" y="76703"/>
                  <a:pt x="134005" y="74007"/>
                  <a:pt x="133426" y="70104"/>
                </a:cubicBezTo>
                <a:cubicBezTo>
                  <a:pt x="132969" y="67027"/>
                  <a:pt x="130092" y="64294"/>
                  <a:pt x="126206" y="64294"/>
                </a:cubicBezTo>
                <a:cubicBezTo>
                  <a:pt x="122320" y="64294"/>
                  <a:pt x="119444" y="67027"/>
                  <a:pt x="118986" y="70104"/>
                </a:cubicBezTo>
                <a:close/>
                <a:moveTo>
                  <a:pt x="95250" y="152400"/>
                </a:moveTo>
                <a:cubicBezTo>
                  <a:pt x="65322" y="152400"/>
                  <a:pt x="45368" y="129892"/>
                  <a:pt x="42863" y="102394"/>
                </a:cubicBezTo>
                <a:lnTo>
                  <a:pt x="147638" y="102394"/>
                </a:lnTo>
                <a:cubicBezTo>
                  <a:pt x="145132" y="129892"/>
                  <a:pt x="125178" y="152400"/>
                  <a:pt x="95250" y="152400"/>
                </a:cubicBezTo>
                <a:close/>
                <a:moveTo>
                  <a:pt x="64294" y="64294"/>
                </a:moveTo>
                <a:cubicBezTo>
                  <a:pt x="60408" y="64294"/>
                  <a:pt x="57531" y="67027"/>
                  <a:pt x="57074" y="70104"/>
                </a:cubicBezTo>
                <a:cubicBezTo>
                  <a:pt x="56495" y="74007"/>
                  <a:pt x="52862" y="76703"/>
                  <a:pt x="48959" y="76124"/>
                </a:cubicBezTo>
                <a:cubicBezTo>
                  <a:pt x="45055" y="75545"/>
                  <a:pt x="42360" y="71912"/>
                  <a:pt x="42939" y="68009"/>
                </a:cubicBezTo>
                <a:cubicBezTo>
                  <a:pt x="44482" y="57626"/>
                  <a:pt x="53635" y="50006"/>
                  <a:pt x="64294" y="50006"/>
                </a:cubicBezTo>
                <a:cubicBezTo>
                  <a:pt x="74952" y="50006"/>
                  <a:pt x="84106" y="57626"/>
                  <a:pt x="85649" y="68009"/>
                </a:cubicBezTo>
                <a:cubicBezTo>
                  <a:pt x="86228" y="71912"/>
                  <a:pt x="83532" y="75545"/>
                  <a:pt x="79629" y="76124"/>
                </a:cubicBezTo>
                <a:cubicBezTo>
                  <a:pt x="75726" y="76703"/>
                  <a:pt x="72092" y="74007"/>
                  <a:pt x="71514" y="70104"/>
                </a:cubicBezTo>
                <a:cubicBezTo>
                  <a:pt x="71057" y="67027"/>
                  <a:pt x="68180" y="64294"/>
                  <a:pt x="64294" y="64294"/>
                </a:cubicBezTo>
                <a:close/>
              </a:path>
            </a:pathLst>
          </a:custGeom>
          <a:gradFill flip="none" rotWithShape="1">
            <a:gsLst>
              <a:gs pos="85000">
                <a:srgbClr val="D59ED7"/>
              </a:gs>
              <a:gs pos="14000">
                <a:srgbClr val="8DC8E8"/>
              </a:gs>
            </a:gsLst>
            <a:lin ang="2700000" scaled="1"/>
            <a:tileRect/>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92" fontAlgn="base">
              <a:lnSpc>
                <a:spcPct val="90000"/>
              </a:lnSpc>
              <a:spcBef>
                <a:spcPct val="0"/>
              </a:spcBef>
              <a:spcAft>
                <a:spcPct val="0"/>
              </a:spcAft>
            </a:pPr>
            <a:endParaRPr lang="en-US" sz="1600" b="1" kern="0">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grpSp>
        <p:nvGrpSpPr>
          <p:cNvPr id="3" name="Group 2">
            <a:extLst>
              <a:ext uri="{FF2B5EF4-FFF2-40B4-BE49-F238E27FC236}">
                <a16:creationId xmlns:a16="http://schemas.microsoft.com/office/drawing/2014/main" id="{B9C1FB59-ABDB-4132-17AB-02B2B5CEE1B8}"/>
              </a:ext>
              <a:ext uri="{C183D7F6-B498-43B3-948B-1728B52AA6E4}">
                <adec:decorative xmlns:adec="http://schemas.microsoft.com/office/drawing/2017/decorative" val="1"/>
              </a:ext>
            </a:extLst>
          </p:cNvPr>
          <p:cNvGrpSpPr>
            <a:grpSpLocks noChangeAspect="1"/>
          </p:cNvGrpSpPr>
          <p:nvPr/>
        </p:nvGrpSpPr>
        <p:grpSpPr>
          <a:xfrm>
            <a:off x="2924370" y="2563859"/>
            <a:ext cx="268928" cy="268927"/>
            <a:chOff x="5651227" y="1812354"/>
            <a:chExt cx="889545" cy="889543"/>
          </a:xfrm>
        </p:grpSpPr>
        <p:sp>
          <p:nvSpPr>
            <p:cNvPr id="4" name="Grey oval containing warning">
              <a:extLst>
                <a:ext uri="{FF2B5EF4-FFF2-40B4-BE49-F238E27FC236}">
                  <a16:creationId xmlns:a16="http://schemas.microsoft.com/office/drawing/2014/main" id="{14ED74B0-FDD4-5406-6ABB-667653A699D8}"/>
                </a:ext>
                <a:ext uri="{C183D7F6-B498-43B3-948B-1728B52AA6E4}">
                  <adec:decorative xmlns:adec="http://schemas.microsoft.com/office/drawing/2017/decorative" val="1"/>
                </a:ext>
              </a:extLst>
            </p:cNvPr>
            <p:cNvSpPr/>
            <p:nvPr/>
          </p:nvSpPr>
          <p:spPr>
            <a:xfrm>
              <a:off x="5651227" y="1812354"/>
              <a:ext cx="889545" cy="889543"/>
            </a:xfrm>
            <a:prstGeom prst="ellipse">
              <a:avLst/>
            </a:prstGeom>
            <a:noFill/>
            <a:ln w="50800">
              <a:gradFill flip="none" rotWithShape="1">
                <a:gsLst>
                  <a:gs pos="0">
                    <a:srgbClr val="8DC8E8"/>
                  </a:gs>
                  <a:gs pos="50000">
                    <a:srgbClr val="C5B4E3"/>
                  </a:gs>
                  <a:gs pos="100000">
                    <a:srgbClr val="D59ED7"/>
                  </a:gs>
                </a:gsLst>
                <a:lin ang="18900000" scaled="1"/>
                <a:tileRect/>
              </a:gradFill>
              <a:miter lim="400000"/>
            </a:ln>
            <a:effectLst>
              <a:outerShdw blurRad="254000" dist="50800" dir="2700000" sx="103000" sy="103000" rotWithShape="0">
                <a:srgbClr val="000000">
                  <a:alpha val="20000"/>
                </a:srgbClr>
              </a:outerShdw>
            </a:effectLst>
          </p:spPr>
          <p:txBody>
            <a:bodyPr lIns="43938" tIns="43938" rIns="43938" bIns="43938" anchor="ctr"/>
            <a:lstStyle/>
            <a:p>
              <a:pPr algn="ctr" defTabSz="895750" hangingPunct="0">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lang="en-US" sz="1922" kern="0">
                <a:gradFill flip="none" rotWithShape="1">
                  <a:gsLst>
                    <a:gs pos="0">
                      <a:srgbClr val="FFFFFF"/>
                    </a:gs>
                    <a:gs pos="100000">
                      <a:srgbClr val="FFFFFF"/>
                    </a:gs>
                  </a:gsLst>
                  <a:lin ang="5400000" scaled="0"/>
                </a:gradFill>
                <a:latin typeface="Segoe UI Semilight"/>
                <a:cs typeface="Segoe UI Semilight"/>
                <a:sym typeface="Segoe UI Semilight"/>
              </a:endParaRPr>
            </a:p>
          </p:txBody>
        </p:sp>
        <p:sp>
          <p:nvSpPr>
            <p:cNvPr id="5" name="Graphic 40" descr="Icon of a gear with a wrench">
              <a:extLst>
                <a:ext uri="{FF2B5EF4-FFF2-40B4-BE49-F238E27FC236}">
                  <a16:creationId xmlns:a16="http://schemas.microsoft.com/office/drawing/2014/main" id="{CAD232F0-9221-8A13-E427-127257AD0539}"/>
                </a:ext>
              </a:extLst>
            </p:cNvPr>
            <p:cNvSpPr>
              <a:spLocks noChangeAspect="1"/>
            </p:cNvSpPr>
            <p:nvPr/>
          </p:nvSpPr>
          <p:spPr>
            <a:xfrm>
              <a:off x="5859257" y="2028525"/>
              <a:ext cx="473484" cy="457200"/>
            </a:xfrm>
            <a:custGeom>
              <a:avLst/>
              <a:gdLst>
                <a:gd name="connsiteX0" fmla="*/ 408179 w 643938"/>
                <a:gd name="connsiteY0" fmla="*/ 488515 h 587457"/>
                <a:gd name="connsiteX1" fmla="*/ 329664 w 643938"/>
                <a:gd name="connsiteY1" fmla="*/ 527919 h 587457"/>
                <a:gd name="connsiteX2" fmla="*/ 329664 w 643938"/>
                <a:gd name="connsiteY2" fmla="*/ 587026 h 587457"/>
                <a:gd name="connsiteX3" fmla="*/ 220081 w 643938"/>
                <a:gd name="connsiteY3" fmla="*/ 587026 h 587457"/>
                <a:gd name="connsiteX4" fmla="*/ 220081 w 643938"/>
                <a:gd name="connsiteY4" fmla="*/ 520757 h 587457"/>
                <a:gd name="connsiteX5" fmla="*/ 103154 w 643938"/>
                <a:gd name="connsiteY5" fmla="*/ 454487 h 587457"/>
                <a:gd name="connsiteX6" fmla="*/ 50170 w 643938"/>
                <a:gd name="connsiteY6" fmla="*/ 481352 h 587457"/>
                <a:gd name="connsiteX7" fmla="*/ -1007 w 643938"/>
                <a:gd name="connsiteY7" fmla="*/ 382840 h 587457"/>
                <a:gd name="connsiteX8" fmla="*/ 50170 w 643938"/>
                <a:gd name="connsiteY8" fmla="*/ 355986 h 587457"/>
                <a:gd name="connsiteX9" fmla="*/ 37291 w 643938"/>
                <a:gd name="connsiteY9" fmla="*/ 289717 h 587457"/>
                <a:gd name="connsiteX10" fmla="*/ 50170 w 643938"/>
                <a:gd name="connsiteY10" fmla="*/ 223447 h 587457"/>
                <a:gd name="connsiteX11" fmla="*/ -1007 w 643938"/>
                <a:gd name="connsiteY11" fmla="*/ 198367 h 587457"/>
                <a:gd name="connsiteX12" fmla="*/ 50170 w 643938"/>
                <a:gd name="connsiteY12" fmla="*/ 98081 h 587457"/>
                <a:gd name="connsiteX13" fmla="*/ 103154 w 643938"/>
                <a:gd name="connsiteY13" fmla="*/ 124935 h 587457"/>
                <a:gd name="connsiteX14" fmla="*/ 220081 w 643938"/>
                <a:gd name="connsiteY14" fmla="*/ 58677 h 587457"/>
                <a:gd name="connsiteX15" fmla="*/ 220081 w 643938"/>
                <a:gd name="connsiteY15" fmla="*/ -431 h 587457"/>
                <a:gd name="connsiteX16" fmla="*/ 329664 w 643938"/>
                <a:gd name="connsiteY16" fmla="*/ -431 h 587457"/>
                <a:gd name="connsiteX17" fmla="*/ 329664 w 643938"/>
                <a:gd name="connsiteY17" fmla="*/ 53299 h 587457"/>
                <a:gd name="connsiteX18" fmla="*/ 453933 w 643938"/>
                <a:gd name="connsiteY18" fmla="*/ 124935 h 587457"/>
                <a:gd name="connsiteX19" fmla="*/ 499575 w 643938"/>
                <a:gd name="connsiteY19" fmla="*/ 98081 h 587457"/>
                <a:gd name="connsiteX20" fmla="*/ 558094 w 643938"/>
                <a:gd name="connsiteY20" fmla="*/ 198367 h 587457"/>
                <a:gd name="connsiteX21" fmla="*/ 505110 w 643938"/>
                <a:gd name="connsiteY21" fmla="*/ 223447 h 587457"/>
                <a:gd name="connsiteX22" fmla="*/ 514260 w 643938"/>
                <a:gd name="connsiteY22" fmla="*/ 289717 h 587457"/>
                <a:gd name="connsiteX23" fmla="*/ 508725 w 643938"/>
                <a:gd name="connsiteY23" fmla="*/ 336284 h 587457"/>
                <a:gd name="connsiteX24" fmla="*/ 338815 w 643938"/>
                <a:gd name="connsiteY24" fmla="*/ 178676 h 587457"/>
                <a:gd name="connsiteX25" fmla="*/ 273064 w 643938"/>
                <a:gd name="connsiteY25" fmla="*/ 158973 h 587457"/>
                <a:gd name="connsiteX26" fmla="*/ 136029 w 643938"/>
                <a:gd name="connsiteY26" fmla="*/ 296879 h 587457"/>
                <a:gd name="connsiteX27" fmla="*/ 194436 w 643938"/>
                <a:gd name="connsiteY27" fmla="*/ 413297 h 587457"/>
                <a:gd name="connsiteX28" fmla="*/ 380954 w 643938"/>
                <a:gd name="connsiteY28" fmla="*/ 425837 h 587457"/>
                <a:gd name="connsiteX29" fmla="*/ 565437 w 643938"/>
                <a:gd name="connsiteY29" fmla="*/ 540471 h 587457"/>
                <a:gd name="connsiteX30" fmla="*/ 634916 w 643938"/>
                <a:gd name="connsiteY30" fmla="*/ 526123 h 587457"/>
                <a:gd name="connsiteX31" fmla="*/ 620229 w 643938"/>
                <a:gd name="connsiteY31" fmla="*/ 458068 h 587457"/>
                <a:gd name="connsiteX32" fmla="*/ 432017 w 643938"/>
                <a:gd name="connsiteY32" fmla="*/ 348824 h 587457"/>
                <a:gd name="connsiteX33" fmla="*/ 428402 w 643938"/>
                <a:gd name="connsiteY33" fmla="*/ 347028 h 587457"/>
                <a:gd name="connsiteX34" fmla="*/ 426594 w 643938"/>
                <a:gd name="connsiteY34" fmla="*/ 320174 h 587457"/>
                <a:gd name="connsiteX35" fmla="*/ 313283 w 643938"/>
                <a:gd name="connsiteY35" fmla="*/ 248527 h 587457"/>
                <a:gd name="connsiteX36" fmla="*/ 263914 w 643938"/>
                <a:gd name="connsiteY36" fmla="*/ 273595 h 587457"/>
                <a:gd name="connsiteX37" fmla="*/ 353501 w 643938"/>
                <a:gd name="connsiteY37" fmla="*/ 327325 h 587457"/>
                <a:gd name="connsiteX38" fmla="*/ 331472 w 643938"/>
                <a:gd name="connsiteY38" fmla="*/ 355986 h 587457"/>
                <a:gd name="connsiteX39" fmla="*/ 245613 w 643938"/>
                <a:gd name="connsiteY39" fmla="*/ 302257 h 587457"/>
                <a:gd name="connsiteX40" fmla="*/ 240189 w 643938"/>
                <a:gd name="connsiteY40" fmla="*/ 359568 h 587457"/>
                <a:gd name="connsiteX41" fmla="*/ 353501 w 643938"/>
                <a:gd name="connsiteY41" fmla="*/ 431215 h 587457"/>
                <a:gd name="connsiteX42" fmla="*/ 377225 w 643938"/>
                <a:gd name="connsiteY42" fmla="*/ 424052 h 587457"/>
                <a:gd name="connsiteX43" fmla="*/ 380954 w 643938"/>
                <a:gd name="connsiteY43" fmla="*/ 425837 h 58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3938" h="587457">
                  <a:moveTo>
                    <a:pt x="408179" y="488515"/>
                  </a:moveTo>
                  <a:cubicBezTo>
                    <a:pt x="388071" y="508228"/>
                    <a:pt x="355309" y="520757"/>
                    <a:pt x="329664" y="527919"/>
                  </a:cubicBezTo>
                  <a:cubicBezTo>
                    <a:pt x="329664" y="527919"/>
                    <a:pt x="329664" y="527919"/>
                    <a:pt x="329664" y="587026"/>
                  </a:cubicBezTo>
                  <a:cubicBezTo>
                    <a:pt x="329664" y="587026"/>
                    <a:pt x="329664" y="587026"/>
                    <a:pt x="220081" y="587026"/>
                  </a:cubicBezTo>
                  <a:cubicBezTo>
                    <a:pt x="220081" y="587026"/>
                    <a:pt x="220081" y="587026"/>
                    <a:pt x="220081" y="520757"/>
                  </a:cubicBezTo>
                  <a:cubicBezTo>
                    <a:pt x="174327" y="513594"/>
                    <a:pt x="136029" y="488515"/>
                    <a:pt x="103154" y="454487"/>
                  </a:cubicBezTo>
                  <a:cubicBezTo>
                    <a:pt x="103154" y="454487"/>
                    <a:pt x="103154" y="454487"/>
                    <a:pt x="50170" y="481352"/>
                  </a:cubicBezTo>
                  <a:cubicBezTo>
                    <a:pt x="50170" y="481352"/>
                    <a:pt x="50170" y="481352"/>
                    <a:pt x="-1007" y="382840"/>
                  </a:cubicBezTo>
                  <a:cubicBezTo>
                    <a:pt x="-1007" y="382840"/>
                    <a:pt x="-1007" y="382840"/>
                    <a:pt x="50170" y="355986"/>
                  </a:cubicBezTo>
                  <a:cubicBezTo>
                    <a:pt x="44634" y="336284"/>
                    <a:pt x="37291" y="316593"/>
                    <a:pt x="37291" y="289717"/>
                  </a:cubicBezTo>
                  <a:cubicBezTo>
                    <a:pt x="37291" y="270014"/>
                    <a:pt x="44634" y="243161"/>
                    <a:pt x="50170" y="223447"/>
                  </a:cubicBezTo>
                  <a:cubicBezTo>
                    <a:pt x="50170" y="223447"/>
                    <a:pt x="50170" y="223447"/>
                    <a:pt x="-1007" y="198367"/>
                  </a:cubicBezTo>
                  <a:cubicBezTo>
                    <a:pt x="-1007" y="198367"/>
                    <a:pt x="-1007" y="198367"/>
                    <a:pt x="50170" y="98081"/>
                  </a:cubicBezTo>
                  <a:cubicBezTo>
                    <a:pt x="50170" y="98081"/>
                    <a:pt x="50170" y="98081"/>
                    <a:pt x="103154" y="124935"/>
                  </a:cubicBezTo>
                  <a:cubicBezTo>
                    <a:pt x="136029" y="92715"/>
                    <a:pt x="174327" y="65839"/>
                    <a:pt x="220081" y="58677"/>
                  </a:cubicBezTo>
                  <a:cubicBezTo>
                    <a:pt x="220081" y="58677"/>
                    <a:pt x="220081" y="58677"/>
                    <a:pt x="220081" y="-431"/>
                  </a:cubicBezTo>
                  <a:cubicBezTo>
                    <a:pt x="220081" y="-431"/>
                    <a:pt x="220081" y="-431"/>
                    <a:pt x="329664" y="-431"/>
                  </a:cubicBezTo>
                  <a:cubicBezTo>
                    <a:pt x="329664" y="-431"/>
                    <a:pt x="329664" y="-431"/>
                    <a:pt x="329664" y="53299"/>
                  </a:cubicBezTo>
                  <a:cubicBezTo>
                    <a:pt x="375418" y="65839"/>
                    <a:pt x="421058" y="92715"/>
                    <a:pt x="453933" y="124935"/>
                  </a:cubicBezTo>
                  <a:cubicBezTo>
                    <a:pt x="453933" y="124935"/>
                    <a:pt x="453933" y="124935"/>
                    <a:pt x="499575" y="98081"/>
                  </a:cubicBezTo>
                  <a:cubicBezTo>
                    <a:pt x="499575" y="98081"/>
                    <a:pt x="499575" y="98081"/>
                    <a:pt x="558094" y="198367"/>
                  </a:cubicBezTo>
                  <a:cubicBezTo>
                    <a:pt x="558094" y="198367"/>
                    <a:pt x="558094" y="198367"/>
                    <a:pt x="505110" y="223447"/>
                  </a:cubicBezTo>
                  <a:cubicBezTo>
                    <a:pt x="512454" y="243161"/>
                    <a:pt x="514260" y="268218"/>
                    <a:pt x="514260" y="289717"/>
                  </a:cubicBezTo>
                  <a:cubicBezTo>
                    <a:pt x="514260" y="302257"/>
                    <a:pt x="514260" y="318378"/>
                    <a:pt x="508725" y="336284"/>
                  </a:cubicBezTo>
                  <a:moveTo>
                    <a:pt x="338815" y="178676"/>
                  </a:moveTo>
                  <a:cubicBezTo>
                    <a:pt x="320514" y="166147"/>
                    <a:pt x="300404" y="158973"/>
                    <a:pt x="273064" y="158973"/>
                  </a:cubicBezTo>
                  <a:cubicBezTo>
                    <a:pt x="194436" y="158973"/>
                    <a:pt x="136029" y="225243"/>
                    <a:pt x="136029" y="296879"/>
                  </a:cubicBezTo>
                  <a:cubicBezTo>
                    <a:pt x="136029" y="348824"/>
                    <a:pt x="154218" y="388229"/>
                    <a:pt x="194436" y="413297"/>
                  </a:cubicBezTo>
                  <a:moveTo>
                    <a:pt x="380954" y="425837"/>
                  </a:moveTo>
                  <a:cubicBezTo>
                    <a:pt x="565437" y="540471"/>
                    <a:pt x="565437" y="540471"/>
                    <a:pt x="565437" y="540471"/>
                  </a:cubicBezTo>
                  <a:cubicBezTo>
                    <a:pt x="589161" y="554784"/>
                    <a:pt x="620229" y="549418"/>
                    <a:pt x="634916" y="526123"/>
                  </a:cubicBezTo>
                  <a:cubicBezTo>
                    <a:pt x="649490" y="504647"/>
                    <a:pt x="643954" y="474190"/>
                    <a:pt x="620229" y="458068"/>
                  </a:cubicBezTo>
                  <a:cubicBezTo>
                    <a:pt x="432017" y="348824"/>
                    <a:pt x="432017" y="348824"/>
                    <a:pt x="432017" y="348824"/>
                  </a:cubicBezTo>
                  <a:cubicBezTo>
                    <a:pt x="428402" y="347028"/>
                    <a:pt x="428402" y="347028"/>
                    <a:pt x="428402" y="347028"/>
                  </a:cubicBezTo>
                  <a:cubicBezTo>
                    <a:pt x="430096" y="338069"/>
                    <a:pt x="428402" y="329121"/>
                    <a:pt x="426594" y="320174"/>
                  </a:cubicBezTo>
                  <a:cubicBezTo>
                    <a:pt x="415523" y="270014"/>
                    <a:pt x="364347" y="235976"/>
                    <a:pt x="313283" y="248527"/>
                  </a:cubicBezTo>
                  <a:cubicBezTo>
                    <a:pt x="294982" y="252108"/>
                    <a:pt x="276680" y="261056"/>
                    <a:pt x="263914" y="273595"/>
                  </a:cubicBezTo>
                  <a:cubicBezTo>
                    <a:pt x="353501" y="327325"/>
                    <a:pt x="353501" y="327325"/>
                    <a:pt x="353501" y="327325"/>
                  </a:cubicBezTo>
                  <a:cubicBezTo>
                    <a:pt x="331472" y="355986"/>
                    <a:pt x="331472" y="355986"/>
                    <a:pt x="331472" y="355986"/>
                  </a:cubicBezTo>
                  <a:cubicBezTo>
                    <a:pt x="245613" y="302257"/>
                    <a:pt x="245613" y="302257"/>
                    <a:pt x="245613" y="302257"/>
                  </a:cubicBezTo>
                  <a:cubicBezTo>
                    <a:pt x="238382" y="320174"/>
                    <a:pt x="234653" y="339865"/>
                    <a:pt x="240189" y="359568"/>
                  </a:cubicBezTo>
                  <a:cubicBezTo>
                    <a:pt x="251148" y="409716"/>
                    <a:pt x="300404" y="441959"/>
                    <a:pt x="353501" y="431215"/>
                  </a:cubicBezTo>
                  <a:cubicBezTo>
                    <a:pt x="360731" y="429418"/>
                    <a:pt x="369883" y="427634"/>
                    <a:pt x="377225" y="424052"/>
                  </a:cubicBezTo>
                  <a:lnTo>
                    <a:pt x="380954" y="425837"/>
                  </a:lnTo>
                  <a:close/>
                </a:path>
              </a:pathLst>
            </a:custGeom>
            <a:noFill/>
            <a:ln w="18785" cap="sq">
              <a:gradFill flip="none" rotWithShape="1">
                <a:gsLst>
                  <a:gs pos="52000">
                    <a:srgbClr val="C5B4E3"/>
                  </a:gs>
                  <a:gs pos="0">
                    <a:srgbClr val="8DC8E8"/>
                  </a:gs>
                  <a:gs pos="100000">
                    <a:srgbClr val="D59ED7"/>
                  </a:gs>
                </a:gsLst>
                <a:lin ang="18900000" scaled="1"/>
                <a:tileRect/>
              </a:gradFill>
              <a:prstDash val="solid"/>
              <a:miter/>
            </a:ln>
          </p:spPr>
          <p:txBody>
            <a:bodyPr rtlCol="0" anchor="ctr"/>
            <a:lstStyle/>
            <a:p>
              <a:pPr defTabSz="896386">
                <a:defRPr/>
              </a:pPr>
              <a:endParaRPr lang="en-US" sz="1765">
                <a:solidFill>
                  <a:srgbClr val="FFFFFF"/>
                </a:solidFill>
                <a:latin typeface="Segoe UI"/>
              </a:endParaRPr>
            </a:p>
          </p:txBody>
        </p:sp>
      </p:grpSp>
    </p:spTree>
    <p:extLst>
      <p:ext uri="{BB962C8B-B14F-4D97-AF65-F5344CB8AC3E}">
        <p14:creationId xmlns:p14="http://schemas.microsoft.com/office/powerpoint/2010/main" val="3758918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0"/>
                                  </p:stCondLst>
                                  <p:childTnLst>
                                    <p:animMotion origin="layout" path="M 2.84401E-6 3.9764E-6 L 2.84401E-6 0.01815 " pathEditMode="relative" rAng="0" ptsTypes="AA">
                                      <p:cBhvr>
                                        <p:cTn id="9" dur="500" spd="-100000" fill="hold"/>
                                        <p:tgtEl>
                                          <p:spTgt spid="3"/>
                                        </p:tgtEl>
                                        <p:attrNameLst>
                                          <p:attrName>ppt_x</p:attrName>
                                          <p:attrName>ppt_y</p:attrName>
                                        </p:attrNameLst>
                                      </p:cBhvr>
                                      <p:rCtr x="0" y="9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1D171ABA-5603-EC45-5284-F425CBA1A78A}"/>
              </a:ext>
              <a:ext uri="{C183D7F6-B498-43B3-948B-1728B52AA6E4}">
                <adec:decorative xmlns:adec="http://schemas.microsoft.com/office/drawing/2017/decorative" val="1"/>
              </a:ext>
            </a:extLst>
          </p:cNvPr>
          <p:cNvSpPr/>
          <p:nvPr/>
        </p:nvSpPr>
        <p:spPr bwMode="auto">
          <a:xfrm>
            <a:off x="588963" y="2344738"/>
            <a:ext cx="11017250" cy="3924300"/>
          </a:xfrm>
          <a:prstGeom prst="roundRect">
            <a:avLst>
              <a:gd name="adj" fmla="val 3575"/>
            </a:avLst>
          </a:prstGeom>
          <a:solidFill>
            <a:schemeClr val="bg1">
              <a:lumMod val="85000"/>
              <a:lumOff val="15000"/>
              <a:alpha val="62000"/>
            </a:schemeClr>
          </a:solidFill>
          <a:ln w="12700">
            <a:gradFill flip="none" rotWithShape="1">
              <a:gsLst>
                <a:gs pos="48000">
                  <a:schemeClr val="bg1"/>
                </a:gs>
                <a:gs pos="100000">
                  <a:schemeClr val="accent1">
                    <a:lumMod val="30000"/>
                    <a:lumOff val="70000"/>
                    <a:alpha val="16000"/>
                  </a:schemeClr>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 name="Rectangle: Rounded Corners 3">
            <a:extLst>
              <a:ext uri="{FF2B5EF4-FFF2-40B4-BE49-F238E27FC236}">
                <a16:creationId xmlns:a16="http://schemas.microsoft.com/office/drawing/2014/main" id="{E445205D-F4A2-EA19-7C12-B663E8296AB3}"/>
              </a:ext>
            </a:extLst>
          </p:cNvPr>
          <p:cNvSpPr>
            <a:spLocks/>
          </p:cNvSpPr>
          <p:nvPr/>
        </p:nvSpPr>
        <p:spPr bwMode="auto">
          <a:xfrm>
            <a:off x="2731633" y="2733223"/>
            <a:ext cx="8728846" cy="944200"/>
          </a:xfrm>
          <a:prstGeom prst="roundRect">
            <a:avLst/>
          </a:prstGeom>
          <a:solidFill>
            <a:schemeClr val="bg1">
              <a:alpha val="84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sp>
        <p:nvSpPr>
          <p:cNvPr id="3" name="Rectangle: Rounded Corners 2">
            <a:extLst>
              <a:ext uri="{FF2B5EF4-FFF2-40B4-BE49-F238E27FC236}">
                <a16:creationId xmlns:a16="http://schemas.microsoft.com/office/drawing/2014/main" id="{5FFF91E6-0F12-A9F1-7197-8C3E0BE0B2EF}"/>
              </a:ext>
            </a:extLst>
          </p:cNvPr>
          <p:cNvSpPr>
            <a:spLocks/>
          </p:cNvSpPr>
          <p:nvPr/>
        </p:nvSpPr>
        <p:spPr bwMode="auto">
          <a:xfrm>
            <a:off x="3321740" y="3865017"/>
            <a:ext cx="8138739" cy="944200"/>
          </a:xfrm>
          <a:prstGeom prst="roundRect">
            <a:avLst/>
          </a:prstGeom>
          <a:solidFill>
            <a:schemeClr val="bg1">
              <a:alpha val="84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sp>
        <p:nvSpPr>
          <p:cNvPr id="2" name="Title 1">
            <a:extLst>
              <a:ext uri="{FF2B5EF4-FFF2-40B4-BE49-F238E27FC236}">
                <a16:creationId xmlns:a16="http://schemas.microsoft.com/office/drawing/2014/main" id="{8AD0CC20-C381-56B2-208B-E65F782C10B8}"/>
              </a:ext>
            </a:extLst>
          </p:cNvPr>
          <p:cNvSpPr>
            <a:spLocks noGrp="1"/>
          </p:cNvSpPr>
          <p:nvPr>
            <p:ph type="title"/>
          </p:nvPr>
        </p:nvSpPr>
        <p:spPr>
          <a:xfrm>
            <a:off x="588963" y="584200"/>
            <a:ext cx="11017250" cy="615553"/>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4000" spc="0">
                <a:gradFill flip="none" rotWithShape="1">
                  <a:gsLst>
                    <a:gs pos="0">
                      <a:srgbClr val="D59ED7"/>
                    </a:gs>
                    <a:gs pos="100000">
                      <a:srgbClr val="8DC8E8"/>
                    </a:gs>
                  </a:gsLst>
                  <a:lin ang="3600000" scaled="0"/>
                  <a:tileRect/>
                </a:gradFill>
              </a:rPr>
              <a:t>Copilot para Microsoft 365 Value Journey</a:t>
            </a:r>
          </a:p>
        </p:txBody>
      </p:sp>
      <p:sp>
        <p:nvSpPr>
          <p:cNvPr id="18" name="Rectangle 17">
            <a:extLst>
              <a:ext uri="{FF2B5EF4-FFF2-40B4-BE49-F238E27FC236}">
                <a16:creationId xmlns:a16="http://schemas.microsoft.com/office/drawing/2014/main" id="{7A991BF1-2ADF-BD58-7D78-BE0968711E26}"/>
              </a:ext>
              <a:ext uri="{C183D7F6-B498-43B3-948B-1728B52AA6E4}">
                <adec:decorative xmlns:adec="http://schemas.microsoft.com/office/drawing/2017/decorative" val="0"/>
              </a:ext>
            </a:extLst>
          </p:cNvPr>
          <p:cNvSpPr>
            <a:spLocks/>
          </p:cNvSpPr>
          <p:nvPr/>
        </p:nvSpPr>
        <p:spPr bwMode="auto">
          <a:xfrm>
            <a:off x="588963" y="1469864"/>
            <a:ext cx="11017250" cy="5539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lgn="ctr">
              <a:spcBef>
                <a:spcPts val="300"/>
              </a:spcBef>
              <a:spcAft>
                <a:spcPts val="200"/>
              </a:spcAft>
              <a:defRPr/>
            </a:pPr>
            <a:r>
              <a:rPr lang="es-MX"/>
              <a:t>Aumente el valor a partir de un uso sólido y ganancias de capacidad individual optimizando los procesos departamentales e impactando en las métricas que son importantes para su organización.</a:t>
            </a:r>
            <a:endParaRPr kumimoji="0" lang="en-US" b="0" i="0" u="none" strike="noStrike" kern="1200" cap="none" spc="0" normalizeH="0" baseline="0" noProof="0">
              <a:ln>
                <a:noFill/>
              </a:ln>
              <a:effectLst/>
              <a:uLnTx/>
              <a:uFillTx/>
              <a:ea typeface="+mn-ea"/>
              <a:cs typeface="+mn-cs"/>
            </a:endParaRPr>
          </a:p>
        </p:txBody>
      </p:sp>
      <p:sp>
        <p:nvSpPr>
          <p:cNvPr id="62" name="Freeform: Shape 61">
            <a:extLst>
              <a:ext uri="{FF2B5EF4-FFF2-40B4-BE49-F238E27FC236}">
                <a16:creationId xmlns:a16="http://schemas.microsoft.com/office/drawing/2014/main" id="{1FB5ED97-993B-A886-7100-A7D85E854921}"/>
              </a:ext>
            </a:extLst>
          </p:cNvPr>
          <p:cNvSpPr/>
          <p:nvPr/>
        </p:nvSpPr>
        <p:spPr>
          <a:xfrm>
            <a:off x="844639" y="2560027"/>
            <a:ext cx="3576379" cy="3496392"/>
          </a:xfrm>
          <a:custGeom>
            <a:avLst/>
            <a:gdLst>
              <a:gd name="connsiteX0" fmla="*/ 1631724 w 3263446"/>
              <a:gd name="connsiteY0" fmla="*/ 0 h 3190456"/>
              <a:gd name="connsiteX1" fmla="*/ 1736196 w 3263446"/>
              <a:gd name="connsiteY1" fmla="*/ 59492 h 3190456"/>
              <a:gd name="connsiteX2" fmla="*/ 1760976 w 3263446"/>
              <a:gd name="connsiteY2" fmla="*/ 109837 h 3190456"/>
              <a:gd name="connsiteX3" fmla="*/ 1763413 w 3263446"/>
              <a:gd name="connsiteY3" fmla="*/ 108594 h 3190456"/>
              <a:gd name="connsiteX4" fmla="*/ 2960089 w 3263446"/>
              <a:gd name="connsiteY4" fmla="*/ 2455421 h 3190456"/>
              <a:gd name="connsiteX5" fmla="*/ 2958569 w 3263446"/>
              <a:gd name="connsiteY5" fmla="*/ 2456196 h 3190456"/>
              <a:gd name="connsiteX6" fmla="*/ 3253343 w 3263446"/>
              <a:gd name="connsiteY6" fmla="*/ 3051800 h 3190456"/>
              <a:gd name="connsiteX7" fmla="*/ 3249136 w 3263446"/>
              <a:gd name="connsiteY7" fmla="*/ 3144978 h 3190456"/>
              <a:gd name="connsiteX8" fmla="*/ 3167818 w 3263446"/>
              <a:gd name="connsiteY8" fmla="*/ 3190456 h 3190456"/>
              <a:gd name="connsiteX9" fmla="*/ 95629 w 3263446"/>
              <a:gd name="connsiteY9" fmla="*/ 3190456 h 3190456"/>
              <a:gd name="connsiteX10" fmla="*/ 14311 w 3263446"/>
              <a:gd name="connsiteY10" fmla="*/ 3144978 h 3190456"/>
              <a:gd name="connsiteX11" fmla="*/ 10103 w 3263446"/>
              <a:gd name="connsiteY11" fmla="*/ 3051800 h 3190456"/>
              <a:gd name="connsiteX12" fmla="*/ 314988 w 3263446"/>
              <a:gd name="connsiteY12" fmla="*/ 2435767 h 3190456"/>
              <a:gd name="connsiteX13" fmla="*/ 314398 w 3263446"/>
              <a:gd name="connsiteY13" fmla="*/ 2435467 h 3190456"/>
              <a:gd name="connsiteX14" fmla="*/ 1500898 w 3263446"/>
              <a:gd name="connsiteY14" fmla="*/ 108595 h 3190456"/>
              <a:gd name="connsiteX15" fmla="*/ 1502644 w 3263446"/>
              <a:gd name="connsiteY15" fmla="*/ 109486 h 3190456"/>
              <a:gd name="connsiteX16" fmla="*/ 1527251 w 3263446"/>
              <a:gd name="connsiteY16" fmla="*/ 59492 h 3190456"/>
              <a:gd name="connsiteX17" fmla="*/ 1631724 w 3263446"/>
              <a:gd name="connsiteY17" fmla="*/ 0 h 3190456"/>
              <a:gd name="connsiteX0" fmla="*/ 1631724 w 3263446"/>
              <a:gd name="connsiteY0" fmla="*/ 0 h 3190456"/>
              <a:gd name="connsiteX1" fmla="*/ 1736196 w 3263446"/>
              <a:gd name="connsiteY1" fmla="*/ 59492 h 3190456"/>
              <a:gd name="connsiteX2" fmla="*/ 1760976 w 3263446"/>
              <a:gd name="connsiteY2" fmla="*/ 109837 h 3190456"/>
              <a:gd name="connsiteX3" fmla="*/ 2960089 w 3263446"/>
              <a:gd name="connsiteY3" fmla="*/ 2455421 h 3190456"/>
              <a:gd name="connsiteX4" fmla="*/ 2958569 w 3263446"/>
              <a:gd name="connsiteY4" fmla="*/ 2456196 h 3190456"/>
              <a:gd name="connsiteX5" fmla="*/ 3253343 w 3263446"/>
              <a:gd name="connsiteY5" fmla="*/ 3051800 h 3190456"/>
              <a:gd name="connsiteX6" fmla="*/ 3249136 w 3263446"/>
              <a:gd name="connsiteY6" fmla="*/ 3144978 h 3190456"/>
              <a:gd name="connsiteX7" fmla="*/ 3167818 w 3263446"/>
              <a:gd name="connsiteY7" fmla="*/ 3190456 h 3190456"/>
              <a:gd name="connsiteX8" fmla="*/ 95629 w 3263446"/>
              <a:gd name="connsiteY8" fmla="*/ 3190456 h 3190456"/>
              <a:gd name="connsiteX9" fmla="*/ 14311 w 3263446"/>
              <a:gd name="connsiteY9" fmla="*/ 3144978 h 3190456"/>
              <a:gd name="connsiteX10" fmla="*/ 10103 w 3263446"/>
              <a:gd name="connsiteY10" fmla="*/ 3051800 h 3190456"/>
              <a:gd name="connsiteX11" fmla="*/ 314988 w 3263446"/>
              <a:gd name="connsiteY11" fmla="*/ 2435767 h 3190456"/>
              <a:gd name="connsiteX12" fmla="*/ 314398 w 3263446"/>
              <a:gd name="connsiteY12" fmla="*/ 2435467 h 3190456"/>
              <a:gd name="connsiteX13" fmla="*/ 1500898 w 3263446"/>
              <a:gd name="connsiteY13" fmla="*/ 108595 h 3190456"/>
              <a:gd name="connsiteX14" fmla="*/ 1502644 w 3263446"/>
              <a:gd name="connsiteY14" fmla="*/ 109486 h 3190456"/>
              <a:gd name="connsiteX15" fmla="*/ 1527251 w 3263446"/>
              <a:gd name="connsiteY15" fmla="*/ 59492 h 3190456"/>
              <a:gd name="connsiteX16" fmla="*/ 1631724 w 3263446"/>
              <a:gd name="connsiteY16" fmla="*/ 0 h 3190456"/>
              <a:gd name="connsiteX0" fmla="*/ 1631724 w 3263446"/>
              <a:gd name="connsiteY0" fmla="*/ 0 h 3190456"/>
              <a:gd name="connsiteX1" fmla="*/ 1736196 w 3263446"/>
              <a:gd name="connsiteY1" fmla="*/ 59492 h 3190456"/>
              <a:gd name="connsiteX2" fmla="*/ 1760976 w 3263446"/>
              <a:gd name="connsiteY2" fmla="*/ 109837 h 3190456"/>
              <a:gd name="connsiteX3" fmla="*/ 2960089 w 3263446"/>
              <a:gd name="connsiteY3" fmla="*/ 2455421 h 3190456"/>
              <a:gd name="connsiteX4" fmla="*/ 2958569 w 3263446"/>
              <a:gd name="connsiteY4" fmla="*/ 2456196 h 3190456"/>
              <a:gd name="connsiteX5" fmla="*/ 3253343 w 3263446"/>
              <a:gd name="connsiteY5" fmla="*/ 3051800 h 3190456"/>
              <a:gd name="connsiteX6" fmla="*/ 3249136 w 3263446"/>
              <a:gd name="connsiteY6" fmla="*/ 3144978 h 3190456"/>
              <a:gd name="connsiteX7" fmla="*/ 3167818 w 3263446"/>
              <a:gd name="connsiteY7" fmla="*/ 3190456 h 3190456"/>
              <a:gd name="connsiteX8" fmla="*/ 95629 w 3263446"/>
              <a:gd name="connsiteY8" fmla="*/ 3190456 h 3190456"/>
              <a:gd name="connsiteX9" fmla="*/ 14311 w 3263446"/>
              <a:gd name="connsiteY9" fmla="*/ 3144978 h 3190456"/>
              <a:gd name="connsiteX10" fmla="*/ 10103 w 3263446"/>
              <a:gd name="connsiteY10" fmla="*/ 3051800 h 3190456"/>
              <a:gd name="connsiteX11" fmla="*/ 314988 w 3263446"/>
              <a:gd name="connsiteY11" fmla="*/ 2435767 h 3190456"/>
              <a:gd name="connsiteX12" fmla="*/ 314398 w 3263446"/>
              <a:gd name="connsiteY12" fmla="*/ 2435467 h 3190456"/>
              <a:gd name="connsiteX13" fmla="*/ 1500898 w 3263446"/>
              <a:gd name="connsiteY13" fmla="*/ 108595 h 3190456"/>
              <a:gd name="connsiteX14" fmla="*/ 1527251 w 3263446"/>
              <a:gd name="connsiteY14" fmla="*/ 59492 h 3190456"/>
              <a:gd name="connsiteX15" fmla="*/ 1631724 w 3263446"/>
              <a:gd name="connsiteY15" fmla="*/ 0 h 3190456"/>
              <a:gd name="connsiteX0" fmla="*/ 1631724 w 3263446"/>
              <a:gd name="connsiteY0" fmla="*/ 0 h 3190456"/>
              <a:gd name="connsiteX1" fmla="*/ 1736196 w 3263446"/>
              <a:gd name="connsiteY1" fmla="*/ 59492 h 3190456"/>
              <a:gd name="connsiteX2" fmla="*/ 1760976 w 3263446"/>
              <a:gd name="connsiteY2" fmla="*/ 109837 h 3190456"/>
              <a:gd name="connsiteX3" fmla="*/ 2960089 w 3263446"/>
              <a:gd name="connsiteY3" fmla="*/ 2455421 h 3190456"/>
              <a:gd name="connsiteX4" fmla="*/ 2958569 w 3263446"/>
              <a:gd name="connsiteY4" fmla="*/ 2456196 h 3190456"/>
              <a:gd name="connsiteX5" fmla="*/ 3253343 w 3263446"/>
              <a:gd name="connsiteY5" fmla="*/ 3051800 h 3190456"/>
              <a:gd name="connsiteX6" fmla="*/ 3249136 w 3263446"/>
              <a:gd name="connsiteY6" fmla="*/ 3144978 h 3190456"/>
              <a:gd name="connsiteX7" fmla="*/ 3167818 w 3263446"/>
              <a:gd name="connsiteY7" fmla="*/ 3190456 h 3190456"/>
              <a:gd name="connsiteX8" fmla="*/ 95629 w 3263446"/>
              <a:gd name="connsiteY8" fmla="*/ 3190456 h 3190456"/>
              <a:gd name="connsiteX9" fmla="*/ 14311 w 3263446"/>
              <a:gd name="connsiteY9" fmla="*/ 3144978 h 3190456"/>
              <a:gd name="connsiteX10" fmla="*/ 10103 w 3263446"/>
              <a:gd name="connsiteY10" fmla="*/ 3051800 h 3190456"/>
              <a:gd name="connsiteX11" fmla="*/ 314988 w 3263446"/>
              <a:gd name="connsiteY11" fmla="*/ 2435767 h 3190456"/>
              <a:gd name="connsiteX12" fmla="*/ 1500898 w 3263446"/>
              <a:gd name="connsiteY12" fmla="*/ 108595 h 3190456"/>
              <a:gd name="connsiteX13" fmla="*/ 1527251 w 3263446"/>
              <a:gd name="connsiteY13" fmla="*/ 59492 h 3190456"/>
              <a:gd name="connsiteX14" fmla="*/ 1631724 w 3263446"/>
              <a:gd name="connsiteY14" fmla="*/ 0 h 3190456"/>
              <a:gd name="connsiteX0" fmla="*/ 1631724 w 3263446"/>
              <a:gd name="connsiteY0" fmla="*/ 0 h 3190456"/>
              <a:gd name="connsiteX1" fmla="*/ 1736196 w 3263446"/>
              <a:gd name="connsiteY1" fmla="*/ 59492 h 3190456"/>
              <a:gd name="connsiteX2" fmla="*/ 1760976 w 3263446"/>
              <a:gd name="connsiteY2" fmla="*/ 109837 h 3190456"/>
              <a:gd name="connsiteX3" fmla="*/ 2960089 w 3263446"/>
              <a:gd name="connsiteY3" fmla="*/ 2455421 h 3190456"/>
              <a:gd name="connsiteX4" fmla="*/ 3253343 w 3263446"/>
              <a:gd name="connsiteY4" fmla="*/ 3051800 h 3190456"/>
              <a:gd name="connsiteX5" fmla="*/ 3249136 w 3263446"/>
              <a:gd name="connsiteY5" fmla="*/ 3144978 h 3190456"/>
              <a:gd name="connsiteX6" fmla="*/ 3167818 w 3263446"/>
              <a:gd name="connsiteY6" fmla="*/ 3190456 h 3190456"/>
              <a:gd name="connsiteX7" fmla="*/ 95629 w 3263446"/>
              <a:gd name="connsiteY7" fmla="*/ 3190456 h 3190456"/>
              <a:gd name="connsiteX8" fmla="*/ 14311 w 3263446"/>
              <a:gd name="connsiteY8" fmla="*/ 3144978 h 3190456"/>
              <a:gd name="connsiteX9" fmla="*/ 10103 w 3263446"/>
              <a:gd name="connsiteY9" fmla="*/ 3051800 h 3190456"/>
              <a:gd name="connsiteX10" fmla="*/ 314988 w 3263446"/>
              <a:gd name="connsiteY10" fmla="*/ 2435767 h 3190456"/>
              <a:gd name="connsiteX11" fmla="*/ 1500898 w 3263446"/>
              <a:gd name="connsiteY11" fmla="*/ 108595 h 3190456"/>
              <a:gd name="connsiteX12" fmla="*/ 1527251 w 3263446"/>
              <a:gd name="connsiteY12" fmla="*/ 59492 h 3190456"/>
              <a:gd name="connsiteX13" fmla="*/ 1631724 w 3263446"/>
              <a:gd name="connsiteY13" fmla="*/ 0 h 3190456"/>
              <a:gd name="connsiteX0" fmla="*/ 1631724 w 3263446"/>
              <a:gd name="connsiteY0" fmla="*/ 0 h 3190456"/>
              <a:gd name="connsiteX1" fmla="*/ 1736196 w 3263446"/>
              <a:gd name="connsiteY1" fmla="*/ 59492 h 3190456"/>
              <a:gd name="connsiteX2" fmla="*/ 1760976 w 3263446"/>
              <a:gd name="connsiteY2" fmla="*/ 109837 h 3190456"/>
              <a:gd name="connsiteX3" fmla="*/ 3253343 w 3263446"/>
              <a:gd name="connsiteY3" fmla="*/ 3051800 h 3190456"/>
              <a:gd name="connsiteX4" fmla="*/ 3249136 w 3263446"/>
              <a:gd name="connsiteY4" fmla="*/ 3144978 h 3190456"/>
              <a:gd name="connsiteX5" fmla="*/ 3167818 w 3263446"/>
              <a:gd name="connsiteY5" fmla="*/ 3190456 h 3190456"/>
              <a:gd name="connsiteX6" fmla="*/ 95629 w 3263446"/>
              <a:gd name="connsiteY6" fmla="*/ 3190456 h 3190456"/>
              <a:gd name="connsiteX7" fmla="*/ 14311 w 3263446"/>
              <a:gd name="connsiteY7" fmla="*/ 3144978 h 3190456"/>
              <a:gd name="connsiteX8" fmla="*/ 10103 w 3263446"/>
              <a:gd name="connsiteY8" fmla="*/ 3051800 h 3190456"/>
              <a:gd name="connsiteX9" fmla="*/ 314988 w 3263446"/>
              <a:gd name="connsiteY9" fmla="*/ 2435767 h 3190456"/>
              <a:gd name="connsiteX10" fmla="*/ 1500898 w 3263446"/>
              <a:gd name="connsiteY10" fmla="*/ 108595 h 3190456"/>
              <a:gd name="connsiteX11" fmla="*/ 1527251 w 3263446"/>
              <a:gd name="connsiteY11" fmla="*/ 59492 h 3190456"/>
              <a:gd name="connsiteX12" fmla="*/ 1631724 w 3263446"/>
              <a:gd name="connsiteY12" fmla="*/ 0 h 3190456"/>
              <a:gd name="connsiteX0" fmla="*/ 1631724 w 3263446"/>
              <a:gd name="connsiteY0" fmla="*/ 0 h 3190456"/>
              <a:gd name="connsiteX1" fmla="*/ 1736196 w 3263446"/>
              <a:gd name="connsiteY1" fmla="*/ 59492 h 3190456"/>
              <a:gd name="connsiteX2" fmla="*/ 1760976 w 3263446"/>
              <a:gd name="connsiteY2" fmla="*/ 109837 h 3190456"/>
              <a:gd name="connsiteX3" fmla="*/ 3253343 w 3263446"/>
              <a:gd name="connsiteY3" fmla="*/ 3051800 h 3190456"/>
              <a:gd name="connsiteX4" fmla="*/ 3249136 w 3263446"/>
              <a:gd name="connsiteY4" fmla="*/ 3144978 h 3190456"/>
              <a:gd name="connsiteX5" fmla="*/ 3167818 w 3263446"/>
              <a:gd name="connsiteY5" fmla="*/ 3190456 h 3190456"/>
              <a:gd name="connsiteX6" fmla="*/ 95629 w 3263446"/>
              <a:gd name="connsiteY6" fmla="*/ 3190456 h 3190456"/>
              <a:gd name="connsiteX7" fmla="*/ 14311 w 3263446"/>
              <a:gd name="connsiteY7" fmla="*/ 3144978 h 3190456"/>
              <a:gd name="connsiteX8" fmla="*/ 10103 w 3263446"/>
              <a:gd name="connsiteY8" fmla="*/ 3051800 h 3190456"/>
              <a:gd name="connsiteX9" fmla="*/ 1500898 w 3263446"/>
              <a:gd name="connsiteY9" fmla="*/ 108595 h 3190456"/>
              <a:gd name="connsiteX10" fmla="*/ 1527251 w 3263446"/>
              <a:gd name="connsiteY10" fmla="*/ 59492 h 3190456"/>
              <a:gd name="connsiteX11" fmla="*/ 1631724 w 3263446"/>
              <a:gd name="connsiteY11" fmla="*/ 0 h 319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3446" h="3190456">
                <a:moveTo>
                  <a:pt x="1631724" y="0"/>
                </a:moveTo>
                <a:cubicBezTo>
                  <a:pt x="1674037" y="0"/>
                  <a:pt x="1716350" y="19831"/>
                  <a:pt x="1736196" y="59492"/>
                </a:cubicBezTo>
                <a:lnTo>
                  <a:pt x="1760976" y="109837"/>
                </a:lnTo>
                <a:lnTo>
                  <a:pt x="3253343" y="3051800"/>
                </a:lnTo>
                <a:cubicBezTo>
                  <a:pt x="3268182" y="3081465"/>
                  <a:pt x="3266588" y="3116737"/>
                  <a:pt x="3249136" y="3144978"/>
                </a:cubicBezTo>
                <a:cubicBezTo>
                  <a:pt x="3231684" y="3173244"/>
                  <a:pt x="3200956" y="3190456"/>
                  <a:pt x="3167818" y="3190456"/>
                </a:cubicBezTo>
                <a:lnTo>
                  <a:pt x="95629" y="3190456"/>
                </a:lnTo>
                <a:cubicBezTo>
                  <a:pt x="62489" y="3190456"/>
                  <a:pt x="31765" y="3173244"/>
                  <a:pt x="14311" y="3144978"/>
                </a:cubicBezTo>
                <a:cubicBezTo>
                  <a:pt x="-3143" y="3116737"/>
                  <a:pt x="-4736" y="3081465"/>
                  <a:pt x="10103" y="3051800"/>
                </a:cubicBezTo>
                <a:lnTo>
                  <a:pt x="1500898" y="108595"/>
                </a:lnTo>
                <a:lnTo>
                  <a:pt x="1527251" y="59492"/>
                </a:lnTo>
                <a:cubicBezTo>
                  <a:pt x="1547098" y="19831"/>
                  <a:pt x="1589411" y="0"/>
                  <a:pt x="1631724" y="0"/>
                </a:cubicBezTo>
                <a:close/>
              </a:path>
            </a:pathLst>
          </a:cu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47" name="Freeform: Shape 46">
            <a:extLst>
              <a:ext uri="{FF2B5EF4-FFF2-40B4-BE49-F238E27FC236}">
                <a16:creationId xmlns:a16="http://schemas.microsoft.com/office/drawing/2014/main" id="{A48325BE-371C-B335-6F9E-87373BBFF37C}"/>
              </a:ext>
            </a:extLst>
          </p:cNvPr>
          <p:cNvSpPr/>
          <p:nvPr/>
        </p:nvSpPr>
        <p:spPr>
          <a:xfrm>
            <a:off x="2164742" y="2733385"/>
            <a:ext cx="936172" cy="944200"/>
          </a:xfrm>
          <a:custGeom>
            <a:avLst/>
            <a:gdLst>
              <a:gd name="connsiteX0" fmla="*/ 1710353 w 1900426"/>
              <a:gd name="connsiteY0" fmla="*/ 1916724 h 1916723"/>
              <a:gd name="connsiteX1" fmla="*/ 1871984 w 1900426"/>
              <a:gd name="connsiteY1" fmla="*/ 1826382 h 1916723"/>
              <a:gd name="connsiteX2" fmla="*/ 1880346 w 1900426"/>
              <a:gd name="connsiteY2" fmla="*/ 1641179 h 1916723"/>
              <a:gd name="connsiteX3" fmla="*/ 1120206 w 1900426"/>
              <a:gd name="connsiteY3" fmla="*/ 96803 h 1916723"/>
              <a:gd name="connsiteX4" fmla="*/ 780221 w 1900426"/>
              <a:gd name="connsiteY4" fmla="*/ 96803 h 1916723"/>
              <a:gd name="connsiteX5" fmla="*/ 20081 w 1900426"/>
              <a:gd name="connsiteY5" fmla="*/ 1641179 h 1916723"/>
              <a:gd name="connsiteX6" fmla="*/ 28443 w 1900426"/>
              <a:gd name="connsiteY6" fmla="*/ 1826382 h 1916723"/>
              <a:gd name="connsiteX7" fmla="*/ 190074 w 1900426"/>
              <a:gd name="connsiteY7" fmla="*/ 1916724 h 191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0426" h="1916723">
                <a:moveTo>
                  <a:pt x="1710353" y="1916724"/>
                </a:moveTo>
                <a:cubicBezTo>
                  <a:pt x="1776219" y="1916724"/>
                  <a:pt x="1837296" y="1882514"/>
                  <a:pt x="1871984" y="1826382"/>
                </a:cubicBezTo>
                <a:cubicBezTo>
                  <a:pt x="1906672" y="1770199"/>
                  <a:pt x="1909839" y="1700142"/>
                  <a:pt x="1880346" y="1641179"/>
                </a:cubicBezTo>
                <a:lnTo>
                  <a:pt x="1120206" y="96803"/>
                </a:lnTo>
                <a:cubicBezTo>
                  <a:pt x="1055620" y="-32268"/>
                  <a:pt x="844807" y="-32268"/>
                  <a:pt x="780221" y="96803"/>
                </a:cubicBezTo>
                <a:lnTo>
                  <a:pt x="20081" y="1641179"/>
                </a:lnTo>
                <a:cubicBezTo>
                  <a:pt x="-9412" y="1700142"/>
                  <a:pt x="-6245" y="1770199"/>
                  <a:pt x="28443" y="1826382"/>
                </a:cubicBezTo>
                <a:cubicBezTo>
                  <a:pt x="63130" y="1882514"/>
                  <a:pt x="124208" y="1916724"/>
                  <a:pt x="190074" y="1916724"/>
                </a:cubicBezTo>
                <a:close/>
              </a:path>
            </a:pathLst>
          </a:custGeom>
          <a:gradFill flip="none" rotWithShape="1">
            <a:gsLst>
              <a:gs pos="0">
                <a:schemeClr val="accent1"/>
              </a:gs>
              <a:gs pos="100000">
                <a:srgbClr val="8661C5"/>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37160" rIns="91440" bIns="45720" numCol="1" spcCol="0" rtlCol="0" fromWordArt="0" anchor="b" anchorCtr="0" forceAA="0" compatLnSpc="1">
            <a:prstTxWarp prst="textNoShape">
              <a:avLst/>
            </a:prstTxWarp>
            <a:noAutofit/>
          </a:bodyPr>
          <a:lstStyle/>
          <a:p>
            <a:pPr algn="ctr" fontAlgn="base">
              <a:spcAft>
                <a:spcPct val="0"/>
              </a:spcAft>
            </a:pPr>
            <a:r>
              <a:rPr lang="en-US" sz="1000">
                <a:solidFill>
                  <a:schemeClr val="bg1"/>
                </a:solidFill>
                <a:latin typeface="+mj-lt"/>
                <a:cs typeface="Segoe UI" panose="020B0502040204020203" pitchFamily="34" charset="0"/>
              </a:rPr>
              <a:t>Valor de la </a:t>
            </a:r>
            <a:r>
              <a:rPr lang="en-US" sz="1000" err="1">
                <a:solidFill>
                  <a:schemeClr val="bg1"/>
                </a:solidFill>
                <a:latin typeface="+mj-lt"/>
                <a:cs typeface="Segoe UI" panose="020B0502040204020203" pitchFamily="34" charset="0"/>
              </a:rPr>
              <a:t>organización</a:t>
            </a:r>
            <a:endParaRPr lang="en-US" sz="1600">
              <a:solidFill>
                <a:schemeClr val="bg1"/>
              </a:solidFill>
              <a:latin typeface="+mj-lt"/>
              <a:cs typeface="Segoe UI" panose="020B0502040204020203" pitchFamily="34" charset="0"/>
            </a:endParaRPr>
          </a:p>
        </p:txBody>
      </p:sp>
      <p:sp>
        <p:nvSpPr>
          <p:cNvPr id="49" name="Freeform: Shape 48">
            <a:extLst>
              <a:ext uri="{FF2B5EF4-FFF2-40B4-BE49-F238E27FC236}">
                <a16:creationId xmlns:a16="http://schemas.microsoft.com/office/drawing/2014/main" id="{DBFCC725-FFC9-C1B5-F282-D13A8DB01F4E}"/>
              </a:ext>
            </a:extLst>
          </p:cNvPr>
          <p:cNvSpPr/>
          <p:nvPr/>
        </p:nvSpPr>
        <p:spPr>
          <a:xfrm>
            <a:off x="1603071" y="3865178"/>
            <a:ext cx="2059514" cy="937941"/>
          </a:xfrm>
          <a:custGeom>
            <a:avLst/>
            <a:gdLst>
              <a:gd name="connsiteX0" fmla="*/ 780214 w 4180809"/>
              <a:gd name="connsiteY0" fmla="*/ 105219 h 1904017"/>
              <a:gd name="connsiteX1" fmla="*/ 20123 w 4180809"/>
              <a:gd name="connsiteY1" fmla="*/ 1628473 h 1904017"/>
              <a:gd name="connsiteX2" fmla="*/ 28438 w 4180809"/>
              <a:gd name="connsiteY2" fmla="*/ 1813676 h 1904017"/>
              <a:gd name="connsiteX3" fmla="*/ 190117 w 4180809"/>
              <a:gd name="connsiteY3" fmla="*/ 1904017 h 1904017"/>
              <a:gd name="connsiteX4" fmla="*/ 3990714 w 4180809"/>
              <a:gd name="connsiteY4" fmla="*/ 1904017 h 1904017"/>
              <a:gd name="connsiteX5" fmla="*/ 4152396 w 4180809"/>
              <a:gd name="connsiteY5" fmla="*/ 1813676 h 1904017"/>
              <a:gd name="connsiteX6" fmla="*/ 4160707 w 4180809"/>
              <a:gd name="connsiteY6" fmla="*/ 1628473 h 1904017"/>
              <a:gd name="connsiteX7" fmla="*/ 3400567 w 4180809"/>
              <a:gd name="connsiteY7" fmla="*/ 105219 h 1904017"/>
              <a:gd name="connsiteX8" fmla="*/ 3230625 w 4180809"/>
              <a:gd name="connsiteY8" fmla="*/ 0 h 1904017"/>
              <a:gd name="connsiteX9" fmla="*/ 950206 w 4180809"/>
              <a:gd name="connsiteY9" fmla="*/ 0 h 1904017"/>
              <a:gd name="connsiteX10" fmla="*/ 780214 w 4180809"/>
              <a:gd name="connsiteY10" fmla="*/ 105219 h 190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0809" h="1904017">
                <a:moveTo>
                  <a:pt x="780214" y="105219"/>
                </a:moveTo>
                <a:lnTo>
                  <a:pt x="20123" y="1628473"/>
                </a:lnTo>
                <a:cubicBezTo>
                  <a:pt x="-9421" y="1687436"/>
                  <a:pt x="-6254" y="1757493"/>
                  <a:pt x="28438" y="1813676"/>
                </a:cubicBezTo>
                <a:cubicBezTo>
                  <a:pt x="63179" y="1869807"/>
                  <a:pt x="124200" y="1904017"/>
                  <a:pt x="190117" y="1904017"/>
                </a:cubicBezTo>
                <a:lnTo>
                  <a:pt x="3990714" y="1904017"/>
                </a:lnTo>
                <a:cubicBezTo>
                  <a:pt x="4056580" y="1904017"/>
                  <a:pt x="4117657" y="1869807"/>
                  <a:pt x="4152396" y="1813676"/>
                </a:cubicBezTo>
                <a:cubicBezTo>
                  <a:pt x="4187084" y="1757493"/>
                  <a:pt x="4190200" y="1687436"/>
                  <a:pt x="4160707" y="1628473"/>
                </a:cubicBezTo>
                <a:lnTo>
                  <a:pt x="3400567" y="105219"/>
                </a:lnTo>
                <a:cubicBezTo>
                  <a:pt x="3368299" y="40709"/>
                  <a:pt x="3302636" y="0"/>
                  <a:pt x="3230625" y="0"/>
                </a:cubicBezTo>
                <a:lnTo>
                  <a:pt x="950206" y="0"/>
                </a:lnTo>
                <a:cubicBezTo>
                  <a:pt x="878246" y="0"/>
                  <a:pt x="812532" y="40709"/>
                  <a:pt x="780214" y="105219"/>
                </a:cubicBezTo>
                <a:close/>
              </a:path>
            </a:pathLst>
          </a:custGeom>
          <a:gradFill flip="none" rotWithShape="1">
            <a:gsLst>
              <a:gs pos="0">
                <a:schemeClr val="accent1"/>
              </a:gs>
              <a:gs pos="100000">
                <a:srgbClr val="8661C5"/>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37160" rIns="91440" bIns="45720" numCol="1" spcCol="0" rtlCol="0" fromWordArt="0" anchor="ctr" anchorCtr="0" forceAA="0" compatLnSpc="1">
            <a:prstTxWarp prst="textNoShape">
              <a:avLst/>
            </a:prstTxWarp>
            <a:noAutofit/>
          </a:bodyPr>
          <a:lstStyle/>
          <a:p>
            <a:pPr algn="ctr" fontAlgn="base">
              <a:spcAft>
                <a:spcPct val="0"/>
              </a:spcAft>
            </a:pPr>
            <a:r>
              <a:rPr lang="en-US" sz="1600">
                <a:solidFill>
                  <a:schemeClr val="bg1"/>
                </a:solidFill>
                <a:latin typeface="+mj-lt"/>
                <a:cs typeface="Segoe UI" panose="020B0502040204020203" pitchFamily="34" charset="0"/>
              </a:rPr>
              <a:t>Valor </a:t>
            </a:r>
            <a:r>
              <a:rPr lang="en-US" sz="1600" err="1">
                <a:solidFill>
                  <a:schemeClr val="bg1"/>
                </a:solidFill>
                <a:latin typeface="+mj-lt"/>
                <a:cs typeface="Segoe UI" panose="020B0502040204020203" pitchFamily="34" charset="0"/>
              </a:rPr>
              <a:t>departamental</a:t>
            </a:r>
            <a:endParaRPr lang="en-US" sz="1600">
              <a:solidFill>
                <a:schemeClr val="bg1"/>
              </a:solidFill>
              <a:latin typeface="+mj-lt"/>
              <a:cs typeface="Segoe UI" panose="020B0502040204020203" pitchFamily="34" charset="0"/>
            </a:endParaRPr>
          </a:p>
        </p:txBody>
      </p:sp>
      <p:sp>
        <p:nvSpPr>
          <p:cNvPr id="57" name="TextBox 56">
            <a:extLst>
              <a:ext uri="{FF2B5EF4-FFF2-40B4-BE49-F238E27FC236}">
                <a16:creationId xmlns:a16="http://schemas.microsoft.com/office/drawing/2014/main" id="{A957C089-6D0D-6C65-C80C-0E8E6CDF923A}"/>
              </a:ext>
            </a:extLst>
          </p:cNvPr>
          <p:cNvSpPr txBox="1"/>
          <p:nvPr/>
        </p:nvSpPr>
        <p:spPr>
          <a:xfrm>
            <a:off x="3238971" y="3036208"/>
            <a:ext cx="1294897" cy="338554"/>
          </a:xfrm>
          <a:prstGeom prst="rect">
            <a:avLst/>
          </a:prstGeom>
          <a:noFill/>
        </p:spPr>
        <p:txBody>
          <a:bodyPr wrap="square" lIns="0" tIns="0" rIns="0" bIns="0" rtlCol="0" anchor="ctr">
            <a:spAutoFit/>
          </a:bodyPr>
          <a:lstStyle/>
          <a:p>
            <a:pPr lvl="0">
              <a:defRPr/>
            </a:pPr>
            <a:r>
              <a:rPr lang="es-MX" sz="1100">
                <a:latin typeface="+mj-lt"/>
              </a:rPr>
              <a:t>Extensibilidad de la línea de negocio</a:t>
            </a:r>
            <a:endParaRPr kumimoji="0" lang="en-US" sz="1400" i="0" u="none" strike="noStrike" kern="1200" cap="none" spc="0" normalizeH="0" baseline="0" noProof="0">
              <a:ln>
                <a:noFill/>
              </a:ln>
              <a:effectLst/>
              <a:uLnTx/>
              <a:uFillTx/>
              <a:latin typeface="+mj-lt"/>
              <a:ea typeface="+mn-ea"/>
              <a:cs typeface="+mn-cs"/>
            </a:endParaRPr>
          </a:p>
        </p:txBody>
      </p:sp>
      <p:sp>
        <p:nvSpPr>
          <p:cNvPr id="58" name="TextBox 57">
            <a:extLst>
              <a:ext uri="{FF2B5EF4-FFF2-40B4-BE49-F238E27FC236}">
                <a16:creationId xmlns:a16="http://schemas.microsoft.com/office/drawing/2014/main" id="{CDDF5884-59EF-9292-8512-4D3541503CB0}"/>
              </a:ext>
            </a:extLst>
          </p:cNvPr>
          <p:cNvSpPr txBox="1"/>
          <p:nvPr/>
        </p:nvSpPr>
        <p:spPr>
          <a:xfrm>
            <a:off x="3800642" y="4149482"/>
            <a:ext cx="1294897" cy="369332"/>
          </a:xfrm>
          <a:prstGeom prst="rect">
            <a:avLst/>
          </a:prstGeom>
          <a:noFill/>
        </p:spPr>
        <p:txBody>
          <a:bodyPr wrap="square" lIns="0" tIns="0" rIns="0" bIns="0" rtlCol="0" anchor="ctr">
            <a:spAutoFit/>
          </a:bodyPr>
          <a:lstStyle/>
          <a:p>
            <a:pPr lvl="0">
              <a:defRPr/>
            </a:pPr>
            <a:r>
              <a:rPr lang="en-US" sz="1200" err="1">
                <a:latin typeface="+mj-lt"/>
              </a:rPr>
              <a:t>Habilidades</a:t>
            </a:r>
            <a:r>
              <a:rPr lang="en-US" sz="1200">
                <a:latin typeface="+mj-lt"/>
              </a:rPr>
              <a:t> </a:t>
            </a:r>
            <a:r>
              <a:rPr lang="en-US" sz="1200" err="1">
                <a:latin typeface="+mj-lt"/>
              </a:rPr>
              <a:t>departamentales</a:t>
            </a:r>
            <a:endParaRPr kumimoji="0" lang="en-US" sz="1400" i="0" u="none" strike="noStrike" kern="1200" cap="none" spc="0" normalizeH="0" baseline="0" noProof="0">
              <a:ln>
                <a:noFill/>
              </a:ln>
              <a:effectLst/>
              <a:uLnTx/>
              <a:uFillTx/>
              <a:latin typeface="+mj-lt"/>
              <a:ea typeface="+mn-ea"/>
              <a:cs typeface="+mn-cs"/>
            </a:endParaRPr>
          </a:p>
        </p:txBody>
      </p:sp>
      <p:sp>
        <p:nvSpPr>
          <p:cNvPr id="60" name="Rectangle 59">
            <a:extLst>
              <a:ext uri="{FF2B5EF4-FFF2-40B4-BE49-F238E27FC236}">
                <a16:creationId xmlns:a16="http://schemas.microsoft.com/office/drawing/2014/main" id="{0E08EFEB-2F52-670B-A571-3BED67902281}"/>
              </a:ext>
              <a:ext uri="{C183D7F6-B498-43B3-948B-1728B52AA6E4}">
                <adec:decorative xmlns:adec="http://schemas.microsoft.com/office/drawing/2017/decorative" val="0"/>
              </a:ext>
            </a:extLst>
          </p:cNvPr>
          <p:cNvSpPr>
            <a:spLocks/>
          </p:cNvSpPr>
          <p:nvPr/>
        </p:nvSpPr>
        <p:spPr bwMode="auto">
          <a:xfrm>
            <a:off x="7969794" y="2769469"/>
            <a:ext cx="3388847" cy="87203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spcBef>
                <a:spcPts val="300"/>
              </a:spcBef>
              <a:spcAft>
                <a:spcPts val="200"/>
              </a:spcAft>
              <a:defRPr/>
            </a:pPr>
            <a:r>
              <a:rPr lang="en-US" sz="1050" err="1"/>
              <a:t>Generar</a:t>
            </a:r>
            <a:r>
              <a:rPr lang="en-US" sz="1050"/>
              <a:t> </a:t>
            </a:r>
            <a:r>
              <a:rPr lang="en-US" sz="1050" err="1"/>
              <a:t>sinergias</a:t>
            </a:r>
            <a:r>
              <a:rPr lang="en-US" sz="1050"/>
              <a:t> entre </a:t>
            </a:r>
            <a:r>
              <a:rPr lang="en-US" sz="1050" err="1"/>
              <a:t>departamentos</a:t>
            </a:r>
            <a:endParaRPr lang="en-US" sz="1050"/>
          </a:p>
          <a:p>
            <a:pPr lvl="0">
              <a:spcBef>
                <a:spcPts val="300"/>
              </a:spcBef>
              <a:spcAft>
                <a:spcPts val="200"/>
              </a:spcAft>
              <a:defRPr/>
            </a:pPr>
            <a:r>
              <a:rPr lang="es-MX" sz="1050"/>
              <a:t>Medido como ganancias de ingresos y reducciones de costos (tasa de cierre, tiempo de incorporación, costos de la cadena de suministro, costos de asesoramiento legal externo, costos de desarrollo de TI, etc.)</a:t>
            </a:r>
            <a:endParaRPr kumimoji="0" lang="en-US" sz="1100" b="0" i="0" u="none" strike="noStrike" kern="1200" cap="none" spc="0" normalizeH="0" baseline="0" noProof="0">
              <a:ln>
                <a:noFill/>
              </a:ln>
              <a:effectLst/>
              <a:uLnTx/>
              <a:uFillTx/>
              <a:ea typeface="+mn-ea"/>
              <a:cs typeface="+mn-cs"/>
            </a:endParaRPr>
          </a:p>
        </p:txBody>
      </p:sp>
      <p:sp>
        <p:nvSpPr>
          <p:cNvPr id="61" name="TextBox 60">
            <a:extLst>
              <a:ext uri="{FF2B5EF4-FFF2-40B4-BE49-F238E27FC236}">
                <a16:creationId xmlns:a16="http://schemas.microsoft.com/office/drawing/2014/main" id="{08193F74-2B8A-BE21-A90F-7763B97743B2}"/>
              </a:ext>
            </a:extLst>
          </p:cNvPr>
          <p:cNvSpPr txBox="1">
            <a:spLocks/>
          </p:cNvSpPr>
          <p:nvPr/>
        </p:nvSpPr>
        <p:spPr>
          <a:xfrm>
            <a:off x="5741122" y="2937463"/>
            <a:ext cx="1955078" cy="536044"/>
          </a:xfrm>
          <a:prstGeom prst="rect">
            <a:avLst/>
          </a:prstGeom>
          <a:noFill/>
        </p:spPr>
        <p:txBody>
          <a:bodyPr wrap="square" lIns="0" tIns="0" rIns="0" bIns="0" rtlCol="0" anchor="ctr">
            <a:spAutoFit/>
          </a:bodyPr>
          <a:lstStyle/>
          <a:p>
            <a:pPr>
              <a:spcAft>
                <a:spcPts val="400"/>
              </a:spcAft>
              <a:defRPr/>
            </a:pPr>
            <a:r>
              <a:rPr lang="es-MX" sz="1050" err="1"/>
              <a:t>Coplots</a:t>
            </a:r>
            <a:r>
              <a:rPr lang="es-MX" sz="1050"/>
              <a:t> de negocios
</a:t>
            </a:r>
            <a:r>
              <a:rPr lang="es-MX" sz="1050" err="1"/>
              <a:t>Copilot</a:t>
            </a:r>
            <a:r>
              <a:rPr lang="es-MX" sz="1050"/>
              <a:t> extendido a los flujos de proceso</a:t>
            </a:r>
            <a:endParaRPr lang="en-US" sz="1100"/>
          </a:p>
        </p:txBody>
      </p:sp>
      <p:sp>
        <p:nvSpPr>
          <p:cNvPr id="64" name="Rectangle: Top Corners Rounded 63">
            <a:extLst>
              <a:ext uri="{FF2B5EF4-FFF2-40B4-BE49-F238E27FC236}">
                <a16:creationId xmlns:a16="http://schemas.microsoft.com/office/drawing/2014/main" id="{84A7491D-FEF5-2FCD-886E-8D61E8F0691C}"/>
              </a:ext>
            </a:extLst>
          </p:cNvPr>
          <p:cNvSpPr>
            <a:spLocks noChangeAspect="1"/>
          </p:cNvSpPr>
          <p:nvPr/>
        </p:nvSpPr>
        <p:spPr bwMode="auto">
          <a:xfrm rot="5400000">
            <a:off x="5226364" y="2991815"/>
            <a:ext cx="369372" cy="430887"/>
          </a:xfrm>
          <a:prstGeom prst="round2SameRect">
            <a:avLst>
              <a:gd name="adj1" fmla="val 0"/>
              <a:gd name="adj2" fmla="val 50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65" name="Rectangle: Top Corners Rounded 64">
            <a:extLst>
              <a:ext uri="{FF2B5EF4-FFF2-40B4-BE49-F238E27FC236}">
                <a16:creationId xmlns:a16="http://schemas.microsoft.com/office/drawing/2014/main" id="{3E73D30E-1313-3CE3-DE45-76C3338284FE}"/>
              </a:ext>
            </a:extLst>
          </p:cNvPr>
          <p:cNvSpPr>
            <a:spLocks noChangeAspect="1"/>
          </p:cNvSpPr>
          <p:nvPr/>
        </p:nvSpPr>
        <p:spPr bwMode="auto">
          <a:xfrm rot="5400000">
            <a:off x="5226364" y="4116919"/>
            <a:ext cx="369372" cy="430887"/>
          </a:xfrm>
          <a:prstGeom prst="round2SameRect">
            <a:avLst>
              <a:gd name="adj1" fmla="val 0"/>
              <a:gd name="adj2" fmla="val 50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69" name="Graphic 33">
            <a:extLst>
              <a:ext uri="{FF2B5EF4-FFF2-40B4-BE49-F238E27FC236}">
                <a16:creationId xmlns:a16="http://schemas.microsoft.com/office/drawing/2014/main" id="{D59492CF-8B0A-787C-0492-249419623608}"/>
              </a:ext>
            </a:extLst>
          </p:cNvPr>
          <p:cNvSpPr/>
          <p:nvPr/>
        </p:nvSpPr>
        <p:spPr>
          <a:xfrm>
            <a:off x="5316650" y="3105187"/>
            <a:ext cx="188800" cy="204144"/>
          </a:xfrm>
          <a:custGeom>
            <a:avLst/>
            <a:gdLst>
              <a:gd name="connsiteX0" fmla="*/ 176089 w 352501"/>
              <a:gd name="connsiteY0" fmla="*/ 19 h 381152"/>
              <a:gd name="connsiteX1" fmla="*/ 104451 w 352501"/>
              <a:gd name="connsiteY1" fmla="*/ 71332 h 381152"/>
              <a:gd name="connsiteX2" fmla="*/ 161802 w 352501"/>
              <a:gd name="connsiteY2" fmla="*/ 141561 h 381152"/>
              <a:gd name="connsiteX3" fmla="*/ 161802 w 352501"/>
              <a:gd name="connsiteY3" fmla="*/ 181032 h 381152"/>
              <a:gd name="connsiteX4" fmla="*/ 99889 w 352501"/>
              <a:gd name="connsiteY4" fmla="*/ 181032 h 381152"/>
              <a:gd name="connsiteX5" fmla="*/ 57027 w 352501"/>
              <a:gd name="connsiteY5" fmla="*/ 223895 h 381152"/>
              <a:gd name="connsiteX6" fmla="*/ 57027 w 352501"/>
              <a:gd name="connsiteY6" fmla="*/ 239611 h 381152"/>
              <a:gd name="connsiteX7" fmla="*/ 1500 w 352501"/>
              <a:gd name="connsiteY7" fmla="*/ 324140 h 381152"/>
              <a:gd name="connsiteX8" fmla="*/ 71352 w 352501"/>
              <a:gd name="connsiteY8" fmla="*/ 381152 h 381152"/>
              <a:gd name="connsiteX9" fmla="*/ 143049 w 352501"/>
              <a:gd name="connsiteY9" fmla="*/ 309898 h 381152"/>
              <a:gd name="connsiteX10" fmla="*/ 85602 w 352501"/>
              <a:gd name="connsiteY10" fmla="*/ 239592 h 381152"/>
              <a:gd name="connsiteX11" fmla="*/ 85602 w 352501"/>
              <a:gd name="connsiteY11" fmla="*/ 223876 h 381152"/>
              <a:gd name="connsiteX12" fmla="*/ 99889 w 352501"/>
              <a:gd name="connsiteY12" fmla="*/ 209588 h 381152"/>
              <a:gd name="connsiteX13" fmla="*/ 252289 w 352501"/>
              <a:gd name="connsiteY13" fmla="*/ 209588 h 381152"/>
              <a:gd name="connsiteX14" fmla="*/ 266577 w 352501"/>
              <a:gd name="connsiteY14" fmla="*/ 223876 h 381152"/>
              <a:gd name="connsiteX15" fmla="*/ 266577 w 352501"/>
              <a:gd name="connsiteY15" fmla="*/ 239592 h 381152"/>
              <a:gd name="connsiteX16" fmla="*/ 211050 w 352501"/>
              <a:gd name="connsiteY16" fmla="*/ 324121 h 381152"/>
              <a:gd name="connsiteX17" fmla="*/ 280902 w 352501"/>
              <a:gd name="connsiteY17" fmla="*/ 381133 h 381152"/>
              <a:gd name="connsiteX18" fmla="*/ 352502 w 352501"/>
              <a:gd name="connsiteY18" fmla="*/ 309782 h 381152"/>
              <a:gd name="connsiteX19" fmla="*/ 295152 w 352501"/>
              <a:gd name="connsiteY19" fmla="*/ 239592 h 381152"/>
              <a:gd name="connsiteX20" fmla="*/ 295152 w 352501"/>
              <a:gd name="connsiteY20" fmla="*/ 223876 h 381152"/>
              <a:gd name="connsiteX21" fmla="*/ 252289 w 352501"/>
              <a:gd name="connsiteY21" fmla="*/ 181013 h 381152"/>
              <a:gd name="connsiteX22" fmla="*/ 190377 w 352501"/>
              <a:gd name="connsiteY22" fmla="*/ 181013 h 381152"/>
              <a:gd name="connsiteX23" fmla="*/ 190377 w 352501"/>
              <a:gd name="connsiteY23" fmla="*/ 141542 h 381152"/>
              <a:gd name="connsiteX24" fmla="*/ 245904 w 352501"/>
              <a:gd name="connsiteY24" fmla="*/ 57013 h 381152"/>
              <a:gd name="connsiteX25" fmla="*/ 176089 w 352501"/>
              <a:gd name="connsiteY25" fmla="*/ 0 h 381152"/>
              <a:gd name="connsiteX26" fmla="*/ 133189 w 352501"/>
              <a:gd name="connsiteY26" fmla="*/ 71495 h 381152"/>
              <a:gd name="connsiteX27" fmla="*/ 176089 w 352501"/>
              <a:gd name="connsiteY27" fmla="*/ 28594 h 381152"/>
              <a:gd name="connsiteX28" fmla="*/ 218990 w 352501"/>
              <a:gd name="connsiteY28" fmla="*/ 71495 h 381152"/>
              <a:gd name="connsiteX29" fmla="*/ 176089 w 352501"/>
              <a:gd name="connsiteY29" fmla="*/ 114395 h 381152"/>
              <a:gd name="connsiteX30" fmla="*/ 133189 w 352501"/>
              <a:gd name="connsiteY30" fmla="*/ 71495 h 381152"/>
              <a:gd name="connsiteX31" fmla="*/ 28452 w 352501"/>
              <a:gd name="connsiteY31" fmla="*/ 309658 h 381152"/>
              <a:gd name="connsiteX32" fmla="*/ 71362 w 352501"/>
              <a:gd name="connsiteY32" fmla="*/ 266748 h 381152"/>
              <a:gd name="connsiteX33" fmla="*/ 114272 w 352501"/>
              <a:gd name="connsiteY33" fmla="*/ 309658 h 381152"/>
              <a:gd name="connsiteX34" fmla="*/ 71362 w 352501"/>
              <a:gd name="connsiteY34" fmla="*/ 352568 h 381152"/>
              <a:gd name="connsiteX35" fmla="*/ 28452 w 352501"/>
              <a:gd name="connsiteY35" fmla="*/ 309658 h 381152"/>
              <a:gd name="connsiteX36" fmla="*/ 280902 w 352501"/>
              <a:gd name="connsiteY36" fmla="*/ 266757 h 381152"/>
              <a:gd name="connsiteX37" fmla="*/ 323803 w 352501"/>
              <a:gd name="connsiteY37" fmla="*/ 309658 h 381152"/>
              <a:gd name="connsiteX38" fmla="*/ 280902 w 352501"/>
              <a:gd name="connsiteY38" fmla="*/ 352558 h 381152"/>
              <a:gd name="connsiteX39" fmla="*/ 238002 w 352501"/>
              <a:gd name="connsiteY39" fmla="*/ 309658 h 381152"/>
              <a:gd name="connsiteX40" fmla="*/ 280902 w 352501"/>
              <a:gd name="connsiteY40" fmla="*/ 266757 h 38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2501" h="381152">
                <a:moveTo>
                  <a:pt x="176089" y="19"/>
                </a:moveTo>
                <a:cubicBezTo>
                  <a:pt x="136614" y="-71"/>
                  <a:pt x="104541" y="31857"/>
                  <a:pt x="104451" y="71332"/>
                </a:cubicBezTo>
                <a:cubicBezTo>
                  <a:pt x="104373" y="105423"/>
                  <a:pt x="128383" y="134824"/>
                  <a:pt x="161802" y="141561"/>
                </a:cubicBezTo>
                <a:lnTo>
                  <a:pt x="161802" y="181032"/>
                </a:lnTo>
                <a:lnTo>
                  <a:pt x="99889" y="181032"/>
                </a:lnTo>
                <a:cubicBezTo>
                  <a:pt x="76217" y="181032"/>
                  <a:pt x="57027" y="200223"/>
                  <a:pt x="57027" y="223895"/>
                </a:cubicBezTo>
                <a:lnTo>
                  <a:pt x="57027" y="239611"/>
                </a:lnTo>
                <a:cubicBezTo>
                  <a:pt x="18351" y="247620"/>
                  <a:pt x="-6509" y="285464"/>
                  <a:pt x="1500" y="324140"/>
                </a:cubicBezTo>
                <a:cubicBezTo>
                  <a:pt x="8362" y="357277"/>
                  <a:pt x="37512" y="381069"/>
                  <a:pt x="71352" y="381152"/>
                </a:cubicBezTo>
                <a:cubicBezTo>
                  <a:pt x="110827" y="381274"/>
                  <a:pt x="142927" y="349371"/>
                  <a:pt x="143049" y="309898"/>
                </a:cubicBezTo>
                <a:cubicBezTo>
                  <a:pt x="143154" y="275749"/>
                  <a:pt x="119087" y="246296"/>
                  <a:pt x="85602" y="239592"/>
                </a:cubicBezTo>
                <a:lnTo>
                  <a:pt x="85602" y="223876"/>
                </a:lnTo>
                <a:cubicBezTo>
                  <a:pt x="85602" y="215985"/>
                  <a:pt x="91999" y="209588"/>
                  <a:pt x="99889" y="209588"/>
                </a:cubicBezTo>
                <a:lnTo>
                  <a:pt x="252289" y="209588"/>
                </a:lnTo>
                <a:cubicBezTo>
                  <a:pt x="260180" y="209588"/>
                  <a:pt x="266577" y="215985"/>
                  <a:pt x="266577" y="223876"/>
                </a:cubicBezTo>
                <a:lnTo>
                  <a:pt x="266577" y="239592"/>
                </a:lnTo>
                <a:cubicBezTo>
                  <a:pt x="227901" y="247600"/>
                  <a:pt x="203041" y="285445"/>
                  <a:pt x="211050" y="324121"/>
                </a:cubicBezTo>
                <a:cubicBezTo>
                  <a:pt x="217912" y="357258"/>
                  <a:pt x="247062" y="381050"/>
                  <a:pt x="280902" y="381133"/>
                </a:cubicBezTo>
                <a:cubicBezTo>
                  <a:pt x="320378" y="381202"/>
                  <a:pt x="352433" y="349257"/>
                  <a:pt x="352502" y="309782"/>
                </a:cubicBezTo>
                <a:cubicBezTo>
                  <a:pt x="352561" y="275705"/>
                  <a:pt x="328556" y="246326"/>
                  <a:pt x="295152" y="239592"/>
                </a:cubicBezTo>
                <a:lnTo>
                  <a:pt x="295152" y="223876"/>
                </a:lnTo>
                <a:cubicBezTo>
                  <a:pt x="295152" y="200204"/>
                  <a:pt x="275961" y="181013"/>
                  <a:pt x="252289" y="181013"/>
                </a:cubicBezTo>
                <a:lnTo>
                  <a:pt x="190377" y="181013"/>
                </a:lnTo>
                <a:lnTo>
                  <a:pt x="190377" y="141542"/>
                </a:lnTo>
                <a:cubicBezTo>
                  <a:pt x="229052" y="133533"/>
                  <a:pt x="253912" y="95688"/>
                  <a:pt x="245904" y="57013"/>
                </a:cubicBezTo>
                <a:cubicBezTo>
                  <a:pt x="239046" y="23889"/>
                  <a:pt x="209916" y="101"/>
                  <a:pt x="176089" y="0"/>
                </a:cubicBezTo>
                <a:close/>
                <a:moveTo>
                  <a:pt x="133189" y="71495"/>
                </a:moveTo>
                <a:cubicBezTo>
                  <a:pt x="133189" y="47801"/>
                  <a:pt x="152397" y="28594"/>
                  <a:pt x="176089" y="28594"/>
                </a:cubicBezTo>
                <a:cubicBezTo>
                  <a:pt x="199782" y="28594"/>
                  <a:pt x="218990" y="47801"/>
                  <a:pt x="218990" y="71495"/>
                </a:cubicBezTo>
                <a:cubicBezTo>
                  <a:pt x="218990" y="95188"/>
                  <a:pt x="199782" y="114395"/>
                  <a:pt x="176089" y="114395"/>
                </a:cubicBezTo>
                <a:cubicBezTo>
                  <a:pt x="152397" y="114395"/>
                  <a:pt x="133189" y="95188"/>
                  <a:pt x="133189" y="71495"/>
                </a:cubicBezTo>
                <a:close/>
                <a:moveTo>
                  <a:pt x="28452" y="309658"/>
                </a:moveTo>
                <a:cubicBezTo>
                  <a:pt x="28452" y="285960"/>
                  <a:pt x="47663" y="266748"/>
                  <a:pt x="71362" y="266748"/>
                </a:cubicBezTo>
                <a:cubicBezTo>
                  <a:pt x="95060" y="266748"/>
                  <a:pt x="114272" y="285960"/>
                  <a:pt x="114272" y="309658"/>
                </a:cubicBezTo>
                <a:cubicBezTo>
                  <a:pt x="114272" y="333356"/>
                  <a:pt x="95060" y="352568"/>
                  <a:pt x="71362" y="352568"/>
                </a:cubicBezTo>
                <a:cubicBezTo>
                  <a:pt x="47663" y="352568"/>
                  <a:pt x="28452" y="333356"/>
                  <a:pt x="28452" y="309658"/>
                </a:cubicBezTo>
                <a:close/>
                <a:moveTo>
                  <a:pt x="280902" y="266757"/>
                </a:moveTo>
                <a:cubicBezTo>
                  <a:pt x="304595" y="266757"/>
                  <a:pt x="323803" y="285965"/>
                  <a:pt x="323803" y="309658"/>
                </a:cubicBezTo>
                <a:cubicBezTo>
                  <a:pt x="323803" y="333350"/>
                  <a:pt x="304595" y="352558"/>
                  <a:pt x="280902" y="352558"/>
                </a:cubicBezTo>
                <a:cubicBezTo>
                  <a:pt x="257210" y="352558"/>
                  <a:pt x="238002" y="333350"/>
                  <a:pt x="238002" y="309658"/>
                </a:cubicBezTo>
                <a:cubicBezTo>
                  <a:pt x="238002" y="285965"/>
                  <a:pt x="257210" y="266757"/>
                  <a:pt x="280902" y="266757"/>
                </a:cubicBezTo>
                <a:close/>
              </a:path>
            </a:pathLst>
          </a:custGeom>
          <a:gradFill flip="none" rotWithShape="1">
            <a:gsLst>
              <a:gs pos="0">
                <a:schemeClr val="accent1"/>
              </a:gs>
              <a:gs pos="100000">
                <a:srgbClr val="9F51DE"/>
              </a:gs>
            </a:gsLst>
            <a:lin ang="2700000" scaled="1"/>
            <a:tileRect/>
          </a:gradFill>
          <a:ln w="16669" cap="flat">
            <a:noFill/>
            <a:prstDash val="solid"/>
            <a:miter/>
          </a:ln>
        </p:spPr>
        <p:txBody>
          <a:bodyPr rtlCol="0" anchor="ctr"/>
          <a:lstStyle/>
          <a:p>
            <a:endParaRPr lang="en-GB"/>
          </a:p>
        </p:txBody>
      </p:sp>
      <p:sp>
        <p:nvSpPr>
          <p:cNvPr id="70" name="Graphic 43">
            <a:extLst>
              <a:ext uri="{FF2B5EF4-FFF2-40B4-BE49-F238E27FC236}">
                <a16:creationId xmlns:a16="http://schemas.microsoft.com/office/drawing/2014/main" id="{9BC0F7CE-C0F9-EAF7-082F-AE18BE0FEB94}"/>
              </a:ext>
            </a:extLst>
          </p:cNvPr>
          <p:cNvSpPr/>
          <p:nvPr/>
        </p:nvSpPr>
        <p:spPr>
          <a:xfrm>
            <a:off x="5309018" y="4235431"/>
            <a:ext cx="204064" cy="193862"/>
          </a:xfrm>
          <a:custGeom>
            <a:avLst/>
            <a:gdLst>
              <a:gd name="connsiteX0" fmla="*/ 242964 w 381000"/>
              <a:gd name="connsiteY0" fmla="*/ 133350 h 361950"/>
              <a:gd name="connsiteX1" fmla="*/ 276301 w 381000"/>
              <a:gd name="connsiteY1" fmla="*/ 166688 h 361950"/>
              <a:gd name="connsiteX2" fmla="*/ 276301 w 381000"/>
              <a:gd name="connsiteY2" fmla="*/ 228600 h 361950"/>
              <a:gd name="connsiteX3" fmla="*/ 276225 w 381000"/>
              <a:gd name="connsiteY3" fmla="*/ 228600 h 361950"/>
              <a:gd name="connsiteX4" fmla="*/ 276225 w 381000"/>
              <a:gd name="connsiteY4" fmla="*/ 233363 h 361950"/>
              <a:gd name="connsiteX5" fmla="*/ 261938 w 381000"/>
              <a:gd name="connsiteY5" fmla="*/ 247650 h 361950"/>
              <a:gd name="connsiteX6" fmla="*/ 247650 w 381000"/>
              <a:gd name="connsiteY6" fmla="*/ 233363 h 361950"/>
              <a:gd name="connsiteX7" fmla="*/ 247650 w 381000"/>
              <a:gd name="connsiteY7" fmla="*/ 190500 h 361950"/>
              <a:gd name="connsiteX8" fmla="*/ 247726 w 381000"/>
              <a:gd name="connsiteY8" fmla="*/ 190500 h 361950"/>
              <a:gd name="connsiteX9" fmla="*/ 247726 w 381000"/>
              <a:gd name="connsiteY9" fmla="*/ 166688 h 361950"/>
              <a:gd name="connsiteX10" fmla="*/ 242964 w 381000"/>
              <a:gd name="connsiteY10" fmla="*/ 161925 h 361950"/>
              <a:gd name="connsiteX11" fmla="*/ 138151 w 381000"/>
              <a:gd name="connsiteY11" fmla="*/ 161925 h 361950"/>
              <a:gd name="connsiteX12" fmla="*/ 133388 w 381000"/>
              <a:gd name="connsiteY12" fmla="*/ 166688 h 361950"/>
              <a:gd name="connsiteX13" fmla="*/ 133388 w 381000"/>
              <a:gd name="connsiteY13" fmla="*/ 228600 h 361950"/>
              <a:gd name="connsiteX14" fmla="*/ 133350 w 381000"/>
              <a:gd name="connsiteY14" fmla="*/ 228600 h 361950"/>
              <a:gd name="connsiteX15" fmla="*/ 133350 w 381000"/>
              <a:gd name="connsiteY15" fmla="*/ 233363 h 361950"/>
              <a:gd name="connsiteX16" fmla="*/ 119063 w 381000"/>
              <a:gd name="connsiteY16" fmla="*/ 247650 h 361950"/>
              <a:gd name="connsiteX17" fmla="*/ 104775 w 381000"/>
              <a:gd name="connsiteY17" fmla="*/ 233363 h 361950"/>
              <a:gd name="connsiteX18" fmla="*/ 104775 w 381000"/>
              <a:gd name="connsiteY18" fmla="*/ 190500 h 361950"/>
              <a:gd name="connsiteX19" fmla="*/ 104813 w 381000"/>
              <a:gd name="connsiteY19" fmla="*/ 190500 h 361950"/>
              <a:gd name="connsiteX20" fmla="*/ 104813 w 381000"/>
              <a:gd name="connsiteY20" fmla="*/ 166688 h 361950"/>
              <a:gd name="connsiteX21" fmla="*/ 138151 w 381000"/>
              <a:gd name="connsiteY21" fmla="*/ 133350 h 361950"/>
              <a:gd name="connsiteX22" fmla="*/ 242964 w 381000"/>
              <a:gd name="connsiteY22" fmla="*/ 133350 h 361950"/>
              <a:gd name="connsiteX23" fmla="*/ 352425 w 381000"/>
              <a:gd name="connsiteY23" fmla="*/ 166688 h 361950"/>
              <a:gd name="connsiteX24" fmla="*/ 352425 w 381000"/>
              <a:gd name="connsiteY24" fmla="*/ 233363 h 361950"/>
              <a:gd name="connsiteX25" fmla="*/ 366713 w 381000"/>
              <a:gd name="connsiteY25" fmla="*/ 247650 h 361950"/>
              <a:gd name="connsiteX26" fmla="*/ 381000 w 381000"/>
              <a:gd name="connsiteY26" fmla="*/ 233363 h 361950"/>
              <a:gd name="connsiteX27" fmla="*/ 381000 w 381000"/>
              <a:gd name="connsiteY27" fmla="*/ 166688 h 361950"/>
              <a:gd name="connsiteX28" fmla="*/ 347663 w 381000"/>
              <a:gd name="connsiteY28" fmla="*/ 133350 h 361950"/>
              <a:gd name="connsiteX29" fmla="*/ 283369 w 381000"/>
              <a:gd name="connsiteY29" fmla="*/ 133350 h 361950"/>
              <a:gd name="connsiteX30" fmla="*/ 295142 w 381000"/>
              <a:gd name="connsiteY30" fmla="*/ 161925 h 361950"/>
              <a:gd name="connsiteX31" fmla="*/ 347663 w 381000"/>
              <a:gd name="connsiteY31" fmla="*/ 161925 h 361950"/>
              <a:gd name="connsiteX32" fmla="*/ 352425 w 381000"/>
              <a:gd name="connsiteY32" fmla="*/ 166688 h 361950"/>
              <a:gd name="connsiteX33" fmla="*/ 0 w 381000"/>
              <a:gd name="connsiteY33" fmla="*/ 233363 h 361950"/>
              <a:gd name="connsiteX34" fmla="*/ 14288 w 381000"/>
              <a:gd name="connsiteY34" fmla="*/ 247650 h 361950"/>
              <a:gd name="connsiteX35" fmla="*/ 28575 w 381000"/>
              <a:gd name="connsiteY35" fmla="*/ 233363 h 361950"/>
              <a:gd name="connsiteX36" fmla="*/ 28575 w 381000"/>
              <a:gd name="connsiteY36" fmla="*/ 166688 h 361950"/>
              <a:gd name="connsiteX37" fmla="*/ 33338 w 381000"/>
              <a:gd name="connsiteY37" fmla="*/ 161925 h 361950"/>
              <a:gd name="connsiteX38" fmla="*/ 85973 w 381000"/>
              <a:gd name="connsiteY38" fmla="*/ 161925 h 361950"/>
              <a:gd name="connsiteX39" fmla="*/ 97746 w 381000"/>
              <a:gd name="connsiteY39" fmla="*/ 133350 h 361950"/>
              <a:gd name="connsiteX40" fmla="*/ 33338 w 381000"/>
              <a:gd name="connsiteY40" fmla="*/ 133350 h 361950"/>
              <a:gd name="connsiteX41" fmla="*/ 0 w 381000"/>
              <a:gd name="connsiteY41" fmla="*/ 166688 h 361950"/>
              <a:gd name="connsiteX42" fmla="*/ 0 w 381000"/>
              <a:gd name="connsiteY42" fmla="*/ 233363 h 361950"/>
              <a:gd name="connsiteX43" fmla="*/ 190500 w 381000"/>
              <a:gd name="connsiteY43" fmla="*/ 0 h 361950"/>
              <a:gd name="connsiteX44" fmla="*/ 247650 w 381000"/>
              <a:gd name="connsiteY44" fmla="*/ 57150 h 361950"/>
              <a:gd name="connsiteX45" fmla="*/ 190500 w 381000"/>
              <a:gd name="connsiteY45" fmla="*/ 114300 h 361950"/>
              <a:gd name="connsiteX46" fmla="*/ 133350 w 381000"/>
              <a:gd name="connsiteY46" fmla="*/ 57150 h 361950"/>
              <a:gd name="connsiteX47" fmla="*/ 190500 w 381000"/>
              <a:gd name="connsiteY47" fmla="*/ 0 h 361950"/>
              <a:gd name="connsiteX48" fmla="*/ 190500 w 381000"/>
              <a:gd name="connsiteY48" fmla="*/ 28575 h 361950"/>
              <a:gd name="connsiteX49" fmla="*/ 161925 w 381000"/>
              <a:gd name="connsiteY49" fmla="*/ 57150 h 361950"/>
              <a:gd name="connsiteX50" fmla="*/ 190500 w 381000"/>
              <a:gd name="connsiteY50" fmla="*/ 85725 h 361950"/>
              <a:gd name="connsiteX51" fmla="*/ 219075 w 381000"/>
              <a:gd name="connsiteY51" fmla="*/ 57150 h 361950"/>
              <a:gd name="connsiteX52" fmla="*/ 190500 w 381000"/>
              <a:gd name="connsiteY52" fmla="*/ 28575 h 361950"/>
              <a:gd name="connsiteX53" fmla="*/ 314325 w 381000"/>
              <a:gd name="connsiteY53" fmla="*/ 19050 h 361950"/>
              <a:gd name="connsiteX54" fmla="*/ 361950 w 381000"/>
              <a:gd name="connsiteY54" fmla="*/ 66675 h 361950"/>
              <a:gd name="connsiteX55" fmla="*/ 314325 w 381000"/>
              <a:gd name="connsiteY55" fmla="*/ 114300 h 361950"/>
              <a:gd name="connsiteX56" fmla="*/ 266700 w 381000"/>
              <a:gd name="connsiteY56" fmla="*/ 66675 h 361950"/>
              <a:gd name="connsiteX57" fmla="*/ 314325 w 381000"/>
              <a:gd name="connsiteY57" fmla="*/ 19050 h 361950"/>
              <a:gd name="connsiteX58" fmla="*/ 314325 w 381000"/>
              <a:gd name="connsiteY58" fmla="*/ 47625 h 361950"/>
              <a:gd name="connsiteX59" fmla="*/ 295275 w 381000"/>
              <a:gd name="connsiteY59" fmla="*/ 66675 h 361950"/>
              <a:gd name="connsiteX60" fmla="*/ 314325 w 381000"/>
              <a:gd name="connsiteY60" fmla="*/ 85725 h 361950"/>
              <a:gd name="connsiteX61" fmla="*/ 333375 w 381000"/>
              <a:gd name="connsiteY61" fmla="*/ 66675 h 361950"/>
              <a:gd name="connsiteX62" fmla="*/ 314325 w 381000"/>
              <a:gd name="connsiteY62" fmla="*/ 47625 h 361950"/>
              <a:gd name="connsiteX63" fmla="*/ 66675 w 381000"/>
              <a:gd name="connsiteY63" fmla="*/ 19050 h 361950"/>
              <a:gd name="connsiteX64" fmla="*/ 114300 w 381000"/>
              <a:gd name="connsiteY64" fmla="*/ 66675 h 361950"/>
              <a:gd name="connsiteX65" fmla="*/ 66675 w 381000"/>
              <a:gd name="connsiteY65" fmla="*/ 114300 h 361950"/>
              <a:gd name="connsiteX66" fmla="*/ 19050 w 381000"/>
              <a:gd name="connsiteY66" fmla="*/ 66675 h 361950"/>
              <a:gd name="connsiteX67" fmla="*/ 66675 w 381000"/>
              <a:gd name="connsiteY67" fmla="*/ 19050 h 361950"/>
              <a:gd name="connsiteX68" fmla="*/ 66675 w 381000"/>
              <a:gd name="connsiteY68" fmla="*/ 47625 h 361950"/>
              <a:gd name="connsiteX69" fmla="*/ 47625 w 381000"/>
              <a:gd name="connsiteY69" fmla="*/ 66675 h 361950"/>
              <a:gd name="connsiteX70" fmla="*/ 66675 w 381000"/>
              <a:gd name="connsiteY70" fmla="*/ 85725 h 361950"/>
              <a:gd name="connsiteX71" fmla="*/ 85725 w 381000"/>
              <a:gd name="connsiteY71" fmla="*/ 66675 h 361950"/>
              <a:gd name="connsiteX72" fmla="*/ 66675 w 381000"/>
              <a:gd name="connsiteY72" fmla="*/ 47625 h 361950"/>
              <a:gd name="connsiteX73" fmla="*/ 14288 w 381000"/>
              <a:gd name="connsiteY73" fmla="*/ 266700 h 361950"/>
              <a:gd name="connsiteX74" fmla="*/ 0 w 381000"/>
              <a:gd name="connsiteY74" fmla="*/ 280988 h 361950"/>
              <a:gd name="connsiteX75" fmla="*/ 0 w 381000"/>
              <a:gd name="connsiteY75" fmla="*/ 290513 h 361950"/>
              <a:gd name="connsiteX76" fmla="*/ 71438 w 381000"/>
              <a:gd name="connsiteY76" fmla="*/ 361950 h 361950"/>
              <a:gd name="connsiteX77" fmla="*/ 309563 w 381000"/>
              <a:gd name="connsiteY77" fmla="*/ 361950 h 361950"/>
              <a:gd name="connsiteX78" fmla="*/ 381000 w 381000"/>
              <a:gd name="connsiteY78" fmla="*/ 290513 h 361950"/>
              <a:gd name="connsiteX79" fmla="*/ 381000 w 381000"/>
              <a:gd name="connsiteY79" fmla="*/ 280988 h 361950"/>
              <a:gd name="connsiteX80" fmla="*/ 366713 w 381000"/>
              <a:gd name="connsiteY80" fmla="*/ 266700 h 361950"/>
              <a:gd name="connsiteX81" fmla="*/ 14288 w 381000"/>
              <a:gd name="connsiteY81" fmla="*/ 266700 h 361950"/>
              <a:gd name="connsiteX82" fmla="*/ 71438 w 381000"/>
              <a:gd name="connsiteY82" fmla="*/ 333375 h 361950"/>
              <a:gd name="connsiteX83" fmla="*/ 28842 w 381000"/>
              <a:gd name="connsiteY83" fmla="*/ 295275 h 361950"/>
              <a:gd name="connsiteX84" fmla="*/ 352158 w 381000"/>
              <a:gd name="connsiteY84" fmla="*/ 295275 h 361950"/>
              <a:gd name="connsiteX85" fmla="*/ 309563 w 381000"/>
              <a:gd name="connsiteY85" fmla="*/ 333375 h 361950"/>
              <a:gd name="connsiteX86" fmla="*/ 71438 w 381000"/>
              <a:gd name="connsiteY86" fmla="*/ 333375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81000" h="361950">
                <a:moveTo>
                  <a:pt x="242964" y="133350"/>
                </a:moveTo>
                <a:cubicBezTo>
                  <a:pt x="261366" y="133350"/>
                  <a:pt x="276301" y="148285"/>
                  <a:pt x="276301" y="166688"/>
                </a:cubicBezTo>
                <a:lnTo>
                  <a:pt x="276301" y="228600"/>
                </a:lnTo>
                <a:lnTo>
                  <a:pt x="276225" y="228600"/>
                </a:lnTo>
                <a:lnTo>
                  <a:pt x="276225" y="233363"/>
                </a:lnTo>
                <a:cubicBezTo>
                  <a:pt x="276225" y="241253"/>
                  <a:pt x="269828" y="247650"/>
                  <a:pt x="261938" y="247650"/>
                </a:cubicBezTo>
                <a:cubicBezTo>
                  <a:pt x="254047" y="247650"/>
                  <a:pt x="247650" y="241253"/>
                  <a:pt x="247650" y="233363"/>
                </a:cubicBezTo>
                <a:lnTo>
                  <a:pt x="247650" y="190500"/>
                </a:lnTo>
                <a:lnTo>
                  <a:pt x="247726" y="190500"/>
                </a:lnTo>
                <a:lnTo>
                  <a:pt x="247726" y="166688"/>
                </a:lnTo>
                <a:cubicBezTo>
                  <a:pt x="247726" y="164057"/>
                  <a:pt x="245595" y="161925"/>
                  <a:pt x="242964" y="161925"/>
                </a:cubicBezTo>
                <a:lnTo>
                  <a:pt x="138151" y="161925"/>
                </a:lnTo>
                <a:cubicBezTo>
                  <a:pt x="135520" y="161925"/>
                  <a:pt x="133388" y="164057"/>
                  <a:pt x="133388" y="166688"/>
                </a:cubicBezTo>
                <a:lnTo>
                  <a:pt x="133388" y="228600"/>
                </a:lnTo>
                <a:lnTo>
                  <a:pt x="133350" y="228600"/>
                </a:lnTo>
                <a:lnTo>
                  <a:pt x="133350" y="233363"/>
                </a:lnTo>
                <a:cubicBezTo>
                  <a:pt x="133350" y="241253"/>
                  <a:pt x="126953" y="247650"/>
                  <a:pt x="119063" y="247650"/>
                </a:cubicBezTo>
                <a:cubicBezTo>
                  <a:pt x="111172" y="247650"/>
                  <a:pt x="104775" y="241253"/>
                  <a:pt x="104775" y="233363"/>
                </a:cubicBezTo>
                <a:lnTo>
                  <a:pt x="104775" y="190500"/>
                </a:lnTo>
                <a:lnTo>
                  <a:pt x="104813" y="190500"/>
                </a:lnTo>
                <a:lnTo>
                  <a:pt x="104813" y="166688"/>
                </a:lnTo>
                <a:cubicBezTo>
                  <a:pt x="104813" y="148285"/>
                  <a:pt x="119729" y="133350"/>
                  <a:pt x="138151" y="133350"/>
                </a:cubicBezTo>
                <a:lnTo>
                  <a:pt x="242964" y="133350"/>
                </a:lnTo>
                <a:close/>
                <a:moveTo>
                  <a:pt x="352425" y="166688"/>
                </a:moveTo>
                <a:lnTo>
                  <a:pt x="352425" y="233363"/>
                </a:lnTo>
                <a:cubicBezTo>
                  <a:pt x="352425" y="241253"/>
                  <a:pt x="358822" y="247650"/>
                  <a:pt x="366713" y="247650"/>
                </a:cubicBezTo>
                <a:cubicBezTo>
                  <a:pt x="374603" y="247650"/>
                  <a:pt x="381000" y="241253"/>
                  <a:pt x="381000" y="233363"/>
                </a:cubicBezTo>
                <a:lnTo>
                  <a:pt x="381000" y="166688"/>
                </a:lnTo>
                <a:cubicBezTo>
                  <a:pt x="381000" y="148276"/>
                  <a:pt x="366074" y="133350"/>
                  <a:pt x="347663" y="133350"/>
                </a:cubicBezTo>
                <a:lnTo>
                  <a:pt x="283369" y="133350"/>
                </a:lnTo>
                <a:cubicBezTo>
                  <a:pt x="289903" y="141256"/>
                  <a:pt x="294170" y="151105"/>
                  <a:pt x="295142" y="161925"/>
                </a:cubicBezTo>
                <a:lnTo>
                  <a:pt x="347663" y="161925"/>
                </a:lnTo>
                <a:cubicBezTo>
                  <a:pt x="350293" y="161925"/>
                  <a:pt x="352425" y="164057"/>
                  <a:pt x="352425" y="166688"/>
                </a:cubicBezTo>
                <a:close/>
                <a:moveTo>
                  <a:pt x="0" y="233363"/>
                </a:moveTo>
                <a:cubicBezTo>
                  <a:pt x="0" y="241253"/>
                  <a:pt x="6397" y="247650"/>
                  <a:pt x="14288" y="247650"/>
                </a:cubicBezTo>
                <a:cubicBezTo>
                  <a:pt x="22178" y="247650"/>
                  <a:pt x="28575" y="241253"/>
                  <a:pt x="28575" y="233363"/>
                </a:cubicBezTo>
                <a:lnTo>
                  <a:pt x="28575" y="166688"/>
                </a:lnTo>
                <a:cubicBezTo>
                  <a:pt x="28575" y="164057"/>
                  <a:pt x="30707" y="161925"/>
                  <a:pt x="33338" y="161925"/>
                </a:cubicBezTo>
                <a:lnTo>
                  <a:pt x="85973" y="161925"/>
                </a:lnTo>
                <a:cubicBezTo>
                  <a:pt x="86920" y="151428"/>
                  <a:pt x="91025" y="141467"/>
                  <a:pt x="97746" y="133350"/>
                </a:cubicBezTo>
                <a:lnTo>
                  <a:pt x="33338" y="133350"/>
                </a:lnTo>
                <a:cubicBezTo>
                  <a:pt x="14926" y="133350"/>
                  <a:pt x="0" y="148276"/>
                  <a:pt x="0" y="166688"/>
                </a:cubicBezTo>
                <a:lnTo>
                  <a:pt x="0" y="233363"/>
                </a:lnTo>
                <a:close/>
                <a:moveTo>
                  <a:pt x="190500" y="0"/>
                </a:moveTo>
                <a:cubicBezTo>
                  <a:pt x="222064" y="0"/>
                  <a:pt x="247650" y="25587"/>
                  <a:pt x="247650" y="57150"/>
                </a:cubicBezTo>
                <a:cubicBezTo>
                  <a:pt x="247650" y="88713"/>
                  <a:pt x="222064" y="114300"/>
                  <a:pt x="190500" y="114300"/>
                </a:cubicBezTo>
                <a:cubicBezTo>
                  <a:pt x="158936" y="114300"/>
                  <a:pt x="133350" y="88713"/>
                  <a:pt x="133350" y="57150"/>
                </a:cubicBezTo>
                <a:cubicBezTo>
                  <a:pt x="133350" y="25587"/>
                  <a:pt x="158936" y="0"/>
                  <a:pt x="190500" y="0"/>
                </a:cubicBezTo>
                <a:close/>
                <a:moveTo>
                  <a:pt x="190500" y="28575"/>
                </a:moveTo>
                <a:cubicBezTo>
                  <a:pt x="174719" y="28575"/>
                  <a:pt x="161925" y="41368"/>
                  <a:pt x="161925" y="57150"/>
                </a:cubicBezTo>
                <a:cubicBezTo>
                  <a:pt x="161925" y="72932"/>
                  <a:pt x="174719" y="85725"/>
                  <a:pt x="190500" y="85725"/>
                </a:cubicBezTo>
                <a:cubicBezTo>
                  <a:pt x="206281" y="85725"/>
                  <a:pt x="219075" y="72932"/>
                  <a:pt x="219075" y="57150"/>
                </a:cubicBezTo>
                <a:cubicBezTo>
                  <a:pt x="219075" y="41368"/>
                  <a:pt x="206281" y="28575"/>
                  <a:pt x="190500" y="28575"/>
                </a:cubicBezTo>
                <a:close/>
                <a:moveTo>
                  <a:pt x="314325" y="19050"/>
                </a:moveTo>
                <a:cubicBezTo>
                  <a:pt x="340627" y="19050"/>
                  <a:pt x="361950" y="40372"/>
                  <a:pt x="361950" y="66675"/>
                </a:cubicBezTo>
                <a:cubicBezTo>
                  <a:pt x="361950" y="92978"/>
                  <a:pt x="340627" y="114300"/>
                  <a:pt x="314325" y="114300"/>
                </a:cubicBezTo>
                <a:cubicBezTo>
                  <a:pt x="288023" y="114300"/>
                  <a:pt x="266700" y="92978"/>
                  <a:pt x="266700" y="66675"/>
                </a:cubicBezTo>
                <a:cubicBezTo>
                  <a:pt x="266700" y="40372"/>
                  <a:pt x="288023" y="19050"/>
                  <a:pt x="314325" y="19050"/>
                </a:cubicBezTo>
                <a:close/>
                <a:moveTo>
                  <a:pt x="314325" y="47625"/>
                </a:moveTo>
                <a:cubicBezTo>
                  <a:pt x="303804" y="47625"/>
                  <a:pt x="295275" y="56154"/>
                  <a:pt x="295275" y="66675"/>
                </a:cubicBezTo>
                <a:cubicBezTo>
                  <a:pt x="295275" y="77196"/>
                  <a:pt x="303804" y="85725"/>
                  <a:pt x="314325" y="85725"/>
                </a:cubicBezTo>
                <a:cubicBezTo>
                  <a:pt x="324846" y="85725"/>
                  <a:pt x="333375" y="77196"/>
                  <a:pt x="333375" y="66675"/>
                </a:cubicBezTo>
                <a:cubicBezTo>
                  <a:pt x="333375" y="56154"/>
                  <a:pt x="324846" y="47625"/>
                  <a:pt x="314325" y="47625"/>
                </a:cubicBezTo>
                <a:close/>
                <a:moveTo>
                  <a:pt x="66675" y="19050"/>
                </a:moveTo>
                <a:cubicBezTo>
                  <a:pt x="92978" y="19050"/>
                  <a:pt x="114300" y="40372"/>
                  <a:pt x="114300" y="66675"/>
                </a:cubicBezTo>
                <a:cubicBezTo>
                  <a:pt x="114300" y="92978"/>
                  <a:pt x="92978" y="114300"/>
                  <a:pt x="66675" y="114300"/>
                </a:cubicBezTo>
                <a:cubicBezTo>
                  <a:pt x="40372" y="114300"/>
                  <a:pt x="19050" y="92978"/>
                  <a:pt x="19050" y="66675"/>
                </a:cubicBezTo>
                <a:cubicBezTo>
                  <a:pt x="19050" y="40372"/>
                  <a:pt x="40372" y="19050"/>
                  <a:pt x="66675" y="19050"/>
                </a:cubicBezTo>
                <a:close/>
                <a:moveTo>
                  <a:pt x="66675" y="47625"/>
                </a:moveTo>
                <a:cubicBezTo>
                  <a:pt x="56154" y="47625"/>
                  <a:pt x="47625" y="56154"/>
                  <a:pt x="47625" y="66675"/>
                </a:cubicBezTo>
                <a:cubicBezTo>
                  <a:pt x="47625" y="77196"/>
                  <a:pt x="56154" y="85725"/>
                  <a:pt x="66675" y="85725"/>
                </a:cubicBezTo>
                <a:cubicBezTo>
                  <a:pt x="77196" y="85725"/>
                  <a:pt x="85725" y="77196"/>
                  <a:pt x="85725" y="66675"/>
                </a:cubicBezTo>
                <a:cubicBezTo>
                  <a:pt x="85725" y="56154"/>
                  <a:pt x="77196" y="47625"/>
                  <a:pt x="66675" y="47625"/>
                </a:cubicBezTo>
                <a:close/>
                <a:moveTo>
                  <a:pt x="14288" y="266700"/>
                </a:moveTo>
                <a:cubicBezTo>
                  <a:pt x="6397" y="266700"/>
                  <a:pt x="0" y="273097"/>
                  <a:pt x="0" y="280988"/>
                </a:cubicBezTo>
                <a:lnTo>
                  <a:pt x="0" y="290513"/>
                </a:lnTo>
                <a:cubicBezTo>
                  <a:pt x="0" y="329967"/>
                  <a:pt x="31984" y="361950"/>
                  <a:pt x="71438" y="361950"/>
                </a:cubicBezTo>
                <a:lnTo>
                  <a:pt x="309563" y="361950"/>
                </a:lnTo>
                <a:cubicBezTo>
                  <a:pt x="349017" y="361950"/>
                  <a:pt x="381000" y="329967"/>
                  <a:pt x="381000" y="290513"/>
                </a:cubicBezTo>
                <a:lnTo>
                  <a:pt x="381000" y="280988"/>
                </a:lnTo>
                <a:cubicBezTo>
                  <a:pt x="381000" y="273097"/>
                  <a:pt x="374603" y="266700"/>
                  <a:pt x="366713" y="266700"/>
                </a:cubicBezTo>
                <a:lnTo>
                  <a:pt x="14288" y="266700"/>
                </a:lnTo>
                <a:close/>
                <a:moveTo>
                  <a:pt x="71438" y="333375"/>
                </a:moveTo>
                <a:cubicBezTo>
                  <a:pt x="49609" y="333375"/>
                  <a:pt x="31267" y="316969"/>
                  <a:pt x="28842" y="295275"/>
                </a:cubicBezTo>
                <a:lnTo>
                  <a:pt x="352158" y="295275"/>
                </a:lnTo>
                <a:cubicBezTo>
                  <a:pt x="349733" y="316969"/>
                  <a:pt x="331392" y="333375"/>
                  <a:pt x="309563" y="333375"/>
                </a:cubicBezTo>
                <a:lnTo>
                  <a:pt x="71438" y="333375"/>
                </a:lnTo>
                <a:close/>
              </a:path>
            </a:pathLst>
          </a:custGeom>
          <a:gradFill flip="none" rotWithShape="1">
            <a:gsLst>
              <a:gs pos="0">
                <a:schemeClr val="accent1"/>
              </a:gs>
              <a:gs pos="100000">
                <a:srgbClr val="9F51DE"/>
              </a:gs>
            </a:gsLst>
            <a:lin ang="2700000" scaled="1"/>
            <a:tileRect/>
          </a:gradFill>
          <a:ln w="1666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43" name="Freeform: Shape 42">
            <a:extLst>
              <a:ext uri="{FF2B5EF4-FFF2-40B4-BE49-F238E27FC236}">
                <a16:creationId xmlns:a16="http://schemas.microsoft.com/office/drawing/2014/main" id="{46D9BEBE-D1EE-AF59-1E71-DC542CBA101A}"/>
              </a:ext>
            </a:extLst>
          </p:cNvPr>
          <p:cNvSpPr/>
          <p:nvPr/>
        </p:nvSpPr>
        <p:spPr bwMode="auto">
          <a:xfrm>
            <a:off x="2792674" y="2736945"/>
            <a:ext cx="8667806" cy="944200"/>
          </a:xfrm>
          <a:custGeom>
            <a:avLst/>
            <a:gdLst>
              <a:gd name="connsiteX0" fmla="*/ 157370 w 9086795"/>
              <a:gd name="connsiteY0" fmla="*/ 0 h 1287991"/>
              <a:gd name="connsiteX1" fmla="*/ 2833426 w 9086795"/>
              <a:gd name="connsiteY1" fmla="*/ 0 h 1287991"/>
              <a:gd name="connsiteX2" fmla="*/ 2990796 w 9086795"/>
              <a:gd name="connsiteY2" fmla="*/ 157370 h 1287991"/>
              <a:gd name="connsiteX3" fmla="*/ 2990796 w 9086795"/>
              <a:gd name="connsiteY3" fmla="*/ 786830 h 1287991"/>
              <a:gd name="connsiteX4" fmla="*/ 2990796 w 9086795"/>
              <a:gd name="connsiteY4" fmla="*/ 786832 h 1287991"/>
              <a:gd name="connsiteX5" fmla="*/ 3003162 w 9086795"/>
              <a:gd name="connsiteY5" fmla="*/ 848086 h 1287991"/>
              <a:gd name="connsiteX6" fmla="*/ 3148165 w 9086795"/>
              <a:gd name="connsiteY6" fmla="*/ 944200 h 1287991"/>
              <a:gd name="connsiteX7" fmla="*/ 8667806 w 9086795"/>
              <a:gd name="connsiteY7" fmla="*/ 944200 h 1287991"/>
              <a:gd name="connsiteX8" fmla="*/ 8825176 w 9086795"/>
              <a:gd name="connsiteY8" fmla="*/ 786830 h 1287991"/>
              <a:gd name="connsiteX9" fmla="*/ 8825176 w 9086795"/>
              <a:gd name="connsiteY9" fmla="*/ 343791 h 1287991"/>
              <a:gd name="connsiteX10" fmla="*/ 8929425 w 9086795"/>
              <a:gd name="connsiteY10" fmla="*/ 343791 h 1287991"/>
              <a:gd name="connsiteX11" fmla="*/ 9086795 w 9086795"/>
              <a:gd name="connsiteY11" fmla="*/ 501161 h 1287991"/>
              <a:gd name="connsiteX12" fmla="*/ 9086795 w 9086795"/>
              <a:gd name="connsiteY12" fmla="*/ 1130621 h 1287991"/>
              <a:gd name="connsiteX13" fmla="*/ 8929425 w 9086795"/>
              <a:gd name="connsiteY13" fmla="*/ 1287991 h 1287991"/>
              <a:gd name="connsiteX14" fmla="*/ 2886547 w 9086795"/>
              <a:gd name="connsiteY14" fmla="*/ 1287991 h 1287991"/>
              <a:gd name="connsiteX15" fmla="*/ 2729177 w 9086795"/>
              <a:gd name="connsiteY15" fmla="*/ 1130621 h 1287991"/>
              <a:gd name="connsiteX16" fmla="*/ 2729177 w 9086795"/>
              <a:gd name="connsiteY16" fmla="*/ 944200 h 1287991"/>
              <a:gd name="connsiteX17" fmla="*/ 157370 w 9086795"/>
              <a:gd name="connsiteY17" fmla="*/ 944200 h 1287991"/>
              <a:gd name="connsiteX18" fmla="*/ 0 w 9086795"/>
              <a:gd name="connsiteY18" fmla="*/ 786830 h 1287991"/>
              <a:gd name="connsiteX19" fmla="*/ 0 w 9086795"/>
              <a:gd name="connsiteY19" fmla="*/ 157370 h 1287991"/>
              <a:gd name="connsiteX20" fmla="*/ 157370 w 9086795"/>
              <a:gd name="connsiteY20" fmla="*/ 0 h 1287991"/>
              <a:gd name="connsiteX0" fmla="*/ 2729177 w 9086795"/>
              <a:gd name="connsiteY0" fmla="*/ 944200 h 1287991"/>
              <a:gd name="connsiteX1" fmla="*/ 157370 w 9086795"/>
              <a:gd name="connsiteY1" fmla="*/ 944200 h 1287991"/>
              <a:gd name="connsiteX2" fmla="*/ 0 w 9086795"/>
              <a:gd name="connsiteY2" fmla="*/ 786830 h 1287991"/>
              <a:gd name="connsiteX3" fmla="*/ 0 w 9086795"/>
              <a:gd name="connsiteY3" fmla="*/ 157370 h 1287991"/>
              <a:gd name="connsiteX4" fmla="*/ 157370 w 9086795"/>
              <a:gd name="connsiteY4" fmla="*/ 0 h 1287991"/>
              <a:gd name="connsiteX5" fmla="*/ 2833426 w 9086795"/>
              <a:gd name="connsiteY5" fmla="*/ 0 h 1287991"/>
              <a:gd name="connsiteX6" fmla="*/ 2990796 w 9086795"/>
              <a:gd name="connsiteY6" fmla="*/ 157370 h 1287991"/>
              <a:gd name="connsiteX7" fmla="*/ 2990796 w 9086795"/>
              <a:gd name="connsiteY7" fmla="*/ 786830 h 1287991"/>
              <a:gd name="connsiteX8" fmla="*/ 2990796 w 9086795"/>
              <a:gd name="connsiteY8" fmla="*/ 786832 h 1287991"/>
              <a:gd name="connsiteX9" fmla="*/ 3003162 w 9086795"/>
              <a:gd name="connsiteY9" fmla="*/ 848086 h 1287991"/>
              <a:gd name="connsiteX10" fmla="*/ 3148165 w 9086795"/>
              <a:gd name="connsiteY10" fmla="*/ 944200 h 1287991"/>
              <a:gd name="connsiteX11" fmla="*/ 8667806 w 9086795"/>
              <a:gd name="connsiteY11" fmla="*/ 944200 h 1287991"/>
              <a:gd name="connsiteX12" fmla="*/ 8825176 w 9086795"/>
              <a:gd name="connsiteY12" fmla="*/ 786830 h 1287991"/>
              <a:gd name="connsiteX13" fmla="*/ 8825176 w 9086795"/>
              <a:gd name="connsiteY13" fmla="*/ 343791 h 1287991"/>
              <a:gd name="connsiteX14" fmla="*/ 8929425 w 9086795"/>
              <a:gd name="connsiteY14" fmla="*/ 343791 h 1287991"/>
              <a:gd name="connsiteX15" fmla="*/ 9086795 w 9086795"/>
              <a:gd name="connsiteY15" fmla="*/ 501161 h 1287991"/>
              <a:gd name="connsiteX16" fmla="*/ 9086795 w 9086795"/>
              <a:gd name="connsiteY16" fmla="*/ 1130621 h 1287991"/>
              <a:gd name="connsiteX17" fmla="*/ 8929425 w 9086795"/>
              <a:gd name="connsiteY17" fmla="*/ 1287991 h 1287991"/>
              <a:gd name="connsiteX18" fmla="*/ 2886547 w 9086795"/>
              <a:gd name="connsiteY18" fmla="*/ 1287991 h 1287991"/>
              <a:gd name="connsiteX19" fmla="*/ 2729177 w 9086795"/>
              <a:gd name="connsiteY19" fmla="*/ 1130621 h 1287991"/>
              <a:gd name="connsiteX20" fmla="*/ 2820617 w 9086795"/>
              <a:gd name="connsiteY20" fmla="*/ 1035640 h 1287991"/>
              <a:gd name="connsiteX0" fmla="*/ 2729177 w 9086795"/>
              <a:gd name="connsiteY0" fmla="*/ 944200 h 1287991"/>
              <a:gd name="connsiteX1" fmla="*/ 157370 w 9086795"/>
              <a:gd name="connsiteY1" fmla="*/ 944200 h 1287991"/>
              <a:gd name="connsiteX2" fmla="*/ 0 w 9086795"/>
              <a:gd name="connsiteY2" fmla="*/ 786830 h 1287991"/>
              <a:gd name="connsiteX3" fmla="*/ 0 w 9086795"/>
              <a:gd name="connsiteY3" fmla="*/ 157370 h 1287991"/>
              <a:gd name="connsiteX4" fmla="*/ 157370 w 9086795"/>
              <a:gd name="connsiteY4" fmla="*/ 0 h 1287991"/>
              <a:gd name="connsiteX5" fmla="*/ 2833426 w 9086795"/>
              <a:gd name="connsiteY5" fmla="*/ 0 h 1287991"/>
              <a:gd name="connsiteX6" fmla="*/ 2990796 w 9086795"/>
              <a:gd name="connsiteY6" fmla="*/ 157370 h 1287991"/>
              <a:gd name="connsiteX7" fmla="*/ 2990796 w 9086795"/>
              <a:gd name="connsiteY7" fmla="*/ 786830 h 1287991"/>
              <a:gd name="connsiteX8" fmla="*/ 2990796 w 9086795"/>
              <a:gd name="connsiteY8" fmla="*/ 786832 h 1287991"/>
              <a:gd name="connsiteX9" fmla="*/ 3003162 w 9086795"/>
              <a:gd name="connsiteY9" fmla="*/ 848086 h 1287991"/>
              <a:gd name="connsiteX10" fmla="*/ 3148165 w 9086795"/>
              <a:gd name="connsiteY10" fmla="*/ 944200 h 1287991"/>
              <a:gd name="connsiteX11" fmla="*/ 8667806 w 9086795"/>
              <a:gd name="connsiteY11" fmla="*/ 944200 h 1287991"/>
              <a:gd name="connsiteX12" fmla="*/ 8825176 w 9086795"/>
              <a:gd name="connsiteY12" fmla="*/ 786830 h 1287991"/>
              <a:gd name="connsiteX13" fmla="*/ 8825176 w 9086795"/>
              <a:gd name="connsiteY13" fmla="*/ 343791 h 1287991"/>
              <a:gd name="connsiteX14" fmla="*/ 8929425 w 9086795"/>
              <a:gd name="connsiteY14" fmla="*/ 343791 h 1287991"/>
              <a:gd name="connsiteX15" fmla="*/ 9086795 w 9086795"/>
              <a:gd name="connsiteY15" fmla="*/ 501161 h 1287991"/>
              <a:gd name="connsiteX16" fmla="*/ 9086795 w 9086795"/>
              <a:gd name="connsiteY16" fmla="*/ 1130621 h 1287991"/>
              <a:gd name="connsiteX17" fmla="*/ 8929425 w 9086795"/>
              <a:gd name="connsiteY17" fmla="*/ 1287991 h 1287991"/>
              <a:gd name="connsiteX18" fmla="*/ 2886547 w 9086795"/>
              <a:gd name="connsiteY18" fmla="*/ 1287991 h 1287991"/>
              <a:gd name="connsiteX19" fmla="*/ 2729177 w 9086795"/>
              <a:gd name="connsiteY19" fmla="*/ 1130621 h 1287991"/>
              <a:gd name="connsiteX0" fmla="*/ 2729177 w 9086795"/>
              <a:gd name="connsiteY0" fmla="*/ 944200 h 1287991"/>
              <a:gd name="connsiteX1" fmla="*/ 157370 w 9086795"/>
              <a:gd name="connsiteY1" fmla="*/ 944200 h 1287991"/>
              <a:gd name="connsiteX2" fmla="*/ 0 w 9086795"/>
              <a:gd name="connsiteY2" fmla="*/ 786830 h 1287991"/>
              <a:gd name="connsiteX3" fmla="*/ 0 w 9086795"/>
              <a:gd name="connsiteY3" fmla="*/ 157370 h 1287991"/>
              <a:gd name="connsiteX4" fmla="*/ 157370 w 9086795"/>
              <a:gd name="connsiteY4" fmla="*/ 0 h 1287991"/>
              <a:gd name="connsiteX5" fmla="*/ 2833426 w 9086795"/>
              <a:gd name="connsiteY5" fmla="*/ 0 h 1287991"/>
              <a:gd name="connsiteX6" fmla="*/ 2990796 w 9086795"/>
              <a:gd name="connsiteY6" fmla="*/ 157370 h 1287991"/>
              <a:gd name="connsiteX7" fmla="*/ 2990796 w 9086795"/>
              <a:gd name="connsiteY7" fmla="*/ 786830 h 1287991"/>
              <a:gd name="connsiteX8" fmla="*/ 2990796 w 9086795"/>
              <a:gd name="connsiteY8" fmla="*/ 786832 h 1287991"/>
              <a:gd name="connsiteX9" fmla="*/ 3003162 w 9086795"/>
              <a:gd name="connsiteY9" fmla="*/ 848086 h 1287991"/>
              <a:gd name="connsiteX10" fmla="*/ 3148165 w 9086795"/>
              <a:gd name="connsiteY10" fmla="*/ 944200 h 1287991"/>
              <a:gd name="connsiteX11" fmla="*/ 8667806 w 9086795"/>
              <a:gd name="connsiteY11" fmla="*/ 944200 h 1287991"/>
              <a:gd name="connsiteX12" fmla="*/ 8825176 w 9086795"/>
              <a:gd name="connsiteY12" fmla="*/ 786830 h 1287991"/>
              <a:gd name="connsiteX13" fmla="*/ 8825176 w 9086795"/>
              <a:gd name="connsiteY13" fmla="*/ 343791 h 1287991"/>
              <a:gd name="connsiteX14" fmla="*/ 8929425 w 9086795"/>
              <a:gd name="connsiteY14" fmla="*/ 343791 h 1287991"/>
              <a:gd name="connsiteX15" fmla="*/ 9086795 w 9086795"/>
              <a:gd name="connsiteY15" fmla="*/ 501161 h 1287991"/>
              <a:gd name="connsiteX16" fmla="*/ 9086795 w 9086795"/>
              <a:gd name="connsiteY16" fmla="*/ 1130621 h 1287991"/>
              <a:gd name="connsiteX17" fmla="*/ 8929425 w 9086795"/>
              <a:gd name="connsiteY17" fmla="*/ 1287991 h 1287991"/>
              <a:gd name="connsiteX18" fmla="*/ 2886547 w 9086795"/>
              <a:gd name="connsiteY18" fmla="*/ 1287991 h 1287991"/>
              <a:gd name="connsiteX0" fmla="*/ 157370 w 9086795"/>
              <a:gd name="connsiteY0" fmla="*/ 944200 h 1287991"/>
              <a:gd name="connsiteX1" fmla="*/ 0 w 9086795"/>
              <a:gd name="connsiteY1" fmla="*/ 786830 h 1287991"/>
              <a:gd name="connsiteX2" fmla="*/ 0 w 9086795"/>
              <a:gd name="connsiteY2" fmla="*/ 157370 h 1287991"/>
              <a:gd name="connsiteX3" fmla="*/ 157370 w 9086795"/>
              <a:gd name="connsiteY3" fmla="*/ 0 h 1287991"/>
              <a:gd name="connsiteX4" fmla="*/ 2833426 w 9086795"/>
              <a:gd name="connsiteY4" fmla="*/ 0 h 1287991"/>
              <a:gd name="connsiteX5" fmla="*/ 2990796 w 9086795"/>
              <a:gd name="connsiteY5" fmla="*/ 157370 h 1287991"/>
              <a:gd name="connsiteX6" fmla="*/ 2990796 w 9086795"/>
              <a:gd name="connsiteY6" fmla="*/ 786830 h 1287991"/>
              <a:gd name="connsiteX7" fmla="*/ 2990796 w 9086795"/>
              <a:gd name="connsiteY7" fmla="*/ 786832 h 1287991"/>
              <a:gd name="connsiteX8" fmla="*/ 3003162 w 9086795"/>
              <a:gd name="connsiteY8" fmla="*/ 848086 h 1287991"/>
              <a:gd name="connsiteX9" fmla="*/ 3148165 w 9086795"/>
              <a:gd name="connsiteY9" fmla="*/ 944200 h 1287991"/>
              <a:gd name="connsiteX10" fmla="*/ 8667806 w 9086795"/>
              <a:gd name="connsiteY10" fmla="*/ 944200 h 1287991"/>
              <a:gd name="connsiteX11" fmla="*/ 8825176 w 9086795"/>
              <a:gd name="connsiteY11" fmla="*/ 786830 h 1287991"/>
              <a:gd name="connsiteX12" fmla="*/ 8825176 w 9086795"/>
              <a:gd name="connsiteY12" fmla="*/ 343791 h 1287991"/>
              <a:gd name="connsiteX13" fmla="*/ 8929425 w 9086795"/>
              <a:gd name="connsiteY13" fmla="*/ 343791 h 1287991"/>
              <a:gd name="connsiteX14" fmla="*/ 9086795 w 9086795"/>
              <a:gd name="connsiteY14" fmla="*/ 501161 h 1287991"/>
              <a:gd name="connsiteX15" fmla="*/ 9086795 w 9086795"/>
              <a:gd name="connsiteY15" fmla="*/ 1130621 h 1287991"/>
              <a:gd name="connsiteX16" fmla="*/ 8929425 w 9086795"/>
              <a:gd name="connsiteY16" fmla="*/ 1287991 h 1287991"/>
              <a:gd name="connsiteX17" fmla="*/ 2886547 w 9086795"/>
              <a:gd name="connsiteY17" fmla="*/ 1287991 h 1287991"/>
              <a:gd name="connsiteX0" fmla="*/ 157370 w 9086795"/>
              <a:gd name="connsiteY0" fmla="*/ 944200 h 1287991"/>
              <a:gd name="connsiteX1" fmla="*/ 0 w 9086795"/>
              <a:gd name="connsiteY1" fmla="*/ 786830 h 1287991"/>
              <a:gd name="connsiteX2" fmla="*/ 0 w 9086795"/>
              <a:gd name="connsiteY2" fmla="*/ 157370 h 1287991"/>
              <a:gd name="connsiteX3" fmla="*/ 157370 w 9086795"/>
              <a:gd name="connsiteY3" fmla="*/ 0 h 1287991"/>
              <a:gd name="connsiteX4" fmla="*/ 2833426 w 9086795"/>
              <a:gd name="connsiteY4" fmla="*/ 0 h 1287991"/>
              <a:gd name="connsiteX5" fmla="*/ 2990796 w 9086795"/>
              <a:gd name="connsiteY5" fmla="*/ 157370 h 1287991"/>
              <a:gd name="connsiteX6" fmla="*/ 2990796 w 9086795"/>
              <a:gd name="connsiteY6" fmla="*/ 786830 h 1287991"/>
              <a:gd name="connsiteX7" fmla="*/ 2990796 w 9086795"/>
              <a:gd name="connsiteY7" fmla="*/ 786832 h 1287991"/>
              <a:gd name="connsiteX8" fmla="*/ 3003162 w 9086795"/>
              <a:gd name="connsiteY8" fmla="*/ 848086 h 1287991"/>
              <a:gd name="connsiteX9" fmla="*/ 3148165 w 9086795"/>
              <a:gd name="connsiteY9" fmla="*/ 944200 h 1287991"/>
              <a:gd name="connsiteX10" fmla="*/ 8667806 w 9086795"/>
              <a:gd name="connsiteY10" fmla="*/ 944200 h 1287991"/>
              <a:gd name="connsiteX11" fmla="*/ 8825176 w 9086795"/>
              <a:gd name="connsiteY11" fmla="*/ 786830 h 1287991"/>
              <a:gd name="connsiteX12" fmla="*/ 8825176 w 9086795"/>
              <a:gd name="connsiteY12" fmla="*/ 343791 h 1287991"/>
              <a:gd name="connsiteX13" fmla="*/ 8929425 w 9086795"/>
              <a:gd name="connsiteY13" fmla="*/ 343791 h 1287991"/>
              <a:gd name="connsiteX14" fmla="*/ 9086795 w 9086795"/>
              <a:gd name="connsiteY14" fmla="*/ 501161 h 1287991"/>
              <a:gd name="connsiteX15" fmla="*/ 9086795 w 9086795"/>
              <a:gd name="connsiteY15" fmla="*/ 1130621 h 1287991"/>
              <a:gd name="connsiteX16" fmla="*/ 8929425 w 9086795"/>
              <a:gd name="connsiteY16" fmla="*/ 1287991 h 1287991"/>
              <a:gd name="connsiteX0" fmla="*/ 157370 w 9086795"/>
              <a:gd name="connsiteY0" fmla="*/ 944200 h 1130621"/>
              <a:gd name="connsiteX1" fmla="*/ 0 w 9086795"/>
              <a:gd name="connsiteY1" fmla="*/ 786830 h 1130621"/>
              <a:gd name="connsiteX2" fmla="*/ 0 w 9086795"/>
              <a:gd name="connsiteY2" fmla="*/ 157370 h 1130621"/>
              <a:gd name="connsiteX3" fmla="*/ 157370 w 9086795"/>
              <a:gd name="connsiteY3" fmla="*/ 0 h 1130621"/>
              <a:gd name="connsiteX4" fmla="*/ 2833426 w 9086795"/>
              <a:gd name="connsiteY4" fmla="*/ 0 h 1130621"/>
              <a:gd name="connsiteX5" fmla="*/ 2990796 w 9086795"/>
              <a:gd name="connsiteY5" fmla="*/ 157370 h 1130621"/>
              <a:gd name="connsiteX6" fmla="*/ 2990796 w 9086795"/>
              <a:gd name="connsiteY6" fmla="*/ 786830 h 1130621"/>
              <a:gd name="connsiteX7" fmla="*/ 2990796 w 9086795"/>
              <a:gd name="connsiteY7" fmla="*/ 786832 h 1130621"/>
              <a:gd name="connsiteX8" fmla="*/ 3003162 w 9086795"/>
              <a:gd name="connsiteY8" fmla="*/ 848086 h 1130621"/>
              <a:gd name="connsiteX9" fmla="*/ 3148165 w 9086795"/>
              <a:gd name="connsiteY9" fmla="*/ 944200 h 1130621"/>
              <a:gd name="connsiteX10" fmla="*/ 8667806 w 9086795"/>
              <a:gd name="connsiteY10" fmla="*/ 944200 h 1130621"/>
              <a:gd name="connsiteX11" fmla="*/ 8825176 w 9086795"/>
              <a:gd name="connsiteY11" fmla="*/ 786830 h 1130621"/>
              <a:gd name="connsiteX12" fmla="*/ 8825176 w 9086795"/>
              <a:gd name="connsiteY12" fmla="*/ 343791 h 1130621"/>
              <a:gd name="connsiteX13" fmla="*/ 8929425 w 9086795"/>
              <a:gd name="connsiteY13" fmla="*/ 343791 h 1130621"/>
              <a:gd name="connsiteX14" fmla="*/ 9086795 w 9086795"/>
              <a:gd name="connsiteY14" fmla="*/ 501161 h 1130621"/>
              <a:gd name="connsiteX15" fmla="*/ 9086795 w 9086795"/>
              <a:gd name="connsiteY15" fmla="*/ 1130621 h 1130621"/>
              <a:gd name="connsiteX0" fmla="*/ 157370 w 9086795"/>
              <a:gd name="connsiteY0" fmla="*/ 944200 h 944200"/>
              <a:gd name="connsiteX1" fmla="*/ 0 w 9086795"/>
              <a:gd name="connsiteY1" fmla="*/ 786830 h 944200"/>
              <a:gd name="connsiteX2" fmla="*/ 0 w 9086795"/>
              <a:gd name="connsiteY2" fmla="*/ 157370 h 944200"/>
              <a:gd name="connsiteX3" fmla="*/ 157370 w 9086795"/>
              <a:gd name="connsiteY3" fmla="*/ 0 h 944200"/>
              <a:gd name="connsiteX4" fmla="*/ 2833426 w 9086795"/>
              <a:gd name="connsiteY4" fmla="*/ 0 h 944200"/>
              <a:gd name="connsiteX5" fmla="*/ 2990796 w 9086795"/>
              <a:gd name="connsiteY5" fmla="*/ 157370 h 944200"/>
              <a:gd name="connsiteX6" fmla="*/ 2990796 w 9086795"/>
              <a:gd name="connsiteY6" fmla="*/ 786830 h 944200"/>
              <a:gd name="connsiteX7" fmla="*/ 2990796 w 9086795"/>
              <a:gd name="connsiteY7" fmla="*/ 786832 h 944200"/>
              <a:gd name="connsiteX8" fmla="*/ 3003162 w 9086795"/>
              <a:gd name="connsiteY8" fmla="*/ 848086 h 944200"/>
              <a:gd name="connsiteX9" fmla="*/ 3148165 w 9086795"/>
              <a:gd name="connsiteY9" fmla="*/ 944200 h 944200"/>
              <a:gd name="connsiteX10" fmla="*/ 8667806 w 9086795"/>
              <a:gd name="connsiteY10" fmla="*/ 944200 h 944200"/>
              <a:gd name="connsiteX11" fmla="*/ 8825176 w 9086795"/>
              <a:gd name="connsiteY11" fmla="*/ 786830 h 944200"/>
              <a:gd name="connsiteX12" fmla="*/ 8825176 w 9086795"/>
              <a:gd name="connsiteY12" fmla="*/ 343791 h 944200"/>
              <a:gd name="connsiteX13" fmla="*/ 8929425 w 9086795"/>
              <a:gd name="connsiteY13" fmla="*/ 343791 h 944200"/>
              <a:gd name="connsiteX14" fmla="*/ 9086795 w 9086795"/>
              <a:gd name="connsiteY14" fmla="*/ 501161 h 944200"/>
              <a:gd name="connsiteX0" fmla="*/ 157370 w 8929425"/>
              <a:gd name="connsiteY0" fmla="*/ 944200 h 944200"/>
              <a:gd name="connsiteX1" fmla="*/ 0 w 8929425"/>
              <a:gd name="connsiteY1" fmla="*/ 786830 h 944200"/>
              <a:gd name="connsiteX2" fmla="*/ 0 w 8929425"/>
              <a:gd name="connsiteY2" fmla="*/ 157370 h 944200"/>
              <a:gd name="connsiteX3" fmla="*/ 157370 w 8929425"/>
              <a:gd name="connsiteY3" fmla="*/ 0 h 944200"/>
              <a:gd name="connsiteX4" fmla="*/ 2833426 w 8929425"/>
              <a:gd name="connsiteY4" fmla="*/ 0 h 944200"/>
              <a:gd name="connsiteX5" fmla="*/ 2990796 w 8929425"/>
              <a:gd name="connsiteY5" fmla="*/ 157370 h 944200"/>
              <a:gd name="connsiteX6" fmla="*/ 2990796 w 8929425"/>
              <a:gd name="connsiteY6" fmla="*/ 786830 h 944200"/>
              <a:gd name="connsiteX7" fmla="*/ 2990796 w 8929425"/>
              <a:gd name="connsiteY7" fmla="*/ 786832 h 944200"/>
              <a:gd name="connsiteX8" fmla="*/ 3003162 w 8929425"/>
              <a:gd name="connsiteY8" fmla="*/ 848086 h 944200"/>
              <a:gd name="connsiteX9" fmla="*/ 3148165 w 8929425"/>
              <a:gd name="connsiteY9" fmla="*/ 944200 h 944200"/>
              <a:gd name="connsiteX10" fmla="*/ 8667806 w 8929425"/>
              <a:gd name="connsiteY10" fmla="*/ 944200 h 944200"/>
              <a:gd name="connsiteX11" fmla="*/ 8825176 w 8929425"/>
              <a:gd name="connsiteY11" fmla="*/ 786830 h 944200"/>
              <a:gd name="connsiteX12" fmla="*/ 8825176 w 8929425"/>
              <a:gd name="connsiteY12" fmla="*/ 343791 h 944200"/>
              <a:gd name="connsiteX13" fmla="*/ 8929425 w 8929425"/>
              <a:gd name="connsiteY13" fmla="*/ 343791 h 944200"/>
              <a:gd name="connsiteX0" fmla="*/ 157370 w 8825176"/>
              <a:gd name="connsiteY0" fmla="*/ 944200 h 944200"/>
              <a:gd name="connsiteX1" fmla="*/ 0 w 8825176"/>
              <a:gd name="connsiteY1" fmla="*/ 786830 h 944200"/>
              <a:gd name="connsiteX2" fmla="*/ 0 w 8825176"/>
              <a:gd name="connsiteY2" fmla="*/ 157370 h 944200"/>
              <a:gd name="connsiteX3" fmla="*/ 157370 w 8825176"/>
              <a:gd name="connsiteY3" fmla="*/ 0 h 944200"/>
              <a:gd name="connsiteX4" fmla="*/ 2833426 w 8825176"/>
              <a:gd name="connsiteY4" fmla="*/ 0 h 944200"/>
              <a:gd name="connsiteX5" fmla="*/ 2990796 w 8825176"/>
              <a:gd name="connsiteY5" fmla="*/ 157370 h 944200"/>
              <a:gd name="connsiteX6" fmla="*/ 2990796 w 8825176"/>
              <a:gd name="connsiteY6" fmla="*/ 786830 h 944200"/>
              <a:gd name="connsiteX7" fmla="*/ 2990796 w 8825176"/>
              <a:gd name="connsiteY7" fmla="*/ 786832 h 944200"/>
              <a:gd name="connsiteX8" fmla="*/ 3003162 w 8825176"/>
              <a:gd name="connsiteY8" fmla="*/ 848086 h 944200"/>
              <a:gd name="connsiteX9" fmla="*/ 3148165 w 8825176"/>
              <a:gd name="connsiteY9" fmla="*/ 944200 h 944200"/>
              <a:gd name="connsiteX10" fmla="*/ 8667806 w 8825176"/>
              <a:gd name="connsiteY10" fmla="*/ 944200 h 944200"/>
              <a:gd name="connsiteX11" fmla="*/ 8825176 w 8825176"/>
              <a:gd name="connsiteY11" fmla="*/ 786830 h 944200"/>
              <a:gd name="connsiteX12" fmla="*/ 8825176 w 8825176"/>
              <a:gd name="connsiteY12" fmla="*/ 343791 h 944200"/>
              <a:gd name="connsiteX0" fmla="*/ 0 w 8825176"/>
              <a:gd name="connsiteY0" fmla="*/ 786830 h 944200"/>
              <a:gd name="connsiteX1" fmla="*/ 0 w 8825176"/>
              <a:gd name="connsiteY1" fmla="*/ 157370 h 944200"/>
              <a:gd name="connsiteX2" fmla="*/ 157370 w 8825176"/>
              <a:gd name="connsiteY2" fmla="*/ 0 h 944200"/>
              <a:gd name="connsiteX3" fmla="*/ 2833426 w 8825176"/>
              <a:gd name="connsiteY3" fmla="*/ 0 h 944200"/>
              <a:gd name="connsiteX4" fmla="*/ 2990796 w 8825176"/>
              <a:gd name="connsiteY4" fmla="*/ 157370 h 944200"/>
              <a:gd name="connsiteX5" fmla="*/ 2990796 w 8825176"/>
              <a:gd name="connsiteY5" fmla="*/ 786830 h 944200"/>
              <a:gd name="connsiteX6" fmla="*/ 2990796 w 8825176"/>
              <a:gd name="connsiteY6" fmla="*/ 786832 h 944200"/>
              <a:gd name="connsiteX7" fmla="*/ 3003162 w 8825176"/>
              <a:gd name="connsiteY7" fmla="*/ 848086 h 944200"/>
              <a:gd name="connsiteX8" fmla="*/ 3148165 w 8825176"/>
              <a:gd name="connsiteY8" fmla="*/ 944200 h 944200"/>
              <a:gd name="connsiteX9" fmla="*/ 8667806 w 8825176"/>
              <a:gd name="connsiteY9" fmla="*/ 944200 h 944200"/>
              <a:gd name="connsiteX10" fmla="*/ 8825176 w 8825176"/>
              <a:gd name="connsiteY10" fmla="*/ 786830 h 944200"/>
              <a:gd name="connsiteX11" fmla="*/ 8825176 w 8825176"/>
              <a:gd name="connsiteY11" fmla="*/ 343791 h 944200"/>
              <a:gd name="connsiteX0" fmla="*/ 0 w 8825176"/>
              <a:gd name="connsiteY0" fmla="*/ 157370 h 944200"/>
              <a:gd name="connsiteX1" fmla="*/ 157370 w 8825176"/>
              <a:gd name="connsiteY1" fmla="*/ 0 h 944200"/>
              <a:gd name="connsiteX2" fmla="*/ 2833426 w 8825176"/>
              <a:gd name="connsiteY2" fmla="*/ 0 h 944200"/>
              <a:gd name="connsiteX3" fmla="*/ 2990796 w 8825176"/>
              <a:gd name="connsiteY3" fmla="*/ 157370 h 944200"/>
              <a:gd name="connsiteX4" fmla="*/ 2990796 w 8825176"/>
              <a:gd name="connsiteY4" fmla="*/ 786830 h 944200"/>
              <a:gd name="connsiteX5" fmla="*/ 2990796 w 8825176"/>
              <a:gd name="connsiteY5" fmla="*/ 786832 h 944200"/>
              <a:gd name="connsiteX6" fmla="*/ 3003162 w 8825176"/>
              <a:gd name="connsiteY6" fmla="*/ 848086 h 944200"/>
              <a:gd name="connsiteX7" fmla="*/ 3148165 w 8825176"/>
              <a:gd name="connsiteY7" fmla="*/ 944200 h 944200"/>
              <a:gd name="connsiteX8" fmla="*/ 8667806 w 8825176"/>
              <a:gd name="connsiteY8" fmla="*/ 944200 h 944200"/>
              <a:gd name="connsiteX9" fmla="*/ 8825176 w 8825176"/>
              <a:gd name="connsiteY9" fmla="*/ 786830 h 944200"/>
              <a:gd name="connsiteX10" fmla="*/ 8825176 w 8825176"/>
              <a:gd name="connsiteY10" fmla="*/ 343791 h 944200"/>
              <a:gd name="connsiteX0" fmla="*/ 0 w 8667806"/>
              <a:gd name="connsiteY0" fmla="*/ 0 h 944200"/>
              <a:gd name="connsiteX1" fmla="*/ 2676056 w 8667806"/>
              <a:gd name="connsiteY1" fmla="*/ 0 h 944200"/>
              <a:gd name="connsiteX2" fmla="*/ 2833426 w 8667806"/>
              <a:gd name="connsiteY2" fmla="*/ 157370 h 944200"/>
              <a:gd name="connsiteX3" fmla="*/ 2833426 w 8667806"/>
              <a:gd name="connsiteY3" fmla="*/ 786830 h 944200"/>
              <a:gd name="connsiteX4" fmla="*/ 2833426 w 8667806"/>
              <a:gd name="connsiteY4" fmla="*/ 786832 h 944200"/>
              <a:gd name="connsiteX5" fmla="*/ 2845792 w 8667806"/>
              <a:gd name="connsiteY5" fmla="*/ 848086 h 944200"/>
              <a:gd name="connsiteX6" fmla="*/ 2990795 w 8667806"/>
              <a:gd name="connsiteY6" fmla="*/ 944200 h 944200"/>
              <a:gd name="connsiteX7" fmla="*/ 8510436 w 8667806"/>
              <a:gd name="connsiteY7" fmla="*/ 944200 h 944200"/>
              <a:gd name="connsiteX8" fmla="*/ 8667806 w 8667806"/>
              <a:gd name="connsiteY8" fmla="*/ 786830 h 944200"/>
              <a:gd name="connsiteX9" fmla="*/ 8667806 w 8667806"/>
              <a:gd name="connsiteY9" fmla="*/ 343791 h 94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7806" h="944200">
                <a:moveTo>
                  <a:pt x="0" y="0"/>
                </a:moveTo>
                <a:lnTo>
                  <a:pt x="2676056" y="0"/>
                </a:lnTo>
                <a:cubicBezTo>
                  <a:pt x="2762969" y="0"/>
                  <a:pt x="2833426" y="70457"/>
                  <a:pt x="2833426" y="157370"/>
                </a:cubicBezTo>
                <a:lnTo>
                  <a:pt x="2833426" y="786830"/>
                </a:lnTo>
                <a:lnTo>
                  <a:pt x="2833426" y="786832"/>
                </a:lnTo>
                <a:lnTo>
                  <a:pt x="2845792" y="848086"/>
                </a:lnTo>
                <a:cubicBezTo>
                  <a:pt x="2869682" y="904568"/>
                  <a:pt x="2925611" y="944200"/>
                  <a:pt x="2990795" y="944200"/>
                </a:cubicBezTo>
                <a:lnTo>
                  <a:pt x="8510436" y="944200"/>
                </a:lnTo>
                <a:cubicBezTo>
                  <a:pt x="8597349" y="944200"/>
                  <a:pt x="8667806" y="873743"/>
                  <a:pt x="8667806" y="786830"/>
                </a:cubicBezTo>
                <a:lnTo>
                  <a:pt x="8667806" y="343791"/>
                </a:lnTo>
              </a:path>
            </a:pathLst>
          </a:custGeom>
          <a:ln w="6350" cap="rnd">
            <a:gradFill>
              <a:gsLst>
                <a:gs pos="0">
                  <a:schemeClr val="accent1"/>
                </a:gs>
                <a:gs pos="100000">
                  <a:schemeClr val="accent5"/>
                </a:gs>
              </a:gsLst>
              <a:lin ang="5400000" scaled="1"/>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sp>
        <p:nvSpPr>
          <p:cNvPr id="44" name="Rectangle: Rounded Corners 43">
            <a:extLst>
              <a:ext uri="{FF2B5EF4-FFF2-40B4-BE49-F238E27FC236}">
                <a16:creationId xmlns:a16="http://schemas.microsoft.com/office/drawing/2014/main" id="{23290A96-2B40-4235-4666-9608B0D79BD4}"/>
              </a:ext>
            </a:extLst>
          </p:cNvPr>
          <p:cNvSpPr/>
          <p:nvPr/>
        </p:nvSpPr>
        <p:spPr bwMode="auto">
          <a:xfrm rot="16200000">
            <a:off x="11121199" y="3182626"/>
            <a:ext cx="678562" cy="45719"/>
          </a:xfrm>
          <a:prstGeom prst="roundRect">
            <a:avLst>
              <a:gd name="adj" fmla="val 50000"/>
            </a:avLst>
          </a:prstGeom>
          <a:gradFill flip="none" rotWithShape="1">
            <a:gsLst>
              <a:gs pos="0">
                <a:schemeClr val="accent1"/>
              </a:gs>
              <a:gs pos="100000">
                <a:srgbClr val="8661C5"/>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2" name="Freeform: Shape 51">
            <a:extLst>
              <a:ext uri="{FF2B5EF4-FFF2-40B4-BE49-F238E27FC236}">
                <a16:creationId xmlns:a16="http://schemas.microsoft.com/office/drawing/2014/main" id="{AC7B9087-DBA0-94F8-E49A-275E6E1D5D19}"/>
              </a:ext>
            </a:extLst>
          </p:cNvPr>
          <p:cNvSpPr/>
          <p:nvPr/>
        </p:nvSpPr>
        <p:spPr bwMode="auto">
          <a:xfrm>
            <a:off x="3364174" y="3862049"/>
            <a:ext cx="8096306" cy="944200"/>
          </a:xfrm>
          <a:custGeom>
            <a:avLst/>
            <a:gdLst>
              <a:gd name="connsiteX0" fmla="*/ 157370 w 9086795"/>
              <a:gd name="connsiteY0" fmla="*/ 0 h 1287991"/>
              <a:gd name="connsiteX1" fmla="*/ 2833426 w 9086795"/>
              <a:gd name="connsiteY1" fmla="*/ 0 h 1287991"/>
              <a:gd name="connsiteX2" fmla="*/ 2990796 w 9086795"/>
              <a:gd name="connsiteY2" fmla="*/ 157370 h 1287991"/>
              <a:gd name="connsiteX3" fmla="*/ 2990796 w 9086795"/>
              <a:gd name="connsiteY3" fmla="*/ 786830 h 1287991"/>
              <a:gd name="connsiteX4" fmla="*/ 2990796 w 9086795"/>
              <a:gd name="connsiteY4" fmla="*/ 786832 h 1287991"/>
              <a:gd name="connsiteX5" fmla="*/ 3003162 w 9086795"/>
              <a:gd name="connsiteY5" fmla="*/ 848086 h 1287991"/>
              <a:gd name="connsiteX6" fmla="*/ 3148165 w 9086795"/>
              <a:gd name="connsiteY6" fmla="*/ 944200 h 1287991"/>
              <a:gd name="connsiteX7" fmla="*/ 8667806 w 9086795"/>
              <a:gd name="connsiteY7" fmla="*/ 944200 h 1287991"/>
              <a:gd name="connsiteX8" fmla="*/ 8825176 w 9086795"/>
              <a:gd name="connsiteY8" fmla="*/ 786830 h 1287991"/>
              <a:gd name="connsiteX9" fmla="*/ 8825176 w 9086795"/>
              <a:gd name="connsiteY9" fmla="*/ 343791 h 1287991"/>
              <a:gd name="connsiteX10" fmla="*/ 8929425 w 9086795"/>
              <a:gd name="connsiteY10" fmla="*/ 343791 h 1287991"/>
              <a:gd name="connsiteX11" fmla="*/ 9086795 w 9086795"/>
              <a:gd name="connsiteY11" fmla="*/ 501161 h 1287991"/>
              <a:gd name="connsiteX12" fmla="*/ 9086795 w 9086795"/>
              <a:gd name="connsiteY12" fmla="*/ 1130621 h 1287991"/>
              <a:gd name="connsiteX13" fmla="*/ 8929425 w 9086795"/>
              <a:gd name="connsiteY13" fmla="*/ 1287991 h 1287991"/>
              <a:gd name="connsiteX14" fmla="*/ 2886547 w 9086795"/>
              <a:gd name="connsiteY14" fmla="*/ 1287991 h 1287991"/>
              <a:gd name="connsiteX15" fmla="*/ 2729177 w 9086795"/>
              <a:gd name="connsiteY15" fmla="*/ 1130621 h 1287991"/>
              <a:gd name="connsiteX16" fmla="*/ 2729177 w 9086795"/>
              <a:gd name="connsiteY16" fmla="*/ 944200 h 1287991"/>
              <a:gd name="connsiteX17" fmla="*/ 157370 w 9086795"/>
              <a:gd name="connsiteY17" fmla="*/ 944200 h 1287991"/>
              <a:gd name="connsiteX18" fmla="*/ 0 w 9086795"/>
              <a:gd name="connsiteY18" fmla="*/ 786830 h 1287991"/>
              <a:gd name="connsiteX19" fmla="*/ 0 w 9086795"/>
              <a:gd name="connsiteY19" fmla="*/ 157370 h 1287991"/>
              <a:gd name="connsiteX20" fmla="*/ 157370 w 9086795"/>
              <a:gd name="connsiteY20" fmla="*/ 0 h 1287991"/>
              <a:gd name="connsiteX0" fmla="*/ 2729177 w 9086795"/>
              <a:gd name="connsiteY0" fmla="*/ 944200 h 1287991"/>
              <a:gd name="connsiteX1" fmla="*/ 157370 w 9086795"/>
              <a:gd name="connsiteY1" fmla="*/ 944200 h 1287991"/>
              <a:gd name="connsiteX2" fmla="*/ 0 w 9086795"/>
              <a:gd name="connsiteY2" fmla="*/ 786830 h 1287991"/>
              <a:gd name="connsiteX3" fmla="*/ 0 w 9086795"/>
              <a:gd name="connsiteY3" fmla="*/ 157370 h 1287991"/>
              <a:gd name="connsiteX4" fmla="*/ 157370 w 9086795"/>
              <a:gd name="connsiteY4" fmla="*/ 0 h 1287991"/>
              <a:gd name="connsiteX5" fmla="*/ 2833426 w 9086795"/>
              <a:gd name="connsiteY5" fmla="*/ 0 h 1287991"/>
              <a:gd name="connsiteX6" fmla="*/ 2990796 w 9086795"/>
              <a:gd name="connsiteY6" fmla="*/ 157370 h 1287991"/>
              <a:gd name="connsiteX7" fmla="*/ 2990796 w 9086795"/>
              <a:gd name="connsiteY7" fmla="*/ 786830 h 1287991"/>
              <a:gd name="connsiteX8" fmla="*/ 2990796 w 9086795"/>
              <a:gd name="connsiteY8" fmla="*/ 786832 h 1287991"/>
              <a:gd name="connsiteX9" fmla="*/ 3003162 w 9086795"/>
              <a:gd name="connsiteY9" fmla="*/ 848086 h 1287991"/>
              <a:gd name="connsiteX10" fmla="*/ 3148165 w 9086795"/>
              <a:gd name="connsiteY10" fmla="*/ 944200 h 1287991"/>
              <a:gd name="connsiteX11" fmla="*/ 8667806 w 9086795"/>
              <a:gd name="connsiteY11" fmla="*/ 944200 h 1287991"/>
              <a:gd name="connsiteX12" fmla="*/ 8825176 w 9086795"/>
              <a:gd name="connsiteY12" fmla="*/ 786830 h 1287991"/>
              <a:gd name="connsiteX13" fmla="*/ 8825176 w 9086795"/>
              <a:gd name="connsiteY13" fmla="*/ 343791 h 1287991"/>
              <a:gd name="connsiteX14" fmla="*/ 8929425 w 9086795"/>
              <a:gd name="connsiteY14" fmla="*/ 343791 h 1287991"/>
              <a:gd name="connsiteX15" fmla="*/ 9086795 w 9086795"/>
              <a:gd name="connsiteY15" fmla="*/ 501161 h 1287991"/>
              <a:gd name="connsiteX16" fmla="*/ 9086795 w 9086795"/>
              <a:gd name="connsiteY16" fmla="*/ 1130621 h 1287991"/>
              <a:gd name="connsiteX17" fmla="*/ 8929425 w 9086795"/>
              <a:gd name="connsiteY17" fmla="*/ 1287991 h 1287991"/>
              <a:gd name="connsiteX18" fmla="*/ 2886547 w 9086795"/>
              <a:gd name="connsiteY18" fmla="*/ 1287991 h 1287991"/>
              <a:gd name="connsiteX19" fmla="*/ 2729177 w 9086795"/>
              <a:gd name="connsiteY19" fmla="*/ 1130621 h 1287991"/>
              <a:gd name="connsiteX20" fmla="*/ 2820617 w 9086795"/>
              <a:gd name="connsiteY20" fmla="*/ 1035640 h 1287991"/>
              <a:gd name="connsiteX0" fmla="*/ 2729177 w 9086795"/>
              <a:gd name="connsiteY0" fmla="*/ 944200 h 1287991"/>
              <a:gd name="connsiteX1" fmla="*/ 157370 w 9086795"/>
              <a:gd name="connsiteY1" fmla="*/ 944200 h 1287991"/>
              <a:gd name="connsiteX2" fmla="*/ 0 w 9086795"/>
              <a:gd name="connsiteY2" fmla="*/ 786830 h 1287991"/>
              <a:gd name="connsiteX3" fmla="*/ 0 w 9086795"/>
              <a:gd name="connsiteY3" fmla="*/ 157370 h 1287991"/>
              <a:gd name="connsiteX4" fmla="*/ 157370 w 9086795"/>
              <a:gd name="connsiteY4" fmla="*/ 0 h 1287991"/>
              <a:gd name="connsiteX5" fmla="*/ 2833426 w 9086795"/>
              <a:gd name="connsiteY5" fmla="*/ 0 h 1287991"/>
              <a:gd name="connsiteX6" fmla="*/ 2990796 w 9086795"/>
              <a:gd name="connsiteY6" fmla="*/ 157370 h 1287991"/>
              <a:gd name="connsiteX7" fmla="*/ 2990796 w 9086795"/>
              <a:gd name="connsiteY7" fmla="*/ 786830 h 1287991"/>
              <a:gd name="connsiteX8" fmla="*/ 2990796 w 9086795"/>
              <a:gd name="connsiteY8" fmla="*/ 786832 h 1287991"/>
              <a:gd name="connsiteX9" fmla="*/ 3003162 w 9086795"/>
              <a:gd name="connsiteY9" fmla="*/ 848086 h 1287991"/>
              <a:gd name="connsiteX10" fmla="*/ 3148165 w 9086795"/>
              <a:gd name="connsiteY10" fmla="*/ 944200 h 1287991"/>
              <a:gd name="connsiteX11" fmla="*/ 8667806 w 9086795"/>
              <a:gd name="connsiteY11" fmla="*/ 944200 h 1287991"/>
              <a:gd name="connsiteX12" fmla="*/ 8825176 w 9086795"/>
              <a:gd name="connsiteY12" fmla="*/ 786830 h 1287991"/>
              <a:gd name="connsiteX13" fmla="*/ 8825176 w 9086795"/>
              <a:gd name="connsiteY13" fmla="*/ 343791 h 1287991"/>
              <a:gd name="connsiteX14" fmla="*/ 8929425 w 9086795"/>
              <a:gd name="connsiteY14" fmla="*/ 343791 h 1287991"/>
              <a:gd name="connsiteX15" fmla="*/ 9086795 w 9086795"/>
              <a:gd name="connsiteY15" fmla="*/ 501161 h 1287991"/>
              <a:gd name="connsiteX16" fmla="*/ 9086795 w 9086795"/>
              <a:gd name="connsiteY16" fmla="*/ 1130621 h 1287991"/>
              <a:gd name="connsiteX17" fmla="*/ 8929425 w 9086795"/>
              <a:gd name="connsiteY17" fmla="*/ 1287991 h 1287991"/>
              <a:gd name="connsiteX18" fmla="*/ 2886547 w 9086795"/>
              <a:gd name="connsiteY18" fmla="*/ 1287991 h 1287991"/>
              <a:gd name="connsiteX19" fmla="*/ 2729177 w 9086795"/>
              <a:gd name="connsiteY19" fmla="*/ 1130621 h 1287991"/>
              <a:gd name="connsiteX0" fmla="*/ 2729177 w 9086795"/>
              <a:gd name="connsiteY0" fmla="*/ 944200 h 1287991"/>
              <a:gd name="connsiteX1" fmla="*/ 157370 w 9086795"/>
              <a:gd name="connsiteY1" fmla="*/ 944200 h 1287991"/>
              <a:gd name="connsiteX2" fmla="*/ 0 w 9086795"/>
              <a:gd name="connsiteY2" fmla="*/ 786830 h 1287991"/>
              <a:gd name="connsiteX3" fmla="*/ 0 w 9086795"/>
              <a:gd name="connsiteY3" fmla="*/ 157370 h 1287991"/>
              <a:gd name="connsiteX4" fmla="*/ 157370 w 9086795"/>
              <a:gd name="connsiteY4" fmla="*/ 0 h 1287991"/>
              <a:gd name="connsiteX5" fmla="*/ 2833426 w 9086795"/>
              <a:gd name="connsiteY5" fmla="*/ 0 h 1287991"/>
              <a:gd name="connsiteX6" fmla="*/ 2990796 w 9086795"/>
              <a:gd name="connsiteY6" fmla="*/ 157370 h 1287991"/>
              <a:gd name="connsiteX7" fmla="*/ 2990796 w 9086795"/>
              <a:gd name="connsiteY7" fmla="*/ 786830 h 1287991"/>
              <a:gd name="connsiteX8" fmla="*/ 2990796 w 9086795"/>
              <a:gd name="connsiteY8" fmla="*/ 786832 h 1287991"/>
              <a:gd name="connsiteX9" fmla="*/ 3003162 w 9086795"/>
              <a:gd name="connsiteY9" fmla="*/ 848086 h 1287991"/>
              <a:gd name="connsiteX10" fmla="*/ 3148165 w 9086795"/>
              <a:gd name="connsiteY10" fmla="*/ 944200 h 1287991"/>
              <a:gd name="connsiteX11" fmla="*/ 8667806 w 9086795"/>
              <a:gd name="connsiteY11" fmla="*/ 944200 h 1287991"/>
              <a:gd name="connsiteX12" fmla="*/ 8825176 w 9086795"/>
              <a:gd name="connsiteY12" fmla="*/ 786830 h 1287991"/>
              <a:gd name="connsiteX13" fmla="*/ 8825176 w 9086795"/>
              <a:gd name="connsiteY13" fmla="*/ 343791 h 1287991"/>
              <a:gd name="connsiteX14" fmla="*/ 8929425 w 9086795"/>
              <a:gd name="connsiteY14" fmla="*/ 343791 h 1287991"/>
              <a:gd name="connsiteX15" fmla="*/ 9086795 w 9086795"/>
              <a:gd name="connsiteY15" fmla="*/ 501161 h 1287991"/>
              <a:gd name="connsiteX16" fmla="*/ 9086795 w 9086795"/>
              <a:gd name="connsiteY16" fmla="*/ 1130621 h 1287991"/>
              <a:gd name="connsiteX17" fmla="*/ 8929425 w 9086795"/>
              <a:gd name="connsiteY17" fmla="*/ 1287991 h 1287991"/>
              <a:gd name="connsiteX18" fmla="*/ 2886547 w 9086795"/>
              <a:gd name="connsiteY18" fmla="*/ 1287991 h 1287991"/>
              <a:gd name="connsiteX0" fmla="*/ 157370 w 9086795"/>
              <a:gd name="connsiteY0" fmla="*/ 944200 h 1287991"/>
              <a:gd name="connsiteX1" fmla="*/ 0 w 9086795"/>
              <a:gd name="connsiteY1" fmla="*/ 786830 h 1287991"/>
              <a:gd name="connsiteX2" fmla="*/ 0 w 9086795"/>
              <a:gd name="connsiteY2" fmla="*/ 157370 h 1287991"/>
              <a:gd name="connsiteX3" fmla="*/ 157370 w 9086795"/>
              <a:gd name="connsiteY3" fmla="*/ 0 h 1287991"/>
              <a:gd name="connsiteX4" fmla="*/ 2833426 w 9086795"/>
              <a:gd name="connsiteY4" fmla="*/ 0 h 1287991"/>
              <a:gd name="connsiteX5" fmla="*/ 2990796 w 9086795"/>
              <a:gd name="connsiteY5" fmla="*/ 157370 h 1287991"/>
              <a:gd name="connsiteX6" fmla="*/ 2990796 w 9086795"/>
              <a:gd name="connsiteY6" fmla="*/ 786830 h 1287991"/>
              <a:gd name="connsiteX7" fmla="*/ 2990796 w 9086795"/>
              <a:gd name="connsiteY7" fmla="*/ 786832 h 1287991"/>
              <a:gd name="connsiteX8" fmla="*/ 3003162 w 9086795"/>
              <a:gd name="connsiteY8" fmla="*/ 848086 h 1287991"/>
              <a:gd name="connsiteX9" fmla="*/ 3148165 w 9086795"/>
              <a:gd name="connsiteY9" fmla="*/ 944200 h 1287991"/>
              <a:gd name="connsiteX10" fmla="*/ 8667806 w 9086795"/>
              <a:gd name="connsiteY10" fmla="*/ 944200 h 1287991"/>
              <a:gd name="connsiteX11" fmla="*/ 8825176 w 9086795"/>
              <a:gd name="connsiteY11" fmla="*/ 786830 h 1287991"/>
              <a:gd name="connsiteX12" fmla="*/ 8825176 w 9086795"/>
              <a:gd name="connsiteY12" fmla="*/ 343791 h 1287991"/>
              <a:gd name="connsiteX13" fmla="*/ 8929425 w 9086795"/>
              <a:gd name="connsiteY13" fmla="*/ 343791 h 1287991"/>
              <a:gd name="connsiteX14" fmla="*/ 9086795 w 9086795"/>
              <a:gd name="connsiteY14" fmla="*/ 501161 h 1287991"/>
              <a:gd name="connsiteX15" fmla="*/ 9086795 w 9086795"/>
              <a:gd name="connsiteY15" fmla="*/ 1130621 h 1287991"/>
              <a:gd name="connsiteX16" fmla="*/ 8929425 w 9086795"/>
              <a:gd name="connsiteY16" fmla="*/ 1287991 h 1287991"/>
              <a:gd name="connsiteX17" fmla="*/ 2886547 w 9086795"/>
              <a:gd name="connsiteY17" fmla="*/ 1287991 h 1287991"/>
              <a:gd name="connsiteX0" fmla="*/ 157370 w 9086795"/>
              <a:gd name="connsiteY0" fmla="*/ 944200 h 1287991"/>
              <a:gd name="connsiteX1" fmla="*/ 0 w 9086795"/>
              <a:gd name="connsiteY1" fmla="*/ 786830 h 1287991"/>
              <a:gd name="connsiteX2" fmla="*/ 0 w 9086795"/>
              <a:gd name="connsiteY2" fmla="*/ 157370 h 1287991"/>
              <a:gd name="connsiteX3" fmla="*/ 157370 w 9086795"/>
              <a:gd name="connsiteY3" fmla="*/ 0 h 1287991"/>
              <a:gd name="connsiteX4" fmla="*/ 2833426 w 9086795"/>
              <a:gd name="connsiteY4" fmla="*/ 0 h 1287991"/>
              <a:gd name="connsiteX5" fmla="*/ 2990796 w 9086795"/>
              <a:gd name="connsiteY5" fmla="*/ 157370 h 1287991"/>
              <a:gd name="connsiteX6" fmla="*/ 2990796 w 9086795"/>
              <a:gd name="connsiteY6" fmla="*/ 786830 h 1287991"/>
              <a:gd name="connsiteX7" fmla="*/ 2990796 w 9086795"/>
              <a:gd name="connsiteY7" fmla="*/ 786832 h 1287991"/>
              <a:gd name="connsiteX8" fmla="*/ 3003162 w 9086795"/>
              <a:gd name="connsiteY8" fmla="*/ 848086 h 1287991"/>
              <a:gd name="connsiteX9" fmla="*/ 3148165 w 9086795"/>
              <a:gd name="connsiteY9" fmla="*/ 944200 h 1287991"/>
              <a:gd name="connsiteX10" fmla="*/ 8667806 w 9086795"/>
              <a:gd name="connsiteY10" fmla="*/ 944200 h 1287991"/>
              <a:gd name="connsiteX11" fmla="*/ 8825176 w 9086795"/>
              <a:gd name="connsiteY11" fmla="*/ 786830 h 1287991"/>
              <a:gd name="connsiteX12" fmla="*/ 8825176 w 9086795"/>
              <a:gd name="connsiteY12" fmla="*/ 343791 h 1287991"/>
              <a:gd name="connsiteX13" fmla="*/ 8929425 w 9086795"/>
              <a:gd name="connsiteY13" fmla="*/ 343791 h 1287991"/>
              <a:gd name="connsiteX14" fmla="*/ 9086795 w 9086795"/>
              <a:gd name="connsiteY14" fmla="*/ 501161 h 1287991"/>
              <a:gd name="connsiteX15" fmla="*/ 9086795 w 9086795"/>
              <a:gd name="connsiteY15" fmla="*/ 1130621 h 1287991"/>
              <a:gd name="connsiteX16" fmla="*/ 8929425 w 9086795"/>
              <a:gd name="connsiteY16" fmla="*/ 1287991 h 1287991"/>
              <a:gd name="connsiteX0" fmla="*/ 157370 w 9086795"/>
              <a:gd name="connsiteY0" fmla="*/ 944200 h 1130621"/>
              <a:gd name="connsiteX1" fmla="*/ 0 w 9086795"/>
              <a:gd name="connsiteY1" fmla="*/ 786830 h 1130621"/>
              <a:gd name="connsiteX2" fmla="*/ 0 w 9086795"/>
              <a:gd name="connsiteY2" fmla="*/ 157370 h 1130621"/>
              <a:gd name="connsiteX3" fmla="*/ 157370 w 9086795"/>
              <a:gd name="connsiteY3" fmla="*/ 0 h 1130621"/>
              <a:gd name="connsiteX4" fmla="*/ 2833426 w 9086795"/>
              <a:gd name="connsiteY4" fmla="*/ 0 h 1130621"/>
              <a:gd name="connsiteX5" fmla="*/ 2990796 w 9086795"/>
              <a:gd name="connsiteY5" fmla="*/ 157370 h 1130621"/>
              <a:gd name="connsiteX6" fmla="*/ 2990796 w 9086795"/>
              <a:gd name="connsiteY6" fmla="*/ 786830 h 1130621"/>
              <a:gd name="connsiteX7" fmla="*/ 2990796 w 9086795"/>
              <a:gd name="connsiteY7" fmla="*/ 786832 h 1130621"/>
              <a:gd name="connsiteX8" fmla="*/ 3003162 w 9086795"/>
              <a:gd name="connsiteY8" fmla="*/ 848086 h 1130621"/>
              <a:gd name="connsiteX9" fmla="*/ 3148165 w 9086795"/>
              <a:gd name="connsiteY9" fmla="*/ 944200 h 1130621"/>
              <a:gd name="connsiteX10" fmla="*/ 8667806 w 9086795"/>
              <a:gd name="connsiteY10" fmla="*/ 944200 h 1130621"/>
              <a:gd name="connsiteX11" fmla="*/ 8825176 w 9086795"/>
              <a:gd name="connsiteY11" fmla="*/ 786830 h 1130621"/>
              <a:gd name="connsiteX12" fmla="*/ 8825176 w 9086795"/>
              <a:gd name="connsiteY12" fmla="*/ 343791 h 1130621"/>
              <a:gd name="connsiteX13" fmla="*/ 8929425 w 9086795"/>
              <a:gd name="connsiteY13" fmla="*/ 343791 h 1130621"/>
              <a:gd name="connsiteX14" fmla="*/ 9086795 w 9086795"/>
              <a:gd name="connsiteY14" fmla="*/ 501161 h 1130621"/>
              <a:gd name="connsiteX15" fmla="*/ 9086795 w 9086795"/>
              <a:gd name="connsiteY15" fmla="*/ 1130621 h 1130621"/>
              <a:gd name="connsiteX0" fmla="*/ 157370 w 9086795"/>
              <a:gd name="connsiteY0" fmla="*/ 944200 h 944200"/>
              <a:gd name="connsiteX1" fmla="*/ 0 w 9086795"/>
              <a:gd name="connsiteY1" fmla="*/ 786830 h 944200"/>
              <a:gd name="connsiteX2" fmla="*/ 0 w 9086795"/>
              <a:gd name="connsiteY2" fmla="*/ 157370 h 944200"/>
              <a:gd name="connsiteX3" fmla="*/ 157370 w 9086795"/>
              <a:gd name="connsiteY3" fmla="*/ 0 h 944200"/>
              <a:gd name="connsiteX4" fmla="*/ 2833426 w 9086795"/>
              <a:gd name="connsiteY4" fmla="*/ 0 h 944200"/>
              <a:gd name="connsiteX5" fmla="*/ 2990796 w 9086795"/>
              <a:gd name="connsiteY5" fmla="*/ 157370 h 944200"/>
              <a:gd name="connsiteX6" fmla="*/ 2990796 w 9086795"/>
              <a:gd name="connsiteY6" fmla="*/ 786830 h 944200"/>
              <a:gd name="connsiteX7" fmla="*/ 2990796 w 9086795"/>
              <a:gd name="connsiteY7" fmla="*/ 786832 h 944200"/>
              <a:gd name="connsiteX8" fmla="*/ 3003162 w 9086795"/>
              <a:gd name="connsiteY8" fmla="*/ 848086 h 944200"/>
              <a:gd name="connsiteX9" fmla="*/ 3148165 w 9086795"/>
              <a:gd name="connsiteY9" fmla="*/ 944200 h 944200"/>
              <a:gd name="connsiteX10" fmla="*/ 8667806 w 9086795"/>
              <a:gd name="connsiteY10" fmla="*/ 944200 h 944200"/>
              <a:gd name="connsiteX11" fmla="*/ 8825176 w 9086795"/>
              <a:gd name="connsiteY11" fmla="*/ 786830 h 944200"/>
              <a:gd name="connsiteX12" fmla="*/ 8825176 w 9086795"/>
              <a:gd name="connsiteY12" fmla="*/ 343791 h 944200"/>
              <a:gd name="connsiteX13" fmla="*/ 8929425 w 9086795"/>
              <a:gd name="connsiteY13" fmla="*/ 343791 h 944200"/>
              <a:gd name="connsiteX14" fmla="*/ 9086795 w 9086795"/>
              <a:gd name="connsiteY14" fmla="*/ 501161 h 944200"/>
              <a:gd name="connsiteX0" fmla="*/ 157370 w 8929425"/>
              <a:gd name="connsiteY0" fmla="*/ 944200 h 944200"/>
              <a:gd name="connsiteX1" fmla="*/ 0 w 8929425"/>
              <a:gd name="connsiteY1" fmla="*/ 786830 h 944200"/>
              <a:gd name="connsiteX2" fmla="*/ 0 w 8929425"/>
              <a:gd name="connsiteY2" fmla="*/ 157370 h 944200"/>
              <a:gd name="connsiteX3" fmla="*/ 157370 w 8929425"/>
              <a:gd name="connsiteY3" fmla="*/ 0 h 944200"/>
              <a:gd name="connsiteX4" fmla="*/ 2833426 w 8929425"/>
              <a:gd name="connsiteY4" fmla="*/ 0 h 944200"/>
              <a:gd name="connsiteX5" fmla="*/ 2990796 w 8929425"/>
              <a:gd name="connsiteY5" fmla="*/ 157370 h 944200"/>
              <a:gd name="connsiteX6" fmla="*/ 2990796 w 8929425"/>
              <a:gd name="connsiteY6" fmla="*/ 786830 h 944200"/>
              <a:gd name="connsiteX7" fmla="*/ 2990796 w 8929425"/>
              <a:gd name="connsiteY7" fmla="*/ 786832 h 944200"/>
              <a:gd name="connsiteX8" fmla="*/ 3003162 w 8929425"/>
              <a:gd name="connsiteY8" fmla="*/ 848086 h 944200"/>
              <a:gd name="connsiteX9" fmla="*/ 3148165 w 8929425"/>
              <a:gd name="connsiteY9" fmla="*/ 944200 h 944200"/>
              <a:gd name="connsiteX10" fmla="*/ 8667806 w 8929425"/>
              <a:gd name="connsiteY10" fmla="*/ 944200 h 944200"/>
              <a:gd name="connsiteX11" fmla="*/ 8825176 w 8929425"/>
              <a:gd name="connsiteY11" fmla="*/ 786830 h 944200"/>
              <a:gd name="connsiteX12" fmla="*/ 8825176 w 8929425"/>
              <a:gd name="connsiteY12" fmla="*/ 343791 h 944200"/>
              <a:gd name="connsiteX13" fmla="*/ 8929425 w 8929425"/>
              <a:gd name="connsiteY13" fmla="*/ 343791 h 944200"/>
              <a:gd name="connsiteX0" fmla="*/ 157370 w 8825176"/>
              <a:gd name="connsiteY0" fmla="*/ 944200 h 944200"/>
              <a:gd name="connsiteX1" fmla="*/ 0 w 8825176"/>
              <a:gd name="connsiteY1" fmla="*/ 786830 h 944200"/>
              <a:gd name="connsiteX2" fmla="*/ 0 w 8825176"/>
              <a:gd name="connsiteY2" fmla="*/ 157370 h 944200"/>
              <a:gd name="connsiteX3" fmla="*/ 157370 w 8825176"/>
              <a:gd name="connsiteY3" fmla="*/ 0 h 944200"/>
              <a:gd name="connsiteX4" fmla="*/ 2833426 w 8825176"/>
              <a:gd name="connsiteY4" fmla="*/ 0 h 944200"/>
              <a:gd name="connsiteX5" fmla="*/ 2990796 w 8825176"/>
              <a:gd name="connsiteY5" fmla="*/ 157370 h 944200"/>
              <a:gd name="connsiteX6" fmla="*/ 2990796 w 8825176"/>
              <a:gd name="connsiteY6" fmla="*/ 786830 h 944200"/>
              <a:gd name="connsiteX7" fmla="*/ 2990796 w 8825176"/>
              <a:gd name="connsiteY7" fmla="*/ 786832 h 944200"/>
              <a:gd name="connsiteX8" fmla="*/ 3003162 w 8825176"/>
              <a:gd name="connsiteY8" fmla="*/ 848086 h 944200"/>
              <a:gd name="connsiteX9" fmla="*/ 3148165 w 8825176"/>
              <a:gd name="connsiteY9" fmla="*/ 944200 h 944200"/>
              <a:gd name="connsiteX10" fmla="*/ 8667806 w 8825176"/>
              <a:gd name="connsiteY10" fmla="*/ 944200 h 944200"/>
              <a:gd name="connsiteX11" fmla="*/ 8825176 w 8825176"/>
              <a:gd name="connsiteY11" fmla="*/ 786830 h 944200"/>
              <a:gd name="connsiteX12" fmla="*/ 8825176 w 8825176"/>
              <a:gd name="connsiteY12" fmla="*/ 343791 h 944200"/>
              <a:gd name="connsiteX0" fmla="*/ 0 w 8825176"/>
              <a:gd name="connsiteY0" fmla="*/ 786830 h 944200"/>
              <a:gd name="connsiteX1" fmla="*/ 0 w 8825176"/>
              <a:gd name="connsiteY1" fmla="*/ 157370 h 944200"/>
              <a:gd name="connsiteX2" fmla="*/ 157370 w 8825176"/>
              <a:gd name="connsiteY2" fmla="*/ 0 h 944200"/>
              <a:gd name="connsiteX3" fmla="*/ 2833426 w 8825176"/>
              <a:gd name="connsiteY3" fmla="*/ 0 h 944200"/>
              <a:gd name="connsiteX4" fmla="*/ 2990796 w 8825176"/>
              <a:gd name="connsiteY4" fmla="*/ 157370 h 944200"/>
              <a:gd name="connsiteX5" fmla="*/ 2990796 w 8825176"/>
              <a:gd name="connsiteY5" fmla="*/ 786830 h 944200"/>
              <a:gd name="connsiteX6" fmla="*/ 2990796 w 8825176"/>
              <a:gd name="connsiteY6" fmla="*/ 786832 h 944200"/>
              <a:gd name="connsiteX7" fmla="*/ 3003162 w 8825176"/>
              <a:gd name="connsiteY7" fmla="*/ 848086 h 944200"/>
              <a:gd name="connsiteX8" fmla="*/ 3148165 w 8825176"/>
              <a:gd name="connsiteY8" fmla="*/ 944200 h 944200"/>
              <a:gd name="connsiteX9" fmla="*/ 8667806 w 8825176"/>
              <a:gd name="connsiteY9" fmla="*/ 944200 h 944200"/>
              <a:gd name="connsiteX10" fmla="*/ 8825176 w 8825176"/>
              <a:gd name="connsiteY10" fmla="*/ 786830 h 944200"/>
              <a:gd name="connsiteX11" fmla="*/ 8825176 w 8825176"/>
              <a:gd name="connsiteY11" fmla="*/ 343791 h 944200"/>
              <a:gd name="connsiteX0" fmla="*/ 0 w 8825176"/>
              <a:gd name="connsiteY0" fmla="*/ 157370 h 944200"/>
              <a:gd name="connsiteX1" fmla="*/ 157370 w 8825176"/>
              <a:gd name="connsiteY1" fmla="*/ 0 h 944200"/>
              <a:gd name="connsiteX2" fmla="*/ 2833426 w 8825176"/>
              <a:gd name="connsiteY2" fmla="*/ 0 h 944200"/>
              <a:gd name="connsiteX3" fmla="*/ 2990796 w 8825176"/>
              <a:gd name="connsiteY3" fmla="*/ 157370 h 944200"/>
              <a:gd name="connsiteX4" fmla="*/ 2990796 w 8825176"/>
              <a:gd name="connsiteY4" fmla="*/ 786830 h 944200"/>
              <a:gd name="connsiteX5" fmla="*/ 2990796 w 8825176"/>
              <a:gd name="connsiteY5" fmla="*/ 786832 h 944200"/>
              <a:gd name="connsiteX6" fmla="*/ 3003162 w 8825176"/>
              <a:gd name="connsiteY6" fmla="*/ 848086 h 944200"/>
              <a:gd name="connsiteX7" fmla="*/ 3148165 w 8825176"/>
              <a:gd name="connsiteY7" fmla="*/ 944200 h 944200"/>
              <a:gd name="connsiteX8" fmla="*/ 8667806 w 8825176"/>
              <a:gd name="connsiteY8" fmla="*/ 944200 h 944200"/>
              <a:gd name="connsiteX9" fmla="*/ 8825176 w 8825176"/>
              <a:gd name="connsiteY9" fmla="*/ 786830 h 944200"/>
              <a:gd name="connsiteX10" fmla="*/ 8825176 w 8825176"/>
              <a:gd name="connsiteY10" fmla="*/ 343791 h 944200"/>
              <a:gd name="connsiteX0" fmla="*/ 0 w 8667806"/>
              <a:gd name="connsiteY0" fmla="*/ 0 h 944200"/>
              <a:gd name="connsiteX1" fmla="*/ 2676056 w 8667806"/>
              <a:gd name="connsiteY1" fmla="*/ 0 h 944200"/>
              <a:gd name="connsiteX2" fmla="*/ 2833426 w 8667806"/>
              <a:gd name="connsiteY2" fmla="*/ 157370 h 944200"/>
              <a:gd name="connsiteX3" fmla="*/ 2833426 w 8667806"/>
              <a:gd name="connsiteY3" fmla="*/ 786830 h 944200"/>
              <a:gd name="connsiteX4" fmla="*/ 2833426 w 8667806"/>
              <a:gd name="connsiteY4" fmla="*/ 786832 h 944200"/>
              <a:gd name="connsiteX5" fmla="*/ 2845792 w 8667806"/>
              <a:gd name="connsiteY5" fmla="*/ 848086 h 944200"/>
              <a:gd name="connsiteX6" fmla="*/ 2990795 w 8667806"/>
              <a:gd name="connsiteY6" fmla="*/ 944200 h 944200"/>
              <a:gd name="connsiteX7" fmla="*/ 8510436 w 8667806"/>
              <a:gd name="connsiteY7" fmla="*/ 944200 h 944200"/>
              <a:gd name="connsiteX8" fmla="*/ 8667806 w 8667806"/>
              <a:gd name="connsiteY8" fmla="*/ 786830 h 944200"/>
              <a:gd name="connsiteX9" fmla="*/ 8667806 w 8667806"/>
              <a:gd name="connsiteY9" fmla="*/ 343791 h 944200"/>
              <a:gd name="connsiteX0" fmla="*/ 0 w 8096306"/>
              <a:gd name="connsiteY0" fmla="*/ 0 h 944200"/>
              <a:gd name="connsiteX1" fmla="*/ 2104556 w 8096306"/>
              <a:gd name="connsiteY1" fmla="*/ 0 h 944200"/>
              <a:gd name="connsiteX2" fmla="*/ 2261926 w 8096306"/>
              <a:gd name="connsiteY2" fmla="*/ 157370 h 944200"/>
              <a:gd name="connsiteX3" fmla="*/ 2261926 w 8096306"/>
              <a:gd name="connsiteY3" fmla="*/ 786830 h 944200"/>
              <a:gd name="connsiteX4" fmla="*/ 2261926 w 8096306"/>
              <a:gd name="connsiteY4" fmla="*/ 786832 h 944200"/>
              <a:gd name="connsiteX5" fmla="*/ 2274292 w 8096306"/>
              <a:gd name="connsiteY5" fmla="*/ 848086 h 944200"/>
              <a:gd name="connsiteX6" fmla="*/ 2419295 w 8096306"/>
              <a:gd name="connsiteY6" fmla="*/ 944200 h 944200"/>
              <a:gd name="connsiteX7" fmla="*/ 7938936 w 8096306"/>
              <a:gd name="connsiteY7" fmla="*/ 944200 h 944200"/>
              <a:gd name="connsiteX8" fmla="*/ 8096306 w 8096306"/>
              <a:gd name="connsiteY8" fmla="*/ 786830 h 944200"/>
              <a:gd name="connsiteX9" fmla="*/ 8096306 w 8096306"/>
              <a:gd name="connsiteY9" fmla="*/ 343791 h 94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306" h="944200">
                <a:moveTo>
                  <a:pt x="0" y="0"/>
                </a:moveTo>
                <a:lnTo>
                  <a:pt x="2104556" y="0"/>
                </a:lnTo>
                <a:cubicBezTo>
                  <a:pt x="2191469" y="0"/>
                  <a:pt x="2261926" y="70457"/>
                  <a:pt x="2261926" y="157370"/>
                </a:cubicBezTo>
                <a:lnTo>
                  <a:pt x="2261926" y="786830"/>
                </a:lnTo>
                <a:lnTo>
                  <a:pt x="2261926" y="786832"/>
                </a:lnTo>
                <a:lnTo>
                  <a:pt x="2274292" y="848086"/>
                </a:lnTo>
                <a:cubicBezTo>
                  <a:pt x="2298182" y="904568"/>
                  <a:pt x="2354111" y="944200"/>
                  <a:pt x="2419295" y="944200"/>
                </a:cubicBezTo>
                <a:lnTo>
                  <a:pt x="7938936" y="944200"/>
                </a:lnTo>
                <a:cubicBezTo>
                  <a:pt x="8025849" y="944200"/>
                  <a:pt x="8096306" y="873743"/>
                  <a:pt x="8096306" y="786830"/>
                </a:cubicBezTo>
                <a:lnTo>
                  <a:pt x="8096306" y="343791"/>
                </a:lnTo>
              </a:path>
            </a:pathLst>
          </a:custGeom>
          <a:ln w="6350" cap="rnd">
            <a:gradFill>
              <a:gsLst>
                <a:gs pos="0">
                  <a:schemeClr val="accent1"/>
                </a:gs>
                <a:gs pos="100000">
                  <a:schemeClr val="accent5"/>
                </a:gs>
              </a:gsLst>
              <a:lin ang="5400000" scaled="1"/>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sp>
        <p:nvSpPr>
          <p:cNvPr id="53" name="Rectangle: Rounded Corners 52">
            <a:extLst>
              <a:ext uri="{FF2B5EF4-FFF2-40B4-BE49-F238E27FC236}">
                <a16:creationId xmlns:a16="http://schemas.microsoft.com/office/drawing/2014/main" id="{B8172EF8-AFFD-51C6-C343-6434B635C2E3}"/>
              </a:ext>
            </a:extLst>
          </p:cNvPr>
          <p:cNvSpPr/>
          <p:nvPr/>
        </p:nvSpPr>
        <p:spPr bwMode="auto">
          <a:xfrm rot="16200000">
            <a:off x="11121199" y="4307730"/>
            <a:ext cx="678562" cy="45719"/>
          </a:xfrm>
          <a:prstGeom prst="roundRect">
            <a:avLst>
              <a:gd name="adj" fmla="val 50000"/>
            </a:avLst>
          </a:prstGeom>
          <a:gradFill flip="none" rotWithShape="1">
            <a:gsLst>
              <a:gs pos="0">
                <a:schemeClr val="accent1"/>
              </a:gs>
              <a:gs pos="100000">
                <a:srgbClr val="8661C5"/>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2" name="Rectangle 71">
            <a:extLst>
              <a:ext uri="{FF2B5EF4-FFF2-40B4-BE49-F238E27FC236}">
                <a16:creationId xmlns:a16="http://schemas.microsoft.com/office/drawing/2014/main" id="{3B64371F-3301-A1FF-E003-72A555043C79}"/>
              </a:ext>
              <a:ext uri="{C183D7F6-B498-43B3-948B-1728B52AA6E4}">
                <adec:decorative xmlns:adec="http://schemas.microsoft.com/office/drawing/2017/decorative" val="0"/>
              </a:ext>
            </a:extLst>
          </p:cNvPr>
          <p:cNvSpPr>
            <a:spLocks/>
          </p:cNvSpPr>
          <p:nvPr/>
        </p:nvSpPr>
        <p:spPr bwMode="auto">
          <a:xfrm>
            <a:off x="7969794" y="3882743"/>
            <a:ext cx="3388847" cy="90281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spcBef>
                <a:spcPts val="300"/>
              </a:spcBef>
              <a:spcAft>
                <a:spcPts val="200"/>
              </a:spcAft>
              <a:defRPr/>
            </a:pPr>
            <a:r>
              <a:rPr lang="es-MX" sz="1050"/>
              <a:t>Amplíe el uso a los procesos basados en roles</a:t>
            </a:r>
          </a:p>
          <a:p>
            <a:pPr>
              <a:spcBef>
                <a:spcPts val="300"/>
              </a:spcBef>
              <a:spcAft>
                <a:spcPts val="200"/>
              </a:spcAft>
              <a:defRPr/>
            </a:pPr>
            <a:r>
              <a:rPr lang="es-MX" sz="1050"/>
              <a:t>Medido como KPI (por ejemplo, clientes potenciales buscados para Ventas, candidatos entrevistados para Recursos Humanos, etc.) También puede tener objetivos en el uso activo diario (DAU)</a:t>
            </a:r>
            <a:endParaRPr lang="en-US" sz="1100"/>
          </a:p>
        </p:txBody>
      </p:sp>
      <p:sp>
        <p:nvSpPr>
          <p:cNvPr id="73" name="TextBox 72">
            <a:extLst>
              <a:ext uri="{FF2B5EF4-FFF2-40B4-BE49-F238E27FC236}">
                <a16:creationId xmlns:a16="http://schemas.microsoft.com/office/drawing/2014/main" id="{6726425D-45C2-32B6-346F-AEE0738FE8E6}"/>
              </a:ext>
            </a:extLst>
          </p:cNvPr>
          <p:cNvSpPr txBox="1">
            <a:spLocks/>
          </p:cNvSpPr>
          <p:nvPr/>
        </p:nvSpPr>
        <p:spPr>
          <a:xfrm>
            <a:off x="5741122" y="4052021"/>
            <a:ext cx="1955078" cy="564257"/>
          </a:xfrm>
          <a:prstGeom prst="rect">
            <a:avLst/>
          </a:prstGeom>
          <a:noFill/>
        </p:spPr>
        <p:txBody>
          <a:bodyPr wrap="square" lIns="0" tIns="0" rIns="0" bIns="0" rtlCol="0" anchor="ctr">
            <a:spAutoFit/>
          </a:bodyPr>
          <a:lstStyle/>
          <a:p>
            <a:pPr>
              <a:spcAft>
                <a:spcPts val="400"/>
              </a:spcAft>
              <a:defRPr/>
            </a:pPr>
            <a:r>
              <a:rPr lang="es-MX" sz="1000"/>
              <a:t>Mensajes específicos de la función
Indicaciones </a:t>
            </a:r>
            <a:r>
              <a:rPr lang="es-MX" sz="1000" err="1"/>
              <a:t>multiturno</a:t>
            </a:r>
            <a:r>
              <a:rPr lang="es-MX" sz="1000"/>
              <a:t>
Estudio Copiloto</a:t>
            </a:r>
            <a:endParaRPr lang="en-US" sz="1100"/>
          </a:p>
        </p:txBody>
      </p:sp>
      <p:cxnSp>
        <p:nvCxnSpPr>
          <p:cNvPr id="76" name="Straight Connector 75">
            <a:extLst>
              <a:ext uri="{FF2B5EF4-FFF2-40B4-BE49-F238E27FC236}">
                <a16:creationId xmlns:a16="http://schemas.microsoft.com/office/drawing/2014/main" id="{DC00797E-7D50-D052-26F5-A73938C9B76A}"/>
              </a:ext>
            </a:extLst>
          </p:cNvPr>
          <p:cNvCxnSpPr>
            <a:cxnSpLocks/>
          </p:cNvCxnSpPr>
          <p:nvPr/>
        </p:nvCxnSpPr>
        <p:spPr>
          <a:xfrm>
            <a:off x="7832997" y="2917258"/>
            <a:ext cx="0" cy="576455"/>
          </a:xfrm>
          <a:prstGeom prst="line">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D402F1A-0150-8B8F-C7FE-DE37111B25EC}"/>
              </a:ext>
            </a:extLst>
          </p:cNvPr>
          <p:cNvCxnSpPr>
            <a:cxnSpLocks/>
          </p:cNvCxnSpPr>
          <p:nvPr/>
        </p:nvCxnSpPr>
        <p:spPr>
          <a:xfrm>
            <a:off x="7832997" y="4045921"/>
            <a:ext cx="0" cy="576455"/>
          </a:xfrm>
          <a:prstGeom prst="line">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sp>
        <p:nvSpPr>
          <p:cNvPr id="82" name="Rectangle: Rounded Corners 81">
            <a:extLst>
              <a:ext uri="{FF2B5EF4-FFF2-40B4-BE49-F238E27FC236}">
                <a16:creationId xmlns:a16="http://schemas.microsoft.com/office/drawing/2014/main" id="{CA0B909B-4E68-02F8-8A85-51A65FB6A157}"/>
              </a:ext>
            </a:extLst>
          </p:cNvPr>
          <p:cNvSpPr>
            <a:spLocks/>
          </p:cNvSpPr>
          <p:nvPr/>
        </p:nvSpPr>
        <p:spPr bwMode="auto">
          <a:xfrm>
            <a:off x="3490332" y="4990723"/>
            <a:ext cx="7970147" cy="944200"/>
          </a:xfrm>
          <a:prstGeom prst="roundRect">
            <a:avLst/>
          </a:prstGeom>
          <a:solidFill>
            <a:schemeClr val="bg1">
              <a:alpha val="84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sp>
        <p:nvSpPr>
          <p:cNvPr id="51" name="Freeform: Shape 50">
            <a:extLst>
              <a:ext uri="{FF2B5EF4-FFF2-40B4-BE49-F238E27FC236}">
                <a16:creationId xmlns:a16="http://schemas.microsoft.com/office/drawing/2014/main" id="{D9D1B3DD-6A51-CEB0-5EC5-9AAC0BBCA72C}"/>
              </a:ext>
            </a:extLst>
          </p:cNvPr>
          <p:cNvSpPr/>
          <p:nvPr/>
        </p:nvSpPr>
        <p:spPr>
          <a:xfrm>
            <a:off x="1035165" y="4990713"/>
            <a:ext cx="3195326" cy="944219"/>
          </a:xfrm>
          <a:custGeom>
            <a:avLst/>
            <a:gdLst>
              <a:gd name="connsiteX0" fmla="*/ 28446 w 6486503"/>
              <a:gd name="connsiteY0" fmla="*/ 1826369 h 1916761"/>
              <a:gd name="connsiteX1" fmla="*/ 190074 w 6486503"/>
              <a:gd name="connsiteY1" fmla="*/ 1916762 h 1916761"/>
              <a:gd name="connsiteX2" fmla="*/ 6296430 w 6486503"/>
              <a:gd name="connsiteY2" fmla="*/ 1916762 h 1916761"/>
              <a:gd name="connsiteX3" fmla="*/ 6458061 w 6486503"/>
              <a:gd name="connsiteY3" fmla="*/ 1826369 h 1916761"/>
              <a:gd name="connsiteX4" fmla="*/ 6466422 w 6486503"/>
              <a:gd name="connsiteY4" fmla="*/ 1641167 h 1916761"/>
              <a:gd name="connsiteX5" fmla="*/ 5706283 w 6486503"/>
              <a:gd name="connsiteY5" fmla="*/ 105270 h 1916761"/>
              <a:gd name="connsiteX6" fmla="*/ 5536290 w 6486503"/>
              <a:gd name="connsiteY6" fmla="*/ 0 h 1916761"/>
              <a:gd name="connsiteX7" fmla="*/ 950214 w 6486503"/>
              <a:gd name="connsiteY7" fmla="*/ 0 h 1916761"/>
              <a:gd name="connsiteX8" fmla="*/ 780221 w 6486503"/>
              <a:gd name="connsiteY8" fmla="*/ 105270 h 1916761"/>
              <a:gd name="connsiteX9" fmla="*/ 20082 w 6486503"/>
              <a:gd name="connsiteY9" fmla="*/ 1641167 h 1916761"/>
              <a:gd name="connsiteX10" fmla="*/ 28446 w 6486503"/>
              <a:gd name="connsiteY10" fmla="*/ 1826369 h 191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86503" h="1916761">
                <a:moveTo>
                  <a:pt x="28446" y="1826369"/>
                </a:moveTo>
                <a:cubicBezTo>
                  <a:pt x="63137" y="1882552"/>
                  <a:pt x="124206" y="1916762"/>
                  <a:pt x="190074" y="1916762"/>
                </a:cubicBezTo>
                <a:lnTo>
                  <a:pt x="6296430" y="1916762"/>
                </a:lnTo>
                <a:cubicBezTo>
                  <a:pt x="6362296" y="1916762"/>
                  <a:pt x="6423373" y="1882552"/>
                  <a:pt x="6458061" y="1826369"/>
                </a:cubicBezTo>
                <a:cubicBezTo>
                  <a:pt x="6492748" y="1770237"/>
                  <a:pt x="6495916" y="1700130"/>
                  <a:pt x="6466422" y="1641167"/>
                </a:cubicBezTo>
                <a:lnTo>
                  <a:pt x="5706283" y="105270"/>
                </a:lnTo>
                <a:cubicBezTo>
                  <a:pt x="5674015" y="40709"/>
                  <a:pt x="5608300" y="0"/>
                  <a:pt x="5536290" y="0"/>
                </a:cubicBezTo>
                <a:lnTo>
                  <a:pt x="950214" y="0"/>
                </a:lnTo>
                <a:cubicBezTo>
                  <a:pt x="878208" y="0"/>
                  <a:pt x="812488" y="40709"/>
                  <a:pt x="780221" y="105270"/>
                </a:cubicBezTo>
                <a:lnTo>
                  <a:pt x="20082" y="1641167"/>
                </a:lnTo>
                <a:cubicBezTo>
                  <a:pt x="-9413" y="1700130"/>
                  <a:pt x="-6246" y="1770237"/>
                  <a:pt x="28446" y="1826369"/>
                </a:cubicBezTo>
                <a:close/>
              </a:path>
            </a:pathLst>
          </a:custGeom>
          <a:gradFill flip="none" rotWithShape="1">
            <a:gsLst>
              <a:gs pos="0">
                <a:schemeClr val="accent1"/>
              </a:gs>
              <a:gs pos="100000">
                <a:srgbClr val="8661C5"/>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37160" rIns="91440" bIns="45720" numCol="1" spcCol="0" rtlCol="0" fromWordArt="0" anchor="ctr" anchorCtr="0" forceAA="0" compatLnSpc="1">
            <a:prstTxWarp prst="textNoShape">
              <a:avLst/>
            </a:prstTxWarp>
            <a:noAutofit/>
          </a:bodyPr>
          <a:lstStyle/>
          <a:p>
            <a:pPr algn="ctr" fontAlgn="base">
              <a:spcAft>
                <a:spcPct val="0"/>
              </a:spcAft>
            </a:pPr>
            <a:r>
              <a:rPr lang="en-US" sz="1600">
                <a:solidFill>
                  <a:schemeClr val="bg1"/>
                </a:solidFill>
                <a:latin typeface="+mj-lt"/>
                <a:cs typeface="Segoe UI" panose="020B0502040204020203" pitchFamily="34" charset="0"/>
              </a:rPr>
              <a:t>Valor individual</a:t>
            </a:r>
          </a:p>
        </p:txBody>
      </p:sp>
      <p:sp>
        <p:nvSpPr>
          <p:cNvPr id="59" name="TextBox 58">
            <a:extLst>
              <a:ext uri="{FF2B5EF4-FFF2-40B4-BE49-F238E27FC236}">
                <a16:creationId xmlns:a16="http://schemas.microsoft.com/office/drawing/2014/main" id="{58AB439A-38BB-E207-EBDB-8A0B153B3A2B}"/>
              </a:ext>
            </a:extLst>
          </p:cNvPr>
          <p:cNvSpPr txBox="1"/>
          <p:nvPr/>
        </p:nvSpPr>
        <p:spPr>
          <a:xfrm>
            <a:off x="4368548" y="5308933"/>
            <a:ext cx="681326" cy="307777"/>
          </a:xfrm>
          <a:prstGeom prst="rect">
            <a:avLst/>
          </a:prstGeom>
          <a:noFill/>
        </p:spPr>
        <p:txBody>
          <a:bodyPr wrap="square" lIns="0" tIns="0" rIns="0" bIns="0" rtlCol="0" anchor="ctr">
            <a:spAutoFit/>
          </a:bodyPr>
          <a:lstStyle/>
          <a:p>
            <a:pPr lvl="0">
              <a:defRPr/>
            </a:pPr>
            <a:r>
              <a:rPr lang="en-US" sz="1000" err="1">
                <a:latin typeface="+mj-lt"/>
              </a:rPr>
              <a:t>Genérico</a:t>
            </a:r>
            <a:br>
              <a:rPr lang="en-US" sz="1000">
                <a:latin typeface="+mj-lt"/>
              </a:rPr>
            </a:br>
            <a:r>
              <a:rPr lang="en-US" sz="1000" err="1">
                <a:latin typeface="+mj-lt"/>
              </a:rPr>
              <a:t>Habilidades</a:t>
            </a:r>
            <a:endParaRPr kumimoji="0" lang="en-US" sz="1400" i="0" u="none" strike="noStrike" kern="1200" cap="none" spc="0" normalizeH="0" baseline="0" noProof="0">
              <a:ln>
                <a:noFill/>
              </a:ln>
              <a:effectLst/>
              <a:uLnTx/>
              <a:uFillTx/>
              <a:latin typeface="+mj-lt"/>
              <a:ea typeface="+mn-ea"/>
              <a:cs typeface="+mn-cs"/>
            </a:endParaRPr>
          </a:p>
        </p:txBody>
      </p:sp>
      <p:sp>
        <p:nvSpPr>
          <p:cNvPr id="66" name="Rectangle: Top Corners Rounded 65">
            <a:extLst>
              <a:ext uri="{FF2B5EF4-FFF2-40B4-BE49-F238E27FC236}">
                <a16:creationId xmlns:a16="http://schemas.microsoft.com/office/drawing/2014/main" id="{69709826-9685-B949-7899-20E089ADCCC4}"/>
              </a:ext>
            </a:extLst>
          </p:cNvPr>
          <p:cNvSpPr>
            <a:spLocks noChangeAspect="1"/>
          </p:cNvSpPr>
          <p:nvPr/>
        </p:nvSpPr>
        <p:spPr bwMode="auto">
          <a:xfrm rot="5400000">
            <a:off x="5226364" y="5245593"/>
            <a:ext cx="369372" cy="430887"/>
          </a:xfrm>
          <a:prstGeom prst="round2SameRect">
            <a:avLst>
              <a:gd name="adj1" fmla="val 0"/>
              <a:gd name="adj2" fmla="val 50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71" name="Graphic 62">
            <a:extLst>
              <a:ext uri="{FF2B5EF4-FFF2-40B4-BE49-F238E27FC236}">
                <a16:creationId xmlns:a16="http://schemas.microsoft.com/office/drawing/2014/main" id="{3A013F0B-DE72-E930-0A05-EED03B0AF454}"/>
              </a:ext>
            </a:extLst>
          </p:cNvPr>
          <p:cNvSpPr/>
          <p:nvPr/>
        </p:nvSpPr>
        <p:spPr>
          <a:xfrm>
            <a:off x="5303917" y="5359005"/>
            <a:ext cx="214266" cy="204064"/>
          </a:xfrm>
          <a:custGeom>
            <a:avLst/>
            <a:gdLst>
              <a:gd name="connsiteX0" fmla="*/ 304781 w 400050"/>
              <a:gd name="connsiteY0" fmla="*/ 0 h 381000"/>
              <a:gd name="connsiteX1" fmla="*/ 316306 w 400050"/>
              <a:gd name="connsiteY1" fmla="*/ 5829 h 381000"/>
              <a:gd name="connsiteX2" fmla="*/ 317354 w 400050"/>
              <a:gd name="connsiteY2" fmla="*/ 7487 h 381000"/>
              <a:gd name="connsiteX3" fmla="*/ 379514 w 400050"/>
              <a:gd name="connsiteY3" fmla="*/ 122320 h 381000"/>
              <a:gd name="connsiteX4" fmla="*/ 380238 w 400050"/>
              <a:gd name="connsiteY4" fmla="*/ 124092 h 381000"/>
              <a:gd name="connsiteX5" fmla="*/ 380467 w 400050"/>
              <a:gd name="connsiteY5" fmla="*/ 124854 h 381000"/>
              <a:gd name="connsiteX6" fmla="*/ 380848 w 400050"/>
              <a:gd name="connsiteY6" fmla="*/ 126797 h 381000"/>
              <a:gd name="connsiteX7" fmla="*/ 380962 w 400050"/>
              <a:gd name="connsiteY7" fmla="*/ 128588 h 381000"/>
              <a:gd name="connsiteX8" fmla="*/ 380448 w 400050"/>
              <a:gd name="connsiteY8" fmla="*/ 132398 h 381000"/>
              <a:gd name="connsiteX9" fmla="*/ 379552 w 400050"/>
              <a:gd name="connsiteY9" fmla="*/ 134779 h 381000"/>
              <a:gd name="connsiteX10" fmla="*/ 378828 w 400050"/>
              <a:gd name="connsiteY10" fmla="*/ 136093 h 381000"/>
              <a:gd name="connsiteX11" fmla="*/ 378066 w 400050"/>
              <a:gd name="connsiteY11" fmla="*/ 137198 h 381000"/>
              <a:gd name="connsiteX12" fmla="*/ 377400 w 400050"/>
              <a:gd name="connsiteY12" fmla="*/ 138036 h 381000"/>
              <a:gd name="connsiteX13" fmla="*/ 377762 w 400050"/>
              <a:gd name="connsiteY13" fmla="*/ 137560 h 381000"/>
              <a:gd name="connsiteX14" fmla="*/ 363188 w 400050"/>
              <a:gd name="connsiteY14" fmla="*/ 154095 h 381000"/>
              <a:gd name="connsiteX15" fmla="*/ 304800 w 400050"/>
              <a:gd name="connsiteY15" fmla="*/ 123825 h 381000"/>
              <a:gd name="connsiteX16" fmla="*/ 256223 w 400050"/>
              <a:gd name="connsiteY16" fmla="*/ 142875 h 381000"/>
              <a:gd name="connsiteX17" fmla="*/ 133312 w 400050"/>
              <a:gd name="connsiteY17" fmla="*/ 142875 h 381000"/>
              <a:gd name="connsiteX18" fmla="*/ 190462 w 400050"/>
              <a:gd name="connsiteY18" fmla="*/ 289312 h 381000"/>
              <a:gd name="connsiteX19" fmla="*/ 191091 w 400050"/>
              <a:gd name="connsiteY19" fmla="*/ 287750 h 381000"/>
              <a:gd name="connsiteX20" fmla="*/ 190500 w 400050"/>
              <a:gd name="connsiteY20" fmla="*/ 295275 h 381000"/>
              <a:gd name="connsiteX21" fmla="*/ 190500 w 400050"/>
              <a:gd name="connsiteY21" fmla="*/ 304800 h 381000"/>
              <a:gd name="connsiteX22" fmla="*/ 198596 w 400050"/>
              <a:gd name="connsiteY22" fmla="*/ 340462 h 381000"/>
              <a:gd name="connsiteX23" fmla="*/ 196196 w 400050"/>
              <a:gd name="connsiteY23" fmla="*/ 341757 h 381000"/>
              <a:gd name="connsiteX24" fmla="*/ 194329 w 400050"/>
              <a:gd name="connsiteY24" fmla="*/ 342386 h 381000"/>
              <a:gd name="connsiteX25" fmla="*/ 192843 w 400050"/>
              <a:gd name="connsiteY25" fmla="*/ 342710 h 381000"/>
              <a:gd name="connsiteX26" fmla="*/ 190500 w 400050"/>
              <a:gd name="connsiteY26" fmla="*/ 342900 h 381000"/>
              <a:gd name="connsiteX27" fmla="*/ 188595 w 400050"/>
              <a:gd name="connsiteY27" fmla="*/ 342786 h 381000"/>
              <a:gd name="connsiteX28" fmla="*/ 186347 w 400050"/>
              <a:gd name="connsiteY28" fmla="*/ 342290 h 381000"/>
              <a:gd name="connsiteX29" fmla="*/ 183032 w 400050"/>
              <a:gd name="connsiteY29" fmla="*/ 340843 h 381000"/>
              <a:gd name="connsiteX30" fmla="*/ 182861 w 400050"/>
              <a:gd name="connsiteY30" fmla="*/ 340709 h 381000"/>
              <a:gd name="connsiteX31" fmla="*/ 180384 w 400050"/>
              <a:gd name="connsiteY31" fmla="*/ 338728 h 381000"/>
              <a:gd name="connsiteX32" fmla="*/ 3410 w 400050"/>
              <a:gd name="connsiteY32" fmla="*/ 137827 h 381000"/>
              <a:gd name="connsiteX33" fmla="*/ 2915 w 400050"/>
              <a:gd name="connsiteY33" fmla="*/ 137217 h 381000"/>
              <a:gd name="connsiteX34" fmla="*/ 2153 w 400050"/>
              <a:gd name="connsiteY34" fmla="*/ 136093 h 381000"/>
              <a:gd name="connsiteX35" fmla="*/ 133 w 400050"/>
              <a:gd name="connsiteY35" fmla="*/ 130359 h 381000"/>
              <a:gd name="connsiteX36" fmla="*/ 0 w 400050"/>
              <a:gd name="connsiteY36" fmla="*/ 128588 h 381000"/>
              <a:gd name="connsiteX37" fmla="*/ 57 w 400050"/>
              <a:gd name="connsiteY37" fmla="*/ 127330 h 381000"/>
              <a:gd name="connsiteX38" fmla="*/ 305 w 400050"/>
              <a:gd name="connsiteY38" fmla="*/ 125635 h 381000"/>
              <a:gd name="connsiteX39" fmla="*/ 762 w 400050"/>
              <a:gd name="connsiteY39" fmla="*/ 123996 h 381000"/>
              <a:gd name="connsiteX40" fmla="*/ 1181 w 400050"/>
              <a:gd name="connsiteY40" fmla="*/ 122873 h 381000"/>
              <a:gd name="connsiteX41" fmla="*/ 1714 w 400050"/>
              <a:gd name="connsiteY41" fmla="*/ 121787 h 381000"/>
              <a:gd name="connsiteX42" fmla="*/ 63627 w 400050"/>
              <a:gd name="connsiteY42" fmla="*/ 7487 h 381000"/>
              <a:gd name="connsiteX43" fmla="*/ 74238 w 400050"/>
              <a:gd name="connsiteY43" fmla="*/ 133 h 381000"/>
              <a:gd name="connsiteX44" fmla="*/ 76181 w 400050"/>
              <a:gd name="connsiteY44" fmla="*/ 0 h 381000"/>
              <a:gd name="connsiteX45" fmla="*/ 304781 w 400050"/>
              <a:gd name="connsiteY45" fmla="*/ 0 h 381000"/>
              <a:gd name="connsiteX46" fmla="*/ 102660 w 400050"/>
              <a:gd name="connsiteY46" fmla="*/ 142875 h 381000"/>
              <a:gd name="connsiteX47" fmla="*/ 45891 w 400050"/>
              <a:gd name="connsiteY47" fmla="*/ 142875 h 381000"/>
              <a:gd name="connsiteX48" fmla="*/ 147828 w 400050"/>
              <a:gd name="connsiteY48" fmla="*/ 258585 h 381000"/>
              <a:gd name="connsiteX49" fmla="*/ 102660 w 400050"/>
              <a:gd name="connsiteY49" fmla="*/ 142875 h 381000"/>
              <a:gd name="connsiteX50" fmla="*/ 132798 w 400050"/>
              <a:gd name="connsiteY50" fmla="*/ 28575 h 381000"/>
              <a:gd name="connsiteX51" fmla="*/ 84677 w 400050"/>
              <a:gd name="connsiteY51" fmla="*/ 28575 h 381000"/>
              <a:gd name="connsiteX52" fmla="*/ 38233 w 400050"/>
              <a:gd name="connsiteY52" fmla="*/ 114300 h 381000"/>
              <a:gd name="connsiteX53" fmla="*/ 105366 w 400050"/>
              <a:gd name="connsiteY53" fmla="*/ 114300 h 381000"/>
              <a:gd name="connsiteX54" fmla="*/ 132798 w 400050"/>
              <a:gd name="connsiteY54" fmla="*/ 28575 h 381000"/>
              <a:gd name="connsiteX55" fmla="*/ 218142 w 400050"/>
              <a:gd name="connsiteY55" fmla="*/ 28575 h 381000"/>
              <a:gd name="connsiteX56" fmla="*/ 162801 w 400050"/>
              <a:gd name="connsiteY56" fmla="*/ 28575 h 381000"/>
              <a:gd name="connsiteX57" fmla="*/ 135350 w 400050"/>
              <a:gd name="connsiteY57" fmla="*/ 114300 h 381000"/>
              <a:gd name="connsiteX58" fmla="*/ 245555 w 400050"/>
              <a:gd name="connsiteY58" fmla="*/ 114300 h 381000"/>
              <a:gd name="connsiteX59" fmla="*/ 218123 w 400050"/>
              <a:gd name="connsiteY59" fmla="*/ 28575 h 381000"/>
              <a:gd name="connsiteX60" fmla="*/ 296247 w 400050"/>
              <a:gd name="connsiteY60" fmla="*/ 28575 h 381000"/>
              <a:gd name="connsiteX61" fmla="*/ 248145 w 400050"/>
              <a:gd name="connsiteY61" fmla="*/ 28575 h 381000"/>
              <a:gd name="connsiteX62" fmla="*/ 275577 w 400050"/>
              <a:gd name="connsiteY62" fmla="*/ 114300 h 381000"/>
              <a:gd name="connsiteX63" fmla="*/ 342671 w 400050"/>
              <a:gd name="connsiteY63" fmla="*/ 114300 h 381000"/>
              <a:gd name="connsiteX64" fmla="*/ 296266 w 400050"/>
              <a:gd name="connsiteY64" fmla="*/ 28575 h 381000"/>
              <a:gd name="connsiteX65" fmla="*/ 342900 w 400050"/>
              <a:gd name="connsiteY65" fmla="*/ 159315 h 381000"/>
              <a:gd name="connsiteX66" fmla="*/ 357188 w 400050"/>
              <a:gd name="connsiteY66" fmla="*/ 195263 h 381000"/>
              <a:gd name="connsiteX67" fmla="*/ 304810 w 400050"/>
              <a:gd name="connsiteY67" fmla="*/ 247660 h 381000"/>
              <a:gd name="connsiteX68" fmla="*/ 252413 w 400050"/>
              <a:gd name="connsiteY68" fmla="*/ 195280 h 381000"/>
              <a:gd name="connsiteX69" fmla="*/ 304790 w 400050"/>
              <a:gd name="connsiteY69" fmla="*/ 142885 h 381000"/>
              <a:gd name="connsiteX70" fmla="*/ 342900 w 400050"/>
              <a:gd name="connsiteY70" fmla="*/ 159315 h 381000"/>
              <a:gd name="connsiteX71" fmla="*/ 236449 w 400050"/>
              <a:gd name="connsiteY71" fmla="*/ 171450 h 381000"/>
              <a:gd name="connsiteX72" fmla="*/ 237420 w 400050"/>
              <a:gd name="connsiteY72" fmla="*/ 171450 h 381000"/>
              <a:gd name="connsiteX73" fmla="*/ 233363 w 400050"/>
              <a:gd name="connsiteY73" fmla="*/ 195263 h 381000"/>
              <a:gd name="connsiteX74" fmla="*/ 243516 w 400050"/>
              <a:gd name="connsiteY74" fmla="*/ 231991 h 381000"/>
              <a:gd name="connsiteX75" fmla="*/ 237420 w 400050"/>
              <a:gd name="connsiteY75" fmla="*/ 247650 h 381000"/>
              <a:gd name="connsiteX76" fmla="*/ 198406 w 400050"/>
              <a:gd name="connsiteY76" fmla="*/ 268986 h 381000"/>
              <a:gd name="connsiteX77" fmla="*/ 236449 w 400050"/>
              <a:gd name="connsiteY77" fmla="*/ 171450 h 381000"/>
              <a:gd name="connsiteX78" fmla="*/ 209550 w 400050"/>
              <a:gd name="connsiteY78" fmla="*/ 295275 h 381000"/>
              <a:gd name="connsiteX79" fmla="*/ 238125 w 400050"/>
              <a:gd name="connsiteY79" fmla="*/ 266700 h 381000"/>
              <a:gd name="connsiteX80" fmla="*/ 371475 w 400050"/>
              <a:gd name="connsiteY80" fmla="*/ 266700 h 381000"/>
              <a:gd name="connsiteX81" fmla="*/ 400050 w 400050"/>
              <a:gd name="connsiteY81" fmla="*/ 295275 h 381000"/>
              <a:gd name="connsiteX82" fmla="*/ 400050 w 400050"/>
              <a:gd name="connsiteY82" fmla="*/ 304800 h 381000"/>
              <a:gd name="connsiteX83" fmla="*/ 304800 w 400050"/>
              <a:gd name="connsiteY83" fmla="*/ 381000 h 381000"/>
              <a:gd name="connsiteX84" fmla="*/ 212884 w 400050"/>
              <a:gd name="connsiteY84" fmla="*/ 324803 h 381000"/>
              <a:gd name="connsiteX85" fmla="*/ 209550 w 400050"/>
              <a:gd name="connsiteY85" fmla="*/ 304800 h 381000"/>
              <a:gd name="connsiteX86" fmla="*/ 209550 w 400050"/>
              <a:gd name="connsiteY86" fmla="*/ 2952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00050" h="381000">
                <a:moveTo>
                  <a:pt x="304781" y="0"/>
                </a:moveTo>
                <a:cubicBezTo>
                  <a:pt x="309332" y="-3"/>
                  <a:pt x="313613" y="2162"/>
                  <a:pt x="316306" y="5829"/>
                </a:cubicBezTo>
                <a:lnTo>
                  <a:pt x="317354" y="7487"/>
                </a:lnTo>
                <a:lnTo>
                  <a:pt x="379514" y="122320"/>
                </a:lnTo>
                <a:lnTo>
                  <a:pt x="380238" y="124092"/>
                </a:lnTo>
                <a:lnTo>
                  <a:pt x="380467" y="124854"/>
                </a:lnTo>
                <a:lnTo>
                  <a:pt x="380848" y="126797"/>
                </a:lnTo>
                <a:lnTo>
                  <a:pt x="380962" y="128588"/>
                </a:lnTo>
                <a:cubicBezTo>
                  <a:pt x="380964" y="129875"/>
                  <a:pt x="380790" y="131156"/>
                  <a:pt x="380448" y="132398"/>
                </a:cubicBezTo>
                <a:lnTo>
                  <a:pt x="379552" y="134779"/>
                </a:lnTo>
                <a:lnTo>
                  <a:pt x="378828" y="136093"/>
                </a:lnTo>
                <a:cubicBezTo>
                  <a:pt x="378590" y="136472"/>
                  <a:pt x="378337" y="136842"/>
                  <a:pt x="378066" y="137198"/>
                </a:cubicBezTo>
                <a:cubicBezTo>
                  <a:pt x="377855" y="137486"/>
                  <a:pt x="377632" y="137766"/>
                  <a:pt x="377400" y="138036"/>
                </a:cubicBezTo>
                <a:lnTo>
                  <a:pt x="377762" y="137560"/>
                </a:lnTo>
                <a:lnTo>
                  <a:pt x="363188" y="154095"/>
                </a:lnTo>
                <a:cubicBezTo>
                  <a:pt x="349815" y="135101"/>
                  <a:pt x="328030" y="123807"/>
                  <a:pt x="304800" y="123825"/>
                </a:cubicBezTo>
                <a:cubicBezTo>
                  <a:pt x="286036" y="123825"/>
                  <a:pt x="268986" y="131064"/>
                  <a:pt x="256223" y="142875"/>
                </a:cubicBezTo>
                <a:lnTo>
                  <a:pt x="133312" y="142875"/>
                </a:lnTo>
                <a:lnTo>
                  <a:pt x="190462" y="289312"/>
                </a:lnTo>
                <a:lnTo>
                  <a:pt x="191091" y="287750"/>
                </a:lnTo>
                <a:cubicBezTo>
                  <a:pt x="190710" y="290189"/>
                  <a:pt x="190500" y="292703"/>
                  <a:pt x="190500" y="295275"/>
                </a:cubicBezTo>
                <a:lnTo>
                  <a:pt x="190500" y="304800"/>
                </a:lnTo>
                <a:cubicBezTo>
                  <a:pt x="190500" y="317202"/>
                  <a:pt x="193319" y="329298"/>
                  <a:pt x="198596" y="340462"/>
                </a:cubicBezTo>
                <a:cubicBezTo>
                  <a:pt x="197840" y="340972"/>
                  <a:pt x="197036" y="341405"/>
                  <a:pt x="196196" y="341757"/>
                </a:cubicBezTo>
                <a:lnTo>
                  <a:pt x="194329" y="342386"/>
                </a:lnTo>
                <a:lnTo>
                  <a:pt x="192843" y="342710"/>
                </a:lnTo>
                <a:lnTo>
                  <a:pt x="190500" y="342900"/>
                </a:lnTo>
                <a:lnTo>
                  <a:pt x="188595" y="342786"/>
                </a:lnTo>
                <a:lnTo>
                  <a:pt x="186347" y="342290"/>
                </a:lnTo>
                <a:cubicBezTo>
                  <a:pt x="185183" y="341957"/>
                  <a:pt x="184069" y="341469"/>
                  <a:pt x="183032" y="340843"/>
                </a:cubicBezTo>
                <a:lnTo>
                  <a:pt x="182861" y="340709"/>
                </a:lnTo>
                <a:cubicBezTo>
                  <a:pt x="181956" y="340153"/>
                  <a:pt x="181126" y="339488"/>
                  <a:pt x="180384" y="338728"/>
                </a:cubicBezTo>
                <a:lnTo>
                  <a:pt x="3410" y="137827"/>
                </a:lnTo>
                <a:lnTo>
                  <a:pt x="2915" y="137217"/>
                </a:lnTo>
                <a:lnTo>
                  <a:pt x="2153" y="136093"/>
                </a:lnTo>
                <a:cubicBezTo>
                  <a:pt x="1073" y="134350"/>
                  <a:pt x="384" y="132394"/>
                  <a:pt x="133" y="130359"/>
                </a:cubicBezTo>
                <a:lnTo>
                  <a:pt x="0" y="128588"/>
                </a:lnTo>
                <a:lnTo>
                  <a:pt x="57" y="127330"/>
                </a:lnTo>
                <a:lnTo>
                  <a:pt x="305" y="125635"/>
                </a:lnTo>
                <a:cubicBezTo>
                  <a:pt x="423" y="125080"/>
                  <a:pt x="576" y="124533"/>
                  <a:pt x="762" y="123996"/>
                </a:cubicBezTo>
                <a:lnTo>
                  <a:pt x="1181" y="122873"/>
                </a:lnTo>
                <a:lnTo>
                  <a:pt x="1714" y="121787"/>
                </a:lnTo>
                <a:lnTo>
                  <a:pt x="63627" y="7487"/>
                </a:lnTo>
                <a:cubicBezTo>
                  <a:pt x="65792" y="3486"/>
                  <a:pt x="69732" y="756"/>
                  <a:pt x="74238" y="133"/>
                </a:cubicBezTo>
                <a:lnTo>
                  <a:pt x="76181" y="0"/>
                </a:lnTo>
                <a:lnTo>
                  <a:pt x="304781" y="0"/>
                </a:lnTo>
                <a:close/>
                <a:moveTo>
                  <a:pt x="102660" y="142875"/>
                </a:moveTo>
                <a:lnTo>
                  <a:pt x="45891" y="142875"/>
                </a:lnTo>
                <a:lnTo>
                  <a:pt x="147828" y="258585"/>
                </a:lnTo>
                <a:lnTo>
                  <a:pt x="102660" y="142875"/>
                </a:lnTo>
                <a:close/>
                <a:moveTo>
                  <a:pt x="132798" y="28575"/>
                </a:moveTo>
                <a:lnTo>
                  <a:pt x="84677" y="28575"/>
                </a:lnTo>
                <a:lnTo>
                  <a:pt x="38233" y="114300"/>
                </a:lnTo>
                <a:lnTo>
                  <a:pt x="105366" y="114300"/>
                </a:lnTo>
                <a:lnTo>
                  <a:pt x="132798" y="28575"/>
                </a:lnTo>
                <a:close/>
                <a:moveTo>
                  <a:pt x="218142" y="28575"/>
                </a:moveTo>
                <a:lnTo>
                  <a:pt x="162801" y="28575"/>
                </a:lnTo>
                <a:lnTo>
                  <a:pt x="135350" y="114300"/>
                </a:lnTo>
                <a:lnTo>
                  <a:pt x="245555" y="114300"/>
                </a:lnTo>
                <a:lnTo>
                  <a:pt x="218123" y="28575"/>
                </a:lnTo>
                <a:close/>
                <a:moveTo>
                  <a:pt x="296247" y="28575"/>
                </a:moveTo>
                <a:lnTo>
                  <a:pt x="248145" y="28575"/>
                </a:lnTo>
                <a:lnTo>
                  <a:pt x="275577" y="114300"/>
                </a:lnTo>
                <a:lnTo>
                  <a:pt x="342671" y="114300"/>
                </a:lnTo>
                <a:lnTo>
                  <a:pt x="296266" y="28575"/>
                </a:lnTo>
                <a:close/>
                <a:moveTo>
                  <a:pt x="342900" y="159315"/>
                </a:moveTo>
                <a:cubicBezTo>
                  <a:pt x="352095" y="169023"/>
                  <a:pt x="357210" y="181891"/>
                  <a:pt x="357188" y="195263"/>
                </a:cubicBezTo>
                <a:cubicBezTo>
                  <a:pt x="357193" y="224196"/>
                  <a:pt x="333741" y="247654"/>
                  <a:pt x="304810" y="247660"/>
                </a:cubicBezTo>
                <a:cubicBezTo>
                  <a:pt x="275876" y="247663"/>
                  <a:pt x="252418" y="224213"/>
                  <a:pt x="252413" y="195280"/>
                </a:cubicBezTo>
                <a:cubicBezTo>
                  <a:pt x="252407" y="166347"/>
                  <a:pt x="275859" y="142888"/>
                  <a:pt x="304790" y="142885"/>
                </a:cubicBezTo>
                <a:cubicBezTo>
                  <a:pt x="319215" y="142881"/>
                  <a:pt x="333000" y="148826"/>
                  <a:pt x="342900" y="159315"/>
                </a:cubicBezTo>
                <a:close/>
                <a:moveTo>
                  <a:pt x="236449" y="171450"/>
                </a:moveTo>
                <a:lnTo>
                  <a:pt x="237420" y="171450"/>
                </a:lnTo>
                <a:cubicBezTo>
                  <a:pt x="234723" y="179099"/>
                  <a:pt x="233351" y="187153"/>
                  <a:pt x="233363" y="195263"/>
                </a:cubicBezTo>
                <a:cubicBezTo>
                  <a:pt x="233363" y="208693"/>
                  <a:pt x="237077" y="221266"/>
                  <a:pt x="243516" y="231991"/>
                </a:cubicBezTo>
                <a:lnTo>
                  <a:pt x="237420" y="247650"/>
                </a:lnTo>
                <a:cubicBezTo>
                  <a:pt x="221689" y="247875"/>
                  <a:pt x="207083" y="255862"/>
                  <a:pt x="198406" y="268986"/>
                </a:cubicBezTo>
                <a:lnTo>
                  <a:pt x="236449" y="171450"/>
                </a:lnTo>
                <a:close/>
                <a:moveTo>
                  <a:pt x="209550" y="295275"/>
                </a:moveTo>
                <a:cubicBezTo>
                  <a:pt x="209550" y="279494"/>
                  <a:pt x="222344" y="266700"/>
                  <a:pt x="238125" y="266700"/>
                </a:cubicBezTo>
                <a:lnTo>
                  <a:pt x="371475" y="266700"/>
                </a:lnTo>
                <a:cubicBezTo>
                  <a:pt x="387256" y="266700"/>
                  <a:pt x="400050" y="279494"/>
                  <a:pt x="400050" y="295275"/>
                </a:cubicBezTo>
                <a:lnTo>
                  <a:pt x="400050" y="304800"/>
                </a:lnTo>
                <a:cubicBezTo>
                  <a:pt x="400050" y="342348"/>
                  <a:pt x="364617" y="381000"/>
                  <a:pt x="304800" y="381000"/>
                </a:cubicBezTo>
                <a:cubicBezTo>
                  <a:pt x="255651" y="381000"/>
                  <a:pt x="222999" y="354940"/>
                  <a:pt x="212884" y="324803"/>
                </a:cubicBezTo>
                <a:cubicBezTo>
                  <a:pt x="210699" y="318360"/>
                  <a:pt x="209573" y="311605"/>
                  <a:pt x="209550" y="304800"/>
                </a:cubicBezTo>
                <a:lnTo>
                  <a:pt x="209550" y="295275"/>
                </a:lnTo>
                <a:close/>
              </a:path>
            </a:pathLst>
          </a:custGeom>
          <a:gradFill flip="none" rotWithShape="1">
            <a:gsLst>
              <a:gs pos="0">
                <a:schemeClr val="accent1"/>
              </a:gs>
              <a:gs pos="100000">
                <a:srgbClr val="9F51DE"/>
              </a:gs>
            </a:gsLst>
            <a:lin ang="2700000" scaled="1"/>
            <a:tileRect/>
          </a:gradFill>
          <a:ln w="1666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55" name="Freeform: Shape 54">
            <a:extLst>
              <a:ext uri="{FF2B5EF4-FFF2-40B4-BE49-F238E27FC236}">
                <a16:creationId xmlns:a16="http://schemas.microsoft.com/office/drawing/2014/main" id="{5FFAB9D1-D4A4-A937-3271-E1C3B9CAD2F2}"/>
              </a:ext>
            </a:extLst>
          </p:cNvPr>
          <p:cNvSpPr>
            <a:spLocks/>
          </p:cNvSpPr>
          <p:nvPr/>
        </p:nvSpPr>
        <p:spPr bwMode="auto">
          <a:xfrm>
            <a:off x="3945199" y="4990723"/>
            <a:ext cx="7515281" cy="944200"/>
          </a:xfrm>
          <a:custGeom>
            <a:avLst/>
            <a:gdLst>
              <a:gd name="connsiteX0" fmla="*/ 157370 w 9086795"/>
              <a:gd name="connsiteY0" fmla="*/ 0 h 1287991"/>
              <a:gd name="connsiteX1" fmla="*/ 2833426 w 9086795"/>
              <a:gd name="connsiteY1" fmla="*/ 0 h 1287991"/>
              <a:gd name="connsiteX2" fmla="*/ 2990796 w 9086795"/>
              <a:gd name="connsiteY2" fmla="*/ 157370 h 1287991"/>
              <a:gd name="connsiteX3" fmla="*/ 2990796 w 9086795"/>
              <a:gd name="connsiteY3" fmla="*/ 786830 h 1287991"/>
              <a:gd name="connsiteX4" fmla="*/ 2990796 w 9086795"/>
              <a:gd name="connsiteY4" fmla="*/ 786832 h 1287991"/>
              <a:gd name="connsiteX5" fmla="*/ 3003162 w 9086795"/>
              <a:gd name="connsiteY5" fmla="*/ 848086 h 1287991"/>
              <a:gd name="connsiteX6" fmla="*/ 3148165 w 9086795"/>
              <a:gd name="connsiteY6" fmla="*/ 944200 h 1287991"/>
              <a:gd name="connsiteX7" fmla="*/ 8667806 w 9086795"/>
              <a:gd name="connsiteY7" fmla="*/ 944200 h 1287991"/>
              <a:gd name="connsiteX8" fmla="*/ 8825176 w 9086795"/>
              <a:gd name="connsiteY8" fmla="*/ 786830 h 1287991"/>
              <a:gd name="connsiteX9" fmla="*/ 8825176 w 9086795"/>
              <a:gd name="connsiteY9" fmla="*/ 343791 h 1287991"/>
              <a:gd name="connsiteX10" fmla="*/ 8929425 w 9086795"/>
              <a:gd name="connsiteY10" fmla="*/ 343791 h 1287991"/>
              <a:gd name="connsiteX11" fmla="*/ 9086795 w 9086795"/>
              <a:gd name="connsiteY11" fmla="*/ 501161 h 1287991"/>
              <a:gd name="connsiteX12" fmla="*/ 9086795 w 9086795"/>
              <a:gd name="connsiteY12" fmla="*/ 1130621 h 1287991"/>
              <a:gd name="connsiteX13" fmla="*/ 8929425 w 9086795"/>
              <a:gd name="connsiteY13" fmla="*/ 1287991 h 1287991"/>
              <a:gd name="connsiteX14" fmla="*/ 2886547 w 9086795"/>
              <a:gd name="connsiteY14" fmla="*/ 1287991 h 1287991"/>
              <a:gd name="connsiteX15" fmla="*/ 2729177 w 9086795"/>
              <a:gd name="connsiteY15" fmla="*/ 1130621 h 1287991"/>
              <a:gd name="connsiteX16" fmla="*/ 2729177 w 9086795"/>
              <a:gd name="connsiteY16" fmla="*/ 944200 h 1287991"/>
              <a:gd name="connsiteX17" fmla="*/ 157370 w 9086795"/>
              <a:gd name="connsiteY17" fmla="*/ 944200 h 1287991"/>
              <a:gd name="connsiteX18" fmla="*/ 0 w 9086795"/>
              <a:gd name="connsiteY18" fmla="*/ 786830 h 1287991"/>
              <a:gd name="connsiteX19" fmla="*/ 0 w 9086795"/>
              <a:gd name="connsiteY19" fmla="*/ 157370 h 1287991"/>
              <a:gd name="connsiteX20" fmla="*/ 157370 w 9086795"/>
              <a:gd name="connsiteY20" fmla="*/ 0 h 1287991"/>
              <a:gd name="connsiteX0" fmla="*/ 2729177 w 9086795"/>
              <a:gd name="connsiteY0" fmla="*/ 944200 h 1287991"/>
              <a:gd name="connsiteX1" fmla="*/ 157370 w 9086795"/>
              <a:gd name="connsiteY1" fmla="*/ 944200 h 1287991"/>
              <a:gd name="connsiteX2" fmla="*/ 0 w 9086795"/>
              <a:gd name="connsiteY2" fmla="*/ 786830 h 1287991"/>
              <a:gd name="connsiteX3" fmla="*/ 0 w 9086795"/>
              <a:gd name="connsiteY3" fmla="*/ 157370 h 1287991"/>
              <a:gd name="connsiteX4" fmla="*/ 157370 w 9086795"/>
              <a:gd name="connsiteY4" fmla="*/ 0 h 1287991"/>
              <a:gd name="connsiteX5" fmla="*/ 2833426 w 9086795"/>
              <a:gd name="connsiteY5" fmla="*/ 0 h 1287991"/>
              <a:gd name="connsiteX6" fmla="*/ 2990796 w 9086795"/>
              <a:gd name="connsiteY6" fmla="*/ 157370 h 1287991"/>
              <a:gd name="connsiteX7" fmla="*/ 2990796 w 9086795"/>
              <a:gd name="connsiteY7" fmla="*/ 786830 h 1287991"/>
              <a:gd name="connsiteX8" fmla="*/ 2990796 w 9086795"/>
              <a:gd name="connsiteY8" fmla="*/ 786832 h 1287991"/>
              <a:gd name="connsiteX9" fmla="*/ 3003162 w 9086795"/>
              <a:gd name="connsiteY9" fmla="*/ 848086 h 1287991"/>
              <a:gd name="connsiteX10" fmla="*/ 3148165 w 9086795"/>
              <a:gd name="connsiteY10" fmla="*/ 944200 h 1287991"/>
              <a:gd name="connsiteX11" fmla="*/ 8667806 w 9086795"/>
              <a:gd name="connsiteY11" fmla="*/ 944200 h 1287991"/>
              <a:gd name="connsiteX12" fmla="*/ 8825176 w 9086795"/>
              <a:gd name="connsiteY12" fmla="*/ 786830 h 1287991"/>
              <a:gd name="connsiteX13" fmla="*/ 8825176 w 9086795"/>
              <a:gd name="connsiteY13" fmla="*/ 343791 h 1287991"/>
              <a:gd name="connsiteX14" fmla="*/ 8929425 w 9086795"/>
              <a:gd name="connsiteY14" fmla="*/ 343791 h 1287991"/>
              <a:gd name="connsiteX15" fmla="*/ 9086795 w 9086795"/>
              <a:gd name="connsiteY15" fmla="*/ 501161 h 1287991"/>
              <a:gd name="connsiteX16" fmla="*/ 9086795 w 9086795"/>
              <a:gd name="connsiteY16" fmla="*/ 1130621 h 1287991"/>
              <a:gd name="connsiteX17" fmla="*/ 8929425 w 9086795"/>
              <a:gd name="connsiteY17" fmla="*/ 1287991 h 1287991"/>
              <a:gd name="connsiteX18" fmla="*/ 2886547 w 9086795"/>
              <a:gd name="connsiteY18" fmla="*/ 1287991 h 1287991"/>
              <a:gd name="connsiteX19" fmla="*/ 2729177 w 9086795"/>
              <a:gd name="connsiteY19" fmla="*/ 1130621 h 1287991"/>
              <a:gd name="connsiteX20" fmla="*/ 2820617 w 9086795"/>
              <a:gd name="connsiteY20" fmla="*/ 1035640 h 1287991"/>
              <a:gd name="connsiteX0" fmla="*/ 2729177 w 9086795"/>
              <a:gd name="connsiteY0" fmla="*/ 944200 h 1287991"/>
              <a:gd name="connsiteX1" fmla="*/ 157370 w 9086795"/>
              <a:gd name="connsiteY1" fmla="*/ 944200 h 1287991"/>
              <a:gd name="connsiteX2" fmla="*/ 0 w 9086795"/>
              <a:gd name="connsiteY2" fmla="*/ 786830 h 1287991"/>
              <a:gd name="connsiteX3" fmla="*/ 0 w 9086795"/>
              <a:gd name="connsiteY3" fmla="*/ 157370 h 1287991"/>
              <a:gd name="connsiteX4" fmla="*/ 157370 w 9086795"/>
              <a:gd name="connsiteY4" fmla="*/ 0 h 1287991"/>
              <a:gd name="connsiteX5" fmla="*/ 2833426 w 9086795"/>
              <a:gd name="connsiteY5" fmla="*/ 0 h 1287991"/>
              <a:gd name="connsiteX6" fmla="*/ 2990796 w 9086795"/>
              <a:gd name="connsiteY6" fmla="*/ 157370 h 1287991"/>
              <a:gd name="connsiteX7" fmla="*/ 2990796 w 9086795"/>
              <a:gd name="connsiteY7" fmla="*/ 786830 h 1287991"/>
              <a:gd name="connsiteX8" fmla="*/ 2990796 w 9086795"/>
              <a:gd name="connsiteY8" fmla="*/ 786832 h 1287991"/>
              <a:gd name="connsiteX9" fmla="*/ 3003162 w 9086795"/>
              <a:gd name="connsiteY9" fmla="*/ 848086 h 1287991"/>
              <a:gd name="connsiteX10" fmla="*/ 3148165 w 9086795"/>
              <a:gd name="connsiteY10" fmla="*/ 944200 h 1287991"/>
              <a:gd name="connsiteX11" fmla="*/ 8667806 w 9086795"/>
              <a:gd name="connsiteY11" fmla="*/ 944200 h 1287991"/>
              <a:gd name="connsiteX12" fmla="*/ 8825176 w 9086795"/>
              <a:gd name="connsiteY12" fmla="*/ 786830 h 1287991"/>
              <a:gd name="connsiteX13" fmla="*/ 8825176 w 9086795"/>
              <a:gd name="connsiteY13" fmla="*/ 343791 h 1287991"/>
              <a:gd name="connsiteX14" fmla="*/ 8929425 w 9086795"/>
              <a:gd name="connsiteY14" fmla="*/ 343791 h 1287991"/>
              <a:gd name="connsiteX15" fmla="*/ 9086795 w 9086795"/>
              <a:gd name="connsiteY15" fmla="*/ 501161 h 1287991"/>
              <a:gd name="connsiteX16" fmla="*/ 9086795 w 9086795"/>
              <a:gd name="connsiteY16" fmla="*/ 1130621 h 1287991"/>
              <a:gd name="connsiteX17" fmla="*/ 8929425 w 9086795"/>
              <a:gd name="connsiteY17" fmla="*/ 1287991 h 1287991"/>
              <a:gd name="connsiteX18" fmla="*/ 2886547 w 9086795"/>
              <a:gd name="connsiteY18" fmla="*/ 1287991 h 1287991"/>
              <a:gd name="connsiteX19" fmla="*/ 2729177 w 9086795"/>
              <a:gd name="connsiteY19" fmla="*/ 1130621 h 1287991"/>
              <a:gd name="connsiteX0" fmla="*/ 2729177 w 9086795"/>
              <a:gd name="connsiteY0" fmla="*/ 944200 h 1287991"/>
              <a:gd name="connsiteX1" fmla="*/ 157370 w 9086795"/>
              <a:gd name="connsiteY1" fmla="*/ 944200 h 1287991"/>
              <a:gd name="connsiteX2" fmla="*/ 0 w 9086795"/>
              <a:gd name="connsiteY2" fmla="*/ 786830 h 1287991"/>
              <a:gd name="connsiteX3" fmla="*/ 0 w 9086795"/>
              <a:gd name="connsiteY3" fmla="*/ 157370 h 1287991"/>
              <a:gd name="connsiteX4" fmla="*/ 157370 w 9086795"/>
              <a:gd name="connsiteY4" fmla="*/ 0 h 1287991"/>
              <a:gd name="connsiteX5" fmla="*/ 2833426 w 9086795"/>
              <a:gd name="connsiteY5" fmla="*/ 0 h 1287991"/>
              <a:gd name="connsiteX6" fmla="*/ 2990796 w 9086795"/>
              <a:gd name="connsiteY6" fmla="*/ 157370 h 1287991"/>
              <a:gd name="connsiteX7" fmla="*/ 2990796 w 9086795"/>
              <a:gd name="connsiteY7" fmla="*/ 786830 h 1287991"/>
              <a:gd name="connsiteX8" fmla="*/ 2990796 w 9086795"/>
              <a:gd name="connsiteY8" fmla="*/ 786832 h 1287991"/>
              <a:gd name="connsiteX9" fmla="*/ 3003162 w 9086795"/>
              <a:gd name="connsiteY9" fmla="*/ 848086 h 1287991"/>
              <a:gd name="connsiteX10" fmla="*/ 3148165 w 9086795"/>
              <a:gd name="connsiteY10" fmla="*/ 944200 h 1287991"/>
              <a:gd name="connsiteX11" fmla="*/ 8667806 w 9086795"/>
              <a:gd name="connsiteY11" fmla="*/ 944200 h 1287991"/>
              <a:gd name="connsiteX12" fmla="*/ 8825176 w 9086795"/>
              <a:gd name="connsiteY12" fmla="*/ 786830 h 1287991"/>
              <a:gd name="connsiteX13" fmla="*/ 8825176 w 9086795"/>
              <a:gd name="connsiteY13" fmla="*/ 343791 h 1287991"/>
              <a:gd name="connsiteX14" fmla="*/ 8929425 w 9086795"/>
              <a:gd name="connsiteY14" fmla="*/ 343791 h 1287991"/>
              <a:gd name="connsiteX15" fmla="*/ 9086795 w 9086795"/>
              <a:gd name="connsiteY15" fmla="*/ 501161 h 1287991"/>
              <a:gd name="connsiteX16" fmla="*/ 9086795 w 9086795"/>
              <a:gd name="connsiteY16" fmla="*/ 1130621 h 1287991"/>
              <a:gd name="connsiteX17" fmla="*/ 8929425 w 9086795"/>
              <a:gd name="connsiteY17" fmla="*/ 1287991 h 1287991"/>
              <a:gd name="connsiteX18" fmla="*/ 2886547 w 9086795"/>
              <a:gd name="connsiteY18" fmla="*/ 1287991 h 1287991"/>
              <a:gd name="connsiteX0" fmla="*/ 157370 w 9086795"/>
              <a:gd name="connsiteY0" fmla="*/ 944200 h 1287991"/>
              <a:gd name="connsiteX1" fmla="*/ 0 w 9086795"/>
              <a:gd name="connsiteY1" fmla="*/ 786830 h 1287991"/>
              <a:gd name="connsiteX2" fmla="*/ 0 w 9086795"/>
              <a:gd name="connsiteY2" fmla="*/ 157370 h 1287991"/>
              <a:gd name="connsiteX3" fmla="*/ 157370 w 9086795"/>
              <a:gd name="connsiteY3" fmla="*/ 0 h 1287991"/>
              <a:gd name="connsiteX4" fmla="*/ 2833426 w 9086795"/>
              <a:gd name="connsiteY4" fmla="*/ 0 h 1287991"/>
              <a:gd name="connsiteX5" fmla="*/ 2990796 w 9086795"/>
              <a:gd name="connsiteY5" fmla="*/ 157370 h 1287991"/>
              <a:gd name="connsiteX6" fmla="*/ 2990796 w 9086795"/>
              <a:gd name="connsiteY6" fmla="*/ 786830 h 1287991"/>
              <a:gd name="connsiteX7" fmla="*/ 2990796 w 9086795"/>
              <a:gd name="connsiteY7" fmla="*/ 786832 h 1287991"/>
              <a:gd name="connsiteX8" fmla="*/ 3003162 w 9086795"/>
              <a:gd name="connsiteY8" fmla="*/ 848086 h 1287991"/>
              <a:gd name="connsiteX9" fmla="*/ 3148165 w 9086795"/>
              <a:gd name="connsiteY9" fmla="*/ 944200 h 1287991"/>
              <a:gd name="connsiteX10" fmla="*/ 8667806 w 9086795"/>
              <a:gd name="connsiteY10" fmla="*/ 944200 h 1287991"/>
              <a:gd name="connsiteX11" fmla="*/ 8825176 w 9086795"/>
              <a:gd name="connsiteY11" fmla="*/ 786830 h 1287991"/>
              <a:gd name="connsiteX12" fmla="*/ 8825176 w 9086795"/>
              <a:gd name="connsiteY12" fmla="*/ 343791 h 1287991"/>
              <a:gd name="connsiteX13" fmla="*/ 8929425 w 9086795"/>
              <a:gd name="connsiteY13" fmla="*/ 343791 h 1287991"/>
              <a:gd name="connsiteX14" fmla="*/ 9086795 w 9086795"/>
              <a:gd name="connsiteY14" fmla="*/ 501161 h 1287991"/>
              <a:gd name="connsiteX15" fmla="*/ 9086795 w 9086795"/>
              <a:gd name="connsiteY15" fmla="*/ 1130621 h 1287991"/>
              <a:gd name="connsiteX16" fmla="*/ 8929425 w 9086795"/>
              <a:gd name="connsiteY16" fmla="*/ 1287991 h 1287991"/>
              <a:gd name="connsiteX17" fmla="*/ 2886547 w 9086795"/>
              <a:gd name="connsiteY17" fmla="*/ 1287991 h 1287991"/>
              <a:gd name="connsiteX0" fmla="*/ 157370 w 9086795"/>
              <a:gd name="connsiteY0" fmla="*/ 944200 h 1287991"/>
              <a:gd name="connsiteX1" fmla="*/ 0 w 9086795"/>
              <a:gd name="connsiteY1" fmla="*/ 786830 h 1287991"/>
              <a:gd name="connsiteX2" fmla="*/ 0 w 9086795"/>
              <a:gd name="connsiteY2" fmla="*/ 157370 h 1287991"/>
              <a:gd name="connsiteX3" fmla="*/ 157370 w 9086795"/>
              <a:gd name="connsiteY3" fmla="*/ 0 h 1287991"/>
              <a:gd name="connsiteX4" fmla="*/ 2833426 w 9086795"/>
              <a:gd name="connsiteY4" fmla="*/ 0 h 1287991"/>
              <a:gd name="connsiteX5" fmla="*/ 2990796 w 9086795"/>
              <a:gd name="connsiteY5" fmla="*/ 157370 h 1287991"/>
              <a:gd name="connsiteX6" fmla="*/ 2990796 w 9086795"/>
              <a:gd name="connsiteY6" fmla="*/ 786830 h 1287991"/>
              <a:gd name="connsiteX7" fmla="*/ 2990796 w 9086795"/>
              <a:gd name="connsiteY7" fmla="*/ 786832 h 1287991"/>
              <a:gd name="connsiteX8" fmla="*/ 3003162 w 9086795"/>
              <a:gd name="connsiteY8" fmla="*/ 848086 h 1287991"/>
              <a:gd name="connsiteX9" fmla="*/ 3148165 w 9086795"/>
              <a:gd name="connsiteY9" fmla="*/ 944200 h 1287991"/>
              <a:gd name="connsiteX10" fmla="*/ 8667806 w 9086795"/>
              <a:gd name="connsiteY10" fmla="*/ 944200 h 1287991"/>
              <a:gd name="connsiteX11" fmla="*/ 8825176 w 9086795"/>
              <a:gd name="connsiteY11" fmla="*/ 786830 h 1287991"/>
              <a:gd name="connsiteX12" fmla="*/ 8825176 w 9086795"/>
              <a:gd name="connsiteY12" fmla="*/ 343791 h 1287991"/>
              <a:gd name="connsiteX13" fmla="*/ 8929425 w 9086795"/>
              <a:gd name="connsiteY13" fmla="*/ 343791 h 1287991"/>
              <a:gd name="connsiteX14" fmla="*/ 9086795 w 9086795"/>
              <a:gd name="connsiteY14" fmla="*/ 501161 h 1287991"/>
              <a:gd name="connsiteX15" fmla="*/ 9086795 w 9086795"/>
              <a:gd name="connsiteY15" fmla="*/ 1130621 h 1287991"/>
              <a:gd name="connsiteX16" fmla="*/ 8929425 w 9086795"/>
              <a:gd name="connsiteY16" fmla="*/ 1287991 h 1287991"/>
              <a:gd name="connsiteX0" fmla="*/ 157370 w 9086795"/>
              <a:gd name="connsiteY0" fmla="*/ 944200 h 1130621"/>
              <a:gd name="connsiteX1" fmla="*/ 0 w 9086795"/>
              <a:gd name="connsiteY1" fmla="*/ 786830 h 1130621"/>
              <a:gd name="connsiteX2" fmla="*/ 0 w 9086795"/>
              <a:gd name="connsiteY2" fmla="*/ 157370 h 1130621"/>
              <a:gd name="connsiteX3" fmla="*/ 157370 w 9086795"/>
              <a:gd name="connsiteY3" fmla="*/ 0 h 1130621"/>
              <a:gd name="connsiteX4" fmla="*/ 2833426 w 9086795"/>
              <a:gd name="connsiteY4" fmla="*/ 0 h 1130621"/>
              <a:gd name="connsiteX5" fmla="*/ 2990796 w 9086795"/>
              <a:gd name="connsiteY5" fmla="*/ 157370 h 1130621"/>
              <a:gd name="connsiteX6" fmla="*/ 2990796 w 9086795"/>
              <a:gd name="connsiteY6" fmla="*/ 786830 h 1130621"/>
              <a:gd name="connsiteX7" fmla="*/ 2990796 w 9086795"/>
              <a:gd name="connsiteY7" fmla="*/ 786832 h 1130621"/>
              <a:gd name="connsiteX8" fmla="*/ 3003162 w 9086795"/>
              <a:gd name="connsiteY8" fmla="*/ 848086 h 1130621"/>
              <a:gd name="connsiteX9" fmla="*/ 3148165 w 9086795"/>
              <a:gd name="connsiteY9" fmla="*/ 944200 h 1130621"/>
              <a:gd name="connsiteX10" fmla="*/ 8667806 w 9086795"/>
              <a:gd name="connsiteY10" fmla="*/ 944200 h 1130621"/>
              <a:gd name="connsiteX11" fmla="*/ 8825176 w 9086795"/>
              <a:gd name="connsiteY11" fmla="*/ 786830 h 1130621"/>
              <a:gd name="connsiteX12" fmla="*/ 8825176 w 9086795"/>
              <a:gd name="connsiteY12" fmla="*/ 343791 h 1130621"/>
              <a:gd name="connsiteX13" fmla="*/ 8929425 w 9086795"/>
              <a:gd name="connsiteY13" fmla="*/ 343791 h 1130621"/>
              <a:gd name="connsiteX14" fmla="*/ 9086795 w 9086795"/>
              <a:gd name="connsiteY14" fmla="*/ 501161 h 1130621"/>
              <a:gd name="connsiteX15" fmla="*/ 9086795 w 9086795"/>
              <a:gd name="connsiteY15" fmla="*/ 1130621 h 1130621"/>
              <a:gd name="connsiteX0" fmla="*/ 157370 w 9086795"/>
              <a:gd name="connsiteY0" fmla="*/ 944200 h 944200"/>
              <a:gd name="connsiteX1" fmla="*/ 0 w 9086795"/>
              <a:gd name="connsiteY1" fmla="*/ 786830 h 944200"/>
              <a:gd name="connsiteX2" fmla="*/ 0 w 9086795"/>
              <a:gd name="connsiteY2" fmla="*/ 157370 h 944200"/>
              <a:gd name="connsiteX3" fmla="*/ 157370 w 9086795"/>
              <a:gd name="connsiteY3" fmla="*/ 0 h 944200"/>
              <a:gd name="connsiteX4" fmla="*/ 2833426 w 9086795"/>
              <a:gd name="connsiteY4" fmla="*/ 0 h 944200"/>
              <a:gd name="connsiteX5" fmla="*/ 2990796 w 9086795"/>
              <a:gd name="connsiteY5" fmla="*/ 157370 h 944200"/>
              <a:gd name="connsiteX6" fmla="*/ 2990796 w 9086795"/>
              <a:gd name="connsiteY6" fmla="*/ 786830 h 944200"/>
              <a:gd name="connsiteX7" fmla="*/ 2990796 w 9086795"/>
              <a:gd name="connsiteY7" fmla="*/ 786832 h 944200"/>
              <a:gd name="connsiteX8" fmla="*/ 3003162 w 9086795"/>
              <a:gd name="connsiteY8" fmla="*/ 848086 h 944200"/>
              <a:gd name="connsiteX9" fmla="*/ 3148165 w 9086795"/>
              <a:gd name="connsiteY9" fmla="*/ 944200 h 944200"/>
              <a:gd name="connsiteX10" fmla="*/ 8667806 w 9086795"/>
              <a:gd name="connsiteY10" fmla="*/ 944200 h 944200"/>
              <a:gd name="connsiteX11" fmla="*/ 8825176 w 9086795"/>
              <a:gd name="connsiteY11" fmla="*/ 786830 h 944200"/>
              <a:gd name="connsiteX12" fmla="*/ 8825176 w 9086795"/>
              <a:gd name="connsiteY12" fmla="*/ 343791 h 944200"/>
              <a:gd name="connsiteX13" fmla="*/ 8929425 w 9086795"/>
              <a:gd name="connsiteY13" fmla="*/ 343791 h 944200"/>
              <a:gd name="connsiteX14" fmla="*/ 9086795 w 9086795"/>
              <a:gd name="connsiteY14" fmla="*/ 501161 h 944200"/>
              <a:gd name="connsiteX0" fmla="*/ 157370 w 8929425"/>
              <a:gd name="connsiteY0" fmla="*/ 944200 h 944200"/>
              <a:gd name="connsiteX1" fmla="*/ 0 w 8929425"/>
              <a:gd name="connsiteY1" fmla="*/ 786830 h 944200"/>
              <a:gd name="connsiteX2" fmla="*/ 0 w 8929425"/>
              <a:gd name="connsiteY2" fmla="*/ 157370 h 944200"/>
              <a:gd name="connsiteX3" fmla="*/ 157370 w 8929425"/>
              <a:gd name="connsiteY3" fmla="*/ 0 h 944200"/>
              <a:gd name="connsiteX4" fmla="*/ 2833426 w 8929425"/>
              <a:gd name="connsiteY4" fmla="*/ 0 h 944200"/>
              <a:gd name="connsiteX5" fmla="*/ 2990796 w 8929425"/>
              <a:gd name="connsiteY5" fmla="*/ 157370 h 944200"/>
              <a:gd name="connsiteX6" fmla="*/ 2990796 w 8929425"/>
              <a:gd name="connsiteY6" fmla="*/ 786830 h 944200"/>
              <a:gd name="connsiteX7" fmla="*/ 2990796 w 8929425"/>
              <a:gd name="connsiteY7" fmla="*/ 786832 h 944200"/>
              <a:gd name="connsiteX8" fmla="*/ 3003162 w 8929425"/>
              <a:gd name="connsiteY8" fmla="*/ 848086 h 944200"/>
              <a:gd name="connsiteX9" fmla="*/ 3148165 w 8929425"/>
              <a:gd name="connsiteY9" fmla="*/ 944200 h 944200"/>
              <a:gd name="connsiteX10" fmla="*/ 8667806 w 8929425"/>
              <a:gd name="connsiteY10" fmla="*/ 944200 h 944200"/>
              <a:gd name="connsiteX11" fmla="*/ 8825176 w 8929425"/>
              <a:gd name="connsiteY11" fmla="*/ 786830 h 944200"/>
              <a:gd name="connsiteX12" fmla="*/ 8825176 w 8929425"/>
              <a:gd name="connsiteY12" fmla="*/ 343791 h 944200"/>
              <a:gd name="connsiteX13" fmla="*/ 8929425 w 8929425"/>
              <a:gd name="connsiteY13" fmla="*/ 343791 h 944200"/>
              <a:gd name="connsiteX0" fmla="*/ 157370 w 8825176"/>
              <a:gd name="connsiteY0" fmla="*/ 944200 h 944200"/>
              <a:gd name="connsiteX1" fmla="*/ 0 w 8825176"/>
              <a:gd name="connsiteY1" fmla="*/ 786830 h 944200"/>
              <a:gd name="connsiteX2" fmla="*/ 0 w 8825176"/>
              <a:gd name="connsiteY2" fmla="*/ 157370 h 944200"/>
              <a:gd name="connsiteX3" fmla="*/ 157370 w 8825176"/>
              <a:gd name="connsiteY3" fmla="*/ 0 h 944200"/>
              <a:gd name="connsiteX4" fmla="*/ 2833426 w 8825176"/>
              <a:gd name="connsiteY4" fmla="*/ 0 h 944200"/>
              <a:gd name="connsiteX5" fmla="*/ 2990796 w 8825176"/>
              <a:gd name="connsiteY5" fmla="*/ 157370 h 944200"/>
              <a:gd name="connsiteX6" fmla="*/ 2990796 w 8825176"/>
              <a:gd name="connsiteY6" fmla="*/ 786830 h 944200"/>
              <a:gd name="connsiteX7" fmla="*/ 2990796 w 8825176"/>
              <a:gd name="connsiteY7" fmla="*/ 786832 h 944200"/>
              <a:gd name="connsiteX8" fmla="*/ 3003162 w 8825176"/>
              <a:gd name="connsiteY8" fmla="*/ 848086 h 944200"/>
              <a:gd name="connsiteX9" fmla="*/ 3148165 w 8825176"/>
              <a:gd name="connsiteY9" fmla="*/ 944200 h 944200"/>
              <a:gd name="connsiteX10" fmla="*/ 8667806 w 8825176"/>
              <a:gd name="connsiteY10" fmla="*/ 944200 h 944200"/>
              <a:gd name="connsiteX11" fmla="*/ 8825176 w 8825176"/>
              <a:gd name="connsiteY11" fmla="*/ 786830 h 944200"/>
              <a:gd name="connsiteX12" fmla="*/ 8825176 w 8825176"/>
              <a:gd name="connsiteY12" fmla="*/ 343791 h 944200"/>
              <a:gd name="connsiteX0" fmla="*/ 0 w 8825176"/>
              <a:gd name="connsiteY0" fmla="*/ 786830 h 944200"/>
              <a:gd name="connsiteX1" fmla="*/ 0 w 8825176"/>
              <a:gd name="connsiteY1" fmla="*/ 157370 h 944200"/>
              <a:gd name="connsiteX2" fmla="*/ 157370 w 8825176"/>
              <a:gd name="connsiteY2" fmla="*/ 0 h 944200"/>
              <a:gd name="connsiteX3" fmla="*/ 2833426 w 8825176"/>
              <a:gd name="connsiteY3" fmla="*/ 0 h 944200"/>
              <a:gd name="connsiteX4" fmla="*/ 2990796 w 8825176"/>
              <a:gd name="connsiteY4" fmla="*/ 157370 h 944200"/>
              <a:gd name="connsiteX5" fmla="*/ 2990796 w 8825176"/>
              <a:gd name="connsiteY5" fmla="*/ 786830 h 944200"/>
              <a:gd name="connsiteX6" fmla="*/ 2990796 w 8825176"/>
              <a:gd name="connsiteY6" fmla="*/ 786832 h 944200"/>
              <a:gd name="connsiteX7" fmla="*/ 3003162 w 8825176"/>
              <a:gd name="connsiteY7" fmla="*/ 848086 h 944200"/>
              <a:gd name="connsiteX8" fmla="*/ 3148165 w 8825176"/>
              <a:gd name="connsiteY8" fmla="*/ 944200 h 944200"/>
              <a:gd name="connsiteX9" fmla="*/ 8667806 w 8825176"/>
              <a:gd name="connsiteY9" fmla="*/ 944200 h 944200"/>
              <a:gd name="connsiteX10" fmla="*/ 8825176 w 8825176"/>
              <a:gd name="connsiteY10" fmla="*/ 786830 h 944200"/>
              <a:gd name="connsiteX11" fmla="*/ 8825176 w 8825176"/>
              <a:gd name="connsiteY11" fmla="*/ 343791 h 944200"/>
              <a:gd name="connsiteX0" fmla="*/ 0 w 8825176"/>
              <a:gd name="connsiteY0" fmla="*/ 157370 h 944200"/>
              <a:gd name="connsiteX1" fmla="*/ 157370 w 8825176"/>
              <a:gd name="connsiteY1" fmla="*/ 0 h 944200"/>
              <a:gd name="connsiteX2" fmla="*/ 2833426 w 8825176"/>
              <a:gd name="connsiteY2" fmla="*/ 0 h 944200"/>
              <a:gd name="connsiteX3" fmla="*/ 2990796 w 8825176"/>
              <a:gd name="connsiteY3" fmla="*/ 157370 h 944200"/>
              <a:gd name="connsiteX4" fmla="*/ 2990796 w 8825176"/>
              <a:gd name="connsiteY4" fmla="*/ 786830 h 944200"/>
              <a:gd name="connsiteX5" fmla="*/ 2990796 w 8825176"/>
              <a:gd name="connsiteY5" fmla="*/ 786832 h 944200"/>
              <a:gd name="connsiteX6" fmla="*/ 3003162 w 8825176"/>
              <a:gd name="connsiteY6" fmla="*/ 848086 h 944200"/>
              <a:gd name="connsiteX7" fmla="*/ 3148165 w 8825176"/>
              <a:gd name="connsiteY7" fmla="*/ 944200 h 944200"/>
              <a:gd name="connsiteX8" fmla="*/ 8667806 w 8825176"/>
              <a:gd name="connsiteY8" fmla="*/ 944200 h 944200"/>
              <a:gd name="connsiteX9" fmla="*/ 8825176 w 8825176"/>
              <a:gd name="connsiteY9" fmla="*/ 786830 h 944200"/>
              <a:gd name="connsiteX10" fmla="*/ 8825176 w 8825176"/>
              <a:gd name="connsiteY10" fmla="*/ 343791 h 944200"/>
              <a:gd name="connsiteX0" fmla="*/ 0 w 8667806"/>
              <a:gd name="connsiteY0" fmla="*/ 0 h 944200"/>
              <a:gd name="connsiteX1" fmla="*/ 2676056 w 8667806"/>
              <a:gd name="connsiteY1" fmla="*/ 0 h 944200"/>
              <a:gd name="connsiteX2" fmla="*/ 2833426 w 8667806"/>
              <a:gd name="connsiteY2" fmla="*/ 157370 h 944200"/>
              <a:gd name="connsiteX3" fmla="*/ 2833426 w 8667806"/>
              <a:gd name="connsiteY3" fmla="*/ 786830 h 944200"/>
              <a:gd name="connsiteX4" fmla="*/ 2833426 w 8667806"/>
              <a:gd name="connsiteY4" fmla="*/ 786832 h 944200"/>
              <a:gd name="connsiteX5" fmla="*/ 2845792 w 8667806"/>
              <a:gd name="connsiteY5" fmla="*/ 848086 h 944200"/>
              <a:gd name="connsiteX6" fmla="*/ 2990795 w 8667806"/>
              <a:gd name="connsiteY6" fmla="*/ 944200 h 944200"/>
              <a:gd name="connsiteX7" fmla="*/ 8510436 w 8667806"/>
              <a:gd name="connsiteY7" fmla="*/ 944200 h 944200"/>
              <a:gd name="connsiteX8" fmla="*/ 8667806 w 8667806"/>
              <a:gd name="connsiteY8" fmla="*/ 786830 h 944200"/>
              <a:gd name="connsiteX9" fmla="*/ 8667806 w 8667806"/>
              <a:gd name="connsiteY9" fmla="*/ 343791 h 944200"/>
              <a:gd name="connsiteX0" fmla="*/ 0 w 7515281"/>
              <a:gd name="connsiteY0" fmla="*/ 0 h 944200"/>
              <a:gd name="connsiteX1" fmla="*/ 1523531 w 7515281"/>
              <a:gd name="connsiteY1" fmla="*/ 0 h 944200"/>
              <a:gd name="connsiteX2" fmla="*/ 1680901 w 7515281"/>
              <a:gd name="connsiteY2" fmla="*/ 157370 h 944200"/>
              <a:gd name="connsiteX3" fmla="*/ 1680901 w 7515281"/>
              <a:gd name="connsiteY3" fmla="*/ 786830 h 944200"/>
              <a:gd name="connsiteX4" fmla="*/ 1680901 w 7515281"/>
              <a:gd name="connsiteY4" fmla="*/ 786832 h 944200"/>
              <a:gd name="connsiteX5" fmla="*/ 1693267 w 7515281"/>
              <a:gd name="connsiteY5" fmla="*/ 848086 h 944200"/>
              <a:gd name="connsiteX6" fmla="*/ 1838270 w 7515281"/>
              <a:gd name="connsiteY6" fmla="*/ 944200 h 944200"/>
              <a:gd name="connsiteX7" fmla="*/ 7357911 w 7515281"/>
              <a:gd name="connsiteY7" fmla="*/ 944200 h 944200"/>
              <a:gd name="connsiteX8" fmla="*/ 7515281 w 7515281"/>
              <a:gd name="connsiteY8" fmla="*/ 786830 h 944200"/>
              <a:gd name="connsiteX9" fmla="*/ 7515281 w 7515281"/>
              <a:gd name="connsiteY9" fmla="*/ 343791 h 94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15281" h="944200">
                <a:moveTo>
                  <a:pt x="0" y="0"/>
                </a:moveTo>
                <a:lnTo>
                  <a:pt x="1523531" y="0"/>
                </a:lnTo>
                <a:cubicBezTo>
                  <a:pt x="1610444" y="0"/>
                  <a:pt x="1680901" y="70457"/>
                  <a:pt x="1680901" y="157370"/>
                </a:cubicBezTo>
                <a:lnTo>
                  <a:pt x="1680901" y="786830"/>
                </a:lnTo>
                <a:lnTo>
                  <a:pt x="1680901" y="786832"/>
                </a:lnTo>
                <a:lnTo>
                  <a:pt x="1693267" y="848086"/>
                </a:lnTo>
                <a:cubicBezTo>
                  <a:pt x="1717157" y="904568"/>
                  <a:pt x="1773086" y="944200"/>
                  <a:pt x="1838270" y="944200"/>
                </a:cubicBezTo>
                <a:lnTo>
                  <a:pt x="7357911" y="944200"/>
                </a:lnTo>
                <a:cubicBezTo>
                  <a:pt x="7444824" y="944200"/>
                  <a:pt x="7515281" y="873743"/>
                  <a:pt x="7515281" y="786830"/>
                </a:cubicBezTo>
                <a:lnTo>
                  <a:pt x="7515281" y="343791"/>
                </a:lnTo>
              </a:path>
            </a:pathLst>
          </a:custGeom>
          <a:ln w="6350" cap="rnd">
            <a:gradFill>
              <a:gsLst>
                <a:gs pos="0">
                  <a:schemeClr val="accent1"/>
                </a:gs>
                <a:gs pos="100000">
                  <a:schemeClr val="accent5"/>
                </a:gs>
              </a:gsLst>
              <a:lin ang="5400000" scaled="1"/>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sp>
        <p:nvSpPr>
          <p:cNvPr id="56" name="Rectangle: Rounded Corners 55">
            <a:extLst>
              <a:ext uri="{FF2B5EF4-FFF2-40B4-BE49-F238E27FC236}">
                <a16:creationId xmlns:a16="http://schemas.microsoft.com/office/drawing/2014/main" id="{7E5D0966-B80B-174D-6DF6-7D120C26FD67}"/>
              </a:ext>
            </a:extLst>
          </p:cNvPr>
          <p:cNvSpPr/>
          <p:nvPr/>
        </p:nvSpPr>
        <p:spPr bwMode="auto">
          <a:xfrm rot="16200000">
            <a:off x="11121199" y="5436404"/>
            <a:ext cx="678562" cy="45719"/>
          </a:xfrm>
          <a:prstGeom prst="roundRect">
            <a:avLst>
              <a:gd name="adj" fmla="val 50000"/>
            </a:avLst>
          </a:prstGeom>
          <a:gradFill flip="none" rotWithShape="1">
            <a:gsLst>
              <a:gs pos="0">
                <a:schemeClr val="accent1"/>
              </a:gs>
              <a:gs pos="100000">
                <a:srgbClr val="8661C5"/>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4" name="Rectangle 73">
            <a:extLst>
              <a:ext uri="{FF2B5EF4-FFF2-40B4-BE49-F238E27FC236}">
                <a16:creationId xmlns:a16="http://schemas.microsoft.com/office/drawing/2014/main" id="{5521D49E-1D51-386A-39D3-EB7680D8B507}"/>
              </a:ext>
              <a:ext uri="{C183D7F6-B498-43B3-948B-1728B52AA6E4}">
                <adec:decorative xmlns:adec="http://schemas.microsoft.com/office/drawing/2017/decorative" val="0"/>
              </a:ext>
            </a:extLst>
          </p:cNvPr>
          <p:cNvSpPr>
            <a:spLocks/>
          </p:cNvSpPr>
          <p:nvPr/>
        </p:nvSpPr>
        <p:spPr bwMode="auto">
          <a:xfrm>
            <a:off x="7969794" y="5115293"/>
            <a:ext cx="3388847" cy="69506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spcBef>
                <a:spcPts val="300"/>
              </a:spcBef>
              <a:spcAft>
                <a:spcPts val="200"/>
              </a:spcAft>
              <a:defRPr/>
            </a:pPr>
            <a:r>
              <a:rPr lang="es-MX" sz="1000"/>
              <a:t>Inspira victorias rápidas para alcanzar el punto de inflexión de valor</a:t>
            </a:r>
          </a:p>
          <a:p>
            <a:pPr>
              <a:spcBef>
                <a:spcPts val="300"/>
              </a:spcBef>
              <a:spcAft>
                <a:spcPts val="200"/>
              </a:spcAft>
              <a:defRPr/>
            </a:pPr>
            <a:r>
              <a:rPr lang="es-MX" sz="1000"/>
              <a:t>Medido como el uso y el ahorro de tiempo con objetivos para mejorar la eficacia laboral y la capacidad de trabajo.</a:t>
            </a:r>
            <a:endParaRPr lang="en-US" sz="1100"/>
          </a:p>
        </p:txBody>
      </p:sp>
      <p:sp>
        <p:nvSpPr>
          <p:cNvPr id="75" name="TextBox 74">
            <a:extLst>
              <a:ext uri="{FF2B5EF4-FFF2-40B4-BE49-F238E27FC236}">
                <a16:creationId xmlns:a16="http://schemas.microsoft.com/office/drawing/2014/main" id="{B823D6C8-99C8-6A8C-6ECC-1CE040FCF309}"/>
              </a:ext>
            </a:extLst>
          </p:cNvPr>
          <p:cNvSpPr txBox="1">
            <a:spLocks/>
          </p:cNvSpPr>
          <p:nvPr/>
        </p:nvSpPr>
        <p:spPr>
          <a:xfrm>
            <a:off x="5741122" y="5065277"/>
            <a:ext cx="1955078" cy="795089"/>
          </a:xfrm>
          <a:prstGeom prst="rect">
            <a:avLst/>
          </a:prstGeom>
          <a:noFill/>
        </p:spPr>
        <p:txBody>
          <a:bodyPr wrap="square" lIns="0" tIns="0" rIns="0" bIns="0" rtlCol="0" anchor="ctr">
            <a:spAutoFit/>
          </a:bodyPr>
          <a:lstStyle/>
          <a:p>
            <a:pPr marR="0" lvl="0" indent="0" fontAlgn="auto">
              <a:lnSpc>
                <a:spcPct val="100000"/>
              </a:lnSpc>
              <a:spcBef>
                <a:spcPts val="0"/>
              </a:spcBef>
              <a:spcAft>
                <a:spcPts val="400"/>
              </a:spcAft>
              <a:buClrTx/>
              <a:buSzTx/>
              <a:buFontTx/>
              <a:buNone/>
              <a:tabLst/>
              <a:defRPr/>
            </a:pPr>
            <a:r>
              <a:rPr lang="es-MX" sz="900"/>
              <a:t>Funciones y superficies del copiloto
Indicaciones básicas (Resumen de la reunión,
Resumir un correo electrónico, etc.) Laboratorio de copilotos</a:t>
            </a:r>
            <a:endParaRPr lang="en-US" sz="1100"/>
          </a:p>
        </p:txBody>
      </p:sp>
      <p:cxnSp>
        <p:nvCxnSpPr>
          <p:cNvPr id="79" name="Straight Connector 78">
            <a:extLst>
              <a:ext uri="{FF2B5EF4-FFF2-40B4-BE49-F238E27FC236}">
                <a16:creationId xmlns:a16="http://schemas.microsoft.com/office/drawing/2014/main" id="{F575983C-8B54-13B1-A866-3701AC0D95F9}"/>
              </a:ext>
            </a:extLst>
          </p:cNvPr>
          <p:cNvCxnSpPr>
            <a:cxnSpLocks/>
          </p:cNvCxnSpPr>
          <p:nvPr/>
        </p:nvCxnSpPr>
        <p:spPr>
          <a:xfrm>
            <a:off x="7832997" y="5174595"/>
            <a:ext cx="0" cy="576455"/>
          </a:xfrm>
          <a:prstGeom prst="line">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40625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F6C4-BBB8-2CF3-EB15-A9F7F8B9F529}"/>
              </a:ext>
            </a:extLst>
          </p:cNvPr>
          <p:cNvSpPr>
            <a:spLocks noGrp="1"/>
          </p:cNvSpPr>
          <p:nvPr>
            <p:ph type="title"/>
          </p:nvPr>
        </p:nvSpPr>
        <p:spPr>
          <a:xfrm>
            <a:off x="586740" y="371962"/>
            <a:ext cx="11018520" cy="615553"/>
          </a:xfrm>
        </p:spPr>
        <p:txBody>
          <a:bodyPr/>
          <a:lstStyle/>
          <a:p>
            <a:r>
              <a:rPr lang="en-US" b="0" spc="-100">
                <a:ln>
                  <a:noFill/>
                </a:ln>
                <a:solidFill>
                  <a:schemeClr val="tx1"/>
                </a:solidFill>
                <a:cs typeface="Segoe UI Semibold" panose="020B0702040204020203" pitchFamily="34" charset="0"/>
              </a:rPr>
              <a:t>Valor individual- </a:t>
            </a:r>
            <a:r>
              <a:rPr lang="es-MX" b="0"/>
              <a:t>Mejora de los flujos de trabajo</a:t>
            </a:r>
            <a:endParaRPr lang="en-US" b="0"/>
          </a:p>
        </p:txBody>
      </p:sp>
      <p:sp>
        <p:nvSpPr>
          <p:cNvPr id="5" name="Graphic 3" descr="Icon of a video chat bubble">
            <a:extLst>
              <a:ext uri="{FF2B5EF4-FFF2-40B4-BE49-F238E27FC236}">
                <a16:creationId xmlns:a16="http://schemas.microsoft.com/office/drawing/2014/main" id="{37E54723-0386-04F1-AA86-D46C8698181E}"/>
              </a:ext>
            </a:extLst>
          </p:cNvPr>
          <p:cNvSpPr>
            <a:spLocks/>
          </p:cNvSpPr>
          <p:nvPr/>
        </p:nvSpPr>
        <p:spPr>
          <a:xfrm>
            <a:off x="1803201" y="1727185"/>
            <a:ext cx="719666" cy="719701"/>
          </a:xfrm>
          <a:custGeom>
            <a:avLst/>
            <a:gdLst>
              <a:gd name="connsiteX0" fmla="*/ 675640 w 675640"/>
              <a:gd name="connsiteY0" fmla="*/ 337820 h 675746"/>
              <a:gd name="connsiteX1" fmla="*/ 337820 w 675640"/>
              <a:gd name="connsiteY1" fmla="*/ 0 h 675746"/>
              <a:gd name="connsiteX2" fmla="*/ 0 w 675640"/>
              <a:gd name="connsiteY2" fmla="*/ 337820 h 675746"/>
              <a:gd name="connsiteX3" fmla="*/ 38680 w 675640"/>
              <a:gd name="connsiteY3" fmla="*/ 494906 h 675746"/>
              <a:gd name="connsiteX4" fmla="*/ 980 w 675640"/>
              <a:gd name="connsiteY4" fmla="*/ 639831 h 675746"/>
              <a:gd name="connsiteX5" fmla="*/ 21576 w 675640"/>
              <a:gd name="connsiteY5" fmla="*/ 674829 h 675746"/>
              <a:gd name="connsiteX6" fmla="*/ 35978 w 675640"/>
              <a:gd name="connsiteY6" fmla="*/ 674829 h 675746"/>
              <a:gd name="connsiteX7" fmla="*/ 180903 w 675640"/>
              <a:gd name="connsiteY7" fmla="*/ 637095 h 675746"/>
              <a:gd name="connsiteX8" fmla="*/ 337820 w 675640"/>
              <a:gd name="connsiteY8" fmla="*/ 675640 h 675746"/>
              <a:gd name="connsiteX9" fmla="*/ 675640 w 675640"/>
              <a:gd name="connsiteY9" fmla="*/ 337820 h 675746"/>
              <a:gd name="connsiteX10" fmla="*/ 337820 w 675640"/>
              <a:gd name="connsiteY10" fmla="*/ 202692 h 675746"/>
              <a:gd name="connsiteX11" fmla="*/ 405384 w 675640"/>
              <a:gd name="connsiteY11" fmla="*/ 270256 h 675746"/>
              <a:gd name="connsiteX12" fmla="*/ 405384 w 675640"/>
              <a:gd name="connsiteY12" fmla="*/ 405384 h 675746"/>
              <a:gd name="connsiteX13" fmla="*/ 337820 w 675640"/>
              <a:gd name="connsiteY13" fmla="*/ 472948 h 675746"/>
              <a:gd name="connsiteX14" fmla="*/ 236474 w 675640"/>
              <a:gd name="connsiteY14" fmla="*/ 472948 h 675746"/>
              <a:gd name="connsiteX15" fmla="*/ 168910 w 675640"/>
              <a:gd name="connsiteY15" fmla="*/ 405384 h 675746"/>
              <a:gd name="connsiteX16" fmla="*/ 168910 w 675640"/>
              <a:gd name="connsiteY16" fmla="*/ 270256 h 675746"/>
              <a:gd name="connsiteX17" fmla="*/ 236474 w 675640"/>
              <a:gd name="connsiteY17" fmla="*/ 202692 h 675746"/>
              <a:gd name="connsiteX18" fmla="*/ 337820 w 675640"/>
              <a:gd name="connsiteY18" fmla="*/ 202692 h 675746"/>
              <a:gd name="connsiteX19" fmla="*/ 439166 w 675640"/>
              <a:gd name="connsiteY19" fmla="*/ 377075 h 675746"/>
              <a:gd name="connsiteX20" fmla="*/ 439166 w 675640"/>
              <a:gd name="connsiteY20" fmla="*/ 298565 h 675746"/>
              <a:gd name="connsiteX21" fmla="*/ 497744 w 675640"/>
              <a:gd name="connsiteY21" fmla="*/ 243095 h 675746"/>
              <a:gd name="connsiteX22" fmla="*/ 533563 w 675640"/>
              <a:gd name="connsiteY22" fmla="*/ 244051 h 675746"/>
              <a:gd name="connsiteX23" fmla="*/ 540512 w 675640"/>
              <a:gd name="connsiteY23" fmla="*/ 261506 h 675746"/>
              <a:gd name="connsiteX24" fmla="*/ 540512 w 675640"/>
              <a:gd name="connsiteY24" fmla="*/ 414134 h 675746"/>
              <a:gd name="connsiteX25" fmla="*/ 515199 w 675640"/>
              <a:gd name="connsiteY25" fmla="*/ 439494 h 675746"/>
              <a:gd name="connsiteX26" fmla="*/ 497744 w 675640"/>
              <a:gd name="connsiteY26" fmla="*/ 432545 h 675746"/>
              <a:gd name="connsiteX27" fmla="*/ 439166 w 675640"/>
              <a:gd name="connsiteY27" fmla="*/ 377075 h 67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5640" h="675746">
                <a:moveTo>
                  <a:pt x="675640" y="337820"/>
                </a:moveTo>
                <a:cubicBezTo>
                  <a:pt x="675640" y="151242"/>
                  <a:pt x="524398" y="0"/>
                  <a:pt x="337820" y="0"/>
                </a:cubicBezTo>
                <a:cubicBezTo>
                  <a:pt x="151242" y="0"/>
                  <a:pt x="0" y="151242"/>
                  <a:pt x="0" y="337820"/>
                </a:cubicBezTo>
                <a:cubicBezTo>
                  <a:pt x="0" y="393324"/>
                  <a:pt x="13411" y="446936"/>
                  <a:pt x="38680" y="494906"/>
                </a:cubicBezTo>
                <a:lnTo>
                  <a:pt x="980" y="639831"/>
                </a:lnTo>
                <a:cubicBezTo>
                  <a:pt x="-2997" y="655182"/>
                  <a:pt x="6224" y="670853"/>
                  <a:pt x="21576" y="674829"/>
                </a:cubicBezTo>
                <a:cubicBezTo>
                  <a:pt x="26299" y="676052"/>
                  <a:pt x="31255" y="676052"/>
                  <a:pt x="35978" y="674829"/>
                </a:cubicBezTo>
                <a:lnTo>
                  <a:pt x="180903" y="637095"/>
                </a:lnTo>
                <a:cubicBezTo>
                  <a:pt x="229301" y="662499"/>
                  <a:pt x="283161" y="675728"/>
                  <a:pt x="337820" y="675640"/>
                </a:cubicBezTo>
                <a:cubicBezTo>
                  <a:pt x="524398" y="675640"/>
                  <a:pt x="675640" y="524398"/>
                  <a:pt x="675640" y="337820"/>
                </a:cubicBezTo>
                <a:close/>
                <a:moveTo>
                  <a:pt x="337820" y="202692"/>
                </a:moveTo>
                <a:cubicBezTo>
                  <a:pt x="375136" y="202692"/>
                  <a:pt x="405384" y="232941"/>
                  <a:pt x="405384" y="270256"/>
                </a:cubicBezTo>
                <a:lnTo>
                  <a:pt x="405384" y="405384"/>
                </a:lnTo>
                <a:cubicBezTo>
                  <a:pt x="405384" y="442700"/>
                  <a:pt x="375136" y="472948"/>
                  <a:pt x="337820" y="472948"/>
                </a:cubicBezTo>
                <a:lnTo>
                  <a:pt x="236474" y="472948"/>
                </a:lnTo>
                <a:cubicBezTo>
                  <a:pt x="199159" y="472948"/>
                  <a:pt x="168910" y="442700"/>
                  <a:pt x="168910" y="405384"/>
                </a:cubicBezTo>
                <a:lnTo>
                  <a:pt x="168910" y="270256"/>
                </a:lnTo>
                <a:cubicBezTo>
                  <a:pt x="168910" y="232941"/>
                  <a:pt x="199159" y="202692"/>
                  <a:pt x="236474" y="202692"/>
                </a:cubicBezTo>
                <a:lnTo>
                  <a:pt x="337820" y="202692"/>
                </a:lnTo>
                <a:close/>
                <a:moveTo>
                  <a:pt x="439166" y="377075"/>
                </a:moveTo>
                <a:lnTo>
                  <a:pt x="439166" y="298565"/>
                </a:lnTo>
                <a:lnTo>
                  <a:pt x="497744" y="243095"/>
                </a:lnTo>
                <a:cubicBezTo>
                  <a:pt x="507899" y="233468"/>
                  <a:pt x="523935" y="233896"/>
                  <a:pt x="533563" y="244051"/>
                </a:cubicBezTo>
                <a:cubicBezTo>
                  <a:pt x="538029" y="248764"/>
                  <a:pt x="540519" y="255012"/>
                  <a:pt x="540512" y="261506"/>
                </a:cubicBezTo>
                <a:lnTo>
                  <a:pt x="540512" y="414134"/>
                </a:lnTo>
                <a:cubicBezTo>
                  <a:pt x="540526" y="428126"/>
                  <a:pt x="529192" y="439480"/>
                  <a:pt x="515199" y="439494"/>
                </a:cubicBezTo>
                <a:cubicBezTo>
                  <a:pt x="508706" y="439500"/>
                  <a:pt x="502457" y="437014"/>
                  <a:pt x="497744" y="432545"/>
                </a:cubicBezTo>
                <a:lnTo>
                  <a:pt x="439166" y="377075"/>
                </a:lnTo>
                <a:close/>
              </a:path>
            </a:pathLst>
          </a:custGeom>
          <a:gradFill flip="none" rotWithShape="1">
            <a:gsLst>
              <a:gs pos="85000">
                <a:srgbClr val="D59ED7"/>
              </a:gs>
              <a:gs pos="14000">
                <a:srgbClr val="8DC8E8"/>
              </a:gs>
            </a:gsLst>
            <a:lin ang="2700000" scaled="1"/>
            <a:tileRect/>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563" fontAlgn="base">
              <a:spcBef>
                <a:spcPct val="0"/>
              </a:spcBef>
              <a:spcAft>
                <a:spcPct val="0"/>
              </a:spcAft>
            </a:pPr>
            <a:endParaRPr lang="en-US" sz="1632" b="1" kern="0">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29" name="Rounded Rectangle 18" descr="Announcing&#10;">
            <a:extLst>
              <a:ext uri="{FF2B5EF4-FFF2-40B4-BE49-F238E27FC236}">
                <a16:creationId xmlns:a16="http://schemas.microsoft.com/office/drawing/2014/main" id="{585620AA-0A9F-CF2E-8245-FF66CD7FE9BC}"/>
              </a:ext>
            </a:extLst>
          </p:cNvPr>
          <p:cNvSpPr txBox="1">
            <a:spLocks/>
          </p:cNvSpPr>
          <p:nvPr/>
        </p:nvSpPr>
        <p:spPr bwMode="auto">
          <a:xfrm>
            <a:off x="586740" y="2697047"/>
            <a:ext cx="3152589" cy="661720"/>
          </a:xfrm>
          <a:prstGeom prst="rect">
            <a:avLst/>
          </a:prstGeom>
          <a:no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0" rIns="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defTabSz="932472" fontAlgn="base">
              <a:spcAft>
                <a:spcPct val="0"/>
              </a:spcAft>
              <a:defRPr/>
            </a:pPr>
            <a:r>
              <a:rPr lang="en-US" sz="2800" spc="0" err="1">
                <a:gradFill>
                  <a:gsLst>
                    <a:gs pos="15000">
                      <a:srgbClr val="8DC8E8"/>
                    </a:gs>
                    <a:gs pos="85000">
                      <a:srgbClr val="D59ED7"/>
                    </a:gs>
                  </a:gsLst>
                  <a:lin ang="2700000" scaled="1"/>
                </a:gradFill>
              </a:rPr>
              <a:t>Reuniones</a:t>
            </a:r>
            <a:endParaRPr kumimoji="0" lang="en-US" sz="2800" i="0" u="none" strike="noStrike" kern="1200" cap="none" spc="0" normalizeH="0" baseline="0" noProof="0">
              <a:ln w="3175">
                <a:noFill/>
              </a:ln>
              <a:gradFill>
                <a:gsLst>
                  <a:gs pos="15000">
                    <a:srgbClr val="8DC8E8"/>
                  </a:gs>
                  <a:gs pos="85000">
                    <a:srgbClr val="D59ED7"/>
                  </a:gs>
                </a:gsLst>
                <a:lin ang="2700000" scaled="1"/>
              </a:gradFill>
              <a:effectLst/>
              <a:uLnTx/>
              <a:uFillTx/>
              <a:ea typeface="+mn-ea"/>
              <a:cs typeface="Segoe UI" pitchFamily="34" charset="0"/>
            </a:endParaRPr>
          </a:p>
        </p:txBody>
      </p:sp>
      <p:sp>
        <p:nvSpPr>
          <p:cNvPr id="27" name="Rectangle 26">
            <a:extLst>
              <a:ext uri="{FF2B5EF4-FFF2-40B4-BE49-F238E27FC236}">
                <a16:creationId xmlns:a16="http://schemas.microsoft.com/office/drawing/2014/main" id="{4937FBAE-9501-1533-0877-5D0B94D2DA69}"/>
              </a:ext>
            </a:extLst>
          </p:cNvPr>
          <p:cNvSpPr/>
          <p:nvPr/>
        </p:nvSpPr>
        <p:spPr bwMode="auto">
          <a:xfrm>
            <a:off x="586740" y="3535374"/>
            <a:ext cx="3152589" cy="15635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spAutoFit/>
          </a:bodyPr>
          <a:lstStyle/>
          <a:p>
            <a:pPr lvl="0" algn="ctr" defTabSz="932472" fontAlgn="base">
              <a:spcBef>
                <a:spcPts val="600"/>
              </a:spcBef>
              <a:spcAft>
                <a:spcPts val="600"/>
              </a:spcAft>
              <a:defRPr/>
            </a:pPr>
            <a:r>
              <a:rPr lang="es-MX" sz="1200">
                <a:solidFill>
                  <a:srgbClr val="FFFFFF"/>
                </a:solidFill>
                <a:ea typeface="Segoe UI" pitchFamily="34" charset="0"/>
                <a:cs typeface="Segoe UI" pitchFamily="34" charset="0"/>
              </a:rPr>
              <a:t>Póngase al día rápidamente con las reuniones que se perdió 
Resumir una reunión e identificar los próximos pasos
Llevar a cabo una reunión más eficaz</a:t>
            </a:r>
            <a:endParaRPr kumimoji="0" lang="en-US" sz="1400" b="0" i="0" u="none" strike="noStrike" kern="1200" cap="none" normalizeH="0" baseline="0" noProof="0">
              <a:ln>
                <a:noFill/>
              </a:ln>
              <a:solidFill>
                <a:srgbClr val="FFFFFF"/>
              </a:solidFill>
              <a:effectLst/>
              <a:uLnTx/>
              <a:uFillTx/>
              <a:ea typeface="Segoe UI" pitchFamily="34" charset="0"/>
              <a:cs typeface="Segoe UI" pitchFamily="34" charset="0"/>
            </a:endParaRPr>
          </a:p>
        </p:txBody>
      </p:sp>
      <p:sp>
        <p:nvSpPr>
          <p:cNvPr id="17" name="Freeform: Shape 16" descr="Icon of a file with a magnifying glass">
            <a:extLst>
              <a:ext uri="{FF2B5EF4-FFF2-40B4-BE49-F238E27FC236}">
                <a16:creationId xmlns:a16="http://schemas.microsoft.com/office/drawing/2014/main" id="{6F164D6A-8BFC-426F-35F9-43E3C80BBCAF}"/>
              </a:ext>
            </a:extLst>
          </p:cNvPr>
          <p:cNvSpPr>
            <a:spLocks/>
          </p:cNvSpPr>
          <p:nvPr/>
        </p:nvSpPr>
        <p:spPr>
          <a:xfrm>
            <a:off x="5758457" y="1727185"/>
            <a:ext cx="675085" cy="788130"/>
          </a:xfrm>
          <a:custGeom>
            <a:avLst/>
            <a:gdLst>
              <a:gd name="connsiteX0" fmla="*/ 47807 w 171632"/>
              <a:gd name="connsiteY0" fmla="*/ 85725 h 200202"/>
              <a:gd name="connsiteX1" fmla="*/ 14469 w 171632"/>
              <a:gd name="connsiteY1" fmla="*/ 119062 h 200202"/>
              <a:gd name="connsiteX2" fmla="*/ 47807 w 171632"/>
              <a:gd name="connsiteY2" fmla="*/ 152400 h 200202"/>
              <a:gd name="connsiteX3" fmla="*/ 81144 w 171632"/>
              <a:gd name="connsiteY3" fmla="*/ 119062 h 200202"/>
              <a:gd name="connsiteX4" fmla="*/ 47807 w 171632"/>
              <a:gd name="connsiteY4" fmla="*/ 85725 h 200202"/>
              <a:gd name="connsiteX5" fmla="*/ 47807 w 171632"/>
              <a:gd name="connsiteY5" fmla="*/ 71437 h 200202"/>
              <a:gd name="connsiteX6" fmla="*/ 81811 w 171632"/>
              <a:gd name="connsiteY6" fmla="*/ 85725 h 200202"/>
              <a:gd name="connsiteX7" fmla="*/ 95432 w 171632"/>
              <a:gd name="connsiteY7" fmla="*/ 119062 h 200202"/>
              <a:gd name="connsiteX8" fmla="*/ 85126 w 171632"/>
              <a:gd name="connsiteY8" fmla="*/ 148656 h 200202"/>
              <a:gd name="connsiteX9" fmla="*/ 124292 w 171632"/>
              <a:gd name="connsiteY9" fmla="*/ 187833 h 200202"/>
              <a:gd name="connsiteX10" fmla="*/ 124649 w 171632"/>
              <a:gd name="connsiteY10" fmla="*/ 188189 h 200202"/>
              <a:gd name="connsiteX11" fmla="*/ 124292 w 171632"/>
              <a:gd name="connsiteY11" fmla="*/ 198285 h 200202"/>
              <a:gd name="connsiteX12" fmla="*/ 114196 w 171632"/>
              <a:gd name="connsiteY12" fmla="*/ 197929 h 200202"/>
              <a:gd name="connsiteX13" fmla="*/ 74667 w 171632"/>
              <a:gd name="connsiteY13" fmla="*/ 158400 h 200202"/>
              <a:gd name="connsiteX14" fmla="*/ 9395 w 171632"/>
              <a:gd name="connsiteY14" fmla="*/ 147591 h 200202"/>
              <a:gd name="connsiteX15" fmla="*/ 19232 w 171632"/>
              <a:gd name="connsiteY15" fmla="*/ 80962 h 200202"/>
              <a:gd name="connsiteX16" fmla="*/ 47807 w 171632"/>
              <a:gd name="connsiteY16" fmla="*/ 71437 h 200202"/>
              <a:gd name="connsiteX17" fmla="*/ 109719 w 171632"/>
              <a:gd name="connsiteY17" fmla="*/ 4762 h 200202"/>
              <a:gd name="connsiteX18" fmla="*/ 166869 w 171632"/>
              <a:gd name="connsiteY18" fmla="*/ 61912 h 200202"/>
              <a:gd name="connsiteX19" fmla="*/ 114482 w 171632"/>
              <a:gd name="connsiteY19" fmla="*/ 61912 h 200202"/>
              <a:gd name="connsiteX20" fmla="*/ 109719 w 171632"/>
              <a:gd name="connsiteY20" fmla="*/ 57150 h 200202"/>
              <a:gd name="connsiteX21" fmla="*/ 38282 w 171632"/>
              <a:gd name="connsiteY21" fmla="*/ 0 h 200202"/>
              <a:gd name="connsiteX22" fmla="*/ 95432 w 171632"/>
              <a:gd name="connsiteY22" fmla="*/ 0 h 200202"/>
              <a:gd name="connsiteX23" fmla="*/ 95432 w 171632"/>
              <a:gd name="connsiteY23" fmla="*/ 57150 h 200202"/>
              <a:gd name="connsiteX24" fmla="*/ 114482 w 171632"/>
              <a:gd name="connsiteY24" fmla="*/ 76200 h 200202"/>
              <a:gd name="connsiteX25" fmla="*/ 171632 w 171632"/>
              <a:gd name="connsiteY25" fmla="*/ 76200 h 200202"/>
              <a:gd name="connsiteX26" fmla="*/ 171632 w 171632"/>
              <a:gd name="connsiteY26" fmla="*/ 171450 h 200202"/>
              <a:gd name="connsiteX27" fmla="*/ 152582 w 171632"/>
              <a:gd name="connsiteY27" fmla="*/ 190500 h 200202"/>
              <a:gd name="connsiteX28" fmla="*/ 135742 w 171632"/>
              <a:gd name="connsiteY28" fmla="*/ 190500 h 200202"/>
              <a:gd name="connsiteX29" fmla="*/ 131027 w 171632"/>
              <a:gd name="connsiteY29" fmla="*/ 181099 h 200202"/>
              <a:gd name="connsiteX30" fmla="*/ 97404 w 171632"/>
              <a:gd name="connsiteY30" fmla="*/ 147476 h 200202"/>
              <a:gd name="connsiteX31" fmla="*/ 97309 w 171632"/>
              <a:gd name="connsiteY31" fmla="*/ 90445 h 200202"/>
              <a:gd name="connsiteX32" fmla="*/ 19232 w 171632"/>
              <a:gd name="connsiteY32" fmla="*/ 69561 h 200202"/>
              <a:gd name="connsiteX33" fmla="*/ 19232 w 171632"/>
              <a:gd name="connsiteY33" fmla="*/ 19050 h 200202"/>
              <a:gd name="connsiteX34" fmla="*/ 38282 w 171632"/>
              <a:gd name="connsiteY34" fmla="*/ 0 h 20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1632" h="200202">
                <a:moveTo>
                  <a:pt x="47807" y="85725"/>
                </a:moveTo>
                <a:cubicBezTo>
                  <a:pt x="29395" y="85725"/>
                  <a:pt x="14469" y="100650"/>
                  <a:pt x="14469" y="119062"/>
                </a:cubicBezTo>
                <a:cubicBezTo>
                  <a:pt x="14469" y="137474"/>
                  <a:pt x="29395" y="152400"/>
                  <a:pt x="47807" y="152400"/>
                </a:cubicBezTo>
                <a:cubicBezTo>
                  <a:pt x="66219" y="152400"/>
                  <a:pt x="81144" y="137474"/>
                  <a:pt x="81144" y="119062"/>
                </a:cubicBezTo>
                <a:cubicBezTo>
                  <a:pt x="81144" y="100650"/>
                  <a:pt x="66219" y="85725"/>
                  <a:pt x="47807" y="85725"/>
                </a:cubicBezTo>
                <a:close/>
                <a:moveTo>
                  <a:pt x="47807" y="71437"/>
                </a:moveTo>
                <a:cubicBezTo>
                  <a:pt x="60604" y="71423"/>
                  <a:pt x="72865" y="76575"/>
                  <a:pt x="81811" y="85725"/>
                </a:cubicBezTo>
                <a:cubicBezTo>
                  <a:pt x="90554" y="94617"/>
                  <a:pt x="95446" y="106592"/>
                  <a:pt x="95432" y="119062"/>
                </a:cubicBezTo>
                <a:cubicBezTo>
                  <a:pt x="95450" y="129810"/>
                  <a:pt x="91816" y="140245"/>
                  <a:pt x="85126" y="148656"/>
                </a:cubicBezTo>
                <a:lnTo>
                  <a:pt x="124292" y="187833"/>
                </a:lnTo>
                <a:cubicBezTo>
                  <a:pt x="124415" y="187947"/>
                  <a:pt x="124534" y="188066"/>
                  <a:pt x="124649" y="188189"/>
                </a:cubicBezTo>
                <a:cubicBezTo>
                  <a:pt x="127339" y="191076"/>
                  <a:pt x="127179" y="195595"/>
                  <a:pt x="124292" y="198285"/>
                </a:cubicBezTo>
                <a:cubicBezTo>
                  <a:pt x="121406" y="200975"/>
                  <a:pt x="116886" y="200815"/>
                  <a:pt x="114196" y="197929"/>
                </a:cubicBezTo>
                <a:lnTo>
                  <a:pt x="74667" y="158400"/>
                </a:lnTo>
                <a:cubicBezTo>
                  <a:pt x="53550" y="172965"/>
                  <a:pt x="24690" y="168186"/>
                  <a:pt x="9395" y="147591"/>
                </a:cubicBezTo>
                <a:cubicBezTo>
                  <a:pt x="-6288" y="126476"/>
                  <a:pt x="-1884" y="96645"/>
                  <a:pt x="19232" y="80962"/>
                </a:cubicBezTo>
                <a:cubicBezTo>
                  <a:pt x="27468" y="74766"/>
                  <a:pt x="37500" y="71422"/>
                  <a:pt x="47807" y="71437"/>
                </a:cubicBezTo>
                <a:close/>
                <a:moveTo>
                  <a:pt x="109719" y="4762"/>
                </a:moveTo>
                <a:lnTo>
                  <a:pt x="166869" y="61912"/>
                </a:lnTo>
                <a:lnTo>
                  <a:pt x="114482" y="61912"/>
                </a:lnTo>
                <a:cubicBezTo>
                  <a:pt x="111852" y="61912"/>
                  <a:pt x="109719" y="59780"/>
                  <a:pt x="109719" y="57150"/>
                </a:cubicBezTo>
                <a:close/>
                <a:moveTo>
                  <a:pt x="38282" y="0"/>
                </a:moveTo>
                <a:lnTo>
                  <a:pt x="95432" y="0"/>
                </a:lnTo>
                <a:lnTo>
                  <a:pt x="95432" y="57150"/>
                </a:lnTo>
                <a:cubicBezTo>
                  <a:pt x="95432" y="67671"/>
                  <a:pt x="103961" y="76200"/>
                  <a:pt x="114482" y="76200"/>
                </a:cubicBezTo>
                <a:lnTo>
                  <a:pt x="171632" y="76200"/>
                </a:lnTo>
                <a:lnTo>
                  <a:pt x="171632" y="171450"/>
                </a:lnTo>
                <a:cubicBezTo>
                  <a:pt x="171632" y="181971"/>
                  <a:pt x="163103" y="190500"/>
                  <a:pt x="152582" y="190500"/>
                </a:cubicBezTo>
                <a:lnTo>
                  <a:pt x="135742" y="190500"/>
                </a:lnTo>
                <a:cubicBezTo>
                  <a:pt x="135247" y="187061"/>
                  <a:pt x="133675" y="183737"/>
                  <a:pt x="131027" y="181099"/>
                </a:cubicBezTo>
                <a:lnTo>
                  <a:pt x="97404" y="147476"/>
                </a:lnTo>
                <a:cubicBezTo>
                  <a:pt x="107537" y="129807"/>
                  <a:pt x="107502" y="108080"/>
                  <a:pt x="97309" y="90445"/>
                </a:cubicBezTo>
                <a:cubicBezTo>
                  <a:pt x="81516" y="63117"/>
                  <a:pt x="46559" y="53767"/>
                  <a:pt x="19232" y="69561"/>
                </a:cubicBezTo>
                <a:lnTo>
                  <a:pt x="19232" y="19050"/>
                </a:lnTo>
                <a:cubicBezTo>
                  <a:pt x="19232" y="8529"/>
                  <a:pt x="27761" y="0"/>
                  <a:pt x="38282" y="0"/>
                </a:cubicBezTo>
                <a:close/>
              </a:path>
            </a:pathLst>
          </a:custGeom>
          <a:gradFill flip="none" rotWithShape="1">
            <a:gsLst>
              <a:gs pos="85000">
                <a:srgbClr val="D59ED7"/>
              </a:gs>
              <a:gs pos="14000">
                <a:srgbClr val="8DC8E8"/>
              </a:gs>
            </a:gsLst>
            <a:lin ang="2700000" scaled="1"/>
            <a:tileRect/>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563" fontAlgn="base">
              <a:spcBef>
                <a:spcPct val="0"/>
              </a:spcBef>
              <a:spcAft>
                <a:spcPct val="0"/>
              </a:spcAft>
            </a:pPr>
            <a:endParaRPr lang="en-US" sz="1632" b="1" kern="0">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34" name="Rounded Rectangle 18" descr="Announcing&#10;">
            <a:extLst>
              <a:ext uri="{FF2B5EF4-FFF2-40B4-BE49-F238E27FC236}">
                <a16:creationId xmlns:a16="http://schemas.microsoft.com/office/drawing/2014/main" id="{3609374D-294C-8668-21CF-4CC32E4D7DBF}"/>
              </a:ext>
            </a:extLst>
          </p:cNvPr>
          <p:cNvSpPr txBox="1">
            <a:spLocks/>
          </p:cNvSpPr>
          <p:nvPr/>
        </p:nvSpPr>
        <p:spPr bwMode="auto">
          <a:xfrm>
            <a:off x="4519705" y="2697047"/>
            <a:ext cx="3152589" cy="661720"/>
          </a:xfrm>
          <a:prstGeom prst="rect">
            <a:avLst/>
          </a:prstGeom>
          <a:no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0" rIns="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defTabSz="932472" fontAlgn="base">
              <a:spcAft>
                <a:spcPct val="0"/>
              </a:spcAft>
              <a:defRPr/>
            </a:pPr>
            <a:r>
              <a:rPr lang="en-US" sz="2800" spc="0" err="1">
                <a:gradFill>
                  <a:gsLst>
                    <a:gs pos="15000">
                      <a:srgbClr val="8DC8E8"/>
                    </a:gs>
                    <a:gs pos="85000">
                      <a:srgbClr val="D59ED7"/>
                    </a:gs>
                  </a:gsLst>
                  <a:lin ang="2700000" scaled="1"/>
                </a:gradFill>
              </a:rPr>
              <a:t>Buscar</a:t>
            </a:r>
            <a:endParaRPr kumimoji="0" lang="en-US" sz="2800" i="0" u="none" strike="noStrike" kern="1200" cap="none" spc="0" normalizeH="0" baseline="0" noProof="0">
              <a:ln w="3175">
                <a:noFill/>
              </a:ln>
              <a:gradFill>
                <a:gsLst>
                  <a:gs pos="15000">
                    <a:srgbClr val="8DC8E8"/>
                  </a:gs>
                  <a:gs pos="85000">
                    <a:srgbClr val="D59ED7"/>
                  </a:gs>
                </a:gsLst>
                <a:lin ang="2700000" scaled="1"/>
              </a:gradFill>
              <a:effectLst/>
              <a:uLnTx/>
              <a:uFillTx/>
              <a:ea typeface="+mn-ea"/>
              <a:cs typeface="Segoe UI" pitchFamily="34" charset="0"/>
            </a:endParaRPr>
          </a:p>
        </p:txBody>
      </p:sp>
      <p:sp>
        <p:nvSpPr>
          <p:cNvPr id="32" name="Rectangle 31">
            <a:extLst>
              <a:ext uri="{FF2B5EF4-FFF2-40B4-BE49-F238E27FC236}">
                <a16:creationId xmlns:a16="http://schemas.microsoft.com/office/drawing/2014/main" id="{0C8F1A6F-D660-E11F-347C-3ACDA2D4C0B6}"/>
              </a:ext>
            </a:extLst>
          </p:cNvPr>
          <p:cNvSpPr/>
          <p:nvPr/>
        </p:nvSpPr>
        <p:spPr bwMode="auto">
          <a:xfrm>
            <a:off x="4519705" y="3535374"/>
            <a:ext cx="3152589" cy="20867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spAutoFit/>
          </a:bodyPr>
          <a:lstStyle/>
          <a:p>
            <a:pPr lvl="0" algn="ctr" defTabSz="932472" fontAlgn="base">
              <a:spcBef>
                <a:spcPts val="600"/>
              </a:spcBef>
              <a:spcAft>
                <a:spcPts val="600"/>
              </a:spcAft>
              <a:defRPr/>
            </a:pPr>
            <a:r>
              <a:rPr lang="es-MX" sz="1200">
                <a:solidFill>
                  <a:srgbClr val="FFFFFF"/>
                </a:solidFill>
                <a:ea typeface="Segoe UI" pitchFamily="34" charset="0"/>
                <a:cs typeface="Segoe UI"/>
              </a:rPr>
              <a:t>Obtén respuestas de todos tus datos
Descubra información clave
Resuma rápidamente los hilos de correo electrónico y chat
Póngase al día rápidamente con los puntos clave de un documento o presentación</a:t>
            </a:r>
            <a:endParaRPr lang="en-US" sz="1400">
              <a:solidFill>
                <a:srgbClr val="FFFFFF"/>
              </a:solidFill>
              <a:ea typeface="Segoe UI" pitchFamily="34" charset="0"/>
              <a:cs typeface="Segoe UI"/>
            </a:endParaRPr>
          </a:p>
        </p:txBody>
      </p:sp>
      <p:sp>
        <p:nvSpPr>
          <p:cNvPr id="20" name="Graphic 18" descr="Icon of a bulleted document">
            <a:extLst>
              <a:ext uri="{FF2B5EF4-FFF2-40B4-BE49-F238E27FC236}">
                <a16:creationId xmlns:a16="http://schemas.microsoft.com/office/drawing/2014/main" id="{6AF29538-B5D3-BA63-2FE6-214D9808FDAD}"/>
              </a:ext>
            </a:extLst>
          </p:cNvPr>
          <p:cNvSpPr>
            <a:spLocks/>
          </p:cNvSpPr>
          <p:nvPr/>
        </p:nvSpPr>
        <p:spPr>
          <a:xfrm>
            <a:off x="9749405" y="1727185"/>
            <a:ext cx="559121" cy="698901"/>
          </a:xfrm>
          <a:custGeom>
            <a:avLst/>
            <a:gdLst>
              <a:gd name="connsiteX0" fmla="*/ 76200 w 152400"/>
              <a:gd name="connsiteY0" fmla="*/ 57150 h 190500"/>
              <a:gd name="connsiteX1" fmla="*/ 76200 w 152400"/>
              <a:gd name="connsiteY1" fmla="*/ 0 h 190500"/>
              <a:gd name="connsiteX2" fmla="*/ 19050 w 152400"/>
              <a:gd name="connsiteY2" fmla="*/ 0 h 190500"/>
              <a:gd name="connsiteX3" fmla="*/ 0 w 152400"/>
              <a:gd name="connsiteY3" fmla="*/ 19050 h 190500"/>
              <a:gd name="connsiteX4" fmla="*/ 0 w 152400"/>
              <a:gd name="connsiteY4" fmla="*/ 171450 h 190500"/>
              <a:gd name="connsiteX5" fmla="*/ 19050 w 152400"/>
              <a:gd name="connsiteY5" fmla="*/ 190500 h 190500"/>
              <a:gd name="connsiteX6" fmla="*/ 133350 w 152400"/>
              <a:gd name="connsiteY6" fmla="*/ 190500 h 190500"/>
              <a:gd name="connsiteX7" fmla="*/ 152400 w 152400"/>
              <a:gd name="connsiteY7" fmla="*/ 171450 h 190500"/>
              <a:gd name="connsiteX8" fmla="*/ 152400 w 152400"/>
              <a:gd name="connsiteY8" fmla="*/ 76200 h 190500"/>
              <a:gd name="connsiteX9" fmla="*/ 95250 w 152400"/>
              <a:gd name="connsiteY9" fmla="*/ 76200 h 190500"/>
              <a:gd name="connsiteX10" fmla="*/ 76200 w 152400"/>
              <a:gd name="connsiteY10" fmla="*/ 57150 h 190500"/>
              <a:gd name="connsiteX11" fmla="*/ 28575 w 152400"/>
              <a:gd name="connsiteY11" fmla="*/ 97631 h 190500"/>
              <a:gd name="connsiteX12" fmla="*/ 35719 w 152400"/>
              <a:gd name="connsiteY12" fmla="*/ 90488 h 190500"/>
              <a:gd name="connsiteX13" fmla="*/ 42863 w 152400"/>
              <a:gd name="connsiteY13" fmla="*/ 97631 h 190500"/>
              <a:gd name="connsiteX14" fmla="*/ 35719 w 152400"/>
              <a:gd name="connsiteY14" fmla="*/ 104775 h 190500"/>
              <a:gd name="connsiteX15" fmla="*/ 28575 w 152400"/>
              <a:gd name="connsiteY15" fmla="*/ 97631 h 190500"/>
              <a:gd name="connsiteX16" fmla="*/ 28575 w 152400"/>
              <a:gd name="connsiteY16" fmla="*/ 126206 h 190500"/>
              <a:gd name="connsiteX17" fmla="*/ 35719 w 152400"/>
              <a:gd name="connsiteY17" fmla="*/ 119063 h 190500"/>
              <a:gd name="connsiteX18" fmla="*/ 42863 w 152400"/>
              <a:gd name="connsiteY18" fmla="*/ 126206 h 190500"/>
              <a:gd name="connsiteX19" fmla="*/ 35719 w 152400"/>
              <a:gd name="connsiteY19" fmla="*/ 133350 h 190500"/>
              <a:gd name="connsiteX20" fmla="*/ 28575 w 152400"/>
              <a:gd name="connsiteY20" fmla="*/ 126206 h 190500"/>
              <a:gd name="connsiteX21" fmla="*/ 28575 w 152400"/>
              <a:gd name="connsiteY21" fmla="*/ 154781 h 190500"/>
              <a:gd name="connsiteX22" fmla="*/ 35719 w 152400"/>
              <a:gd name="connsiteY22" fmla="*/ 147638 h 190500"/>
              <a:gd name="connsiteX23" fmla="*/ 42863 w 152400"/>
              <a:gd name="connsiteY23" fmla="*/ 154781 h 190500"/>
              <a:gd name="connsiteX24" fmla="*/ 35719 w 152400"/>
              <a:gd name="connsiteY24" fmla="*/ 161925 h 190500"/>
              <a:gd name="connsiteX25" fmla="*/ 28575 w 152400"/>
              <a:gd name="connsiteY25" fmla="*/ 154781 h 190500"/>
              <a:gd name="connsiteX26" fmla="*/ 57150 w 152400"/>
              <a:gd name="connsiteY26" fmla="*/ 97631 h 190500"/>
              <a:gd name="connsiteX27" fmla="*/ 64294 w 152400"/>
              <a:gd name="connsiteY27" fmla="*/ 90488 h 190500"/>
              <a:gd name="connsiteX28" fmla="*/ 116681 w 152400"/>
              <a:gd name="connsiteY28" fmla="*/ 90488 h 190500"/>
              <a:gd name="connsiteX29" fmla="*/ 123825 w 152400"/>
              <a:gd name="connsiteY29" fmla="*/ 97631 h 190500"/>
              <a:gd name="connsiteX30" fmla="*/ 116681 w 152400"/>
              <a:gd name="connsiteY30" fmla="*/ 104775 h 190500"/>
              <a:gd name="connsiteX31" fmla="*/ 64294 w 152400"/>
              <a:gd name="connsiteY31" fmla="*/ 104775 h 190500"/>
              <a:gd name="connsiteX32" fmla="*/ 57150 w 152400"/>
              <a:gd name="connsiteY32" fmla="*/ 97631 h 190500"/>
              <a:gd name="connsiteX33" fmla="*/ 57150 w 152400"/>
              <a:gd name="connsiteY33" fmla="*/ 126206 h 190500"/>
              <a:gd name="connsiteX34" fmla="*/ 64294 w 152400"/>
              <a:gd name="connsiteY34" fmla="*/ 119063 h 190500"/>
              <a:gd name="connsiteX35" fmla="*/ 116681 w 152400"/>
              <a:gd name="connsiteY35" fmla="*/ 119063 h 190500"/>
              <a:gd name="connsiteX36" fmla="*/ 123825 w 152400"/>
              <a:gd name="connsiteY36" fmla="*/ 126206 h 190500"/>
              <a:gd name="connsiteX37" fmla="*/ 116681 w 152400"/>
              <a:gd name="connsiteY37" fmla="*/ 133350 h 190500"/>
              <a:gd name="connsiteX38" fmla="*/ 64294 w 152400"/>
              <a:gd name="connsiteY38" fmla="*/ 133350 h 190500"/>
              <a:gd name="connsiteX39" fmla="*/ 57150 w 152400"/>
              <a:gd name="connsiteY39" fmla="*/ 126206 h 190500"/>
              <a:gd name="connsiteX40" fmla="*/ 57150 w 152400"/>
              <a:gd name="connsiteY40" fmla="*/ 154781 h 190500"/>
              <a:gd name="connsiteX41" fmla="*/ 64294 w 152400"/>
              <a:gd name="connsiteY41" fmla="*/ 147638 h 190500"/>
              <a:gd name="connsiteX42" fmla="*/ 116681 w 152400"/>
              <a:gd name="connsiteY42" fmla="*/ 147638 h 190500"/>
              <a:gd name="connsiteX43" fmla="*/ 123825 w 152400"/>
              <a:gd name="connsiteY43" fmla="*/ 154781 h 190500"/>
              <a:gd name="connsiteX44" fmla="*/ 116681 w 152400"/>
              <a:gd name="connsiteY44" fmla="*/ 161925 h 190500"/>
              <a:gd name="connsiteX45" fmla="*/ 64294 w 152400"/>
              <a:gd name="connsiteY45" fmla="*/ 161925 h 190500"/>
              <a:gd name="connsiteX46" fmla="*/ 57150 w 152400"/>
              <a:gd name="connsiteY46" fmla="*/ 154781 h 190500"/>
              <a:gd name="connsiteX47" fmla="*/ 90488 w 152400"/>
              <a:gd name="connsiteY47" fmla="*/ 57150 h 190500"/>
              <a:gd name="connsiteX48" fmla="*/ 90488 w 152400"/>
              <a:gd name="connsiteY48" fmla="*/ 4763 h 190500"/>
              <a:gd name="connsiteX49" fmla="*/ 147638 w 152400"/>
              <a:gd name="connsiteY49" fmla="*/ 61913 h 190500"/>
              <a:gd name="connsiteX50" fmla="*/ 95250 w 152400"/>
              <a:gd name="connsiteY50" fmla="*/ 61913 h 190500"/>
              <a:gd name="connsiteX51" fmla="*/ 90488 w 152400"/>
              <a:gd name="connsiteY51" fmla="*/ 571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2400" h="190500">
                <a:moveTo>
                  <a:pt x="76200" y="57150"/>
                </a:moveTo>
                <a:lnTo>
                  <a:pt x="76200" y="0"/>
                </a:lnTo>
                <a:lnTo>
                  <a:pt x="19050" y="0"/>
                </a:lnTo>
                <a:cubicBezTo>
                  <a:pt x="8529" y="0"/>
                  <a:pt x="0" y="8529"/>
                  <a:pt x="0" y="19050"/>
                </a:cubicBezTo>
                <a:lnTo>
                  <a:pt x="0" y="171450"/>
                </a:lnTo>
                <a:cubicBezTo>
                  <a:pt x="0" y="181971"/>
                  <a:pt x="8529" y="190500"/>
                  <a:pt x="19050" y="190500"/>
                </a:cubicBezTo>
                <a:lnTo>
                  <a:pt x="133350" y="190500"/>
                </a:lnTo>
                <a:cubicBezTo>
                  <a:pt x="143871" y="190500"/>
                  <a:pt x="152400" y="181971"/>
                  <a:pt x="152400" y="171450"/>
                </a:cubicBezTo>
                <a:lnTo>
                  <a:pt x="152400" y="76200"/>
                </a:lnTo>
                <a:lnTo>
                  <a:pt x="95250" y="76200"/>
                </a:lnTo>
                <a:cubicBezTo>
                  <a:pt x="84729" y="76200"/>
                  <a:pt x="76200" y="67671"/>
                  <a:pt x="76200" y="57150"/>
                </a:cubicBezTo>
                <a:close/>
                <a:moveTo>
                  <a:pt x="28575" y="97631"/>
                </a:moveTo>
                <a:cubicBezTo>
                  <a:pt x="28575" y="93686"/>
                  <a:pt x="31773" y="90488"/>
                  <a:pt x="35719" y="90488"/>
                </a:cubicBezTo>
                <a:cubicBezTo>
                  <a:pt x="39664" y="90488"/>
                  <a:pt x="42863" y="93686"/>
                  <a:pt x="42863" y="97631"/>
                </a:cubicBezTo>
                <a:cubicBezTo>
                  <a:pt x="42863" y="101577"/>
                  <a:pt x="39664" y="104775"/>
                  <a:pt x="35719" y="104775"/>
                </a:cubicBezTo>
                <a:cubicBezTo>
                  <a:pt x="31773" y="104775"/>
                  <a:pt x="28575" y="101577"/>
                  <a:pt x="28575" y="97631"/>
                </a:cubicBezTo>
                <a:close/>
                <a:moveTo>
                  <a:pt x="28575" y="126206"/>
                </a:moveTo>
                <a:cubicBezTo>
                  <a:pt x="28575" y="122261"/>
                  <a:pt x="31773" y="119063"/>
                  <a:pt x="35719" y="119063"/>
                </a:cubicBezTo>
                <a:cubicBezTo>
                  <a:pt x="39664" y="119063"/>
                  <a:pt x="42863" y="122261"/>
                  <a:pt x="42863" y="126206"/>
                </a:cubicBezTo>
                <a:cubicBezTo>
                  <a:pt x="42863" y="130152"/>
                  <a:pt x="39664" y="133350"/>
                  <a:pt x="35719" y="133350"/>
                </a:cubicBezTo>
                <a:cubicBezTo>
                  <a:pt x="31773" y="133350"/>
                  <a:pt x="28575" y="130152"/>
                  <a:pt x="28575" y="126206"/>
                </a:cubicBezTo>
                <a:close/>
                <a:moveTo>
                  <a:pt x="28575" y="154781"/>
                </a:moveTo>
                <a:cubicBezTo>
                  <a:pt x="28575" y="150836"/>
                  <a:pt x="31773" y="147638"/>
                  <a:pt x="35719" y="147638"/>
                </a:cubicBezTo>
                <a:cubicBezTo>
                  <a:pt x="39664" y="147638"/>
                  <a:pt x="42863" y="150836"/>
                  <a:pt x="42863" y="154781"/>
                </a:cubicBezTo>
                <a:cubicBezTo>
                  <a:pt x="42863" y="158727"/>
                  <a:pt x="39664" y="161925"/>
                  <a:pt x="35719" y="161925"/>
                </a:cubicBezTo>
                <a:cubicBezTo>
                  <a:pt x="31773" y="161925"/>
                  <a:pt x="28575" y="158727"/>
                  <a:pt x="28575" y="154781"/>
                </a:cubicBezTo>
                <a:close/>
                <a:moveTo>
                  <a:pt x="57150" y="97631"/>
                </a:moveTo>
                <a:cubicBezTo>
                  <a:pt x="57150" y="93686"/>
                  <a:pt x="60348" y="90488"/>
                  <a:pt x="64294" y="90488"/>
                </a:cubicBezTo>
                <a:lnTo>
                  <a:pt x="116681" y="90488"/>
                </a:lnTo>
                <a:cubicBezTo>
                  <a:pt x="120627" y="90488"/>
                  <a:pt x="123825" y="93686"/>
                  <a:pt x="123825" y="97631"/>
                </a:cubicBezTo>
                <a:cubicBezTo>
                  <a:pt x="123825" y="101577"/>
                  <a:pt x="120627" y="104775"/>
                  <a:pt x="116681" y="104775"/>
                </a:cubicBezTo>
                <a:lnTo>
                  <a:pt x="64294" y="104775"/>
                </a:lnTo>
                <a:cubicBezTo>
                  <a:pt x="60348" y="104775"/>
                  <a:pt x="57150" y="101577"/>
                  <a:pt x="57150" y="97631"/>
                </a:cubicBezTo>
                <a:close/>
                <a:moveTo>
                  <a:pt x="57150" y="126206"/>
                </a:moveTo>
                <a:cubicBezTo>
                  <a:pt x="57150" y="122261"/>
                  <a:pt x="60348" y="119063"/>
                  <a:pt x="64294" y="119063"/>
                </a:cubicBezTo>
                <a:lnTo>
                  <a:pt x="116681" y="119063"/>
                </a:lnTo>
                <a:cubicBezTo>
                  <a:pt x="120627" y="119063"/>
                  <a:pt x="123825" y="122261"/>
                  <a:pt x="123825" y="126206"/>
                </a:cubicBezTo>
                <a:cubicBezTo>
                  <a:pt x="123825" y="130152"/>
                  <a:pt x="120627" y="133350"/>
                  <a:pt x="116681" y="133350"/>
                </a:cubicBezTo>
                <a:lnTo>
                  <a:pt x="64294" y="133350"/>
                </a:lnTo>
                <a:cubicBezTo>
                  <a:pt x="60348" y="133350"/>
                  <a:pt x="57150" y="130152"/>
                  <a:pt x="57150" y="126206"/>
                </a:cubicBezTo>
                <a:close/>
                <a:moveTo>
                  <a:pt x="57150" y="154781"/>
                </a:moveTo>
                <a:cubicBezTo>
                  <a:pt x="57150" y="150836"/>
                  <a:pt x="60348" y="147638"/>
                  <a:pt x="64294" y="147638"/>
                </a:cubicBezTo>
                <a:lnTo>
                  <a:pt x="116681" y="147638"/>
                </a:lnTo>
                <a:cubicBezTo>
                  <a:pt x="120627" y="147638"/>
                  <a:pt x="123825" y="150836"/>
                  <a:pt x="123825" y="154781"/>
                </a:cubicBezTo>
                <a:cubicBezTo>
                  <a:pt x="123825" y="158727"/>
                  <a:pt x="120627" y="161925"/>
                  <a:pt x="116681" y="161925"/>
                </a:cubicBezTo>
                <a:lnTo>
                  <a:pt x="64294" y="161925"/>
                </a:lnTo>
                <a:cubicBezTo>
                  <a:pt x="60348" y="161925"/>
                  <a:pt x="57150" y="158727"/>
                  <a:pt x="57150" y="154781"/>
                </a:cubicBezTo>
                <a:close/>
                <a:moveTo>
                  <a:pt x="90488" y="57150"/>
                </a:moveTo>
                <a:lnTo>
                  <a:pt x="90488" y="4763"/>
                </a:lnTo>
                <a:lnTo>
                  <a:pt x="147638" y="61913"/>
                </a:lnTo>
                <a:lnTo>
                  <a:pt x="95250" y="61913"/>
                </a:lnTo>
                <a:cubicBezTo>
                  <a:pt x="92620" y="61913"/>
                  <a:pt x="90488" y="59780"/>
                  <a:pt x="90488" y="57150"/>
                </a:cubicBezTo>
                <a:close/>
              </a:path>
            </a:pathLst>
          </a:custGeom>
          <a:gradFill flip="none" rotWithShape="1">
            <a:gsLst>
              <a:gs pos="85000">
                <a:srgbClr val="D59ED7"/>
              </a:gs>
              <a:gs pos="14000">
                <a:srgbClr val="8DC8E8"/>
              </a:gs>
            </a:gsLst>
            <a:lin ang="2700000" scaled="1"/>
            <a:tileRect/>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563" fontAlgn="base">
              <a:spcBef>
                <a:spcPct val="0"/>
              </a:spcBef>
              <a:spcAft>
                <a:spcPct val="0"/>
              </a:spcAft>
            </a:pPr>
            <a:endParaRPr lang="en-US" sz="1632" b="1" kern="0">
              <a:ln w="3175">
                <a:noFill/>
              </a:ln>
              <a:gradFill>
                <a:gsLst>
                  <a:gs pos="71910">
                    <a:srgbClr val="000000"/>
                  </a:gs>
                  <a:gs pos="53933">
                    <a:srgbClr val="000000"/>
                  </a:gs>
                </a:gsLst>
                <a:path path="circle">
                  <a:fillToRect l="100000" b="100000"/>
                </a:path>
              </a:gradFill>
              <a:latin typeface="Segoe UI Variable Display Semibold" pitchFamily="2" charset="0"/>
              <a:cs typeface="Segoe UI" pitchFamily="34" charset="0"/>
            </a:endParaRPr>
          </a:p>
        </p:txBody>
      </p:sp>
      <p:sp>
        <p:nvSpPr>
          <p:cNvPr id="40" name="Rounded Rectangle 18" descr="Announcing&#10;">
            <a:extLst>
              <a:ext uri="{FF2B5EF4-FFF2-40B4-BE49-F238E27FC236}">
                <a16:creationId xmlns:a16="http://schemas.microsoft.com/office/drawing/2014/main" id="{DD6B3A9F-47DA-5A3C-02CE-05B0A8352504}"/>
              </a:ext>
            </a:extLst>
          </p:cNvPr>
          <p:cNvSpPr txBox="1">
            <a:spLocks/>
          </p:cNvSpPr>
          <p:nvPr/>
        </p:nvSpPr>
        <p:spPr bwMode="auto">
          <a:xfrm>
            <a:off x="8452671" y="2697047"/>
            <a:ext cx="3152589" cy="600164"/>
          </a:xfrm>
          <a:prstGeom prst="rect">
            <a:avLst/>
          </a:prstGeom>
          <a:no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0" rIns="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defTabSz="932472" fontAlgn="base">
              <a:spcAft>
                <a:spcPct val="0"/>
              </a:spcAft>
              <a:defRPr/>
            </a:pPr>
            <a:r>
              <a:rPr lang="en-US" sz="2400" spc="0" err="1">
                <a:gradFill>
                  <a:gsLst>
                    <a:gs pos="15000">
                      <a:srgbClr val="8DC8E8"/>
                    </a:gs>
                    <a:gs pos="85000">
                      <a:srgbClr val="D59ED7"/>
                    </a:gs>
                  </a:gsLst>
                  <a:lin ang="2700000" scaled="1"/>
                </a:gradFill>
              </a:rPr>
              <a:t>Creación</a:t>
            </a:r>
            <a:r>
              <a:rPr lang="en-US" sz="2400" spc="0">
                <a:gradFill>
                  <a:gsLst>
                    <a:gs pos="15000">
                      <a:srgbClr val="8DC8E8"/>
                    </a:gs>
                    <a:gs pos="85000">
                      <a:srgbClr val="D59ED7"/>
                    </a:gs>
                  </a:gsLst>
                  <a:lin ang="2700000" scaled="1"/>
                </a:gradFill>
              </a:rPr>
              <a:t> de </a:t>
            </a:r>
            <a:r>
              <a:rPr lang="en-US" sz="2400" spc="0" err="1">
                <a:gradFill>
                  <a:gsLst>
                    <a:gs pos="15000">
                      <a:srgbClr val="8DC8E8"/>
                    </a:gs>
                    <a:gs pos="85000">
                      <a:srgbClr val="D59ED7"/>
                    </a:gs>
                  </a:gsLst>
                  <a:lin ang="2700000" scaled="1"/>
                </a:gradFill>
              </a:rPr>
              <a:t>contenido</a:t>
            </a:r>
            <a:endParaRPr kumimoji="0" lang="en-US" sz="2800" i="0" u="none" strike="noStrike" kern="1200" cap="none" spc="0" normalizeH="0" baseline="0" noProof="0">
              <a:ln w="3175">
                <a:noFill/>
              </a:ln>
              <a:gradFill>
                <a:gsLst>
                  <a:gs pos="15000">
                    <a:srgbClr val="8DC8E8"/>
                  </a:gs>
                  <a:gs pos="85000">
                    <a:srgbClr val="D59ED7"/>
                  </a:gs>
                </a:gsLst>
                <a:lin ang="2700000" scaled="1"/>
              </a:gradFill>
              <a:effectLst/>
              <a:uLnTx/>
              <a:uFillTx/>
              <a:ea typeface="+mn-ea"/>
              <a:cs typeface="Segoe UI" pitchFamily="34" charset="0"/>
            </a:endParaRPr>
          </a:p>
        </p:txBody>
      </p:sp>
      <p:sp>
        <p:nvSpPr>
          <p:cNvPr id="37" name="Rectangle 36">
            <a:extLst>
              <a:ext uri="{FF2B5EF4-FFF2-40B4-BE49-F238E27FC236}">
                <a16:creationId xmlns:a16="http://schemas.microsoft.com/office/drawing/2014/main" id="{EFC8FCCA-31F2-78E0-D1E8-69F2BF141AC9}"/>
              </a:ext>
            </a:extLst>
          </p:cNvPr>
          <p:cNvSpPr/>
          <p:nvPr/>
        </p:nvSpPr>
        <p:spPr bwMode="auto">
          <a:xfrm>
            <a:off x="8452671" y="3535374"/>
            <a:ext cx="3152589" cy="227139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spAutoFit/>
          </a:bodyPr>
          <a:lstStyle/>
          <a:p>
            <a:pPr lvl="0" algn="ctr" defTabSz="932472" fontAlgn="base">
              <a:spcBef>
                <a:spcPts val="600"/>
              </a:spcBef>
              <a:spcAft>
                <a:spcPts val="600"/>
              </a:spcAft>
              <a:defRPr/>
            </a:pPr>
            <a:r>
              <a:rPr lang="es-MX" sz="1200">
                <a:solidFill>
                  <a:srgbClr val="FFFFFF"/>
                </a:solidFill>
                <a:ea typeface="Segoe UI" pitchFamily="34" charset="0"/>
                <a:cs typeface="Segoe UI"/>
              </a:rPr>
              <a:t>Impulsa la creatividad y escribe y edita como un profesional
Crear documentos, presentaciones, gráficos y tablas
Redacta respuestas por correo electrónico y chat al instante 
Cree visualizaciones potentes y profesionales</a:t>
            </a:r>
            <a:endParaRPr lang="en-US" sz="1400">
              <a:solidFill>
                <a:srgbClr val="FFFFFF"/>
              </a:solidFill>
              <a:ea typeface="Segoe UI" pitchFamily="34" charset="0"/>
              <a:cs typeface="Segoe UI"/>
            </a:endParaRPr>
          </a:p>
        </p:txBody>
      </p:sp>
      <p:grpSp>
        <p:nvGrpSpPr>
          <p:cNvPr id="24" name="Group 23">
            <a:extLst>
              <a:ext uri="{FF2B5EF4-FFF2-40B4-BE49-F238E27FC236}">
                <a16:creationId xmlns:a16="http://schemas.microsoft.com/office/drawing/2014/main" id="{1C5D55FF-5260-527D-EF58-2C7EA57B28E6}"/>
              </a:ext>
              <a:ext uri="{C183D7F6-B498-43B3-948B-1728B52AA6E4}">
                <adec:decorative xmlns:adec="http://schemas.microsoft.com/office/drawing/2017/decorative" val="1"/>
              </a:ext>
            </a:extLst>
          </p:cNvPr>
          <p:cNvGrpSpPr/>
          <p:nvPr/>
        </p:nvGrpSpPr>
        <p:grpSpPr>
          <a:xfrm>
            <a:off x="4129517" y="1727185"/>
            <a:ext cx="3932965" cy="4480560"/>
            <a:chOff x="4129517" y="1727185"/>
            <a:chExt cx="3932965" cy="4480560"/>
          </a:xfrm>
        </p:grpSpPr>
        <p:cxnSp>
          <p:nvCxnSpPr>
            <p:cNvPr id="22" name="Straight Connector 21">
              <a:extLst>
                <a:ext uri="{FF2B5EF4-FFF2-40B4-BE49-F238E27FC236}">
                  <a16:creationId xmlns:a16="http://schemas.microsoft.com/office/drawing/2014/main" id="{36607958-94B8-6CDE-E189-B3763B0D6063}"/>
                </a:ext>
              </a:extLst>
            </p:cNvPr>
            <p:cNvCxnSpPr/>
            <p:nvPr/>
          </p:nvCxnSpPr>
          <p:spPr>
            <a:xfrm>
              <a:off x="4129517" y="1727185"/>
              <a:ext cx="0" cy="4480560"/>
            </a:xfrm>
            <a:prstGeom prst="line">
              <a:avLst/>
            </a:prstGeom>
            <a:ln w="19050">
              <a:gradFill>
                <a:gsLst>
                  <a:gs pos="0">
                    <a:srgbClr val="8EC8E8"/>
                  </a:gs>
                  <a:gs pos="100000">
                    <a:srgbClr val="CD9AD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65F305E-9ABF-175B-CA45-F22A9DCEB29E}"/>
                </a:ext>
              </a:extLst>
            </p:cNvPr>
            <p:cNvCxnSpPr/>
            <p:nvPr/>
          </p:nvCxnSpPr>
          <p:spPr>
            <a:xfrm>
              <a:off x="8062482" y="1727185"/>
              <a:ext cx="0" cy="4480560"/>
            </a:xfrm>
            <a:prstGeom prst="line">
              <a:avLst/>
            </a:prstGeom>
            <a:ln w="19050">
              <a:gradFill>
                <a:gsLst>
                  <a:gs pos="0">
                    <a:srgbClr val="8EC8E8"/>
                  </a:gs>
                  <a:gs pos="100000">
                    <a:srgbClr val="CD9AD0"/>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65510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0 -4.07407E-6 L 0 0.01806 " pathEditMode="relative" rAng="0" ptsTypes="AA">
                                      <p:cBhvr>
                                        <p:cTn id="9" dur="500" spd="-100000" fill="hold"/>
                                        <p:tgtEl>
                                          <p:spTgt spid="2"/>
                                        </p:tgtEl>
                                        <p:attrNameLst>
                                          <p:attrName>ppt_x</p:attrName>
                                          <p:attrName>ppt_y</p:attrName>
                                        </p:attrNameLst>
                                      </p:cBhvr>
                                      <p:rCtr x="0" y="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3189DC6-12D5-9030-251E-5DEB7481F9F6}"/>
              </a:ext>
            </a:extLst>
          </p:cNvPr>
          <p:cNvSpPr txBox="1">
            <a:spLocks noGrp="1"/>
          </p:cNvSpPr>
          <p:nvPr>
            <p:ph type="title"/>
          </p:nvPr>
        </p:nvSpPr>
        <p:spPr>
          <a:xfrm>
            <a:off x="586740" y="380012"/>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32742" rtl="0" eaLnBrk="1" latinLnBrk="0" hangingPunct="1">
              <a:lnSpc>
                <a:spcPct val="100000"/>
              </a:lnSpc>
              <a:spcBef>
                <a:spcPct val="0"/>
              </a:spcBef>
              <a:buNone/>
              <a:defRPr lang="en-US" sz="4000" b="1" kern="1200" cap="none" spc="-10" baseline="0" dirty="0" smtClean="0">
                <a:ln w="3175">
                  <a:noFill/>
                </a:ln>
                <a:gradFill>
                  <a:gsLst>
                    <a:gs pos="15000">
                      <a:srgbClr val="8DC8E8"/>
                    </a:gs>
                    <a:gs pos="85000">
                      <a:srgbClr val="D59ED7"/>
                    </a:gs>
                  </a:gsLst>
                  <a:lin ang="2700000" scaled="1"/>
                </a:gradFill>
                <a:effectLst/>
                <a:latin typeface="+mj-lt"/>
                <a:ea typeface="+mn-ea"/>
                <a:cs typeface="Segoe UI" pitchFamily="34" charset="0"/>
              </a:defRPr>
            </a:lvl1pPr>
          </a:lstStyle>
          <a:p>
            <a:pPr lvl="0">
              <a:defRPr/>
            </a:pPr>
            <a:r>
              <a:rPr lang="es-MX" sz="3600" b="0" spc="0">
                <a:gradFill flip="none" rotWithShape="1">
                  <a:gsLst>
                    <a:gs pos="0">
                      <a:srgbClr val="D59ED7"/>
                    </a:gs>
                    <a:gs pos="100000">
                      <a:srgbClr val="8DC8E8"/>
                    </a:gs>
                  </a:gsLst>
                  <a:lin ang="3600000" scaled="0"/>
                  <a:tileRect/>
                </a:gradFill>
              </a:rPr>
              <a:t>Métricas clave del Índice de Tendencias Laborales</a:t>
            </a:r>
            <a:endParaRPr lang="en-US" b="0" spc="0">
              <a:gradFill flip="none" rotWithShape="1">
                <a:gsLst>
                  <a:gs pos="0">
                    <a:srgbClr val="D59ED7"/>
                  </a:gs>
                  <a:gs pos="100000">
                    <a:srgbClr val="8DC8E8"/>
                  </a:gs>
                </a:gsLst>
                <a:lin ang="3600000" scaled="0"/>
                <a:tileRect/>
              </a:gradFill>
            </a:endParaRPr>
          </a:p>
        </p:txBody>
      </p:sp>
      <p:sp>
        <p:nvSpPr>
          <p:cNvPr id="73" name="Rectangle: Rounded Corners 6">
            <a:extLst>
              <a:ext uri="{FF2B5EF4-FFF2-40B4-BE49-F238E27FC236}">
                <a16:creationId xmlns:a16="http://schemas.microsoft.com/office/drawing/2014/main" id="{2BF765A6-0C8A-0FAC-F157-C558C763BCFC}"/>
              </a:ext>
              <a:ext uri="{C183D7F6-B498-43B3-948B-1728B52AA6E4}">
                <adec:decorative xmlns:adec="http://schemas.microsoft.com/office/drawing/2017/decorative" val="0"/>
              </a:ext>
            </a:extLst>
          </p:cNvPr>
          <p:cNvSpPr/>
          <p:nvPr/>
        </p:nvSpPr>
        <p:spPr bwMode="auto">
          <a:xfrm>
            <a:off x="833575" y="1567940"/>
            <a:ext cx="2697717" cy="440109"/>
          </a:xfrm>
          <a:prstGeom prst="roundRect">
            <a:avLst>
              <a:gd name="adj" fmla="val 8425"/>
            </a:avLst>
          </a:prstGeom>
          <a:solidFill>
            <a:srgbClr val="C5B4E3">
              <a:alpha val="18000"/>
            </a:srgbClr>
          </a:solidFill>
          <a:ln w="25400">
            <a:no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200" err="1">
                <a:gradFill>
                  <a:gsLst>
                    <a:gs pos="0">
                      <a:srgbClr val="D59ED7"/>
                    </a:gs>
                    <a:gs pos="100000">
                      <a:srgbClr val="8DC8E8"/>
                    </a:gs>
                  </a:gsLst>
                  <a:lin ang="5400000" scaled="0"/>
                </a:gradFill>
                <a:latin typeface="+mj-lt"/>
                <a:cs typeface="Segoe UI Semibold" panose="020B0702040204020203" pitchFamily="34" charset="0"/>
              </a:rPr>
              <a:t>Resumir</a:t>
            </a:r>
            <a:r>
              <a:rPr kumimoji="0" lang="en-US" sz="1200" b="0" i="0" u="none" strike="noStrike" kern="1200" cap="none"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cs typeface="Segoe UI Semibold" panose="020B0702040204020203" pitchFamily="34" charset="0"/>
              </a:rPr>
              <a:t> </a:t>
            </a:r>
            <a:r>
              <a:rPr lang="en-US" sz="1200">
                <a:solidFill>
                  <a:schemeClr val="tx1"/>
                </a:solidFill>
                <a:latin typeface="+mj-lt"/>
                <a:cs typeface="Segoe UI Semibold" panose="020B0702040204020203" pitchFamily="34" charset="0"/>
              </a:rPr>
              <a:t>Una </a:t>
            </a:r>
            <a:r>
              <a:rPr lang="en-US" sz="1200" err="1">
                <a:solidFill>
                  <a:schemeClr val="tx1"/>
                </a:solidFill>
                <a:latin typeface="+mj-lt"/>
                <a:cs typeface="Segoe UI Semibold" panose="020B0702040204020203" pitchFamily="34" charset="0"/>
              </a:rPr>
              <a:t>reunión</a:t>
            </a:r>
            <a:r>
              <a:rPr lang="en-US" sz="1200">
                <a:solidFill>
                  <a:schemeClr val="tx1"/>
                </a:solidFill>
                <a:latin typeface="+mj-lt"/>
                <a:cs typeface="Segoe UI Semibold" panose="020B0702040204020203" pitchFamily="34" charset="0"/>
              </a:rPr>
              <a:t> </a:t>
            </a:r>
            <a:r>
              <a:rPr lang="en-US" sz="1200" err="1">
                <a:solidFill>
                  <a:schemeClr val="tx1"/>
                </a:solidFill>
                <a:latin typeface="+mj-lt"/>
                <a:cs typeface="Segoe UI Semibold" panose="020B0702040204020203" pitchFamily="34" charset="0"/>
              </a:rPr>
              <a:t>perdida</a:t>
            </a:r>
            <a:endParaRPr kumimoji="0" lang="en-US" sz="1200" b="0" i="0" u="none" strike="noStrike" kern="1200" cap="none" normalizeH="0" baseline="0" noProof="0">
              <a:ln>
                <a:noFill/>
              </a:ln>
              <a:solidFill>
                <a:schemeClr val="tx1"/>
              </a:solidFill>
              <a:effectLst/>
              <a:uLnTx/>
              <a:uFillTx/>
              <a:latin typeface="+mj-lt"/>
              <a:cs typeface="Segoe UI Semibold" panose="020B0702040204020203" pitchFamily="34" charset="0"/>
            </a:endParaRPr>
          </a:p>
        </p:txBody>
      </p:sp>
      <p:grpSp>
        <p:nvGrpSpPr>
          <p:cNvPr id="134" name="Group 133" descr="A stopwatch infographic displaying: ">
            <a:extLst>
              <a:ext uri="{FF2B5EF4-FFF2-40B4-BE49-F238E27FC236}">
                <a16:creationId xmlns:a16="http://schemas.microsoft.com/office/drawing/2014/main" id="{31DE6B88-BA10-7B67-7B41-5CDDC51D0C46}"/>
              </a:ext>
            </a:extLst>
          </p:cNvPr>
          <p:cNvGrpSpPr/>
          <p:nvPr/>
        </p:nvGrpSpPr>
        <p:grpSpPr>
          <a:xfrm>
            <a:off x="453267" y="2252818"/>
            <a:ext cx="3458334" cy="3837168"/>
            <a:chOff x="453267" y="2252818"/>
            <a:chExt cx="3458334" cy="3837168"/>
          </a:xfrm>
        </p:grpSpPr>
        <p:sp>
          <p:nvSpPr>
            <p:cNvPr id="2" name="Oval 1">
              <a:extLst>
                <a:ext uri="{FF2B5EF4-FFF2-40B4-BE49-F238E27FC236}">
                  <a16:creationId xmlns:a16="http://schemas.microsoft.com/office/drawing/2014/main" id="{73DB1473-06C3-426B-354F-1F8B3D5E4D34}"/>
                </a:ext>
              </a:extLst>
            </p:cNvPr>
            <p:cNvSpPr/>
            <p:nvPr/>
          </p:nvSpPr>
          <p:spPr bwMode="auto">
            <a:xfrm>
              <a:off x="453267" y="2631652"/>
              <a:ext cx="3458334" cy="3458334"/>
            </a:xfrm>
            <a:prstGeom prst="ellipse">
              <a:avLst/>
            </a:prstGeom>
            <a:solidFill>
              <a:schemeClr val="bg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3" name="Oval 2">
              <a:extLst>
                <a:ext uri="{FF2B5EF4-FFF2-40B4-BE49-F238E27FC236}">
                  <a16:creationId xmlns:a16="http://schemas.microsoft.com/office/drawing/2014/main" id="{C3A7F886-8FB2-2751-3CB9-2D158124B066}"/>
                </a:ext>
              </a:extLst>
            </p:cNvPr>
            <p:cNvSpPr/>
            <p:nvPr/>
          </p:nvSpPr>
          <p:spPr bwMode="auto">
            <a:xfrm>
              <a:off x="1431167" y="3609552"/>
              <a:ext cx="1502534" cy="1502534"/>
            </a:xfrm>
            <a:prstGeom prst="ellipse">
              <a:avLst/>
            </a:prstGeom>
            <a:solidFill>
              <a:srgbClr val="0A233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4" name="Freeform: Shape 23">
              <a:extLst>
                <a:ext uri="{FF2B5EF4-FFF2-40B4-BE49-F238E27FC236}">
                  <a16:creationId xmlns:a16="http://schemas.microsoft.com/office/drawing/2014/main" id="{3135D1F3-F0DD-DF5D-8E4C-EC1DCF98CA7F}"/>
                </a:ext>
              </a:extLst>
            </p:cNvPr>
            <p:cNvSpPr/>
            <p:nvPr/>
          </p:nvSpPr>
          <p:spPr bwMode="auto">
            <a:xfrm rot="3062043">
              <a:off x="3202459" y="3096720"/>
              <a:ext cx="705068" cy="190304"/>
            </a:xfrm>
            <a:custGeom>
              <a:avLst/>
              <a:gdLst>
                <a:gd name="connsiteX0" fmla="*/ 13684 w 705068"/>
                <a:gd name="connsiteY0" fmla="*/ 127085 h 190304"/>
                <a:gd name="connsiteX1" fmla="*/ 47849 w 705068"/>
                <a:gd name="connsiteY1" fmla="*/ 106495 h 190304"/>
                <a:gd name="connsiteX2" fmla="*/ 56794 w 705068"/>
                <a:gd name="connsiteY2" fmla="*/ 105277 h 190304"/>
                <a:gd name="connsiteX3" fmla="*/ 88055 w 705068"/>
                <a:gd name="connsiteY3" fmla="*/ 84557 h 190304"/>
                <a:gd name="connsiteX4" fmla="*/ 90172 w 705068"/>
                <a:gd name="connsiteY4" fmla="*/ 74073 h 190304"/>
                <a:gd name="connsiteX5" fmla="*/ 90721 w 705068"/>
                <a:gd name="connsiteY5" fmla="*/ 74073 h 190304"/>
                <a:gd name="connsiteX6" fmla="*/ 90721 w 705068"/>
                <a:gd name="connsiteY6" fmla="*/ 73778 h 190304"/>
                <a:gd name="connsiteX7" fmla="*/ 164499 w 705068"/>
                <a:gd name="connsiteY7" fmla="*/ 0 h 190304"/>
                <a:gd name="connsiteX8" fmla="*/ 540569 w 705068"/>
                <a:gd name="connsiteY8" fmla="*/ 0 h 190304"/>
                <a:gd name="connsiteX9" fmla="*/ 614347 w 705068"/>
                <a:gd name="connsiteY9" fmla="*/ 73778 h 190304"/>
                <a:gd name="connsiteX10" fmla="*/ 614347 w 705068"/>
                <a:gd name="connsiteY10" fmla="*/ 74073 h 190304"/>
                <a:gd name="connsiteX11" fmla="*/ 614896 w 705068"/>
                <a:gd name="connsiteY11" fmla="*/ 74073 h 190304"/>
                <a:gd name="connsiteX12" fmla="*/ 617013 w 705068"/>
                <a:gd name="connsiteY12" fmla="*/ 84557 h 190304"/>
                <a:gd name="connsiteX13" fmla="*/ 648273 w 705068"/>
                <a:gd name="connsiteY13" fmla="*/ 105278 h 190304"/>
                <a:gd name="connsiteX14" fmla="*/ 657219 w 705068"/>
                <a:gd name="connsiteY14" fmla="*/ 106495 h 190304"/>
                <a:gd name="connsiteX15" fmla="*/ 705068 w 705068"/>
                <a:gd name="connsiteY15" fmla="*/ 165203 h 190304"/>
                <a:gd name="connsiteX16" fmla="*/ 705068 w 705068"/>
                <a:gd name="connsiteY16" fmla="*/ 170181 h 190304"/>
                <a:gd name="connsiteX17" fmla="*/ 550459 w 705068"/>
                <a:gd name="connsiteY17" fmla="*/ 149314 h 190304"/>
                <a:gd name="connsiteX18" fmla="*/ 47425 w 705068"/>
                <a:gd name="connsiteY18" fmla="*/ 178264 h 190304"/>
                <a:gd name="connsiteX19" fmla="*/ 0 w 705068"/>
                <a:gd name="connsiteY19" fmla="*/ 190304 h 190304"/>
                <a:gd name="connsiteX20" fmla="*/ 0 w 705068"/>
                <a:gd name="connsiteY20" fmla="*/ 165203 h 190304"/>
                <a:gd name="connsiteX21" fmla="*/ 13684 w 705068"/>
                <a:gd name="connsiteY21" fmla="*/ 127085 h 19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5068" h="190304">
                  <a:moveTo>
                    <a:pt x="13684" y="127085"/>
                  </a:moveTo>
                  <a:cubicBezTo>
                    <a:pt x="22233" y="116726"/>
                    <a:pt x="34195" y="109289"/>
                    <a:pt x="47849" y="106495"/>
                  </a:cubicBezTo>
                  <a:lnTo>
                    <a:pt x="56794" y="105277"/>
                  </a:lnTo>
                  <a:cubicBezTo>
                    <a:pt x="70847" y="105277"/>
                    <a:pt x="82905" y="96733"/>
                    <a:pt x="88055" y="84557"/>
                  </a:cubicBezTo>
                  <a:lnTo>
                    <a:pt x="90172" y="74073"/>
                  </a:lnTo>
                  <a:lnTo>
                    <a:pt x="90721" y="74073"/>
                  </a:lnTo>
                  <a:lnTo>
                    <a:pt x="90721" y="73778"/>
                  </a:lnTo>
                  <a:cubicBezTo>
                    <a:pt x="90721" y="33031"/>
                    <a:pt x="123753" y="0"/>
                    <a:pt x="164499" y="0"/>
                  </a:cubicBezTo>
                  <a:lnTo>
                    <a:pt x="540569" y="0"/>
                  </a:lnTo>
                  <a:cubicBezTo>
                    <a:pt x="581315" y="0"/>
                    <a:pt x="614347" y="33031"/>
                    <a:pt x="614347" y="73778"/>
                  </a:cubicBezTo>
                  <a:lnTo>
                    <a:pt x="614347" y="74073"/>
                  </a:lnTo>
                  <a:lnTo>
                    <a:pt x="614896" y="74073"/>
                  </a:lnTo>
                  <a:lnTo>
                    <a:pt x="617013" y="84557"/>
                  </a:lnTo>
                  <a:cubicBezTo>
                    <a:pt x="622163" y="96733"/>
                    <a:pt x="634220" y="105277"/>
                    <a:pt x="648273" y="105278"/>
                  </a:cubicBezTo>
                  <a:lnTo>
                    <a:pt x="657219" y="106495"/>
                  </a:lnTo>
                  <a:cubicBezTo>
                    <a:pt x="684526" y="112083"/>
                    <a:pt x="705068" y="136244"/>
                    <a:pt x="705068" y="165203"/>
                  </a:cubicBezTo>
                  <a:lnTo>
                    <a:pt x="705068" y="170181"/>
                  </a:lnTo>
                  <a:lnTo>
                    <a:pt x="550459" y="149314"/>
                  </a:lnTo>
                  <a:cubicBezTo>
                    <a:pt x="382110" y="134812"/>
                    <a:pt x="212571" y="144658"/>
                    <a:pt x="47425" y="178264"/>
                  </a:cubicBezTo>
                  <a:lnTo>
                    <a:pt x="0" y="190304"/>
                  </a:lnTo>
                  <a:lnTo>
                    <a:pt x="0" y="165203"/>
                  </a:lnTo>
                  <a:cubicBezTo>
                    <a:pt x="0" y="150724"/>
                    <a:pt x="5135" y="137444"/>
                    <a:pt x="13684" y="127085"/>
                  </a:cubicBezTo>
                  <a:close/>
                </a:path>
              </a:pathLst>
            </a:cu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53" name="Freeform: Shape 52">
              <a:extLst>
                <a:ext uri="{FF2B5EF4-FFF2-40B4-BE49-F238E27FC236}">
                  <a16:creationId xmlns:a16="http://schemas.microsoft.com/office/drawing/2014/main" id="{62326C7C-3D65-5501-2585-08832EE433BA}"/>
                </a:ext>
              </a:extLst>
            </p:cNvPr>
            <p:cNvSpPr/>
            <p:nvPr/>
          </p:nvSpPr>
          <p:spPr bwMode="auto">
            <a:xfrm>
              <a:off x="1864696" y="2252818"/>
              <a:ext cx="635476" cy="370015"/>
            </a:xfrm>
            <a:custGeom>
              <a:avLst/>
              <a:gdLst>
                <a:gd name="connsiteX0" fmla="*/ 65245 w 635476"/>
                <a:gd name="connsiteY0" fmla="*/ 0 h 370015"/>
                <a:gd name="connsiteX1" fmla="*/ 570232 w 635476"/>
                <a:gd name="connsiteY1" fmla="*/ 0 h 370015"/>
                <a:gd name="connsiteX2" fmla="*/ 635476 w 635476"/>
                <a:gd name="connsiteY2" fmla="*/ 65245 h 370015"/>
                <a:gd name="connsiteX3" fmla="*/ 635476 w 635476"/>
                <a:gd name="connsiteY3" fmla="*/ 122586 h 370015"/>
                <a:gd name="connsiteX4" fmla="*/ 570232 w 635476"/>
                <a:gd name="connsiteY4" fmla="*/ 187830 h 370015"/>
                <a:gd name="connsiteX5" fmla="*/ 571491 w 635476"/>
                <a:gd name="connsiteY5" fmla="*/ 187830 h 370015"/>
                <a:gd name="connsiteX6" fmla="*/ 571491 w 635476"/>
                <a:gd name="connsiteY6" fmla="*/ 187830 h 370015"/>
                <a:gd name="connsiteX7" fmla="*/ 564953 w 635476"/>
                <a:gd name="connsiteY7" fmla="*/ 187830 h 370015"/>
                <a:gd name="connsiteX8" fmla="*/ 510295 w 635476"/>
                <a:gd name="connsiteY8" fmla="*/ 242489 h 370015"/>
                <a:gd name="connsiteX9" fmla="*/ 510295 w 635476"/>
                <a:gd name="connsiteY9" fmla="*/ 321002 h 370015"/>
                <a:gd name="connsiteX10" fmla="*/ 522776 w 635476"/>
                <a:gd name="connsiteY10" fmla="*/ 355770 h 370015"/>
                <a:gd name="connsiteX11" fmla="*/ 546413 w 635476"/>
                <a:gd name="connsiteY11" fmla="*/ 370015 h 370015"/>
                <a:gd name="connsiteX12" fmla="*/ 497132 w 635476"/>
                <a:gd name="connsiteY12" fmla="*/ 362494 h 370015"/>
                <a:gd name="connsiteX13" fmla="*/ 317738 w 635476"/>
                <a:gd name="connsiteY13" fmla="*/ 353435 h 370015"/>
                <a:gd name="connsiteX14" fmla="*/ 138344 w 635476"/>
                <a:gd name="connsiteY14" fmla="*/ 362494 h 370015"/>
                <a:gd name="connsiteX15" fmla="*/ 89064 w 635476"/>
                <a:gd name="connsiteY15" fmla="*/ 370015 h 370015"/>
                <a:gd name="connsiteX16" fmla="*/ 112700 w 635476"/>
                <a:gd name="connsiteY16" fmla="*/ 355770 h 370015"/>
                <a:gd name="connsiteX17" fmla="*/ 125182 w 635476"/>
                <a:gd name="connsiteY17" fmla="*/ 321002 h 370015"/>
                <a:gd name="connsiteX18" fmla="*/ 125182 w 635476"/>
                <a:gd name="connsiteY18" fmla="*/ 242489 h 370015"/>
                <a:gd name="connsiteX19" fmla="*/ 70523 w 635476"/>
                <a:gd name="connsiteY19" fmla="*/ 187830 h 370015"/>
                <a:gd name="connsiteX20" fmla="*/ 63986 w 635476"/>
                <a:gd name="connsiteY20" fmla="*/ 187830 h 370015"/>
                <a:gd name="connsiteX21" fmla="*/ 63986 w 635476"/>
                <a:gd name="connsiteY21" fmla="*/ 187830 h 370015"/>
                <a:gd name="connsiteX22" fmla="*/ 65245 w 635476"/>
                <a:gd name="connsiteY22" fmla="*/ 187830 h 370015"/>
                <a:gd name="connsiteX23" fmla="*/ 0 w 635476"/>
                <a:gd name="connsiteY23" fmla="*/ 122586 h 370015"/>
                <a:gd name="connsiteX24" fmla="*/ 0 w 635476"/>
                <a:gd name="connsiteY24" fmla="*/ 65245 h 370015"/>
                <a:gd name="connsiteX25" fmla="*/ 65245 w 635476"/>
                <a:gd name="connsiteY25" fmla="*/ 0 h 37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476" h="370015">
                  <a:moveTo>
                    <a:pt x="65245" y="0"/>
                  </a:moveTo>
                  <a:lnTo>
                    <a:pt x="570232" y="0"/>
                  </a:lnTo>
                  <a:cubicBezTo>
                    <a:pt x="606265" y="0"/>
                    <a:pt x="635476" y="29211"/>
                    <a:pt x="635476" y="65245"/>
                  </a:cubicBezTo>
                  <a:lnTo>
                    <a:pt x="635476" y="122586"/>
                  </a:lnTo>
                  <a:cubicBezTo>
                    <a:pt x="635476" y="158619"/>
                    <a:pt x="606265" y="187830"/>
                    <a:pt x="570232" y="187830"/>
                  </a:cubicBezTo>
                  <a:lnTo>
                    <a:pt x="571491" y="187830"/>
                  </a:lnTo>
                  <a:lnTo>
                    <a:pt x="571491" y="187830"/>
                  </a:lnTo>
                  <a:lnTo>
                    <a:pt x="564953" y="187830"/>
                  </a:lnTo>
                  <a:cubicBezTo>
                    <a:pt x="534766" y="187830"/>
                    <a:pt x="510295" y="212302"/>
                    <a:pt x="510295" y="242489"/>
                  </a:cubicBezTo>
                  <a:lnTo>
                    <a:pt x="510295" y="321002"/>
                  </a:lnTo>
                  <a:cubicBezTo>
                    <a:pt x="510295" y="334209"/>
                    <a:pt x="514979" y="346322"/>
                    <a:pt x="522776" y="355770"/>
                  </a:cubicBezTo>
                  <a:lnTo>
                    <a:pt x="546413" y="370015"/>
                  </a:lnTo>
                  <a:lnTo>
                    <a:pt x="497132" y="362494"/>
                  </a:lnTo>
                  <a:cubicBezTo>
                    <a:pt x="438149" y="356504"/>
                    <a:pt x="378302" y="353435"/>
                    <a:pt x="317738" y="353435"/>
                  </a:cubicBezTo>
                  <a:cubicBezTo>
                    <a:pt x="257174" y="353435"/>
                    <a:pt x="197327" y="356504"/>
                    <a:pt x="138344" y="362494"/>
                  </a:cubicBezTo>
                  <a:lnTo>
                    <a:pt x="89064" y="370015"/>
                  </a:lnTo>
                  <a:lnTo>
                    <a:pt x="112700" y="355770"/>
                  </a:lnTo>
                  <a:cubicBezTo>
                    <a:pt x="120498" y="346322"/>
                    <a:pt x="125182" y="334209"/>
                    <a:pt x="125182" y="321002"/>
                  </a:cubicBezTo>
                  <a:lnTo>
                    <a:pt x="125182" y="242489"/>
                  </a:lnTo>
                  <a:cubicBezTo>
                    <a:pt x="125182" y="212302"/>
                    <a:pt x="100710" y="187830"/>
                    <a:pt x="70523" y="187830"/>
                  </a:cubicBezTo>
                  <a:lnTo>
                    <a:pt x="63986" y="187830"/>
                  </a:lnTo>
                  <a:lnTo>
                    <a:pt x="63986" y="187830"/>
                  </a:lnTo>
                  <a:lnTo>
                    <a:pt x="65245" y="187830"/>
                  </a:lnTo>
                  <a:cubicBezTo>
                    <a:pt x="29211" y="187830"/>
                    <a:pt x="0" y="158619"/>
                    <a:pt x="0" y="122586"/>
                  </a:cubicBezTo>
                  <a:lnTo>
                    <a:pt x="0" y="65245"/>
                  </a:lnTo>
                  <a:cubicBezTo>
                    <a:pt x="0" y="29211"/>
                    <a:pt x="29211" y="0"/>
                    <a:pt x="65245" y="0"/>
                  </a:cubicBezTo>
                  <a:close/>
                </a:path>
              </a:pathLst>
            </a:cu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62" name="Block Arc 61">
              <a:extLst>
                <a:ext uri="{FF2B5EF4-FFF2-40B4-BE49-F238E27FC236}">
                  <a16:creationId xmlns:a16="http://schemas.microsoft.com/office/drawing/2014/main" id="{322ED2B9-8C38-3ABE-D3BB-EF125561939B}"/>
                </a:ext>
              </a:extLst>
            </p:cNvPr>
            <p:cNvSpPr/>
            <p:nvPr/>
          </p:nvSpPr>
          <p:spPr bwMode="auto">
            <a:xfrm>
              <a:off x="519064" y="2696611"/>
              <a:ext cx="3326739" cy="3328416"/>
            </a:xfrm>
            <a:prstGeom prst="blockArc">
              <a:avLst>
                <a:gd name="adj1" fmla="val 16302186"/>
                <a:gd name="adj2" fmla="val 16274772"/>
                <a:gd name="adj3" fmla="val 256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63" name="Block Arc 62">
              <a:extLst>
                <a:ext uri="{FF2B5EF4-FFF2-40B4-BE49-F238E27FC236}">
                  <a16:creationId xmlns:a16="http://schemas.microsoft.com/office/drawing/2014/main" id="{6E16FD05-9EE4-EF03-8F99-1EA1DFAB075C}"/>
                </a:ext>
              </a:extLst>
            </p:cNvPr>
            <p:cNvSpPr/>
            <p:nvPr/>
          </p:nvSpPr>
          <p:spPr bwMode="auto">
            <a:xfrm>
              <a:off x="519064" y="2696611"/>
              <a:ext cx="3326739" cy="3328416"/>
            </a:xfrm>
            <a:prstGeom prst="blockArc">
              <a:avLst>
                <a:gd name="adj1" fmla="val 16189383"/>
                <a:gd name="adj2" fmla="val 21101922"/>
                <a:gd name="adj3" fmla="val 25600"/>
              </a:avLst>
            </a:prstGeom>
            <a:pattFill prst="narHorz">
              <a:fgClr>
                <a:srgbClr val="D59ED7"/>
              </a:fgClr>
              <a:bgClr>
                <a:srgbClr val="8DC8E8"/>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bg1"/>
                </a:solidFill>
                <a:cs typeface="Segoe UI" pitchFamily="34" charset="0"/>
              </a:endParaRPr>
            </a:p>
          </p:txBody>
        </p:sp>
        <p:sp>
          <p:nvSpPr>
            <p:cNvPr id="54" name="Block Arc 53">
              <a:extLst>
                <a:ext uri="{FF2B5EF4-FFF2-40B4-BE49-F238E27FC236}">
                  <a16:creationId xmlns:a16="http://schemas.microsoft.com/office/drawing/2014/main" id="{F833B126-2EB3-2D64-C061-DDD932A876F5}"/>
                </a:ext>
              </a:extLst>
            </p:cNvPr>
            <p:cNvSpPr/>
            <p:nvPr/>
          </p:nvSpPr>
          <p:spPr bwMode="auto">
            <a:xfrm>
              <a:off x="519064" y="2696611"/>
              <a:ext cx="3326739" cy="3328416"/>
            </a:xfrm>
            <a:prstGeom prst="blockArc">
              <a:avLst>
                <a:gd name="adj1" fmla="val 20947113"/>
                <a:gd name="adj2" fmla="val 9838353"/>
                <a:gd name="adj3" fmla="val 25600"/>
              </a:avLst>
            </a:prstGeom>
            <a:gradFill flip="none" rotWithShape="1">
              <a:gsLst>
                <a:gs pos="0">
                  <a:srgbClr val="D59ED7"/>
                </a:gs>
                <a:gs pos="85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57" name="Isosceles Triangle 56">
              <a:extLst>
                <a:ext uri="{FF2B5EF4-FFF2-40B4-BE49-F238E27FC236}">
                  <a16:creationId xmlns:a16="http://schemas.microsoft.com/office/drawing/2014/main" id="{E7C3DC18-3F93-A775-5425-975307DC1BC7}"/>
                </a:ext>
              </a:extLst>
            </p:cNvPr>
            <p:cNvSpPr/>
            <p:nvPr/>
          </p:nvSpPr>
          <p:spPr bwMode="auto">
            <a:xfrm rot="15211491">
              <a:off x="1292578" y="3827361"/>
              <a:ext cx="299523" cy="1503563"/>
            </a:xfrm>
            <a:prstGeom prst="triangle">
              <a:avLst>
                <a:gd name="adj" fmla="val 47050"/>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60" name="Isosceles Triangle 59">
              <a:extLst>
                <a:ext uri="{FF2B5EF4-FFF2-40B4-BE49-F238E27FC236}">
                  <a16:creationId xmlns:a16="http://schemas.microsoft.com/office/drawing/2014/main" id="{9FBF09F5-D624-16EA-6AC1-06FC6535233A}"/>
                </a:ext>
              </a:extLst>
            </p:cNvPr>
            <p:cNvSpPr/>
            <p:nvPr/>
          </p:nvSpPr>
          <p:spPr bwMode="auto">
            <a:xfrm rot="4772345">
              <a:off x="2815386" y="3408613"/>
              <a:ext cx="306448" cy="1610899"/>
            </a:xfrm>
            <a:prstGeom prst="triangle">
              <a:avLst>
                <a:gd name="adj" fmla="val 49294"/>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59" name="Oval 58">
              <a:extLst>
                <a:ext uri="{FF2B5EF4-FFF2-40B4-BE49-F238E27FC236}">
                  <a16:creationId xmlns:a16="http://schemas.microsoft.com/office/drawing/2014/main" id="{031A3B18-C3ED-13F0-D1CE-4516B07068C3}"/>
                </a:ext>
              </a:extLst>
            </p:cNvPr>
            <p:cNvSpPr/>
            <p:nvPr/>
          </p:nvSpPr>
          <p:spPr bwMode="auto">
            <a:xfrm>
              <a:off x="2029070" y="4207454"/>
              <a:ext cx="306729" cy="306729"/>
            </a:xfrm>
            <a:prstGeom prst="ellips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sp>
        <p:nvSpPr>
          <p:cNvPr id="78" name="TextBox 77">
            <a:extLst>
              <a:ext uri="{FF2B5EF4-FFF2-40B4-BE49-F238E27FC236}">
                <a16:creationId xmlns:a16="http://schemas.microsoft.com/office/drawing/2014/main" id="{0B704EAC-5DF1-FF37-8949-68EC5863BB46}"/>
              </a:ext>
              <a:ext uri="{C183D7F6-B498-43B3-948B-1728B52AA6E4}">
                <adec:decorative xmlns:adec="http://schemas.microsoft.com/office/drawing/2017/decorative" val="0"/>
              </a:ext>
            </a:extLst>
          </p:cNvPr>
          <p:cNvSpPr txBox="1">
            <a:spLocks/>
          </p:cNvSpPr>
          <p:nvPr/>
        </p:nvSpPr>
        <p:spPr>
          <a:xfrm rot="21480000">
            <a:off x="599330" y="4313393"/>
            <a:ext cx="751572" cy="246221"/>
          </a:xfrm>
          <a:prstGeom prst="rect">
            <a:avLst/>
          </a:prstGeom>
          <a:noFill/>
          <a:effectLst/>
        </p:spPr>
        <p:txBody>
          <a:bodyPr wrap="square" lIns="0" tIns="0" rIns="0" bIns="0" rtlCol="0" anchor="ctr">
            <a:spAutoFit/>
          </a:bodyPr>
          <a:lstStyle/>
          <a:p>
            <a:pPr lvl="0" defTabSz="914367">
              <a:defRPr/>
            </a:pPr>
            <a:r>
              <a:rPr lang="en-US" sz="800">
                <a:solidFill>
                  <a:schemeClr val="bg1"/>
                </a:solidFill>
              </a:rPr>
              <a:t>43 </a:t>
            </a:r>
            <a:r>
              <a:rPr lang="en-US" sz="800" err="1">
                <a:solidFill>
                  <a:schemeClr val="bg1"/>
                </a:solidFill>
              </a:rPr>
              <a:t>minutos</a:t>
            </a:r>
            <a:br>
              <a:rPr lang="en-US" sz="800">
                <a:solidFill>
                  <a:schemeClr val="bg1"/>
                </a:solidFill>
              </a:rPr>
            </a:br>
            <a:r>
              <a:rPr lang="en-US" sz="800">
                <a:solidFill>
                  <a:schemeClr val="bg1"/>
                </a:solidFill>
              </a:rPr>
              <a:t>sin copilot</a:t>
            </a:r>
            <a:endParaRPr kumimoji="0" lang="en-US" sz="800" b="0" i="0" u="none" strike="noStrike" kern="1200" cap="none" normalizeH="0" baseline="0" noProof="0">
              <a:ln>
                <a:noFill/>
              </a:ln>
              <a:solidFill>
                <a:schemeClr val="bg1"/>
              </a:solidFill>
              <a:effectLst/>
              <a:uLnTx/>
              <a:uFillTx/>
              <a:ea typeface="+mn-ea"/>
              <a:cs typeface="+mn-cs"/>
            </a:endParaRPr>
          </a:p>
        </p:txBody>
      </p:sp>
      <p:sp>
        <p:nvSpPr>
          <p:cNvPr id="77" name="TextBox 76">
            <a:extLst>
              <a:ext uri="{FF2B5EF4-FFF2-40B4-BE49-F238E27FC236}">
                <a16:creationId xmlns:a16="http://schemas.microsoft.com/office/drawing/2014/main" id="{FD0C29F6-DF4C-2BE8-6E35-94E8DE199E90}"/>
              </a:ext>
              <a:ext uri="{C183D7F6-B498-43B3-948B-1728B52AA6E4}">
                <adec:decorative xmlns:adec="http://schemas.microsoft.com/office/drawing/2017/decorative" val="0"/>
              </a:ext>
            </a:extLst>
          </p:cNvPr>
          <p:cNvSpPr txBox="1">
            <a:spLocks/>
          </p:cNvSpPr>
          <p:nvPr/>
        </p:nvSpPr>
        <p:spPr>
          <a:xfrm>
            <a:off x="3012591" y="3783862"/>
            <a:ext cx="657313" cy="246221"/>
          </a:xfrm>
          <a:prstGeom prst="rect">
            <a:avLst/>
          </a:prstGeom>
          <a:noFill/>
          <a:effectLst/>
        </p:spPr>
        <p:txBody>
          <a:bodyPr wrap="square" lIns="0" tIns="0" rIns="0" bIns="0" rtlCol="0" anchor="ctr">
            <a:spAutoFit/>
          </a:bodyPr>
          <a:lstStyle/>
          <a:p>
            <a:pPr lvl="0" defTabSz="914367">
              <a:defRPr/>
            </a:pPr>
            <a:r>
              <a:rPr lang="en-US" sz="800">
                <a:solidFill>
                  <a:schemeClr val="bg1"/>
                </a:solidFill>
              </a:rPr>
              <a:t>11 </a:t>
            </a:r>
            <a:r>
              <a:rPr lang="en-US" sz="800" err="1">
                <a:solidFill>
                  <a:schemeClr val="bg1"/>
                </a:solidFill>
              </a:rPr>
              <a:t>minutos</a:t>
            </a:r>
            <a:br>
              <a:rPr lang="en-US" sz="800">
                <a:solidFill>
                  <a:schemeClr val="bg1"/>
                </a:solidFill>
              </a:rPr>
            </a:br>
            <a:r>
              <a:rPr lang="en-US" sz="800">
                <a:solidFill>
                  <a:schemeClr val="bg1"/>
                </a:solidFill>
              </a:rPr>
              <a:t>con Copilot</a:t>
            </a:r>
            <a:endParaRPr kumimoji="0" lang="en-US" sz="800" b="0" i="0" u="none" strike="noStrike" kern="1200" cap="none" normalizeH="0" baseline="0" noProof="0">
              <a:ln>
                <a:noFill/>
              </a:ln>
              <a:solidFill>
                <a:schemeClr val="bg1"/>
              </a:solidFill>
              <a:effectLst/>
              <a:uLnTx/>
              <a:uFillTx/>
              <a:ea typeface="+mn-ea"/>
              <a:cs typeface="+mn-cs"/>
            </a:endParaRPr>
          </a:p>
        </p:txBody>
      </p:sp>
      <p:sp>
        <p:nvSpPr>
          <p:cNvPr id="70" name="TextBox 69">
            <a:extLst>
              <a:ext uri="{FF2B5EF4-FFF2-40B4-BE49-F238E27FC236}">
                <a16:creationId xmlns:a16="http://schemas.microsoft.com/office/drawing/2014/main" id="{657461F8-1BB7-B570-2806-2F51AD03846D}"/>
              </a:ext>
              <a:ext uri="{C183D7F6-B498-43B3-948B-1728B52AA6E4}">
                <adec:decorative xmlns:adec="http://schemas.microsoft.com/office/drawing/2017/decorative" val="0"/>
              </a:ext>
            </a:extLst>
          </p:cNvPr>
          <p:cNvSpPr txBox="1">
            <a:spLocks/>
          </p:cNvSpPr>
          <p:nvPr/>
        </p:nvSpPr>
        <p:spPr>
          <a:xfrm>
            <a:off x="1800105" y="6123827"/>
            <a:ext cx="764659" cy="446276"/>
          </a:xfrm>
          <a:prstGeom prst="rect">
            <a:avLst/>
          </a:prstGeom>
          <a:noFill/>
        </p:spPr>
        <p:txBody>
          <a:bodyPr wrap="square" lIns="0" tIns="0" rIns="0" bIns="0" rtlCol="0" anchor="ctr">
            <a:spAutoFit/>
          </a:bodyPr>
          <a:lstStyle/>
          <a:p>
            <a:pPr lvl="0" algn="ctr" defTabSz="914367">
              <a:defRPr/>
            </a:pPr>
            <a:r>
              <a:rPr lang="en-US" sz="900" err="1">
                <a:gradFill>
                  <a:gsLst>
                    <a:gs pos="0">
                      <a:srgbClr val="D59ED7"/>
                    </a:gs>
                    <a:gs pos="100000">
                      <a:srgbClr val="8DC8E8"/>
                    </a:gs>
                  </a:gsLst>
                  <a:lin ang="2700000" scaled="1"/>
                </a:gradFill>
                <a:latin typeface="+mj-lt"/>
              </a:rPr>
              <a:t>Ahorro</a:t>
            </a:r>
            <a:r>
              <a:rPr lang="en-US" sz="900">
                <a:gradFill>
                  <a:gsLst>
                    <a:gs pos="0">
                      <a:srgbClr val="D59ED7"/>
                    </a:gs>
                    <a:gs pos="100000">
                      <a:srgbClr val="8DC8E8"/>
                    </a:gs>
                  </a:gsLst>
                  <a:lin ang="2700000" scaled="1"/>
                </a:gradFill>
                <a:latin typeface="+mj-lt"/>
              </a:rPr>
              <a:t> de </a:t>
            </a:r>
            <a:r>
              <a:rPr lang="en-US" sz="900" err="1">
                <a:gradFill>
                  <a:gsLst>
                    <a:gs pos="0">
                      <a:srgbClr val="D59ED7"/>
                    </a:gs>
                    <a:gs pos="100000">
                      <a:srgbClr val="8DC8E8"/>
                    </a:gs>
                  </a:gsLst>
                  <a:lin ang="2700000" scaled="1"/>
                </a:gradFill>
                <a:latin typeface="+mj-lt"/>
              </a:rPr>
              <a:t>tiempo</a:t>
            </a:r>
            <a:br>
              <a:rPr kumimoji="0" lang="en-US" sz="1100" i="0" u="none" strike="noStrike" kern="1200" cap="none" normalizeH="0" baseline="0" noProof="0">
                <a:ln>
                  <a:noFill/>
                </a:ln>
                <a:solidFill>
                  <a:srgbClr val="FFFFFF"/>
                </a:solidFill>
                <a:effectLst/>
                <a:uLnTx/>
                <a:uFillTx/>
                <a:latin typeface="+mj-lt"/>
                <a:ea typeface="+mn-ea"/>
                <a:cs typeface="+mn-cs"/>
              </a:rPr>
            </a:br>
            <a:r>
              <a:rPr lang="en-US" sz="1000">
                <a:solidFill>
                  <a:srgbClr val="FFFFFF"/>
                </a:solidFill>
              </a:rPr>
              <a:t>32 </a:t>
            </a:r>
            <a:r>
              <a:rPr lang="en-US" sz="1000" err="1">
                <a:solidFill>
                  <a:srgbClr val="FFFFFF"/>
                </a:solidFill>
              </a:rPr>
              <a:t>minutos</a:t>
            </a:r>
            <a:endParaRPr kumimoji="0" lang="en-US" sz="1100" b="1" i="0" u="none" strike="noStrike" kern="1200" cap="none" normalizeH="0" baseline="0" noProof="0">
              <a:ln>
                <a:noFill/>
              </a:ln>
              <a:solidFill>
                <a:srgbClr val="FFFFFF"/>
              </a:solidFill>
              <a:effectLst/>
              <a:uLnTx/>
              <a:uFillTx/>
              <a:ea typeface="+mn-ea"/>
              <a:cs typeface="+mn-cs"/>
            </a:endParaRPr>
          </a:p>
        </p:txBody>
      </p:sp>
      <p:sp>
        <p:nvSpPr>
          <p:cNvPr id="75" name="Rectangle: Rounded Corners 6">
            <a:extLst>
              <a:ext uri="{FF2B5EF4-FFF2-40B4-BE49-F238E27FC236}">
                <a16:creationId xmlns:a16="http://schemas.microsoft.com/office/drawing/2014/main" id="{8DA73CB4-4816-5427-E640-92BF784314E7}"/>
              </a:ext>
              <a:ext uri="{C183D7F6-B498-43B3-948B-1728B52AA6E4}">
                <adec:decorative xmlns:adec="http://schemas.microsoft.com/office/drawing/2017/decorative" val="0"/>
              </a:ext>
            </a:extLst>
          </p:cNvPr>
          <p:cNvSpPr/>
          <p:nvPr/>
        </p:nvSpPr>
        <p:spPr bwMode="auto">
          <a:xfrm>
            <a:off x="4765116" y="1567940"/>
            <a:ext cx="2697717" cy="440109"/>
          </a:xfrm>
          <a:prstGeom prst="roundRect">
            <a:avLst>
              <a:gd name="adj" fmla="val 8425"/>
            </a:avLst>
          </a:prstGeom>
          <a:solidFill>
            <a:srgbClr val="C5B4E3">
              <a:alpha val="18000"/>
            </a:srgbClr>
          </a:solidFill>
          <a:ln w="25400">
            <a:no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200" err="1">
                <a:gradFill>
                  <a:gsLst>
                    <a:gs pos="0">
                      <a:srgbClr val="D59ED7"/>
                    </a:gs>
                    <a:gs pos="100000">
                      <a:srgbClr val="8DC8E8"/>
                    </a:gs>
                  </a:gsLst>
                  <a:lin ang="5400000" scaled="0"/>
                </a:gradFill>
                <a:latin typeface="+mj-lt"/>
                <a:cs typeface="Segoe UI Semibold" panose="020B0702040204020203" pitchFamily="34" charset="0"/>
              </a:rPr>
              <a:t>Buscar</a:t>
            </a:r>
            <a:r>
              <a:rPr kumimoji="0" lang="en-US" sz="1200" b="0" i="0" u="none" strike="noStrike" kern="1200" cap="none"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cs typeface="Segoe UI Semibold" panose="020B0702040204020203" pitchFamily="34" charset="0"/>
              </a:rPr>
              <a:t> </a:t>
            </a:r>
            <a:r>
              <a:rPr lang="en-US" sz="1200">
                <a:solidFill>
                  <a:schemeClr val="tx1"/>
                </a:solidFill>
                <a:latin typeface="+mj-lt"/>
                <a:cs typeface="Segoe UI Semibold" panose="020B0702040204020203" pitchFamily="34" charset="0"/>
              </a:rPr>
              <a:t>A </a:t>
            </a:r>
            <a:r>
              <a:rPr lang="en-US" sz="1200" err="1">
                <a:solidFill>
                  <a:schemeClr val="tx1"/>
                </a:solidFill>
                <a:latin typeface="+mj-lt"/>
                <a:cs typeface="Segoe UI Semibold" panose="020B0702040204020203" pitchFamily="34" charset="0"/>
              </a:rPr>
              <a:t>título</a:t>
            </a:r>
            <a:r>
              <a:rPr lang="en-US" sz="1200">
                <a:solidFill>
                  <a:schemeClr val="tx1"/>
                </a:solidFill>
                <a:latin typeface="+mj-lt"/>
                <a:cs typeface="Segoe UI Semibold" panose="020B0702040204020203" pitchFamily="34" charset="0"/>
              </a:rPr>
              <a:t> </a:t>
            </a:r>
            <a:r>
              <a:rPr lang="en-US" sz="1200" err="1">
                <a:solidFill>
                  <a:schemeClr val="tx1"/>
                </a:solidFill>
                <a:latin typeface="+mj-lt"/>
                <a:cs typeface="Segoe UI Semibold" panose="020B0702040204020203" pitchFamily="34" charset="0"/>
              </a:rPr>
              <a:t>informativo</a:t>
            </a:r>
            <a:endParaRPr kumimoji="0" lang="en-US" sz="1200" b="0" i="0" u="none" strike="noStrike" kern="1200" cap="none" normalizeH="0" baseline="0" noProof="0">
              <a:ln>
                <a:noFill/>
              </a:ln>
              <a:solidFill>
                <a:schemeClr val="tx1"/>
              </a:solidFill>
              <a:effectLst/>
              <a:uLnTx/>
              <a:uFillTx/>
              <a:latin typeface="+mj-lt"/>
              <a:cs typeface="Segoe UI Semibold" panose="020B0702040204020203" pitchFamily="34" charset="0"/>
            </a:endParaRPr>
          </a:p>
        </p:txBody>
      </p:sp>
      <p:grpSp>
        <p:nvGrpSpPr>
          <p:cNvPr id="136" name="Group 135" descr="A stopwatch infographic displaying: ">
            <a:extLst>
              <a:ext uri="{FF2B5EF4-FFF2-40B4-BE49-F238E27FC236}">
                <a16:creationId xmlns:a16="http://schemas.microsoft.com/office/drawing/2014/main" id="{17C8DC1E-8D6E-C84C-25DD-02C64927AF7E}"/>
              </a:ext>
            </a:extLst>
          </p:cNvPr>
          <p:cNvGrpSpPr/>
          <p:nvPr/>
        </p:nvGrpSpPr>
        <p:grpSpPr>
          <a:xfrm>
            <a:off x="4384808" y="2252818"/>
            <a:ext cx="3458334" cy="3837168"/>
            <a:chOff x="8284783" y="2252818"/>
            <a:chExt cx="3458334" cy="3837168"/>
          </a:xfrm>
        </p:grpSpPr>
        <p:sp>
          <p:nvSpPr>
            <p:cNvPr id="96" name="Oval 95">
              <a:extLst>
                <a:ext uri="{FF2B5EF4-FFF2-40B4-BE49-F238E27FC236}">
                  <a16:creationId xmlns:a16="http://schemas.microsoft.com/office/drawing/2014/main" id="{C2EEDF92-8378-6988-640F-0BAA82BE8A95}"/>
                </a:ext>
              </a:extLst>
            </p:cNvPr>
            <p:cNvSpPr/>
            <p:nvPr/>
          </p:nvSpPr>
          <p:spPr bwMode="auto">
            <a:xfrm>
              <a:off x="8284783" y="2631652"/>
              <a:ext cx="3458334" cy="3458334"/>
            </a:xfrm>
            <a:prstGeom prst="ellipse">
              <a:avLst/>
            </a:prstGeom>
            <a:solidFill>
              <a:schemeClr val="bg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97" name="Oval 96">
              <a:extLst>
                <a:ext uri="{FF2B5EF4-FFF2-40B4-BE49-F238E27FC236}">
                  <a16:creationId xmlns:a16="http://schemas.microsoft.com/office/drawing/2014/main" id="{60A4BD95-B4E8-4793-470F-B36E56421B50}"/>
                </a:ext>
              </a:extLst>
            </p:cNvPr>
            <p:cNvSpPr/>
            <p:nvPr/>
          </p:nvSpPr>
          <p:spPr bwMode="auto">
            <a:xfrm>
              <a:off x="9262683" y="3609552"/>
              <a:ext cx="1502534" cy="1502534"/>
            </a:xfrm>
            <a:prstGeom prst="ellipse">
              <a:avLst/>
            </a:prstGeom>
            <a:solidFill>
              <a:srgbClr val="0A233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98" name="Freeform: Shape 97">
              <a:extLst>
                <a:ext uri="{FF2B5EF4-FFF2-40B4-BE49-F238E27FC236}">
                  <a16:creationId xmlns:a16="http://schemas.microsoft.com/office/drawing/2014/main" id="{622062FB-93E8-3EDC-32C7-513EC6396BAC}"/>
                </a:ext>
              </a:extLst>
            </p:cNvPr>
            <p:cNvSpPr/>
            <p:nvPr/>
          </p:nvSpPr>
          <p:spPr bwMode="auto">
            <a:xfrm rot="3062043">
              <a:off x="11033975" y="3096720"/>
              <a:ext cx="705068" cy="190304"/>
            </a:xfrm>
            <a:custGeom>
              <a:avLst/>
              <a:gdLst>
                <a:gd name="connsiteX0" fmla="*/ 13684 w 705068"/>
                <a:gd name="connsiteY0" fmla="*/ 127085 h 190304"/>
                <a:gd name="connsiteX1" fmla="*/ 47849 w 705068"/>
                <a:gd name="connsiteY1" fmla="*/ 106495 h 190304"/>
                <a:gd name="connsiteX2" fmla="*/ 56794 w 705068"/>
                <a:gd name="connsiteY2" fmla="*/ 105277 h 190304"/>
                <a:gd name="connsiteX3" fmla="*/ 88055 w 705068"/>
                <a:gd name="connsiteY3" fmla="*/ 84557 h 190304"/>
                <a:gd name="connsiteX4" fmla="*/ 90172 w 705068"/>
                <a:gd name="connsiteY4" fmla="*/ 74073 h 190304"/>
                <a:gd name="connsiteX5" fmla="*/ 90721 w 705068"/>
                <a:gd name="connsiteY5" fmla="*/ 74073 h 190304"/>
                <a:gd name="connsiteX6" fmla="*/ 90721 w 705068"/>
                <a:gd name="connsiteY6" fmla="*/ 73778 h 190304"/>
                <a:gd name="connsiteX7" fmla="*/ 164499 w 705068"/>
                <a:gd name="connsiteY7" fmla="*/ 0 h 190304"/>
                <a:gd name="connsiteX8" fmla="*/ 540569 w 705068"/>
                <a:gd name="connsiteY8" fmla="*/ 0 h 190304"/>
                <a:gd name="connsiteX9" fmla="*/ 614347 w 705068"/>
                <a:gd name="connsiteY9" fmla="*/ 73778 h 190304"/>
                <a:gd name="connsiteX10" fmla="*/ 614347 w 705068"/>
                <a:gd name="connsiteY10" fmla="*/ 74073 h 190304"/>
                <a:gd name="connsiteX11" fmla="*/ 614896 w 705068"/>
                <a:gd name="connsiteY11" fmla="*/ 74073 h 190304"/>
                <a:gd name="connsiteX12" fmla="*/ 617013 w 705068"/>
                <a:gd name="connsiteY12" fmla="*/ 84557 h 190304"/>
                <a:gd name="connsiteX13" fmla="*/ 648273 w 705068"/>
                <a:gd name="connsiteY13" fmla="*/ 105278 h 190304"/>
                <a:gd name="connsiteX14" fmla="*/ 657219 w 705068"/>
                <a:gd name="connsiteY14" fmla="*/ 106495 h 190304"/>
                <a:gd name="connsiteX15" fmla="*/ 705068 w 705068"/>
                <a:gd name="connsiteY15" fmla="*/ 165203 h 190304"/>
                <a:gd name="connsiteX16" fmla="*/ 705068 w 705068"/>
                <a:gd name="connsiteY16" fmla="*/ 170181 h 190304"/>
                <a:gd name="connsiteX17" fmla="*/ 550459 w 705068"/>
                <a:gd name="connsiteY17" fmla="*/ 149314 h 190304"/>
                <a:gd name="connsiteX18" fmla="*/ 47425 w 705068"/>
                <a:gd name="connsiteY18" fmla="*/ 178264 h 190304"/>
                <a:gd name="connsiteX19" fmla="*/ 0 w 705068"/>
                <a:gd name="connsiteY19" fmla="*/ 190304 h 190304"/>
                <a:gd name="connsiteX20" fmla="*/ 0 w 705068"/>
                <a:gd name="connsiteY20" fmla="*/ 165203 h 190304"/>
                <a:gd name="connsiteX21" fmla="*/ 13684 w 705068"/>
                <a:gd name="connsiteY21" fmla="*/ 127085 h 19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5068" h="190304">
                  <a:moveTo>
                    <a:pt x="13684" y="127085"/>
                  </a:moveTo>
                  <a:cubicBezTo>
                    <a:pt x="22233" y="116726"/>
                    <a:pt x="34195" y="109289"/>
                    <a:pt x="47849" y="106495"/>
                  </a:cubicBezTo>
                  <a:lnTo>
                    <a:pt x="56794" y="105277"/>
                  </a:lnTo>
                  <a:cubicBezTo>
                    <a:pt x="70847" y="105277"/>
                    <a:pt x="82905" y="96733"/>
                    <a:pt x="88055" y="84557"/>
                  </a:cubicBezTo>
                  <a:lnTo>
                    <a:pt x="90172" y="74073"/>
                  </a:lnTo>
                  <a:lnTo>
                    <a:pt x="90721" y="74073"/>
                  </a:lnTo>
                  <a:lnTo>
                    <a:pt x="90721" y="73778"/>
                  </a:lnTo>
                  <a:cubicBezTo>
                    <a:pt x="90721" y="33031"/>
                    <a:pt x="123753" y="0"/>
                    <a:pt x="164499" y="0"/>
                  </a:cubicBezTo>
                  <a:lnTo>
                    <a:pt x="540569" y="0"/>
                  </a:lnTo>
                  <a:cubicBezTo>
                    <a:pt x="581315" y="0"/>
                    <a:pt x="614347" y="33031"/>
                    <a:pt x="614347" y="73778"/>
                  </a:cubicBezTo>
                  <a:lnTo>
                    <a:pt x="614347" y="74073"/>
                  </a:lnTo>
                  <a:lnTo>
                    <a:pt x="614896" y="74073"/>
                  </a:lnTo>
                  <a:lnTo>
                    <a:pt x="617013" y="84557"/>
                  </a:lnTo>
                  <a:cubicBezTo>
                    <a:pt x="622163" y="96733"/>
                    <a:pt x="634220" y="105277"/>
                    <a:pt x="648273" y="105278"/>
                  </a:cubicBezTo>
                  <a:lnTo>
                    <a:pt x="657219" y="106495"/>
                  </a:lnTo>
                  <a:cubicBezTo>
                    <a:pt x="684526" y="112083"/>
                    <a:pt x="705068" y="136244"/>
                    <a:pt x="705068" y="165203"/>
                  </a:cubicBezTo>
                  <a:lnTo>
                    <a:pt x="705068" y="170181"/>
                  </a:lnTo>
                  <a:lnTo>
                    <a:pt x="550459" y="149314"/>
                  </a:lnTo>
                  <a:cubicBezTo>
                    <a:pt x="382110" y="134812"/>
                    <a:pt x="212571" y="144658"/>
                    <a:pt x="47425" y="178264"/>
                  </a:cubicBezTo>
                  <a:lnTo>
                    <a:pt x="0" y="190304"/>
                  </a:lnTo>
                  <a:lnTo>
                    <a:pt x="0" y="165203"/>
                  </a:lnTo>
                  <a:cubicBezTo>
                    <a:pt x="0" y="150724"/>
                    <a:pt x="5135" y="137444"/>
                    <a:pt x="13684" y="127085"/>
                  </a:cubicBezTo>
                  <a:close/>
                </a:path>
              </a:pathLst>
            </a:cu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99" name="Freeform: Shape 98">
              <a:extLst>
                <a:ext uri="{FF2B5EF4-FFF2-40B4-BE49-F238E27FC236}">
                  <a16:creationId xmlns:a16="http://schemas.microsoft.com/office/drawing/2014/main" id="{C8A7E621-F9E8-ED49-999C-57E066AC1669}"/>
                </a:ext>
              </a:extLst>
            </p:cNvPr>
            <p:cNvSpPr/>
            <p:nvPr/>
          </p:nvSpPr>
          <p:spPr bwMode="auto">
            <a:xfrm>
              <a:off x="9696212" y="2252818"/>
              <a:ext cx="635476" cy="370015"/>
            </a:xfrm>
            <a:custGeom>
              <a:avLst/>
              <a:gdLst>
                <a:gd name="connsiteX0" fmla="*/ 65245 w 635476"/>
                <a:gd name="connsiteY0" fmla="*/ 0 h 370015"/>
                <a:gd name="connsiteX1" fmla="*/ 570232 w 635476"/>
                <a:gd name="connsiteY1" fmla="*/ 0 h 370015"/>
                <a:gd name="connsiteX2" fmla="*/ 635476 w 635476"/>
                <a:gd name="connsiteY2" fmla="*/ 65245 h 370015"/>
                <a:gd name="connsiteX3" fmla="*/ 635476 w 635476"/>
                <a:gd name="connsiteY3" fmla="*/ 122586 h 370015"/>
                <a:gd name="connsiteX4" fmla="*/ 570232 w 635476"/>
                <a:gd name="connsiteY4" fmla="*/ 187830 h 370015"/>
                <a:gd name="connsiteX5" fmla="*/ 571491 w 635476"/>
                <a:gd name="connsiteY5" fmla="*/ 187830 h 370015"/>
                <a:gd name="connsiteX6" fmla="*/ 571491 w 635476"/>
                <a:gd name="connsiteY6" fmla="*/ 187830 h 370015"/>
                <a:gd name="connsiteX7" fmla="*/ 564953 w 635476"/>
                <a:gd name="connsiteY7" fmla="*/ 187830 h 370015"/>
                <a:gd name="connsiteX8" fmla="*/ 510295 w 635476"/>
                <a:gd name="connsiteY8" fmla="*/ 242489 h 370015"/>
                <a:gd name="connsiteX9" fmla="*/ 510295 w 635476"/>
                <a:gd name="connsiteY9" fmla="*/ 321002 h 370015"/>
                <a:gd name="connsiteX10" fmla="*/ 522776 w 635476"/>
                <a:gd name="connsiteY10" fmla="*/ 355770 h 370015"/>
                <a:gd name="connsiteX11" fmla="*/ 546413 w 635476"/>
                <a:gd name="connsiteY11" fmla="*/ 370015 h 370015"/>
                <a:gd name="connsiteX12" fmla="*/ 497132 w 635476"/>
                <a:gd name="connsiteY12" fmla="*/ 362494 h 370015"/>
                <a:gd name="connsiteX13" fmla="*/ 317738 w 635476"/>
                <a:gd name="connsiteY13" fmla="*/ 353435 h 370015"/>
                <a:gd name="connsiteX14" fmla="*/ 138344 w 635476"/>
                <a:gd name="connsiteY14" fmla="*/ 362494 h 370015"/>
                <a:gd name="connsiteX15" fmla="*/ 89064 w 635476"/>
                <a:gd name="connsiteY15" fmla="*/ 370015 h 370015"/>
                <a:gd name="connsiteX16" fmla="*/ 112700 w 635476"/>
                <a:gd name="connsiteY16" fmla="*/ 355770 h 370015"/>
                <a:gd name="connsiteX17" fmla="*/ 125182 w 635476"/>
                <a:gd name="connsiteY17" fmla="*/ 321002 h 370015"/>
                <a:gd name="connsiteX18" fmla="*/ 125182 w 635476"/>
                <a:gd name="connsiteY18" fmla="*/ 242489 h 370015"/>
                <a:gd name="connsiteX19" fmla="*/ 70523 w 635476"/>
                <a:gd name="connsiteY19" fmla="*/ 187830 h 370015"/>
                <a:gd name="connsiteX20" fmla="*/ 63986 w 635476"/>
                <a:gd name="connsiteY20" fmla="*/ 187830 h 370015"/>
                <a:gd name="connsiteX21" fmla="*/ 63986 w 635476"/>
                <a:gd name="connsiteY21" fmla="*/ 187830 h 370015"/>
                <a:gd name="connsiteX22" fmla="*/ 65245 w 635476"/>
                <a:gd name="connsiteY22" fmla="*/ 187830 h 370015"/>
                <a:gd name="connsiteX23" fmla="*/ 0 w 635476"/>
                <a:gd name="connsiteY23" fmla="*/ 122586 h 370015"/>
                <a:gd name="connsiteX24" fmla="*/ 0 w 635476"/>
                <a:gd name="connsiteY24" fmla="*/ 65245 h 370015"/>
                <a:gd name="connsiteX25" fmla="*/ 65245 w 635476"/>
                <a:gd name="connsiteY25" fmla="*/ 0 h 37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476" h="370015">
                  <a:moveTo>
                    <a:pt x="65245" y="0"/>
                  </a:moveTo>
                  <a:lnTo>
                    <a:pt x="570232" y="0"/>
                  </a:lnTo>
                  <a:cubicBezTo>
                    <a:pt x="606265" y="0"/>
                    <a:pt x="635476" y="29211"/>
                    <a:pt x="635476" y="65245"/>
                  </a:cubicBezTo>
                  <a:lnTo>
                    <a:pt x="635476" y="122586"/>
                  </a:lnTo>
                  <a:cubicBezTo>
                    <a:pt x="635476" y="158619"/>
                    <a:pt x="606265" y="187830"/>
                    <a:pt x="570232" y="187830"/>
                  </a:cubicBezTo>
                  <a:lnTo>
                    <a:pt x="571491" y="187830"/>
                  </a:lnTo>
                  <a:lnTo>
                    <a:pt x="571491" y="187830"/>
                  </a:lnTo>
                  <a:lnTo>
                    <a:pt x="564953" y="187830"/>
                  </a:lnTo>
                  <a:cubicBezTo>
                    <a:pt x="534766" y="187830"/>
                    <a:pt x="510295" y="212302"/>
                    <a:pt x="510295" y="242489"/>
                  </a:cubicBezTo>
                  <a:lnTo>
                    <a:pt x="510295" y="321002"/>
                  </a:lnTo>
                  <a:cubicBezTo>
                    <a:pt x="510295" y="334209"/>
                    <a:pt x="514979" y="346322"/>
                    <a:pt x="522776" y="355770"/>
                  </a:cubicBezTo>
                  <a:lnTo>
                    <a:pt x="546413" y="370015"/>
                  </a:lnTo>
                  <a:lnTo>
                    <a:pt x="497132" y="362494"/>
                  </a:lnTo>
                  <a:cubicBezTo>
                    <a:pt x="438149" y="356504"/>
                    <a:pt x="378302" y="353435"/>
                    <a:pt x="317738" y="353435"/>
                  </a:cubicBezTo>
                  <a:cubicBezTo>
                    <a:pt x="257174" y="353435"/>
                    <a:pt x="197327" y="356504"/>
                    <a:pt x="138344" y="362494"/>
                  </a:cubicBezTo>
                  <a:lnTo>
                    <a:pt x="89064" y="370015"/>
                  </a:lnTo>
                  <a:lnTo>
                    <a:pt x="112700" y="355770"/>
                  </a:lnTo>
                  <a:cubicBezTo>
                    <a:pt x="120498" y="346322"/>
                    <a:pt x="125182" y="334209"/>
                    <a:pt x="125182" y="321002"/>
                  </a:cubicBezTo>
                  <a:lnTo>
                    <a:pt x="125182" y="242489"/>
                  </a:lnTo>
                  <a:cubicBezTo>
                    <a:pt x="125182" y="212302"/>
                    <a:pt x="100710" y="187830"/>
                    <a:pt x="70523" y="187830"/>
                  </a:cubicBezTo>
                  <a:lnTo>
                    <a:pt x="63986" y="187830"/>
                  </a:lnTo>
                  <a:lnTo>
                    <a:pt x="63986" y="187830"/>
                  </a:lnTo>
                  <a:lnTo>
                    <a:pt x="65245" y="187830"/>
                  </a:lnTo>
                  <a:cubicBezTo>
                    <a:pt x="29211" y="187830"/>
                    <a:pt x="0" y="158619"/>
                    <a:pt x="0" y="122586"/>
                  </a:cubicBezTo>
                  <a:lnTo>
                    <a:pt x="0" y="65245"/>
                  </a:lnTo>
                  <a:cubicBezTo>
                    <a:pt x="0" y="29211"/>
                    <a:pt x="29211" y="0"/>
                    <a:pt x="65245" y="0"/>
                  </a:cubicBezTo>
                  <a:close/>
                </a:path>
              </a:pathLst>
            </a:cu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00" name="Block Arc 99">
              <a:extLst>
                <a:ext uri="{FF2B5EF4-FFF2-40B4-BE49-F238E27FC236}">
                  <a16:creationId xmlns:a16="http://schemas.microsoft.com/office/drawing/2014/main" id="{2EF50BEA-D36E-3601-5AE9-C8C376A7BC31}"/>
                </a:ext>
              </a:extLst>
            </p:cNvPr>
            <p:cNvSpPr/>
            <p:nvPr/>
          </p:nvSpPr>
          <p:spPr bwMode="auto">
            <a:xfrm>
              <a:off x="8350580" y="2696611"/>
              <a:ext cx="3326739" cy="3328416"/>
            </a:xfrm>
            <a:prstGeom prst="blockArc">
              <a:avLst>
                <a:gd name="adj1" fmla="val 16302186"/>
                <a:gd name="adj2" fmla="val 16274772"/>
                <a:gd name="adj3" fmla="val 256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01" name="Block Arc 100">
              <a:extLst>
                <a:ext uri="{FF2B5EF4-FFF2-40B4-BE49-F238E27FC236}">
                  <a16:creationId xmlns:a16="http://schemas.microsoft.com/office/drawing/2014/main" id="{D488ACAB-1372-530F-073C-3A0193F69D29}"/>
                </a:ext>
              </a:extLst>
            </p:cNvPr>
            <p:cNvSpPr/>
            <p:nvPr/>
          </p:nvSpPr>
          <p:spPr bwMode="auto">
            <a:xfrm>
              <a:off x="8350580" y="2696611"/>
              <a:ext cx="3326739" cy="3328416"/>
            </a:xfrm>
            <a:prstGeom prst="blockArc">
              <a:avLst>
                <a:gd name="adj1" fmla="val 16189383"/>
                <a:gd name="adj2" fmla="val 1812598"/>
                <a:gd name="adj3" fmla="val 25706"/>
              </a:avLst>
            </a:prstGeom>
            <a:pattFill prst="narHorz">
              <a:fgClr>
                <a:srgbClr val="D59ED7"/>
              </a:fgClr>
              <a:bgClr>
                <a:srgbClr val="8DC8E8"/>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bg1"/>
                </a:solidFill>
                <a:cs typeface="Segoe UI" pitchFamily="34" charset="0"/>
              </a:endParaRPr>
            </a:p>
          </p:txBody>
        </p:sp>
        <p:sp>
          <p:nvSpPr>
            <p:cNvPr id="102" name="Block Arc 101">
              <a:extLst>
                <a:ext uri="{FF2B5EF4-FFF2-40B4-BE49-F238E27FC236}">
                  <a16:creationId xmlns:a16="http://schemas.microsoft.com/office/drawing/2014/main" id="{AFD313E7-3715-EC90-1B3E-74A1CAF6BCCF}"/>
                </a:ext>
              </a:extLst>
            </p:cNvPr>
            <p:cNvSpPr/>
            <p:nvPr/>
          </p:nvSpPr>
          <p:spPr bwMode="auto">
            <a:xfrm>
              <a:off x="8350580" y="2696611"/>
              <a:ext cx="3326739" cy="3328416"/>
            </a:xfrm>
            <a:prstGeom prst="blockArc">
              <a:avLst>
                <a:gd name="adj1" fmla="val 1734290"/>
                <a:gd name="adj2" fmla="val 5467173"/>
                <a:gd name="adj3" fmla="val 25652"/>
              </a:avLst>
            </a:prstGeom>
            <a:gradFill flip="none" rotWithShape="1">
              <a:gsLst>
                <a:gs pos="0">
                  <a:srgbClr val="D59ED7"/>
                </a:gs>
                <a:gs pos="85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nvGrpSpPr>
            <p:cNvPr id="131" name="Group 130">
              <a:extLst>
                <a:ext uri="{FF2B5EF4-FFF2-40B4-BE49-F238E27FC236}">
                  <a16:creationId xmlns:a16="http://schemas.microsoft.com/office/drawing/2014/main" id="{D0D039E9-CCFE-56C0-0CB0-764C423C4A32}"/>
                </a:ext>
              </a:extLst>
            </p:cNvPr>
            <p:cNvGrpSpPr/>
            <p:nvPr/>
          </p:nvGrpSpPr>
          <p:grpSpPr>
            <a:xfrm>
              <a:off x="9860586" y="4207454"/>
              <a:ext cx="1631443" cy="1694138"/>
              <a:chOff x="9830123" y="8120281"/>
              <a:chExt cx="1631443" cy="1694138"/>
            </a:xfrm>
          </p:grpSpPr>
          <p:sp>
            <p:nvSpPr>
              <p:cNvPr id="119" name="Isosceles Triangle 118">
                <a:extLst>
                  <a:ext uri="{FF2B5EF4-FFF2-40B4-BE49-F238E27FC236}">
                    <a16:creationId xmlns:a16="http://schemas.microsoft.com/office/drawing/2014/main" id="{F7EBFE14-EE0F-2951-A0E4-D519467ABCA1}"/>
                  </a:ext>
                </a:extLst>
              </p:cNvPr>
              <p:cNvSpPr/>
              <p:nvPr/>
            </p:nvSpPr>
            <p:spPr bwMode="auto">
              <a:xfrm rot="10964541">
                <a:off x="9830123" y="8361446"/>
                <a:ext cx="304077" cy="1452973"/>
              </a:xfrm>
              <a:prstGeom prst="triangle">
                <a:avLst>
                  <a:gd name="adj" fmla="val 47050"/>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20" name="Isosceles Triangle 119">
                <a:extLst>
                  <a:ext uri="{FF2B5EF4-FFF2-40B4-BE49-F238E27FC236}">
                    <a16:creationId xmlns:a16="http://schemas.microsoft.com/office/drawing/2014/main" id="{D9A09ABD-E1F8-19D1-A08E-85030DC585DD}"/>
                  </a:ext>
                </a:extLst>
              </p:cNvPr>
              <p:cNvSpPr/>
              <p:nvPr/>
            </p:nvSpPr>
            <p:spPr bwMode="auto">
              <a:xfrm rot="7347417">
                <a:off x="10508719" y="7900703"/>
                <a:ext cx="303176" cy="1602519"/>
              </a:xfrm>
              <a:prstGeom prst="triangle">
                <a:avLst>
                  <a:gd name="adj" fmla="val 17431"/>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21" name="Oval 120">
                <a:extLst>
                  <a:ext uri="{FF2B5EF4-FFF2-40B4-BE49-F238E27FC236}">
                    <a16:creationId xmlns:a16="http://schemas.microsoft.com/office/drawing/2014/main" id="{401BCFE4-06DE-E091-DBAF-C570BFE7EA7F}"/>
                  </a:ext>
                </a:extLst>
              </p:cNvPr>
              <p:cNvSpPr/>
              <p:nvPr/>
            </p:nvSpPr>
            <p:spPr bwMode="auto">
              <a:xfrm>
                <a:off x="9835208" y="8120281"/>
                <a:ext cx="306729" cy="306729"/>
              </a:xfrm>
              <a:prstGeom prst="ellips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grpSp>
      <p:sp>
        <p:nvSpPr>
          <p:cNvPr id="133" name="TextBox 132">
            <a:extLst>
              <a:ext uri="{FF2B5EF4-FFF2-40B4-BE49-F238E27FC236}">
                <a16:creationId xmlns:a16="http://schemas.microsoft.com/office/drawing/2014/main" id="{AC0CDEE0-87BA-22EF-AD84-FDAD083D25C3}"/>
              </a:ext>
              <a:ext uri="{C183D7F6-B498-43B3-948B-1728B52AA6E4}">
                <adec:decorative xmlns:adec="http://schemas.microsoft.com/office/drawing/2017/decorative" val="0"/>
              </a:ext>
            </a:extLst>
          </p:cNvPr>
          <p:cNvSpPr txBox="1">
            <a:spLocks/>
          </p:cNvSpPr>
          <p:nvPr/>
        </p:nvSpPr>
        <p:spPr>
          <a:xfrm>
            <a:off x="5248404" y="5395545"/>
            <a:ext cx="702202" cy="246221"/>
          </a:xfrm>
          <a:prstGeom prst="rect">
            <a:avLst/>
          </a:prstGeom>
          <a:noFill/>
          <a:effectLst/>
        </p:spPr>
        <p:txBody>
          <a:bodyPr wrap="square" lIns="0" tIns="0" rIns="0" bIns="0" rtlCol="0" anchor="ctr">
            <a:spAutoFit/>
          </a:bodyPr>
          <a:lstStyle/>
          <a:p>
            <a:pPr lvl="0" defTabSz="914367">
              <a:defRPr/>
            </a:pPr>
            <a:r>
              <a:rPr lang="en-US" sz="800">
                <a:solidFill>
                  <a:schemeClr val="bg1"/>
                </a:solidFill>
              </a:rPr>
              <a:t>24 </a:t>
            </a:r>
            <a:r>
              <a:rPr lang="en-US" sz="800" err="1">
                <a:solidFill>
                  <a:schemeClr val="bg1"/>
                </a:solidFill>
              </a:rPr>
              <a:t>minutos</a:t>
            </a:r>
            <a:br>
              <a:rPr lang="en-US" sz="800">
                <a:solidFill>
                  <a:schemeClr val="bg1"/>
                </a:solidFill>
              </a:rPr>
            </a:br>
            <a:r>
              <a:rPr lang="en-US" sz="800">
                <a:solidFill>
                  <a:schemeClr val="bg1"/>
                </a:solidFill>
              </a:rPr>
              <a:t>sin copilot</a:t>
            </a:r>
            <a:endParaRPr kumimoji="0" lang="en-US" sz="800" b="0" i="0" u="none" strike="noStrike" kern="1200" cap="none" normalizeH="0" baseline="0" noProof="0">
              <a:ln>
                <a:noFill/>
              </a:ln>
              <a:solidFill>
                <a:schemeClr val="bg1"/>
              </a:solidFill>
              <a:effectLst/>
              <a:uLnTx/>
              <a:uFillTx/>
              <a:ea typeface="+mn-ea"/>
              <a:cs typeface="+mn-cs"/>
            </a:endParaRPr>
          </a:p>
        </p:txBody>
      </p:sp>
      <p:sp>
        <p:nvSpPr>
          <p:cNvPr id="132" name="TextBox 131">
            <a:extLst>
              <a:ext uri="{FF2B5EF4-FFF2-40B4-BE49-F238E27FC236}">
                <a16:creationId xmlns:a16="http://schemas.microsoft.com/office/drawing/2014/main" id="{D175BCA5-9AA8-67EA-05F7-17764A7F6AF0}"/>
              </a:ext>
              <a:ext uri="{C183D7F6-B498-43B3-948B-1728B52AA6E4}">
                <adec:decorative xmlns:adec="http://schemas.microsoft.com/office/drawing/2017/decorative" val="0"/>
              </a:ext>
            </a:extLst>
          </p:cNvPr>
          <p:cNvSpPr txBox="1">
            <a:spLocks/>
          </p:cNvSpPr>
          <p:nvPr/>
        </p:nvSpPr>
        <p:spPr>
          <a:xfrm>
            <a:off x="7095640" y="4558639"/>
            <a:ext cx="643126" cy="246221"/>
          </a:xfrm>
          <a:prstGeom prst="rect">
            <a:avLst/>
          </a:prstGeom>
          <a:noFill/>
          <a:effectLst/>
        </p:spPr>
        <p:txBody>
          <a:bodyPr wrap="square" lIns="0" tIns="0" rIns="0" bIns="0" rtlCol="0" anchor="ctr">
            <a:spAutoFit/>
          </a:bodyPr>
          <a:lstStyle/>
          <a:p>
            <a:pPr lvl="0" defTabSz="914367">
              <a:defRPr/>
            </a:pPr>
            <a:r>
              <a:rPr lang="en-US" sz="800">
                <a:solidFill>
                  <a:schemeClr val="bg1"/>
                </a:solidFill>
              </a:rPr>
              <a:t>18 </a:t>
            </a:r>
            <a:r>
              <a:rPr lang="en-US" sz="800" err="1">
                <a:solidFill>
                  <a:schemeClr val="bg1"/>
                </a:solidFill>
              </a:rPr>
              <a:t>minutos</a:t>
            </a:r>
            <a:br>
              <a:rPr lang="en-US" sz="800">
                <a:solidFill>
                  <a:schemeClr val="bg1"/>
                </a:solidFill>
              </a:rPr>
            </a:br>
            <a:r>
              <a:rPr lang="en-US" sz="800">
                <a:solidFill>
                  <a:schemeClr val="bg1"/>
                </a:solidFill>
              </a:rPr>
              <a:t>con Copilot</a:t>
            </a:r>
            <a:endParaRPr kumimoji="0" lang="en-US" sz="800" b="0" i="0" u="none" strike="noStrike" kern="1200" cap="none" normalizeH="0" baseline="0" noProof="0">
              <a:ln>
                <a:noFill/>
              </a:ln>
              <a:solidFill>
                <a:schemeClr val="bg1"/>
              </a:solidFill>
              <a:effectLst/>
              <a:uLnTx/>
              <a:uFillTx/>
              <a:ea typeface="+mn-ea"/>
              <a:cs typeface="+mn-cs"/>
            </a:endParaRPr>
          </a:p>
        </p:txBody>
      </p:sp>
      <p:sp>
        <p:nvSpPr>
          <p:cNvPr id="72" name="TextBox 71">
            <a:extLst>
              <a:ext uri="{FF2B5EF4-FFF2-40B4-BE49-F238E27FC236}">
                <a16:creationId xmlns:a16="http://schemas.microsoft.com/office/drawing/2014/main" id="{776E0D4E-B479-50D0-67EA-8EBF203073AB}"/>
              </a:ext>
              <a:ext uri="{C183D7F6-B498-43B3-948B-1728B52AA6E4}">
                <adec:decorative xmlns:adec="http://schemas.microsoft.com/office/drawing/2017/decorative" val="0"/>
              </a:ext>
            </a:extLst>
          </p:cNvPr>
          <p:cNvSpPr txBox="1">
            <a:spLocks/>
          </p:cNvSpPr>
          <p:nvPr/>
        </p:nvSpPr>
        <p:spPr>
          <a:xfrm>
            <a:off x="5731646" y="6123827"/>
            <a:ext cx="764659" cy="446276"/>
          </a:xfrm>
          <a:prstGeom prst="rect">
            <a:avLst/>
          </a:prstGeom>
          <a:noFill/>
        </p:spPr>
        <p:txBody>
          <a:bodyPr wrap="square" lIns="0" tIns="0" rIns="0" bIns="0" rtlCol="0" anchor="ctr">
            <a:spAutoFit/>
          </a:bodyPr>
          <a:lstStyle/>
          <a:p>
            <a:pPr lvl="0" algn="ctr" defTabSz="914367">
              <a:defRPr/>
            </a:pPr>
            <a:r>
              <a:rPr lang="en-US" sz="1000" err="1">
                <a:gradFill flip="none" rotWithShape="1">
                  <a:gsLst>
                    <a:gs pos="0">
                      <a:srgbClr val="D59ED7"/>
                    </a:gs>
                    <a:gs pos="100000">
                      <a:srgbClr val="8DC8E8"/>
                    </a:gs>
                  </a:gsLst>
                  <a:lin ang="2700000" scaled="1"/>
                  <a:tileRect/>
                </a:gradFill>
                <a:latin typeface="+mj-lt"/>
              </a:rPr>
              <a:t>Ahorro</a:t>
            </a:r>
            <a:r>
              <a:rPr lang="en-US" sz="1000">
                <a:gradFill flip="none" rotWithShape="1">
                  <a:gsLst>
                    <a:gs pos="0">
                      <a:srgbClr val="D59ED7"/>
                    </a:gs>
                    <a:gs pos="100000">
                      <a:srgbClr val="8DC8E8"/>
                    </a:gs>
                  </a:gsLst>
                  <a:lin ang="2700000" scaled="1"/>
                  <a:tileRect/>
                </a:gradFill>
                <a:latin typeface="+mj-lt"/>
              </a:rPr>
              <a:t> de </a:t>
            </a:r>
            <a:r>
              <a:rPr lang="en-US" sz="1000" err="1">
                <a:gradFill flip="none" rotWithShape="1">
                  <a:gsLst>
                    <a:gs pos="0">
                      <a:srgbClr val="D59ED7"/>
                    </a:gs>
                    <a:gs pos="100000">
                      <a:srgbClr val="8DC8E8"/>
                    </a:gs>
                  </a:gsLst>
                  <a:lin ang="2700000" scaled="1"/>
                  <a:tileRect/>
                </a:gradFill>
                <a:latin typeface="+mj-lt"/>
              </a:rPr>
              <a:t>tiempo</a:t>
            </a:r>
            <a:br>
              <a:rPr kumimoji="0" lang="en-US" sz="1100" i="0" u="none" strike="noStrike" kern="1200" cap="none" normalizeH="0" baseline="0" noProof="0">
                <a:ln>
                  <a:noFill/>
                </a:ln>
                <a:solidFill>
                  <a:srgbClr val="FFFFFF"/>
                </a:solidFill>
                <a:effectLst/>
                <a:uLnTx/>
                <a:uFillTx/>
                <a:latin typeface="+mj-lt"/>
                <a:ea typeface="+mn-ea"/>
                <a:cs typeface="+mn-cs"/>
              </a:rPr>
            </a:br>
            <a:r>
              <a:rPr lang="en-US" sz="900">
                <a:solidFill>
                  <a:srgbClr val="FFFFFF"/>
                </a:solidFill>
              </a:rPr>
              <a:t>6 </a:t>
            </a:r>
            <a:r>
              <a:rPr lang="en-US" sz="900" err="1">
                <a:solidFill>
                  <a:srgbClr val="FFFFFF"/>
                </a:solidFill>
              </a:rPr>
              <a:t>minutos</a:t>
            </a:r>
            <a:endParaRPr kumimoji="0" lang="en-US" sz="1100" b="1" i="0" u="none" strike="noStrike" kern="1200" cap="none" normalizeH="0" baseline="0" noProof="0">
              <a:ln>
                <a:noFill/>
              </a:ln>
              <a:solidFill>
                <a:srgbClr val="FFFFFF"/>
              </a:solidFill>
              <a:effectLst/>
              <a:uLnTx/>
              <a:uFillTx/>
              <a:ea typeface="+mn-ea"/>
              <a:cs typeface="+mn-cs"/>
            </a:endParaRPr>
          </a:p>
        </p:txBody>
      </p:sp>
      <p:sp>
        <p:nvSpPr>
          <p:cNvPr id="4" name="TextBox 3">
            <a:extLst>
              <a:ext uri="{FF2B5EF4-FFF2-40B4-BE49-F238E27FC236}">
                <a16:creationId xmlns:a16="http://schemas.microsoft.com/office/drawing/2014/main" id="{1095EBA1-795B-B2B1-C499-012018E0A478}"/>
              </a:ext>
            </a:extLst>
          </p:cNvPr>
          <p:cNvSpPr txBox="1"/>
          <p:nvPr/>
        </p:nvSpPr>
        <p:spPr>
          <a:xfrm>
            <a:off x="145773" y="6586330"/>
            <a:ext cx="8931551" cy="138499"/>
          </a:xfrm>
          <a:prstGeom prst="rect">
            <a:avLst/>
          </a:prstGeom>
          <a:noFill/>
        </p:spPr>
        <p:txBody>
          <a:bodyPr wrap="square" lIns="0" tIns="0" rIns="0" bIns="0" rtlCol="0">
            <a:spAutoFit/>
          </a:bodyPr>
          <a:lstStyle/>
          <a:p>
            <a:pPr>
              <a:defRPr/>
            </a:pPr>
            <a:r>
              <a:rPr lang="es-MX" sz="900">
                <a:gradFill>
                  <a:gsLst>
                    <a:gs pos="2917">
                      <a:srgbClr val="FFFFFF"/>
                    </a:gs>
                    <a:gs pos="30000">
                      <a:srgbClr val="FFFFFF"/>
                    </a:gs>
                  </a:gsLst>
                  <a:lin ang="5400000" scaled="0"/>
                </a:gradFill>
              </a:rPr>
              <a:t>Fuente: Índice de Tendencias Laborales 2023 </a:t>
            </a:r>
            <a:r>
              <a:rPr kumimoji="0" lang="es-MX" sz="900" b="0" i="0" u="none" strike="noStrike" kern="1200" cap="none" spc="0" normalizeH="0" baseline="0" noProof="0">
                <a:ln>
                  <a:noFill/>
                </a:ln>
                <a:solidFill>
                  <a:srgbClr val="FFFFFF"/>
                </a:solidFill>
                <a:effectLst/>
                <a:uLnTx/>
                <a:uFillTx/>
                <a:latin typeface="Segoe UI"/>
                <a:hlinkClick r:id="rId3"/>
              </a:rPr>
              <a:t>Índice de Tendencias Laborales | ¿Qué pueden enseñarnos los primeros usuarios de </a:t>
            </a:r>
            <a:r>
              <a:rPr kumimoji="0" lang="es-MX" sz="900" b="0" i="0" u="none" strike="noStrike" kern="1200" cap="none" spc="0" normalizeH="0" baseline="0" noProof="0" err="1">
                <a:ln>
                  <a:noFill/>
                </a:ln>
                <a:solidFill>
                  <a:srgbClr val="FFFFFF"/>
                </a:solidFill>
                <a:effectLst/>
                <a:uLnTx/>
                <a:uFillTx/>
                <a:latin typeface="Segoe UI"/>
                <a:hlinkClick r:id="rId3"/>
              </a:rPr>
              <a:t>Copilot</a:t>
            </a:r>
            <a:r>
              <a:rPr kumimoji="0" lang="es-MX" sz="900" b="0" i="0" u="none" strike="noStrike" kern="1200" cap="none" spc="0" normalizeH="0" baseline="0" noProof="0">
                <a:ln>
                  <a:noFill/>
                </a:ln>
                <a:solidFill>
                  <a:srgbClr val="FFFFFF"/>
                </a:solidFill>
                <a:effectLst/>
                <a:uLnTx/>
                <a:uFillTx/>
                <a:latin typeface="Segoe UI"/>
                <a:hlinkClick r:id="rId3"/>
              </a:rPr>
              <a:t> sobre la IA generativa en el trabajo?</a:t>
            </a:r>
            <a:endParaRPr kumimoji="0" lang="en-US" sz="9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endParaRPr>
          </a:p>
        </p:txBody>
      </p:sp>
      <p:sp>
        <p:nvSpPr>
          <p:cNvPr id="5" name="Rectangle: Rounded Corners 6">
            <a:extLst>
              <a:ext uri="{FF2B5EF4-FFF2-40B4-BE49-F238E27FC236}">
                <a16:creationId xmlns:a16="http://schemas.microsoft.com/office/drawing/2014/main" id="{248BEA4C-636D-2F1E-A3BF-9F87B753CD31}"/>
              </a:ext>
              <a:ext uri="{C183D7F6-B498-43B3-948B-1728B52AA6E4}">
                <adec:decorative xmlns:adec="http://schemas.microsoft.com/office/drawing/2017/decorative" val="0"/>
              </a:ext>
            </a:extLst>
          </p:cNvPr>
          <p:cNvSpPr/>
          <p:nvPr/>
        </p:nvSpPr>
        <p:spPr bwMode="auto">
          <a:xfrm>
            <a:off x="8616263" y="1567940"/>
            <a:ext cx="2697717" cy="440109"/>
          </a:xfrm>
          <a:prstGeom prst="roundRect">
            <a:avLst>
              <a:gd name="adj" fmla="val 8425"/>
            </a:avLst>
          </a:prstGeom>
          <a:solidFill>
            <a:srgbClr val="C5B4E3">
              <a:alpha val="18000"/>
            </a:srgbClr>
          </a:solidFill>
          <a:ln w="25400">
            <a:no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200" err="1">
                <a:gradFill>
                  <a:gsLst>
                    <a:gs pos="0">
                      <a:srgbClr val="8DC8E8"/>
                    </a:gs>
                    <a:gs pos="100000">
                      <a:srgbClr val="D59ED7"/>
                    </a:gs>
                  </a:gsLst>
                  <a:lin ang="5400000" scaled="0"/>
                </a:gradFill>
                <a:latin typeface="+mj-lt"/>
                <a:cs typeface="Segoe UI Semibold" panose="020B0702040204020203" pitchFamily="34" charset="0"/>
              </a:rPr>
              <a:t>Escribir</a:t>
            </a:r>
            <a:r>
              <a:rPr kumimoji="0" lang="en-US" sz="1200" b="0" i="0" u="none" strike="noStrike" kern="1200" cap="none"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cs typeface="Segoe UI Semibold" panose="020B0702040204020203" pitchFamily="34" charset="0"/>
              </a:rPr>
              <a:t> </a:t>
            </a:r>
            <a:r>
              <a:rPr lang="en-US" sz="1200">
                <a:solidFill>
                  <a:schemeClr val="tx1"/>
                </a:solidFill>
                <a:latin typeface="+mj-lt"/>
                <a:cs typeface="Segoe UI Semibold" panose="020B0702040204020203" pitchFamily="34" charset="0"/>
              </a:rPr>
              <a:t>Un primer </a:t>
            </a:r>
            <a:r>
              <a:rPr lang="en-US" sz="1200" err="1">
                <a:solidFill>
                  <a:schemeClr val="tx1"/>
                </a:solidFill>
                <a:latin typeface="+mj-lt"/>
                <a:cs typeface="Segoe UI Semibold" panose="020B0702040204020203" pitchFamily="34" charset="0"/>
              </a:rPr>
              <a:t>borrador</a:t>
            </a:r>
            <a:endParaRPr kumimoji="0" lang="en-US" sz="1200" b="0" i="0" u="none" strike="noStrike" kern="1200" cap="none" normalizeH="0" baseline="0" noProof="0">
              <a:ln>
                <a:noFill/>
              </a:ln>
              <a:solidFill>
                <a:schemeClr val="tx1"/>
              </a:solidFill>
              <a:effectLst/>
              <a:uLnTx/>
              <a:uFillTx/>
              <a:latin typeface="+mj-lt"/>
              <a:cs typeface="Segoe UI Semibold" panose="020B0702040204020203" pitchFamily="34" charset="0"/>
            </a:endParaRPr>
          </a:p>
        </p:txBody>
      </p:sp>
      <p:grpSp>
        <p:nvGrpSpPr>
          <p:cNvPr id="7" name="Group 6" descr="A stopwatch infographic displaying: ">
            <a:extLst>
              <a:ext uri="{FF2B5EF4-FFF2-40B4-BE49-F238E27FC236}">
                <a16:creationId xmlns:a16="http://schemas.microsoft.com/office/drawing/2014/main" id="{ECAB42D8-4828-795E-A4EE-0A7076361757}"/>
              </a:ext>
            </a:extLst>
          </p:cNvPr>
          <p:cNvGrpSpPr/>
          <p:nvPr/>
        </p:nvGrpSpPr>
        <p:grpSpPr>
          <a:xfrm>
            <a:off x="8235955" y="2252818"/>
            <a:ext cx="3458334" cy="3837168"/>
            <a:chOff x="4369025" y="2252818"/>
            <a:chExt cx="3458334" cy="3837168"/>
          </a:xfrm>
        </p:grpSpPr>
        <p:sp>
          <p:nvSpPr>
            <p:cNvPr id="8" name="Oval 7">
              <a:extLst>
                <a:ext uri="{FF2B5EF4-FFF2-40B4-BE49-F238E27FC236}">
                  <a16:creationId xmlns:a16="http://schemas.microsoft.com/office/drawing/2014/main" id="{C0E8EEAF-B94C-5A97-C6D4-A75F993F6578}"/>
                </a:ext>
              </a:extLst>
            </p:cNvPr>
            <p:cNvSpPr/>
            <p:nvPr/>
          </p:nvSpPr>
          <p:spPr bwMode="auto">
            <a:xfrm>
              <a:off x="4369025" y="2631652"/>
              <a:ext cx="3458334" cy="3458334"/>
            </a:xfrm>
            <a:prstGeom prst="ellipse">
              <a:avLst/>
            </a:prstGeom>
            <a:solidFill>
              <a:schemeClr val="bg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9" name="Oval 8">
              <a:extLst>
                <a:ext uri="{FF2B5EF4-FFF2-40B4-BE49-F238E27FC236}">
                  <a16:creationId xmlns:a16="http://schemas.microsoft.com/office/drawing/2014/main" id="{A4955C82-B017-2F57-6669-7291DB97885D}"/>
                </a:ext>
              </a:extLst>
            </p:cNvPr>
            <p:cNvSpPr/>
            <p:nvPr/>
          </p:nvSpPr>
          <p:spPr bwMode="auto">
            <a:xfrm>
              <a:off x="5346925" y="3609552"/>
              <a:ext cx="1502534" cy="1502534"/>
            </a:xfrm>
            <a:prstGeom prst="ellipse">
              <a:avLst/>
            </a:prstGeom>
            <a:solidFill>
              <a:srgbClr val="0A233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0" name="Freeform: Shape 9">
              <a:extLst>
                <a:ext uri="{FF2B5EF4-FFF2-40B4-BE49-F238E27FC236}">
                  <a16:creationId xmlns:a16="http://schemas.microsoft.com/office/drawing/2014/main" id="{3FA7334B-F9F2-5A0E-B61D-ED185FFCFCBB}"/>
                </a:ext>
              </a:extLst>
            </p:cNvPr>
            <p:cNvSpPr/>
            <p:nvPr/>
          </p:nvSpPr>
          <p:spPr bwMode="auto">
            <a:xfrm rot="3062043">
              <a:off x="7118217" y="3096720"/>
              <a:ext cx="705068" cy="190304"/>
            </a:xfrm>
            <a:custGeom>
              <a:avLst/>
              <a:gdLst>
                <a:gd name="connsiteX0" fmla="*/ 13684 w 705068"/>
                <a:gd name="connsiteY0" fmla="*/ 127085 h 190304"/>
                <a:gd name="connsiteX1" fmla="*/ 47849 w 705068"/>
                <a:gd name="connsiteY1" fmla="*/ 106495 h 190304"/>
                <a:gd name="connsiteX2" fmla="*/ 56794 w 705068"/>
                <a:gd name="connsiteY2" fmla="*/ 105277 h 190304"/>
                <a:gd name="connsiteX3" fmla="*/ 88055 w 705068"/>
                <a:gd name="connsiteY3" fmla="*/ 84557 h 190304"/>
                <a:gd name="connsiteX4" fmla="*/ 90172 w 705068"/>
                <a:gd name="connsiteY4" fmla="*/ 74073 h 190304"/>
                <a:gd name="connsiteX5" fmla="*/ 90721 w 705068"/>
                <a:gd name="connsiteY5" fmla="*/ 74073 h 190304"/>
                <a:gd name="connsiteX6" fmla="*/ 90721 w 705068"/>
                <a:gd name="connsiteY6" fmla="*/ 73778 h 190304"/>
                <a:gd name="connsiteX7" fmla="*/ 164499 w 705068"/>
                <a:gd name="connsiteY7" fmla="*/ 0 h 190304"/>
                <a:gd name="connsiteX8" fmla="*/ 540569 w 705068"/>
                <a:gd name="connsiteY8" fmla="*/ 0 h 190304"/>
                <a:gd name="connsiteX9" fmla="*/ 614347 w 705068"/>
                <a:gd name="connsiteY9" fmla="*/ 73778 h 190304"/>
                <a:gd name="connsiteX10" fmla="*/ 614347 w 705068"/>
                <a:gd name="connsiteY10" fmla="*/ 74073 h 190304"/>
                <a:gd name="connsiteX11" fmla="*/ 614896 w 705068"/>
                <a:gd name="connsiteY11" fmla="*/ 74073 h 190304"/>
                <a:gd name="connsiteX12" fmla="*/ 617013 w 705068"/>
                <a:gd name="connsiteY12" fmla="*/ 84557 h 190304"/>
                <a:gd name="connsiteX13" fmla="*/ 648273 w 705068"/>
                <a:gd name="connsiteY13" fmla="*/ 105278 h 190304"/>
                <a:gd name="connsiteX14" fmla="*/ 657219 w 705068"/>
                <a:gd name="connsiteY14" fmla="*/ 106495 h 190304"/>
                <a:gd name="connsiteX15" fmla="*/ 705068 w 705068"/>
                <a:gd name="connsiteY15" fmla="*/ 165203 h 190304"/>
                <a:gd name="connsiteX16" fmla="*/ 705068 w 705068"/>
                <a:gd name="connsiteY16" fmla="*/ 170181 h 190304"/>
                <a:gd name="connsiteX17" fmla="*/ 550459 w 705068"/>
                <a:gd name="connsiteY17" fmla="*/ 149314 h 190304"/>
                <a:gd name="connsiteX18" fmla="*/ 47425 w 705068"/>
                <a:gd name="connsiteY18" fmla="*/ 178264 h 190304"/>
                <a:gd name="connsiteX19" fmla="*/ 0 w 705068"/>
                <a:gd name="connsiteY19" fmla="*/ 190304 h 190304"/>
                <a:gd name="connsiteX20" fmla="*/ 0 w 705068"/>
                <a:gd name="connsiteY20" fmla="*/ 165203 h 190304"/>
                <a:gd name="connsiteX21" fmla="*/ 13684 w 705068"/>
                <a:gd name="connsiteY21" fmla="*/ 127085 h 19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5068" h="190304">
                  <a:moveTo>
                    <a:pt x="13684" y="127085"/>
                  </a:moveTo>
                  <a:cubicBezTo>
                    <a:pt x="22233" y="116726"/>
                    <a:pt x="34195" y="109289"/>
                    <a:pt x="47849" y="106495"/>
                  </a:cubicBezTo>
                  <a:lnTo>
                    <a:pt x="56794" y="105277"/>
                  </a:lnTo>
                  <a:cubicBezTo>
                    <a:pt x="70847" y="105277"/>
                    <a:pt x="82905" y="96733"/>
                    <a:pt x="88055" y="84557"/>
                  </a:cubicBezTo>
                  <a:lnTo>
                    <a:pt x="90172" y="74073"/>
                  </a:lnTo>
                  <a:lnTo>
                    <a:pt x="90721" y="74073"/>
                  </a:lnTo>
                  <a:lnTo>
                    <a:pt x="90721" y="73778"/>
                  </a:lnTo>
                  <a:cubicBezTo>
                    <a:pt x="90721" y="33031"/>
                    <a:pt x="123753" y="0"/>
                    <a:pt x="164499" y="0"/>
                  </a:cubicBezTo>
                  <a:lnTo>
                    <a:pt x="540569" y="0"/>
                  </a:lnTo>
                  <a:cubicBezTo>
                    <a:pt x="581315" y="0"/>
                    <a:pt x="614347" y="33031"/>
                    <a:pt x="614347" y="73778"/>
                  </a:cubicBezTo>
                  <a:lnTo>
                    <a:pt x="614347" y="74073"/>
                  </a:lnTo>
                  <a:lnTo>
                    <a:pt x="614896" y="74073"/>
                  </a:lnTo>
                  <a:lnTo>
                    <a:pt x="617013" y="84557"/>
                  </a:lnTo>
                  <a:cubicBezTo>
                    <a:pt x="622163" y="96733"/>
                    <a:pt x="634220" y="105277"/>
                    <a:pt x="648273" y="105278"/>
                  </a:cubicBezTo>
                  <a:lnTo>
                    <a:pt x="657219" y="106495"/>
                  </a:lnTo>
                  <a:cubicBezTo>
                    <a:pt x="684526" y="112083"/>
                    <a:pt x="705068" y="136244"/>
                    <a:pt x="705068" y="165203"/>
                  </a:cubicBezTo>
                  <a:lnTo>
                    <a:pt x="705068" y="170181"/>
                  </a:lnTo>
                  <a:lnTo>
                    <a:pt x="550459" y="149314"/>
                  </a:lnTo>
                  <a:cubicBezTo>
                    <a:pt x="382110" y="134812"/>
                    <a:pt x="212571" y="144658"/>
                    <a:pt x="47425" y="178264"/>
                  </a:cubicBezTo>
                  <a:lnTo>
                    <a:pt x="0" y="190304"/>
                  </a:lnTo>
                  <a:lnTo>
                    <a:pt x="0" y="165203"/>
                  </a:lnTo>
                  <a:cubicBezTo>
                    <a:pt x="0" y="150724"/>
                    <a:pt x="5135" y="137444"/>
                    <a:pt x="13684" y="127085"/>
                  </a:cubicBezTo>
                  <a:close/>
                </a:path>
              </a:pathLst>
            </a:cu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1" name="Freeform: Shape 10">
              <a:extLst>
                <a:ext uri="{FF2B5EF4-FFF2-40B4-BE49-F238E27FC236}">
                  <a16:creationId xmlns:a16="http://schemas.microsoft.com/office/drawing/2014/main" id="{DAE9F237-8477-8903-7A2D-82DEF809EA7D}"/>
                </a:ext>
              </a:extLst>
            </p:cNvPr>
            <p:cNvSpPr/>
            <p:nvPr/>
          </p:nvSpPr>
          <p:spPr bwMode="auto">
            <a:xfrm>
              <a:off x="5780454" y="2252818"/>
              <a:ext cx="635476" cy="370015"/>
            </a:xfrm>
            <a:custGeom>
              <a:avLst/>
              <a:gdLst>
                <a:gd name="connsiteX0" fmla="*/ 65245 w 635476"/>
                <a:gd name="connsiteY0" fmla="*/ 0 h 370015"/>
                <a:gd name="connsiteX1" fmla="*/ 570232 w 635476"/>
                <a:gd name="connsiteY1" fmla="*/ 0 h 370015"/>
                <a:gd name="connsiteX2" fmla="*/ 635476 w 635476"/>
                <a:gd name="connsiteY2" fmla="*/ 65245 h 370015"/>
                <a:gd name="connsiteX3" fmla="*/ 635476 w 635476"/>
                <a:gd name="connsiteY3" fmla="*/ 122586 h 370015"/>
                <a:gd name="connsiteX4" fmla="*/ 570232 w 635476"/>
                <a:gd name="connsiteY4" fmla="*/ 187830 h 370015"/>
                <a:gd name="connsiteX5" fmla="*/ 571491 w 635476"/>
                <a:gd name="connsiteY5" fmla="*/ 187830 h 370015"/>
                <a:gd name="connsiteX6" fmla="*/ 571491 w 635476"/>
                <a:gd name="connsiteY6" fmla="*/ 187830 h 370015"/>
                <a:gd name="connsiteX7" fmla="*/ 564953 w 635476"/>
                <a:gd name="connsiteY7" fmla="*/ 187830 h 370015"/>
                <a:gd name="connsiteX8" fmla="*/ 510295 w 635476"/>
                <a:gd name="connsiteY8" fmla="*/ 242489 h 370015"/>
                <a:gd name="connsiteX9" fmla="*/ 510295 w 635476"/>
                <a:gd name="connsiteY9" fmla="*/ 321002 h 370015"/>
                <a:gd name="connsiteX10" fmla="*/ 522776 w 635476"/>
                <a:gd name="connsiteY10" fmla="*/ 355770 h 370015"/>
                <a:gd name="connsiteX11" fmla="*/ 546413 w 635476"/>
                <a:gd name="connsiteY11" fmla="*/ 370015 h 370015"/>
                <a:gd name="connsiteX12" fmla="*/ 497132 w 635476"/>
                <a:gd name="connsiteY12" fmla="*/ 362494 h 370015"/>
                <a:gd name="connsiteX13" fmla="*/ 317738 w 635476"/>
                <a:gd name="connsiteY13" fmla="*/ 353435 h 370015"/>
                <a:gd name="connsiteX14" fmla="*/ 138344 w 635476"/>
                <a:gd name="connsiteY14" fmla="*/ 362494 h 370015"/>
                <a:gd name="connsiteX15" fmla="*/ 89064 w 635476"/>
                <a:gd name="connsiteY15" fmla="*/ 370015 h 370015"/>
                <a:gd name="connsiteX16" fmla="*/ 112700 w 635476"/>
                <a:gd name="connsiteY16" fmla="*/ 355770 h 370015"/>
                <a:gd name="connsiteX17" fmla="*/ 125182 w 635476"/>
                <a:gd name="connsiteY17" fmla="*/ 321002 h 370015"/>
                <a:gd name="connsiteX18" fmla="*/ 125182 w 635476"/>
                <a:gd name="connsiteY18" fmla="*/ 242489 h 370015"/>
                <a:gd name="connsiteX19" fmla="*/ 70523 w 635476"/>
                <a:gd name="connsiteY19" fmla="*/ 187830 h 370015"/>
                <a:gd name="connsiteX20" fmla="*/ 63986 w 635476"/>
                <a:gd name="connsiteY20" fmla="*/ 187830 h 370015"/>
                <a:gd name="connsiteX21" fmla="*/ 63986 w 635476"/>
                <a:gd name="connsiteY21" fmla="*/ 187830 h 370015"/>
                <a:gd name="connsiteX22" fmla="*/ 65245 w 635476"/>
                <a:gd name="connsiteY22" fmla="*/ 187830 h 370015"/>
                <a:gd name="connsiteX23" fmla="*/ 0 w 635476"/>
                <a:gd name="connsiteY23" fmla="*/ 122586 h 370015"/>
                <a:gd name="connsiteX24" fmla="*/ 0 w 635476"/>
                <a:gd name="connsiteY24" fmla="*/ 65245 h 370015"/>
                <a:gd name="connsiteX25" fmla="*/ 65245 w 635476"/>
                <a:gd name="connsiteY25" fmla="*/ 0 h 37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476" h="370015">
                  <a:moveTo>
                    <a:pt x="65245" y="0"/>
                  </a:moveTo>
                  <a:lnTo>
                    <a:pt x="570232" y="0"/>
                  </a:lnTo>
                  <a:cubicBezTo>
                    <a:pt x="606265" y="0"/>
                    <a:pt x="635476" y="29211"/>
                    <a:pt x="635476" y="65245"/>
                  </a:cubicBezTo>
                  <a:lnTo>
                    <a:pt x="635476" y="122586"/>
                  </a:lnTo>
                  <a:cubicBezTo>
                    <a:pt x="635476" y="158619"/>
                    <a:pt x="606265" y="187830"/>
                    <a:pt x="570232" y="187830"/>
                  </a:cubicBezTo>
                  <a:lnTo>
                    <a:pt x="571491" y="187830"/>
                  </a:lnTo>
                  <a:lnTo>
                    <a:pt x="571491" y="187830"/>
                  </a:lnTo>
                  <a:lnTo>
                    <a:pt x="564953" y="187830"/>
                  </a:lnTo>
                  <a:cubicBezTo>
                    <a:pt x="534766" y="187830"/>
                    <a:pt x="510295" y="212302"/>
                    <a:pt x="510295" y="242489"/>
                  </a:cubicBezTo>
                  <a:lnTo>
                    <a:pt x="510295" y="321002"/>
                  </a:lnTo>
                  <a:cubicBezTo>
                    <a:pt x="510295" y="334209"/>
                    <a:pt x="514979" y="346322"/>
                    <a:pt x="522776" y="355770"/>
                  </a:cubicBezTo>
                  <a:lnTo>
                    <a:pt x="546413" y="370015"/>
                  </a:lnTo>
                  <a:lnTo>
                    <a:pt x="497132" y="362494"/>
                  </a:lnTo>
                  <a:cubicBezTo>
                    <a:pt x="438149" y="356504"/>
                    <a:pt x="378302" y="353435"/>
                    <a:pt x="317738" y="353435"/>
                  </a:cubicBezTo>
                  <a:cubicBezTo>
                    <a:pt x="257174" y="353435"/>
                    <a:pt x="197327" y="356504"/>
                    <a:pt x="138344" y="362494"/>
                  </a:cubicBezTo>
                  <a:lnTo>
                    <a:pt x="89064" y="370015"/>
                  </a:lnTo>
                  <a:lnTo>
                    <a:pt x="112700" y="355770"/>
                  </a:lnTo>
                  <a:cubicBezTo>
                    <a:pt x="120498" y="346322"/>
                    <a:pt x="125182" y="334209"/>
                    <a:pt x="125182" y="321002"/>
                  </a:cubicBezTo>
                  <a:lnTo>
                    <a:pt x="125182" y="242489"/>
                  </a:lnTo>
                  <a:cubicBezTo>
                    <a:pt x="125182" y="212302"/>
                    <a:pt x="100710" y="187830"/>
                    <a:pt x="70523" y="187830"/>
                  </a:cubicBezTo>
                  <a:lnTo>
                    <a:pt x="63986" y="187830"/>
                  </a:lnTo>
                  <a:lnTo>
                    <a:pt x="63986" y="187830"/>
                  </a:lnTo>
                  <a:lnTo>
                    <a:pt x="65245" y="187830"/>
                  </a:lnTo>
                  <a:cubicBezTo>
                    <a:pt x="29211" y="187830"/>
                    <a:pt x="0" y="158619"/>
                    <a:pt x="0" y="122586"/>
                  </a:cubicBezTo>
                  <a:lnTo>
                    <a:pt x="0" y="65245"/>
                  </a:lnTo>
                  <a:cubicBezTo>
                    <a:pt x="0" y="29211"/>
                    <a:pt x="29211" y="0"/>
                    <a:pt x="65245" y="0"/>
                  </a:cubicBezTo>
                  <a:close/>
                </a:path>
              </a:pathLst>
            </a:cu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2" name="Block Arc 11">
              <a:extLst>
                <a:ext uri="{FF2B5EF4-FFF2-40B4-BE49-F238E27FC236}">
                  <a16:creationId xmlns:a16="http://schemas.microsoft.com/office/drawing/2014/main" id="{76F3E4FF-640E-E282-28CD-276D1E317443}"/>
                </a:ext>
              </a:extLst>
            </p:cNvPr>
            <p:cNvSpPr/>
            <p:nvPr/>
          </p:nvSpPr>
          <p:spPr bwMode="auto">
            <a:xfrm>
              <a:off x="4434822" y="2696611"/>
              <a:ext cx="3326739" cy="3328416"/>
            </a:xfrm>
            <a:prstGeom prst="blockArc">
              <a:avLst>
                <a:gd name="adj1" fmla="val 16302186"/>
                <a:gd name="adj2" fmla="val 16274772"/>
                <a:gd name="adj3" fmla="val 256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3" name="Block Arc 12">
              <a:extLst>
                <a:ext uri="{FF2B5EF4-FFF2-40B4-BE49-F238E27FC236}">
                  <a16:creationId xmlns:a16="http://schemas.microsoft.com/office/drawing/2014/main" id="{72171375-772F-076D-4BB1-9826F722D751}"/>
                </a:ext>
              </a:extLst>
            </p:cNvPr>
            <p:cNvSpPr/>
            <p:nvPr/>
          </p:nvSpPr>
          <p:spPr bwMode="auto">
            <a:xfrm>
              <a:off x="4434822" y="2696611"/>
              <a:ext cx="3326739" cy="3328416"/>
            </a:xfrm>
            <a:prstGeom prst="blockArc">
              <a:avLst>
                <a:gd name="adj1" fmla="val 16189383"/>
                <a:gd name="adj2" fmla="val 21101922"/>
                <a:gd name="adj3" fmla="val 25600"/>
              </a:avLst>
            </a:prstGeom>
            <a:pattFill prst="narHorz">
              <a:fgClr>
                <a:srgbClr val="D59ED7"/>
              </a:fgClr>
              <a:bgClr>
                <a:srgbClr val="8DC8E8"/>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bg1"/>
                </a:solidFill>
                <a:cs typeface="Segoe UI" pitchFamily="34" charset="0"/>
              </a:endParaRPr>
            </a:p>
          </p:txBody>
        </p:sp>
        <p:sp>
          <p:nvSpPr>
            <p:cNvPr id="15" name="Block Arc 14">
              <a:extLst>
                <a:ext uri="{FF2B5EF4-FFF2-40B4-BE49-F238E27FC236}">
                  <a16:creationId xmlns:a16="http://schemas.microsoft.com/office/drawing/2014/main" id="{A17891AA-7CE0-381B-218A-D3A4E8CF7B76}"/>
                </a:ext>
              </a:extLst>
            </p:cNvPr>
            <p:cNvSpPr/>
            <p:nvPr/>
          </p:nvSpPr>
          <p:spPr bwMode="auto">
            <a:xfrm>
              <a:off x="4434822" y="2696611"/>
              <a:ext cx="3326739" cy="3328416"/>
            </a:xfrm>
            <a:prstGeom prst="blockArc">
              <a:avLst>
                <a:gd name="adj1" fmla="val 19689691"/>
                <a:gd name="adj2" fmla="val 1824890"/>
                <a:gd name="adj3" fmla="val 25571"/>
              </a:avLst>
            </a:prstGeom>
            <a:gradFill flip="none" rotWithShape="1">
              <a:gsLst>
                <a:gs pos="0">
                  <a:srgbClr val="D59ED7"/>
                </a:gs>
                <a:gs pos="85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6" name="Isosceles Triangle 15">
              <a:extLst>
                <a:ext uri="{FF2B5EF4-FFF2-40B4-BE49-F238E27FC236}">
                  <a16:creationId xmlns:a16="http://schemas.microsoft.com/office/drawing/2014/main" id="{E49F03E7-D45B-4128-0E5E-25DACAA19477}"/>
                </a:ext>
              </a:extLst>
            </p:cNvPr>
            <p:cNvSpPr/>
            <p:nvPr/>
          </p:nvSpPr>
          <p:spPr bwMode="auto">
            <a:xfrm rot="7230912">
              <a:off x="6609668" y="3985489"/>
              <a:ext cx="305089" cy="1523710"/>
            </a:xfrm>
            <a:prstGeom prst="triangle">
              <a:avLst>
                <a:gd name="adj" fmla="val 51814"/>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7" name="Isosceles Triangle 16">
              <a:extLst>
                <a:ext uri="{FF2B5EF4-FFF2-40B4-BE49-F238E27FC236}">
                  <a16:creationId xmlns:a16="http://schemas.microsoft.com/office/drawing/2014/main" id="{4489FD07-9437-F541-FFFB-CE2FC69BCEE2}"/>
                </a:ext>
              </a:extLst>
            </p:cNvPr>
            <p:cNvSpPr/>
            <p:nvPr/>
          </p:nvSpPr>
          <p:spPr bwMode="auto">
            <a:xfrm rot="3632622">
              <a:off x="6633041" y="3186799"/>
              <a:ext cx="305089" cy="1575464"/>
            </a:xfrm>
            <a:prstGeom prst="triangle">
              <a:avLst>
                <a:gd name="adj" fmla="val 30527"/>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9" name="Oval 18">
              <a:extLst>
                <a:ext uri="{FF2B5EF4-FFF2-40B4-BE49-F238E27FC236}">
                  <a16:creationId xmlns:a16="http://schemas.microsoft.com/office/drawing/2014/main" id="{34A62566-824E-8108-4580-130C3F58F696}"/>
                </a:ext>
              </a:extLst>
            </p:cNvPr>
            <p:cNvSpPr/>
            <p:nvPr/>
          </p:nvSpPr>
          <p:spPr bwMode="auto">
            <a:xfrm>
              <a:off x="5944828" y="4207454"/>
              <a:ext cx="306729" cy="306729"/>
            </a:xfrm>
            <a:prstGeom prst="ellips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sp>
        <p:nvSpPr>
          <p:cNvPr id="20" name="TextBox 19">
            <a:extLst>
              <a:ext uri="{FF2B5EF4-FFF2-40B4-BE49-F238E27FC236}">
                <a16:creationId xmlns:a16="http://schemas.microsoft.com/office/drawing/2014/main" id="{E8D8A68F-E394-6848-91DF-3E81E7AF3920}"/>
              </a:ext>
              <a:ext uri="{C183D7F6-B498-43B3-948B-1728B52AA6E4}">
                <adec:decorative xmlns:adec="http://schemas.microsoft.com/office/drawing/2017/decorative" val="0"/>
              </a:ext>
            </a:extLst>
          </p:cNvPr>
          <p:cNvSpPr txBox="1">
            <a:spLocks/>
          </p:cNvSpPr>
          <p:nvPr/>
        </p:nvSpPr>
        <p:spPr>
          <a:xfrm>
            <a:off x="10443716" y="3359827"/>
            <a:ext cx="635453" cy="246221"/>
          </a:xfrm>
          <a:prstGeom prst="rect">
            <a:avLst/>
          </a:prstGeom>
          <a:noFill/>
          <a:effectLst/>
        </p:spPr>
        <p:txBody>
          <a:bodyPr wrap="square" lIns="0" tIns="0" rIns="0" bIns="0" rtlCol="0" anchor="ctr">
            <a:spAutoFit/>
          </a:bodyPr>
          <a:lstStyle/>
          <a:p>
            <a:pPr lvl="0" defTabSz="914367">
              <a:defRPr/>
            </a:pPr>
            <a:r>
              <a:rPr lang="en-US" sz="800">
                <a:solidFill>
                  <a:schemeClr val="bg1"/>
                </a:solidFill>
              </a:rPr>
              <a:t>8 </a:t>
            </a:r>
            <a:r>
              <a:rPr lang="en-US" sz="800" err="1">
                <a:solidFill>
                  <a:schemeClr val="bg1"/>
                </a:solidFill>
              </a:rPr>
              <a:t>minutos</a:t>
            </a:r>
            <a:br>
              <a:rPr lang="en-US" sz="800">
                <a:solidFill>
                  <a:schemeClr val="bg1"/>
                </a:solidFill>
              </a:rPr>
            </a:br>
            <a:r>
              <a:rPr lang="en-US" sz="800">
                <a:solidFill>
                  <a:schemeClr val="bg1"/>
                </a:solidFill>
              </a:rPr>
              <a:t>con Copilot</a:t>
            </a:r>
            <a:endParaRPr kumimoji="0" lang="en-US" sz="800" b="0" i="0" u="none" strike="noStrike" kern="1200" cap="none" normalizeH="0" baseline="0" noProof="0">
              <a:ln>
                <a:noFill/>
              </a:ln>
              <a:solidFill>
                <a:schemeClr val="bg1"/>
              </a:solidFill>
              <a:effectLst/>
              <a:uLnTx/>
              <a:uFillTx/>
              <a:ea typeface="+mn-ea"/>
              <a:cs typeface="+mn-cs"/>
            </a:endParaRPr>
          </a:p>
        </p:txBody>
      </p:sp>
      <p:sp>
        <p:nvSpPr>
          <p:cNvPr id="21" name="TextBox 20">
            <a:extLst>
              <a:ext uri="{FF2B5EF4-FFF2-40B4-BE49-F238E27FC236}">
                <a16:creationId xmlns:a16="http://schemas.microsoft.com/office/drawing/2014/main" id="{DD195DC7-7F7A-3AC3-0728-EE7264AAF7C3}"/>
              </a:ext>
              <a:ext uri="{C183D7F6-B498-43B3-948B-1728B52AA6E4}">
                <adec:decorative xmlns:adec="http://schemas.microsoft.com/office/drawing/2017/decorative" val="0"/>
              </a:ext>
            </a:extLst>
          </p:cNvPr>
          <p:cNvSpPr txBox="1">
            <a:spLocks/>
          </p:cNvSpPr>
          <p:nvPr/>
        </p:nvSpPr>
        <p:spPr>
          <a:xfrm>
            <a:off x="10394984" y="5162839"/>
            <a:ext cx="797775" cy="246221"/>
          </a:xfrm>
          <a:prstGeom prst="rect">
            <a:avLst/>
          </a:prstGeom>
          <a:noFill/>
          <a:effectLst/>
        </p:spPr>
        <p:txBody>
          <a:bodyPr wrap="square" lIns="0" tIns="0" rIns="0" bIns="0" rtlCol="0" anchor="ctr">
            <a:spAutoFit/>
          </a:bodyPr>
          <a:lstStyle/>
          <a:p>
            <a:pPr lvl="0" defTabSz="914367">
              <a:defRPr/>
            </a:pPr>
            <a:r>
              <a:rPr lang="en-US" sz="800">
                <a:solidFill>
                  <a:schemeClr val="bg1"/>
                </a:solidFill>
              </a:rPr>
              <a:t>14 </a:t>
            </a:r>
            <a:r>
              <a:rPr lang="en-US" sz="800" err="1">
                <a:solidFill>
                  <a:schemeClr val="bg1"/>
                </a:solidFill>
              </a:rPr>
              <a:t>minutos</a:t>
            </a:r>
            <a:br>
              <a:rPr lang="en-US" sz="800">
                <a:solidFill>
                  <a:schemeClr val="bg1"/>
                </a:solidFill>
              </a:rPr>
            </a:br>
            <a:r>
              <a:rPr lang="en-US" sz="800">
                <a:solidFill>
                  <a:schemeClr val="bg1"/>
                </a:solidFill>
              </a:rPr>
              <a:t>sin copilot</a:t>
            </a:r>
            <a:endParaRPr kumimoji="0" lang="en-US" sz="800" b="0" i="0" u="none" strike="noStrike" kern="1200" cap="none" normalizeH="0" baseline="0" noProof="0">
              <a:ln>
                <a:noFill/>
              </a:ln>
              <a:solidFill>
                <a:schemeClr val="bg1"/>
              </a:solidFill>
              <a:effectLst/>
              <a:uLnTx/>
              <a:uFillTx/>
              <a:ea typeface="+mn-ea"/>
              <a:cs typeface="+mn-cs"/>
            </a:endParaRPr>
          </a:p>
        </p:txBody>
      </p:sp>
      <p:sp>
        <p:nvSpPr>
          <p:cNvPr id="22" name="TextBox 21">
            <a:extLst>
              <a:ext uri="{FF2B5EF4-FFF2-40B4-BE49-F238E27FC236}">
                <a16:creationId xmlns:a16="http://schemas.microsoft.com/office/drawing/2014/main" id="{7A56C782-A5E8-55E4-D142-F41D88EE5312}"/>
              </a:ext>
              <a:ext uri="{C183D7F6-B498-43B3-948B-1728B52AA6E4}">
                <adec:decorative xmlns:adec="http://schemas.microsoft.com/office/drawing/2017/decorative" val="0"/>
              </a:ext>
            </a:extLst>
          </p:cNvPr>
          <p:cNvSpPr txBox="1">
            <a:spLocks/>
          </p:cNvSpPr>
          <p:nvPr/>
        </p:nvSpPr>
        <p:spPr>
          <a:xfrm>
            <a:off x="9582794" y="6139216"/>
            <a:ext cx="764659" cy="415498"/>
          </a:xfrm>
          <a:prstGeom prst="rect">
            <a:avLst/>
          </a:prstGeom>
          <a:noFill/>
        </p:spPr>
        <p:txBody>
          <a:bodyPr wrap="square" lIns="0" tIns="0" rIns="0" bIns="0" rtlCol="0" anchor="ctr">
            <a:spAutoFit/>
          </a:bodyPr>
          <a:lstStyle/>
          <a:p>
            <a:pPr lvl="0" algn="ctr" defTabSz="914367">
              <a:defRPr/>
            </a:pPr>
            <a:r>
              <a:rPr lang="en-US" sz="900" err="1">
                <a:gradFill>
                  <a:gsLst>
                    <a:gs pos="0">
                      <a:srgbClr val="D59ED7"/>
                    </a:gs>
                    <a:gs pos="100000">
                      <a:srgbClr val="8DC8E8"/>
                    </a:gs>
                  </a:gsLst>
                  <a:lin ang="2700000" scaled="1"/>
                </a:gradFill>
                <a:latin typeface="+mj-lt"/>
              </a:rPr>
              <a:t>Ahorro</a:t>
            </a:r>
            <a:r>
              <a:rPr lang="en-US" sz="900">
                <a:gradFill>
                  <a:gsLst>
                    <a:gs pos="0">
                      <a:srgbClr val="D59ED7"/>
                    </a:gs>
                    <a:gs pos="100000">
                      <a:srgbClr val="8DC8E8"/>
                    </a:gs>
                  </a:gsLst>
                  <a:lin ang="2700000" scaled="1"/>
                </a:gradFill>
                <a:latin typeface="+mj-lt"/>
              </a:rPr>
              <a:t> de </a:t>
            </a:r>
            <a:r>
              <a:rPr lang="en-US" sz="900" err="1">
                <a:gradFill>
                  <a:gsLst>
                    <a:gs pos="0">
                      <a:srgbClr val="D59ED7"/>
                    </a:gs>
                    <a:gs pos="100000">
                      <a:srgbClr val="8DC8E8"/>
                    </a:gs>
                  </a:gsLst>
                  <a:lin ang="2700000" scaled="1"/>
                </a:gradFill>
                <a:latin typeface="+mj-lt"/>
              </a:rPr>
              <a:t>tiempo</a:t>
            </a:r>
            <a:br>
              <a:rPr kumimoji="0" lang="en-US" sz="1100" b="1" i="0" u="none" strike="noStrike" kern="1200" cap="none" normalizeH="0" baseline="0" noProof="0">
                <a:ln>
                  <a:noFill/>
                </a:ln>
                <a:solidFill>
                  <a:srgbClr val="FFFFFF"/>
                </a:solidFill>
                <a:effectLst/>
                <a:uLnTx/>
                <a:uFillTx/>
                <a:latin typeface="Segoe UI"/>
                <a:ea typeface="+mn-ea"/>
                <a:cs typeface="+mn-cs"/>
              </a:rPr>
            </a:br>
            <a:r>
              <a:rPr lang="en-US" sz="900">
                <a:solidFill>
                  <a:srgbClr val="FFFFFF"/>
                </a:solidFill>
              </a:rPr>
              <a:t>6 </a:t>
            </a:r>
            <a:r>
              <a:rPr lang="en-US" sz="900" err="1">
                <a:solidFill>
                  <a:srgbClr val="FFFFFF"/>
                </a:solidFill>
              </a:rPr>
              <a:t>minutos</a:t>
            </a:r>
            <a:endParaRPr kumimoji="0" lang="en-US" sz="1100" b="1" i="0" u="none" strike="noStrike" kern="1200" cap="none" normalizeH="0" baseline="0" noProof="0">
              <a:ln>
                <a:noFill/>
              </a:ln>
              <a:solidFill>
                <a:srgbClr val="FFFFFF"/>
              </a:solidFill>
              <a:effectLst/>
              <a:uLnTx/>
              <a:uFillTx/>
              <a:ea typeface="+mn-ea"/>
              <a:cs typeface="+mn-cs"/>
            </a:endParaRPr>
          </a:p>
        </p:txBody>
      </p:sp>
    </p:spTree>
    <p:extLst>
      <p:ext uri="{BB962C8B-B14F-4D97-AF65-F5344CB8AC3E}">
        <p14:creationId xmlns:p14="http://schemas.microsoft.com/office/powerpoint/2010/main" val="198906678"/>
      </p:ext>
    </p:extLst>
  </p:cSld>
  <p:clrMapOvr>
    <a:masterClrMapping/>
  </p:clrMapOvr>
  <p:transition>
    <p:fade/>
  </p:transition>
</p:sld>
</file>

<file path=ppt/theme/theme1.xml><?xml version="1.0" encoding="utf-8"?>
<a:theme xmlns:a="http://schemas.openxmlformats.org/drawingml/2006/main" name="1_Industry Leader Summit">
  <a:themeElements>
    <a:clrScheme name="Theme Colors Dark">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59ED7"/>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Industry Leader Summit" id="{F72972EE-8539-4F6B-95B3-B9EDE7F62884}" vid="{9C08EBE9-3C5D-4CC2-9DC2-4A0FCE8BE873}"/>
    </a:ext>
  </a:extLst>
</a:theme>
</file>

<file path=ppt/theme/theme2.xml><?xml version="1.0" encoding="utf-8"?>
<a:theme xmlns:a="http://schemas.openxmlformats.org/drawingml/2006/main" name="1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3">
    <a:dk1>
      <a:srgbClr val="091F2C"/>
    </a:dk1>
    <a:lt1>
      <a:srgbClr val="FFF8F3"/>
    </a:lt1>
    <a:dk2>
      <a:srgbClr val="091F2C"/>
    </a:dk2>
    <a:lt2>
      <a:srgbClr val="E8E6DF"/>
    </a:lt2>
    <a:accent1>
      <a:srgbClr val="225B62"/>
    </a:accent1>
    <a:accent2>
      <a:srgbClr val="2A446F"/>
    </a:accent2>
    <a:accent3>
      <a:srgbClr val="702573"/>
    </a:accent3>
    <a:accent4>
      <a:srgbClr val="FFA38B"/>
    </a:accent4>
    <a:accent5>
      <a:srgbClr val="8DE971"/>
    </a:accent5>
    <a:accent6>
      <a:srgbClr val="FFE399"/>
    </a:accent6>
    <a:hlink>
      <a:srgbClr val="0078D4"/>
    </a:hlink>
    <a:folHlink>
      <a:srgbClr val="0078D4"/>
    </a:folHlink>
  </a:clrScheme>
  <a:fontScheme name="Microsoft 365">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3">
    <a:dk1>
      <a:srgbClr val="091F2C"/>
    </a:dk1>
    <a:lt1>
      <a:srgbClr val="FFF8F3"/>
    </a:lt1>
    <a:dk2>
      <a:srgbClr val="091F2C"/>
    </a:dk2>
    <a:lt2>
      <a:srgbClr val="E8E6DF"/>
    </a:lt2>
    <a:accent1>
      <a:srgbClr val="225B62"/>
    </a:accent1>
    <a:accent2>
      <a:srgbClr val="2A446F"/>
    </a:accent2>
    <a:accent3>
      <a:srgbClr val="702573"/>
    </a:accent3>
    <a:accent4>
      <a:srgbClr val="FFA38B"/>
    </a:accent4>
    <a:accent5>
      <a:srgbClr val="8DE971"/>
    </a:accent5>
    <a:accent6>
      <a:srgbClr val="FFE399"/>
    </a:accent6>
    <a:hlink>
      <a:srgbClr val="0078D4"/>
    </a:hlink>
    <a:folHlink>
      <a:srgbClr val="0078D4"/>
    </a:folHlink>
  </a:clrScheme>
  <a:fontScheme name="Microsoft 365">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3">
    <a:dk1>
      <a:srgbClr val="091F2C"/>
    </a:dk1>
    <a:lt1>
      <a:srgbClr val="FFF8F3"/>
    </a:lt1>
    <a:dk2>
      <a:srgbClr val="091F2C"/>
    </a:dk2>
    <a:lt2>
      <a:srgbClr val="E8E6DF"/>
    </a:lt2>
    <a:accent1>
      <a:srgbClr val="225B62"/>
    </a:accent1>
    <a:accent2>
      <a:srgbClr val="2A446F"/>
    </a:accent2>
    <a:accent3>
      <a:srgbClr val="702573"/>
    </a:accent3>
    <a:accent4>
      <a:srgbClr val="FFA38B"/>
    </a:accent4>
    <a:accent5>
      <a:srgbClr val="8DE971"/>
    </a:accent5>
    <a:accent6>
      <a:srgbClr val="FFE399"/>
    </a:accent6>
    <a:hlink>
      <a:srgbClr val="0078D4"/>
    </a:hlink>
    <a:folHlink>
      <a:srgbClr val="0078D4"/>
    </a:folHlink>
  </a:clrScheme>
  <a:fontScheme name="Microsoft 365">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3">
    <a:dk1>
      <a:srgbClr val="091F2C"/>
    </a:dk1>
    <a:lt1>
      <a:srgbClr val="FFF8F3"/>
    </a:lt1>
    <a:dk2>
      <a:srgbClr val="091F2C"/>
    </a:dk2>
    <a:lt2>
      <a:srgbClr val="E8E6DF"/>
    </a:lt2>
    <a:accent1>
      <a:srgbClr val="225B62"/>
    </a:accent1>
    <a:accent2>
      <a:srgbClr val="2A446F"/>
    </a:accent2>
    <a:accent3>
      <a:srgbClr val="702573"/>
    </a:accent3>
    <a:accent4>
      <a:srgbClr val="FFA38B"/>
    </a:accent4>
    <a:accent5>
      <a:srgbClr val="8DE971"/>
    </a:accent5>
    <a:accent6>
      <a:srgbClr val="FFE399"/>
    </a:accent6>
    <a:hlink>
      <a:srgbClr val="0078D4"/>
    </a:hlink>
    <a:folHlink>
      <a:srgbClr val="0078D4"/>
    </a:folHlink>
  </a:clrScheme>
  <a:fontScheme name="Microsoft 365">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ustom 3">
    <a:dk1>
      <a:srgbClr val="091F2C"/>
    </a:dk1>
    <a:lt1>
      <a:srgbClr val="FFF8F3"/>
    </a:lt1>
    <a:dk2>
      <a:srgbClr val="091F2C"/>
    </a:dk2>
    <a:lt2>
      <a:srgbClr val="E8E6DF"/>
    </a:lt2>
    <a:accent1>
      <a:srgbClr val="225B62"/>
    </a:accent1>
    <a:accent2>
      <a:srgbClr val="2A446F"/>
    </a:accent2>
    <a:accent3>
      <a:srgbClr val="702573"/>
    </a:accent3>
    <a:accent4>
      <a:srgbClr val="FFA38B"/>
    </a:accent4>
    <a:accent5>
      <a:srgbClr val="8DE971"/>
    </a:accent5>
    <a:accent6>
      <a:srgbClr val="FFE399"/>
    </a:accent6>
    <a:hlink>
      <a:srgbClr val="0078D4"/>
    </a:hlink>
    <a:folHlink>
      <a:srgbClr val="0078D4"/>
    </a:folHlink>
  </a:clrScheme>
  <a:fontScheme name="Microsoft 365">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2566865-eaf5-4aa7-85d4-4051027c3ac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293AD922801AC478262B316E53324C0" ma:contentTypeVersion="18" ma:contentTypeDescription="Create a new document." ma:contentTypeScope="" ma:versionID="5f144a0c995b7863588599d276395f77">
  <xsd:schema xmlns:xsd="http://www.w3.org/2001/XMLSchema" xmlns:xs="http://www.w3.org/2001/XMLSchema" xmlns:p="http://schemas.microsoft.com/office/2006/metadata/properties" xmlns:ns3="f2566865-eaf5-4aa7-85d4-4051027c3ace" xmlns:ns4="74228b2c-a5ca-4bee-adf4-15c76383d3b8" targetNamespace="http://schemas.microsoft.com/office/2006/metadata/properties" ma:root="true" ma:fieldsID="bcd2114213aac05acc9ad636d697faf1" ns3:_="" ns4:_="">
    <xsd:import namespace="f2566865-eaf5-4aa7-85d4-4051027c3ace"/>
    <xsd:import namespace="74228b2c-a5ca-4bee-adf4-15c76383d3b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3:MediaLengthInSeconds" minOccurs="0"/>
                <xsd:element ref="ns3:MediaServiceAutoKeyPoints" minOccurs="0"/>
                <xsd:element ref="ns3:MediaServiceKeyPoints" minOccurs="0"/>
                <xsd:element ref="ns3:MediaServiceSearchPropertie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566865-eaf5-4aa7-85d4-4051027c3a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228b2c-a5ca-4bee-adf4-15c76383d3b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B3A8AE-6816-4800-89F5-6A1099FA7502}">
  <ds:schemaRefs>
    <ds:schemaRef ds:uri="74228b2c-a5ca-4bee-adf4-15c76383d3b8"/>
    <ds:schemaRef ds:uri="f2566865-eaf5-4aa7-85d4-4051027c3a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50D21BE-5AB3-41A0-AE69-D485812A182F}">
  <ds:schemaRefs>
    <ds:schemaRef ds:uri="74228b2c-a5ca-4bee-adf4-15c76383d3b8"/>
    <ds:schemaRef ds:uri="f2566865-eaf5-4aa7-85d4-4051027c3a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5D09814-D5F2-49BE-8322-9D5DF50C520A}">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49</Slides>
  <Notes>45</Notes>
  <HiddenSlides>0</HiddenSlide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1_Industry Leader Summit</vt:lpstr>
      <vt:lpstr>1_White Template</vt:lpstr>
      <vt:lpstr>Copilot para Microsoft 365 Su camino hacia el valor</vt:lpstr>
      <vt:lpstr>La deuda digital nos está costando innovación</vt:lpstr>
      <vt:lpstr>Resultados de la encuesta del Programa de Acceso Anticipado</vt:lpstr>
      <vt:lpstr>PowerPoint Presentation</vt:lpstr>
      <vt:lpstr>La rapidez con la que puede recuperar el costo de Copilot</vt:lpstr>
      <vt:lpstr>Definición de Copilot en el valor de Microsoft 365</vt:lpstr>
      <vt:lpstr>Copilot para Microsoft 365 Value Journey</vt:lpstr>
      <vt:lpstr>Valor individual- Mejora de los flujos de trabajo</vt:lpstr>
      <vt:lpstr>Métricas clave del Índice de Tendencias Laborales</vt:lpstr>
      <vt:lpstr>La rapidez con la que puede recuperar el costo de Copilot</vt:lpstr>
      <vt:lpstr>Adopción y valor empresarial Los esfuerzos de adopción impulsan el uso y brindan la oportunidad de generar valor</vt:lpstr>
      <vt:lpstr>Más allá del ahorro de tiempo</vt:lpstr>
      <vt:lpstr>Lo que han demostrado las investigaciones externas</vt:lpstr>
      <vt:lpstr>Aumentar los ingresos</vt:lpstr>
      <vt:lpstr>Copilot acelera el ciclo de ventas y aumenta el tamaño de los acuerdos para aumentar los ingresos</vt:lpstr>
      <vt:lpstr>Aumentar los ingresos</vt:lpstr>
      <vt:lpstr>Aumentar los ingresos</vt:lpstr>
      <vt:lpstr>Aumentar los ingresos en su organización</vt:lpstr>
      <vt:lpstr>Optimice los costos</vt:lpstr>
      <vt:lpstr>Optimización de costos en su organización</vt:lpstr>
      <vt:lpstr>Mejora la experiencia de tus empleados</vt:lpstr>
      <vt:lpstr>Generando retorno de la experiencia en su organización</vt:lpstr>
      <vt:lpstr>El copilot es intrínseco a nuestra forma de trabajar</vt:lpstr>
      <vt:lpstr>Descripción de los roles comunes</vt:lpstr>
      <vt:lpstr>Oportunidades de transformación de la IA</vt:lpstr>
      <vt:lpstr>Impacto por función</vt:lpstr>
      <vt:lpstr>Medición de la eficacia de la transformación de la IA en su organización</vt:lpstr>
      <vt:lpstr>¿Cuáles son tus métricas de éxito?</vt:lpstr>
      <vt:lpstr>Metodología y resultados del Business Case Builder</vt:lpstr>
      <vt:lpstr>Proceso de caso de negocio</vt:lpstr>
      <vt:lpstr>Beneficios y costos de Microsoft 365 Copilot</vt:lpstr>
      <vt:lpstr>Información sobre ahorro de tiempo que necesitamos de los clientes</vt:lpstr>
      <vt:lpstr>Información de KPI que necesitamos de los clientes</vt:lpstr>
      <vt:lpstr>Resumen de valores de Copilot en Microsoft 365</vt:lpstr>
      <vt:lpstr>Conversación de casos de uso de Copilot para Microsoft 365 Puedes descargar la biblioteca de escenarios completa aquí- https://aka.ms/CopilotScenarioLibrary </vt:lpstr>
      <vt:lpstr>Copilot lleva la IA a todo el mundo. Usa aplicaciones como...</vt:lpstr>
      <vt:lpstr>Copilot para la conversación de KPI de Microsoft 365</vt:lpstr>
      <vt:lpstr>Medición de la eficacia de la transformación de la IA en su organización</vt:lpstr>
      <vt:lpstr>Marketing Impacto de los KPI de Microsoft Copilot</vt:lpstr>
      <vt:lpstr>Ventas Impacto de los KPI de Microsoft Copilot</vt:lpstr>
      <vt:lpstr>Servicio al cliente Impacto de los KPI de Microsoft Copilot</vt:lpstr>
      <vt:lpstr>IT / Mesa de ayuda Impacto de los KPI de Microsoft Copilot</vt:lpstr>
      <vt:lpstr>Recursos humanos Impacto de los KPI de Microsoft Copilot</vt:lpstr>
      <vt:lpstr>Finanzas Impacto de los KPI de Microsoft Copilot</vt:lpstr>
      <vt:lpstr>Legal Impacto de los KPI de Microsoft Copilot</vt:lpstr>
      <vt:lpstr>Operaciones Impacto de los KPI de Microsoft Copilot</vt:lpstr>
      <vt:lpstr>Multidepartamental Impacto de los KPI de Microsoft Copilot</vt:lpstr>
      <vt:lpstr>PowerPoint Presentation</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dcterms:created xsi:type="dcterms:W3CDTF">2024-06-20T14:48:48Z</dcterms:created>
  <dcterms:modified xsi:type="dcterms:W3CDTF">2025-02-26T19:30:13Z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0x0101005293AD922801AC478262B316E53324C0</vt:lpwstr>
  </property>
</Properties>
</file>