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4"/>
    <p:sldMasterId id="2147485448" r:id="rId5"/>
    <p:sldMasterId id="2147485597" r:id="rId6"/>
    <p:sldMasterId id="2147485610" r:id="rId7"/>
  </p:sldMasterIdLst>
  <p:notesMasterIdLst>
    <p:notesMasterId r:id="rId23"/>
  </p:notesMasterIdLst>
  <p:sldIdLst>
    <p:sldId id="2076138457" r:id="rId8"/>
    <p:sldId id="2147478985" r:id="rId9"/>
    <p:sldId id="2076138329" r:id="rId10"/>
    <p:sldId id="2147480347" r:id="rId11"/>
    <p:sldId id="2147478982" r:id="rId12"/>
    <p:sldId id="2147480367" r:id="rId13"/>
    <p:sldId id="2076138354" r:id="rId14"/>
    <p:sldId id="2147480375" r:id="rId15"/>
    <p:sldId id="2147480378" r:id="rId16"/>
    <p:sldId id="2147477997" r:id="rId17"/>
    <p:sldId id="2147480376" r:id="rId18"/>
    <p:sldId id="2147478984" r:id="rId19"/>
    <p:sldId id="2147480377" r:id="rId20"/>
    <p:sldId id="2147479043" r:id="rId21"/>
    <p:sldId id="21474803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ck" id="{705C9195-0F0C-F046-8ED8-18D414EED3BF}">
          <p14:sldIdLst>
            <p14:sldId id="2076138457"/>
            <p14:sldId id="2147478985"/>
            <p14:sldId id="2076138329"/>
            <p14:sldId id="2147480347"/>
            <p14:sldId id="2147478982"/>
            <p14:sldId id="2147480367"/>
            <p14:sldId id="2076138354"/>
            <p14:sldId id="2147480375"/>
            <p14:sldId id="2147480378"/>
            <p14:sldId id="2147477997"/>
            <p14:sldId id="2147480376"/>
            <p14:sldId id="2147478984"/>
          </p14:sldIdLst>
        </p14:section>
        <p14:section name="Customization Instructions" id="{E905CA43-C79D-426C-9E68-D36422BD9556}">
          <p14:sldIdLst>
            <p14:sldId id="2147480377"/>
            <p14:sldId id="2147479043"/>
            <p14:sldId id="21474803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7FD0"/>
    <a:srgbClr val="613BA1"/>
    <a:srgbClr val="482C76"/>
    <a:srgbClr val="906DC9"/>
    <a:srgbClr val="794EBE"/>
    <a:srgbClr val="593794"/>
    <a:srgbClr val="8661C5"/>
    <a:srgbClr val="6F638A"/>
    <a:srgbClr val="2D47B9"/>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A361B-612A-447B-A604-39DB14848E66}" v="1" dt="2024-03-11T17:35:25.447"/>
    <p1510:client id="{0C01C491-F680-467E-A43F-AA9A8EECCAB3}" v="30" dt="2024-03-11T15:14:49.4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6" autoAdjust="0"/>
    <p:restoredTop sz="96247" autoAdjust="0"/>
  </p:normalViewPr>
  <p:slideViewPr>
    <p:cSldViewPr snapToGrid="0">
      <p:cViewPr>
        <p:scale>
          <a:sx n="110" d="100"/>
          <a:sy n="110" d="100"/>
        </p:scale>
        <p:origin x="852" y="1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36" d="100"/>
          <a:sy n="36" d="100"/>
        </p:scale>
        <p:origin x="238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A59E5-6BED-46A4-A348-240EEF4DA2AD}"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FC92D-D11E-4CC1-A5E3-C506190E1EA2}" type="slidenum">
              <a:rPr lang="en-US" smtClean="0"/>
              <a:t>‹Nº›</a:t>
            </a:fld>
            <a:endParaRPr lang="en-US"/>
          </a:p>
        </p:txBody>
      </p:sp>
    </p:spTree>
    <p:extLst>
      <p:ext uri="{BB962C8B-B14F-4D97-AF65-F5344CB8AC3E}">
        <p14:creationId xmlns:p14="http://schemas.microsoft.com/office/powerpoint/2010/main" val="147706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1</a:t>
            </a:fld>
            <a:endParaRPr lang="en-US"/>
          </a:p>
        </p:txBody>
      </p:sp>
    </p:spTree>
    <p:extLst>
      <p:ext uri="{BB962C8B-B14F-4D97-AF65-F5344CB8AC3E}">
        <p14:creationId xmlns:p14="http://schemas.microsoft.com/office/powerpoint/2010/main" val="1488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9AF2C-324A-44E8-94CF-A5A0A11E3EF3}" type="slidenum">
              <a:rPr lang="en-US" smtClean="0"/>
              <a:t>10</a:t>
            </a:fld>
            <a:endParaRPr lang="en-US"/>
          </a:p>
        </p:txBody>
      </p:sp>
    </p:spTree>
    <p:extLst>
      <p:ext uri="{BB962C8B-B14F-4D97-AF65-F5344CB8AC3E}">
        <p14:creationId xmlns:p14="http://schemas.microsoft.com/office/powerpoint/2010/main" val="2838686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11</a:t>
            </a:fld>
            <a:endParaRPr lang="en-US"/>
          </a:p>
        </p:txBody>
      </p:sp>
    </p:spTree>
    <p:extLst>
      <p:ext uri="{BB962C8B-B14F-4D97-AF65-F5344CB8AC3E}">
        <p14:creationId xmlns:p14="http://schemas.microsoft.com/office/powerpoint/2010/main" val="1890560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12</a:t>
            </a:fld>
            <a:endParaRPr lang="en-US"/>
          </a:p>
        </p:txBody>
      </p:sp>
    </p:spTree>
    <p:extLst>
      <p:ext uri="{BB962C8B-B14F-4D97-AF65-F5344CB8AC3E}">
        <p14:creationId xmlns:p14="http://schemas.microsoft.com/office/powerpoint/2010/main" val="136271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13</a:t>
            </a:fld>
            <a:endParaRPr lang="en-US"/>
          </a:p>
        </p:txBody>
      </p:sp>
    </p:spTree>
    <p:extLst>
      <p:ext uri="{BB962C8B-B14F-4D97-AF65-F5344CB8AC3E}">
        <p14:creationId xmlns:p14="http://schemas.microsoft.com/office/powerpoint/2010/main" val="2680325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14</a:t>
            </a:fld>
            <a:endParaRPr lang="en-US"/>
          </a:p>
        </p:txBody>
      </p:sp>
    </p:spTree>
    <p:extLst>
      <p:ext uri="{BB962C8B-B14F-4D97-AF65-F5344CB8AC3E}">
        <p14:creationId xmlns:p14="http://schemas.microsoft.com/office/powerpoint/2010/main" val="2069451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15</a:t>
            </a:fld>
            <a:endParaRPr lang="en-US"/>
          </a:p>
        </p:txBody>
      </p:sp>
    </p:spTree>
    <p:extLst>
      <p:ext uri="{BB962C8B-B14F-4D97-AF65-F5344CB8AC3E}">
        <p14:creationId xmlns:p14="http://schemas.microsoft.com/office/powerpoint/2010/main" val="26074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2</a:t>
            </a:fld>
            <a:endParaRPr lang="en-US"/>
          </a:p>
        </p:txBody>
      </p:sp>
    </p:spTree>
    <p:extLst>
      <p:ext uri="{BB962C8B-B14F-4D97-AF65-F5344CB8AC3E}">
        <p14:creationId xmlns:p14="http://schemas.microsoft.com/office/powerpoint/2010/main" val="333789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3</a:t>
            </a:fld>
            <a:endParaRPr lang="en-US"/>
          </a:p>
        </p:txBody>
      </p:sp>
    </p:spTree>
    <p:extLst>
      <p:ext uri="{BB962C8B-B14F-4D97-AF65-F5344CB8AC3E}">
        <p14:creationId xmlns:p14="http://schemas.microsoft.com/office/powerpoint/2010/main" val="242562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4</a:t>
            </a:fld>
            <a:endParaRPr lang="en-US"/>
          </a:p>
        </p:txBody>
      </p:sp>
    </p:spTree>
    <p:extLst>
      <p:ext uri="{BB962C8B-B14F-4D97-AF65-F5344CB8AC3E}">
        <p14:creationId xmlns:p14="http://schemas.microsoft.com/office/powerpoint/2010/main" val="151101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3FC92D-D11E-4CC1-A5E3-C506190E1EA2}" type="slidenum">
              <a:rPr lang="en-US" smtClean="0"/>
              <a:t>5</a:t>
            </a:fld>
            <a:endParaRPr lang="en-US"/>
          </a:p>
        </p:txBody>
      </p:sp>
    </p:spTree>
    <p:extLst>
      <p:ext uri="{BB962C8B-B14F-4D97-AF65-F5344CB8AC3E}">
        <p14:creationId xmlns:p14="http://schemas.microsoft.com/office/powerpoint/2010/main" val="383212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3FC92D-D11E-4CC1-A5E3-C506190E1EA2}" type="slidenum">
              <a:rPr lang="en-US" smtClean="0"/>
              <a:t>6</a:t>
            </a:fld>
            <a:endParaRPr lang="en-US"/>
          </a:p>
        </p:txBody>
      </p:sp>
    </p:spTree>
    <p:extLst>
      <p:ext uri="{BB962C8B-B14F-4D97-AF65-F5344CB8AC3E}">
        <p14:creationId xmlns:p14="http://schemas.microsoft.com/office/powerpoint/2010/main" val="303071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7</a:t>
            </a:fld>
            <a:endParaRPr lang="en-US"/>
          </a:p>
        </p:txBody>
      </p:sp>
    </p:spTree>
    <p:extLst>
      <p:ext uri="{BB962C8B-B14F-4D97-AF65-F5344CB8AC3E}">
        <p14:creationId xmlns:p14="http://schemas.microsoft.com/office/powerpoint/2010/main" val="14365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3FC92D-D11E-4CC1-A5E3-C506190E1EA2}" type="slidenum">
              <a:rPr lang="en-US" smtClean="0"/>
              <a:t>8</a:t>
            </a:fld>
            <a:endParaRPr lang="en-US"/>
          </a:p>
        </p:txBody>
      </p:sp>
    </p:spTree>
    <p:extLst>
      <p:ext uri="{BB962C8B-B14F-4D97-AF65-F5344CB8AC3E}">
        <p14:creationId xmlns:p14="http://schemas.microsoft.com/office/powerpoint/2010/main" val="897260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8D84A-F807-6DBA-EA10-2922BF7C0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96CDB-3716-5ABD-D18F-212D5E732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6022E-5560-7F45-CBF9-91C090372DFD}"/>
              </a:ext>
            </a:extLst>
          </p:cNvPr>
          <p:cNvSpPr>
            <a:spLocks noGrp="1"/>
          </p:cNvSpPr>
          <p:nvPr>
            <p:ph type="body" idx="1"/>
          </p:nvPr>
        </p:nvSpPr>
        <p:spPr/>
        <p:txBody>
          <a:bodyPr/>
          <a:lstStyle/>
          <a:p>
            <a:endParaRPr lang="es-EC" dirty="0"/>
          </a:p>
          <a:p>
            <a:endParaRPr lang="en-US" dirty="0"/>
          </a:p>
        </p:txBody>
      </p:sp>
      <p:sp>
        <p:nvSpPr>
          <p:cNvPr id="4" name="Slide Number Placeholder 3">
            <a:extLst>
              <a:ext uri="{FF2B5EF4-FFF2-40B4-BE49-F238E27FC236}">
                <a16:creationId xmlns:a16="http://schemas.microsoft.com/office/drawing/2014/main" id="{1E5F1309-5A8B-D439-CFFB-8504887C59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3FC92D-D11E-4CC1-A5E3-C506190E1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60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emf"/><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pn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4186990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io_Slide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BBD6-7D83-4443-A81D-81178169D10D}"/>
              </a:ext>
            </a:extLst>
          </p:cNvPr>
          <p:cNvSpPr>
            <a:spLocks noGrp="1"/>
          </p:cNvSpPr>
          <p:nvPr>
            <p:ph type="title"/>
          </p:nvPr>
        </p:nvSpPr>
        <p:spPr>
          <a:xfrm>
            <a:off x="456271" y="446050"/>
            <a:ext cx="11241358" cy="670000"/>
          </a:xfrm>
        </p:spPr>
        <p:txBody>
          <a:bodyPr>
            <a:no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85288A66-5431-4C16-89D5-934A0541217E}"/>
              </a:ext>
            </a:extLst>
          </p:cNvPr>
          <p:cNvSpPr>
            <a:spLocks noGrp="1"/>
          </p:cNvSpPr>
          <p:nvPr>
            <p:ph idx="10"/>
          </p:nvPr>
        </p:nvSpPr>
        <p:spPr>
          <a:xfrm>
            <a:off x="456271" y="1371600"/>
            <a:ext cx="5367013" cy="5040350"/>
          </a:xfrm>
          <a:prstGeom prst="rect">
            <a:avLst/>
          </a:prstGeom>
        </p:spPr>
        <p:txBody>
          <a:bodyPr vert="horz" lIns="0" tIns="0" rIns="0" bIns="0" rtlCol="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FBFE6D52-16FF-4A99-B01E-6F0A1E2D8915}"/>
              </a:ext>
            </a:extLst>
          </p:cNvPr>
          <p:cNvSpPr>
            <a:spLocks noGrp="1"/>
          </p:cNvSpPr>
          <p:nvPr>
            <p:ph type="pic" sz="quarter" idx="11"/>
          </p:nvPr>
        </p:nvSpPr>
        <p:spPr>
          <a:xfrm>
            <a:off x="6664384" y="1371600"/>
            <a:ext cx="5030787" cy="5030788"/>
          </a:xfrm>
        </p:spPr>
        <p:txBody>
          <a:bodyPr anchor="ctr"/>
          <a:lstStyle>
            <a:lvl1pPr algn="ctr">
              <a:defRPr/>
            </a:lvl1pPr>
          </a:lstStyle>
          <a:p>
            <a:endParaRPr lang="en-US"/>
          </a:p>
        </p:txBody>
      </p:sp>
    </p:spTree>
    <p:extLst>
      <p:ext uri="{BB962C8B-B14F-4D97-AF65-F5344CB8AC3E}">
        <p14:creationId xmlns:p14="http://schemas.microsoft.com/office/powerpoint/2010/main" val="76884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118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1461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286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1A58-112E-C250-300C-F08B626470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43DF4-A162-CD05-4B28-6D761AE788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9849676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645412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Black Bkg">
    <p:bg>
      <p:bgPr>
        <a:solidFill>
          <a:schemeClr val="tx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spTree>
    <p:extLst>
      <p:ext uri="{BB962C8B-B14F-4D97-AF65-F5344CB8AC3E}">
        <p14:creationId xmlns:p14="http://schemas.microsoft.com/office/powerpoint/2010/main" val="1552597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8258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428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530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Black Bkg">
    <p:bg>
      <p:bgPr>
        <a:solidFill>
          <a:schemeClr val="tx1">
            <a:lumMod val="95000"/>
          </a:schemeClr>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spTree>
    <p:extLst>
      <p:ext uri="{BB962C8B-B14F-4D97-AF65-F5344CB8AC3E}">
        <p14:creationId xmlns:p14="http://schemas.microsoft.com/office/powerpoint/2010/main" val="445188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45735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0279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61022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06351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io_Slide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BBD6-7D83-4443-A81D-81178169D10D}"/>
              </a:ext>
            </a:extLst>
          </p:cNvPr>
          <p:cNvSpPr>
            <a:spLocks noGrp="1"/>
          </p:cNvSpPr>
          <p:nvPr>
            <p:ph type="title"/>
          </p:nvPr>
        </p:nvSpPr>
        <p:spPr>
          <a:xfrm>
            <a:off x="456271" y="446050"/>
            <a:ext cx="11241358" cy="670000"/>
          </a:xfrm>
        </p:spPr>
        <p:txBody>
          <a:bodyPr>
            <a:no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85288A66-5431-4C16-89D5-934A0541217E}"/>
              </a:ext>
            </a:extLst>
          </p:cNvPr>
          <p:cNvSpPr>
            <a:spLocks noGrp="1"/>
          </p:cNvSpPr>
          <p:nvPr>
            <p:ph idx="10"/>
          </p:nvPr>
        </p:nvSpPr>
        <p:spPr>
          <a:xfrm>
            <a:off x="457200" y="1371600"/>
            <a:ext cx="5367013" cy="5040350"/>
          </a:xfrm>
          <a:prstGeom prst="rect">
            <a:avLst/>
          </a:prstGeom>
        </p:spPr>
        <p:txBody>
          <a:bodyPr vert="horz" lIns="0" tIns="0" rIns="0" bIns="0" rtlCol="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324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5" name="Group 34">
            <a:extLst>
              <a:ext uri="{FF2B5EF4-FFF2-40B4-BE49-F238E27FC236}">
                <a16:creationId xmlns:a16="http://schemas.microsoft.com/office/drawing/2014/main" id="{AD470C8C-4EAB-1C39-02D1-0DF45232F820}"/>
              </a:ext>
            </a:extLst>
          </p:cNvPr>
          <p:cNvGrpSpPr/>
          <p:nvPr userDrawn="1"/>
        </p:nvGrpSpPr>
        <p:grpSpPr>
          <a:xfrm>
            <a:off x="1018903" y="2674948"/>
            <a:ext cx="3772725" cy="434132"/>
            <a:chOff x="1018903" y="2674948"/>
            <a:chExt cx="3772725" cy="434132"/>
          </a:xfrm>
        </p:grpSpPr>
        <p:pic>
          <p:nvPicPr>
            <p:cNvPr id="11" name="Picture 10">
              <a:extLst>
                <a:ext uri="{FF2B5EF4-FFF2-40B4-BE49-F238E27FC236}">
                  <a16:creationId xmlns:a16="http://schemas.microsoft.com/office/drawing/2014/main" id="{FBB2385A-5E6B-297A-DDE9-9E87F9E05BD6}"/>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018903" y="2674948"/>
              <a:ext cx="434132" cy="434132"/>
            </a:xfrm>
            <a:prstGeom prst="rect">
              <a:avLst/>
            </a:prstGeom>
          </p:spPr>
        </p:pic>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42006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86143"/>
            <a:ext cx="2957195" cy="340288"/>
            <a:chOff x="1018903" y="2674948"/>
            <a:chExt cx="3772725" cy="434133"/>
          </a:xfrm>
        </p:grpSpPr>
        <p:pic>
          <p:nvPicPr>
            <p:cNvPr id="15" name="Picture 14">
              <a:extLst>
                <a:ext uri="{FF2B5EF4-FFF2-40B4-BE49-F238E27FC236}">
                  <a16:creationId xmlns:a16="http://schemas.microsoft.com/office/drawing/2014/main" id="{882EBE08-64A8-DBF3-98C1-EE632158DF55}"/>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018903" y="2674948"/>
              <a:ext cx="434132" cy="434133"/>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30543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6306" y="6306"/>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pic>
        <p:nvPicPr>
          <p:cNvPr id="4" name="Picture 3">
            <a:extLst>
              <a:ext uri="{FF2B5EF4-FFF2-40B4-BE49-F238E27FC236}">
                <a16:creationId xmlns:a16="http://schemas.microsoft.com/office/drawing/2014/main" id="{4D3E1901-5854-11C5-54FD-CB5BB949B76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7602" y="854948"/>
            <a:ext cx="558730" cy="558730"/>
          </a:xfrm>
          <a:prstGeom prst="rect">
            <a:avLst/>
          </a:prstGeom>
        </p:spPr>
      </p:pic>
      <p:sp>
        <p:nvSpPr>
          <p:cNvPr id="6" name="Title 12">
            <a:extLst>
              <a:ext uri="{FF2B5EF4-FFF2-40B4-BE49-F238E27FC236}">
                <a16:creationId xmlns:a16="http://schemas.microsoft.com/office/drawing/2014/main" id="{A6D264BF-ECE8-CCFA-F0E8-3893EA349247}"/>
              </a:ext>
            </a:extLst>
          </p:cNvPr>
          <p:cNvSpPr txBox="1">
            <a:spLocks/>
          </p:cNvSpPr>
          <p:nvPr userDrawn="1"/>
        </p:nvSpPr>
        <p:spPr>
          <a:xfrm>
            <a:off x="776518" y="854948"/>
            <a:ext cx="5370286"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sz="3300" dirty="0">
                <a:solidFill>
                  <a:srgbClr val="3A4953"/>
                </a:solidFill>
                <a:latin typeface="Segoe UI Variable Display Semib" pitchFamily="2" charset="0"/>
              </a:rPr>
              <a:t>Copilot for Microsoft 365 </a:t>
            </a:r>
          </a:p>
        </p:txBody>
      </p:sp>
    </p:spTree>
    <p:extLst>
      <p:ext uri="{BB962C8B-B14F-4D97-AF65-F5344CB8AC3E}">
        <p14:creationId xmlns:p14="http://schemas.microsoft.com/office/powerpoint/2010/main" val="54316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decel="100000" fill="hold" grpId="1" nodeType="withEffect">
                                  <p:stCondLst>
                                    <p:cond delay="0"/>
                                  </p:stCondLst>
                                  <p:childTnLst>
                                    <p:animMotion origin="layout" path="M 0 -1.48148E-6 L 0 0.03542 " pathEditMode="relative" rAng="0" ptsTypes="AA">
                                      <p:cBhvr>
                                        <p:cTn id="9" dur="10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229432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911247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747688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2168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835912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808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320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040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7591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2730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8423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085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433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4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2437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32524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hqprint">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8416749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0342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34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3/5/2025</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068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3/5/2025</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‹Nº›</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6736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994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12967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3518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04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457350"/>
          </a:xfrm>
        </p:spPr>
        <p:txBody>
          <a:bodyPr/>
          <a:lstStyle/>
          <a:p>
            <a:r>
              <a:rPr lang="en-US" dirty="0"/>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7376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37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‹Nº›</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857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19673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028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4573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tx1"/>
                </a:solidFill>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11595"/>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dirty="0"/>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298184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7780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io_Slide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0BBD6-7D83-4443-A81D-81178169D10D}"/>
              </a:ext>
            </a:extLst>
          </p:cNvPr>
          <p:cNvSpPr>
            <a:spLocks noGrp="1"/>
          </p:cNvSpPr>
          <p:nvPr>
            <p:ph type="title"/>
          </p:nvPr>
        </p:nvSpPr>
        <p:spPr>
          <a:xfrm>
            <a:off x="456271" y="446050"/>
            <a:ext cx="11241358" cy="670000"/>
          </a:xfrm>
        </p:spPr>
        <p:txBody>
          <a:bodyPr>
            <a:no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85288A66-5431-4C16-89D5-934A0541217E}"/>
              </a:ext>
            </a:extLst>
          </p:cNvPr>
          <p:cNvSpPr>
            <a:spLocks noGrp="1"/>
          </p:cNvSpPr>
          <p:nvPr>
            <p:ph idx="10"/>
          </p:nvPr>
        </p:nvSpPr>
        <p:spPr>
          <a:xfrm>
            <a:off x="457200" y="1371600"/>
            <a:ext cx="5367013" cy="5040350"/>
          </a:xfrm>
          <a:prstGeom prst="rect">
            <a:avLst/>
          </a:prstGeom>
        </p:spPr>
        <p:txBody>
          <a:bodyPr vert="horz" lIns="0" tIns="0" rIns="0" bIns="0" rtlCol="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404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5040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emf"/><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image" Target="../media/image6.sv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image" Target="../media/image5.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721181855"/>
      </p:ext>
    </p:extLst>
  </p:cSld>
  <p:clrMap bg1="lt1" tx1="dk1" bg2="lt2" tx2="dk2" accent1="accent1" accent2="accent2" accent3="accent3" accent4="accent4" accent5="accent5" accent6="accent6" hlink="hlink" folHlink="folHlink"/>
  <p:sldLayoutIdLst>
    <p:sldLayoutId id="2147483709" r:id="rId1"/>
    <p:sldLayoutId id="2147483717" r:id="rId2"/>
    <p:sldLayoutId id="2147483719" r:id="rId3"/>
    <p:sldLayoutId id="2147483743" r:id="rId4"/>
    <p:sldLayoutId id="2147483754" r:id="rId5"/>
    <p:sldLayoutId id="2147483784" r:id="rId6"/>
    <p:sldLayoutId id="2147485590" r:id="rId7"/>
    <p:sldLayoutId id="2147485592" r:id="rId8"/>
    <p:sldLayoutId id="2147485593" r:id="rId9"/>
    <p:sldLayoutId id="2147485594" r:id="rId10"/>
    <p:sldLayoutId id="2147485609" r:id="rId11"/>
    <p:sldLayoutId id="2147485641" r:id="rId12"/>
    <p:sldLayoutId id="2147485642" r:id="rId1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25725152"/>
      </p:ext>
    </p:extLst>
  </p:cSld>
  <p:clrMap bg1="lt1" tx1="dk1" bg2="lt2" tx2="dk2" accent1="accent1" accent2="accent2" accent3="accent3" accent4="accent4" accent5="accent5" accent6="accent6" hlink="hlink" folHlink="folHlink"/>
  <p:sldLayoutIdLst>
    <p:sldLayoutId id="2147485596"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32655811"/>
      </p:ext>
    </p:extLst>
  </p:cSld>
  <p:clrMap bg1="lt1" tx1="dk1" bg2="lt2" tx2="dk2" accent1="accent1" accent2="accent2" accent3="accent3" accent4="accent4" accent5="accent5" accent6="accent6" hlink="hlink" folHlink="folHlink"/>
  <p:sldLayoutIdLst>
    <p:sldLayoutId id="2147485598" r:id="rId1"/>
    <p:sldLayoutId id="2147485599" r:id="rId2"/>
    <p:sldLayoutId id="2147485600" r:id="rId3"/>
    <p:sldLayoutId id="2147485601" r:id="rId4"/>
    <p:sldLayoutId id="2147485602" r:id="rId5"/>
    <p:sldLayoutId id="2147485603" r:id="rId6"/>
    <p:sldLayoutId id="2147485604" r:id="rId7"/>
    <p:sldLayoutId id="2147485605" r:id="rId8"/>
    <p:sldLayoutId id="2147485606" r:id="rId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3/5/2025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‹Nº›</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32">
            <a:extLst>
              <a:ext uri="{96DAC541-7B7A-43D3-8B79-37D633B846F1}">
                <asvg:svgBlip xmlns:asvg="http://schemas.microsoft.com/office/drawing/2016/SVG/main" r:embed="rId3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368968752"/>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 id="2147485622" r:id="rId12"/>
    <p:sldLayoutId id="2147485623" r:id="rId13"/>
    <p:sldLayoutId id="2147485624" r:id="rId14"/>
    <p:sldLayoutId id="2147485625" r:id="rId15"/>
    <p:sldLayoutId id="2147485626" r:id="rId16"/>
    <p:sldLayoutId id="2147485627" r:id="rId17"/>
    <p:sldLayoutId id="2147485628" r:id="rId18"/>
    <p:sldLayoutId id="2147485629" r:id="rId19"/>
    <p:sldLayoutId id="2147485630" r:id="rId20"/>
    <p:sldLayoutId id="2147485631" r:id="rId21"/>
    <p:sldLayoutId id="2147485632" r:id="rId22"/>
    <p:sldLayoutId id="2147485633" r:id="rId23"/>
    <p:sldLayoutId id="2147485634" r:id="rId24"/>
    <p:sldLayoutId id="2147485635" r:id="rId25"/>
    <p:sldLayoutId id="2147485636" r:id="rId26"/>
    <p:sldLayoutId id="2147485637" r:id="rId27"/>
    <p:sldLayoutId id="2147485638" r:id="rId28"/>
    <p:sldLayoutId id="2147485639" r:id="rId29"/>
    <p:sldLayoutId id="2147485640"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png"/><Relationship Id="rId18" Type="http://schemas.openxmlformats.org/officeDocument/2006/relationships/image" Target="../media/image62.png"/><Relationship Id="rId26" Type="http://schemas.openxmlformats.org/officeDocument/2006/relationships/image" Target="../media/image37.png"/><Relationship Id="rId3" Type="http://schemas.openxmlformats.org/officeDocument/2006/relationships/image" Target="../media/image53.png"/><Relationship Id="rId21" Type="http://schemas.openxmlformats.org/officeDocument/2006/relationships/image" Target="../media/image65.png"/><Relationship Id="rId7" Type="http://schemas.openxmlformats.org/officeDocument/2006/relationships/image" Target="../media/image32.png"/><Relationship Id="rId12" Type="http://schemas.openxmlformats.org/officeDocument/2006/relationships/image" Target="../media/image60.png"/><Relationship Id="rId17" Type="http://schemas.openxmlformats.org/officeDocument/2006/relationships/image" Target="../media/image61.png"/><Relationship Id="rId25" Type="http://schemas.openxmlformats.org/officeDocument/2006/relationships/image" Target="../media/image40.png"/><Relationship Id="rId2" Type="http://schemas.openxmlformats.org/officeDocument/2006/relationships/notesSlide" Target="../notesSlides/notesSlide10.xml"/><Relationship Id="rId16" Type="http://schemas.openxmlformats.org/officeDocument/2006/relationships/image" Target="../media/image42.png"/><Relationship Id="rId20" Type="http://schemas.openxmlformats.org/officeDocument/2006/relationships/image" Target="../media/image64.png"/><Relationship Id="rId1" Type="http://schemas.openxmlformats.org/officeDocument/2006/relationships/slideLayout" Target="../slideLayouts/slideLayout47.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39.png"/><Relationship Id="rId5" Type="http://schemas.openxmlformats.org/officeDocument/2006/relationships/image" Target="../media/image55.png"/><Relationship Id="rId15" Type="http://schemas.openxmlformats.org/officeDocument/2006/relationships/image" Target="../media/image41.png"/><Relationship Id="rId23" Type="http://schemas.openxmlformats.org/officeDocument/2006/relationships/image" Target="../media/image38.png"/><Relationship Id="rId10" Type="http://schemas.openxmlformats.org/officeDocument/2006/relationships/image" Target="../media/image58.png"/><Relationship Id="rId19" Type="http://schemas.openxmlformats.org/officeDocument/2006/relationships/image" Target="../media/image63.pn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43.png"/><Relationship Id="rId22"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2.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47.xml"/><Relationship Id="rId5" Type="http://schemas.openxmlformats.org/officeDocument/2006/relationships/slide" Target="slide15.xml"/><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hyperlink" Target="https://www.microsoft.com/en-us/worklab/work-trend-index/copilots-earliest-users-teach-us-about-generative-ai-at-work" TargetMode="External"/><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hyperlink" Target="https://cloudpartners.transform.microsoft.com/download?assetname=assets/Microsoft365-Copilot-Workshop-Kit.zip&amp;download=1" TargetMode="External"/><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04F4-D44B-034E-BDA3-B1A28177F4AC}"/>
              </a:ext>
            </a:extLst>
          </p:cNvPr>
          <p:cNvSpPr>
            <a:spLocks noGrp="1"/>
          </p:cNvSpPr>
          <p:nvPr>
            <p:ph type="title"/>
          </p:nvPr>
        </p:nvSpPr>
        <p:spPr>
          <a:xfrm>
            <a:off x="547602" y="1909411"/>
            <a:ext cx="5876999" cy="2282847"/>
          </a:xfrm>
        </p:spPr>
        <p:txBody>
          <a:bodyPr>
            <a:normAutofit/>
          </a:bodyPr>
          <a:lstStyle/>
          <a:p>
            <a:r>
              <a:rPr lang="es-EC" sz="3300" dirty="0">
                <a:solidFill>
                  <a:srgbClr val="463668"/>
                </a:solidFill>
                <a:latin typeface="Segoe UI Semibold"/>
                <a:ea typeface="+mn-ea"/>
                <a:cs typeface="+mn-cs"/>
              </a:rPr>
              <a:t>T</a:t>
            </a:r>
            <a:r>
              <a:rPr lang="es-xl" sz="3300" dirty="0">
                <a:solidFill>
                  <a:srgbClr val="463668"/>
                </a:solidFill>
                <a:latin typeface="Segoe UI Semibold"/>
                <a:ea typeface="+mn-ea"/>
                <a:cs typeface="+mn-cs"/>
              </a:rPr>
              <a:t>u compañero de IA para </a:t>
            </a:r>
            <a:br>
              <a:rPr lang="en-US" sz="3300" dirty="0">
                <a:solidFill>
                  <a:srgbClr val="463668"/>
                </a:solidFill>
                <a:latin typeface="Segoe UI Semibold"/>
                <a:ea typeface="+mn-ea"/>
                <a:cs typeface="+mn-cs"/>
              </a:rPr>
            </a:br>
            <a:r>
              <a:rPr lang="es-xl" sz="3300" dirty="0">
                <a:solidFill>
                  <a:srgbClr val="463668"/>
                </a:solidFill>
                <a:latin typeface="Segoe UI Semibold"/>
                <a:ea typeface="+mn-ea"/>
                <a:cs typeface="+mn-cs"/>
              </a:rPr>
              <a:t>el día a día</a:t>
            </a:r>
            <a:br>
              <a:rPr dirty="0"/>
            </a:br>
            <a:r>
              <a:rPr lang="es-xl" sz="2500" spc="-50" dirty="0">
                <a:ln w="3175">
                  <a:noFill/>
                </a:ln>
                <a:solidFill>
                  <a:schemeClr val="accent2">
                    <a:lumMod val="75000"/>
                  </a:schemeClr>
                </a:solidFill>
                <a:ea typeface="+mn-ea"/>
                <a:cs typeface="Segoe UI"/>
              </a:rPr>
              <a:t>Guía de ejecución de</a:t>
            </a:r>
            <a:r>
              <a:rPr lang="es-EC" sz="2500" spc="-50" dirty="0">
                <a:ln w="3175">
                  <a:noFill/>
                </a:ln>
                <a:solidFill>
                  <a:schemeClr val="accent2">
                    <a:lumMod val="75000"/>
                  </a:schemeClr>
                </a:solidFill>
                <a:ea typeface="+mn-ea"/>
                <a:cs typeface="Segoe UI"/>
              </a:rPr>
              <a:t> la campaña de Marketing</a:t>
            </a:r>
            <a:endParaRPr lang="es-xl" sz="2500" spc="-50" dirty="0">
              <a:ln w="3175">
                <a:noFill/>
              </a:ln>
              <a:solidFill>
                <a:schemeClr val="accent2">
                  <a:lumMod val="75000"/>
                </a:schemeClr>
              </a:solidFill>
              <a:ea typeface="+mn-ea"/>
              <a:cs typeface="Segoe UI"/>
            </a:endParaRPr>
          </a:p>
        </p:txBody>
      </p:sp>
      <p:sp>
        <p:nvSpPr>
          <p:cNvPr id="3" name="Text Placeholder 2">
            <a:extLst>
              <a:ext uri="{FF2B5EF4-FFF2-40B4-BE49-F238E27FC236}">
                <a16:creationId xmlns:a16="http://schemas.microsoft.com/office/drawing/2014/main" id="{8979BC2D-2378-144D-8779-2C4A3D32B56B}"/>
              </a:ext>
            </a:extLst>
          </p:cNvPr>
          <p:cNvSpPr>
            <a:spLocks noGrp="1"/>
          </p:cNvSpPr>
          <p:nvPr>
            <p:ph type="body" sz="quarter" idx="10"/>
          </p:nvPr>
        </p:nvSpPr>
        <p:spPr>
          <a:xfrm>
            <a:off x="547602" y="4145957"/>
            <a:ext cx="5091198" cy="1219257"/>
          </a:xfrm>
        </p:spPr>
        <p:txBody>
          <a:bodyPr>
            <a:normAutofit/>
          </a:bodyPr>
          <a:lstStyle/>
          <a:p>
            <a:pPr marL="0" indent="0">
              <a:buNone/>
            </a:pPr>
            <a:r>
              <a:rPr lang="es-xl" sz="2000" dirty="0">
                <a:solidFill>
                  <a:schemeClr val="tx1"/>
                </a:solidFill>
              </a:rPr>
              <a:t>Recursos de marketing para socios </a:t>
            </a:r>
            <a:br>
              <a:rPr lang="en-IN" sz="2000" dirty="0">
                <a:solidFill>
                  <a:schemeClr val="tx1"/>
                </a:solidFill>
              </a:rPr>
            </a:br>
            <a:r>
              <a:rPr lang="es-xl" sz="2000" dirty="0">
                <a:solidFill>
                  <a:schemeClr val="tx1"/>
                </a:solidFill>
              </a:rPr>
              <a:t>para generar interés y calificar la intención</a:t>
            </a:r>
            <a:r>
              <a:rPr lang="es-EC" sz="2000" dirty="0">
                <a:solidFill>
                  <a:schemeClr val="tx1"/>
                </a:solidFill>
              </a:rPr>
              <a:t> de compra</a:t>
            </a:r>
            <a:endParaRPr lang="es-xl" sz="2000" dirty="0">
              <a:solidFill>
                <a:schemeClr val="tx1"/>
              </a:solidFill>
            </a:endParaRPr>
          </a:p>
        </p:txBody>
      </p:sp>
      <p:pic>
        <p:nvPicPr>
          <p:cNvPr id="4" name="Picture 3">
            <a:extLst>
              <a:ext uri="{FF2B5EF4-FFF2-40B4-BE49-F238E27FC236}">
                <a16:creationId xmlns:a16="http://schemas.microsoft.com/office/drawing/2014/main" id="{9628E284-1E28-A62D-7A99-95008158C1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02" y="1378877"/>
            <a:ext cx="558730" cy="558730"/>
          </a:xfrm>
          <a:prstGeom prst="rect">
            <a:avLst/>
          </a:prstGeom>
        </p:spPr>
      </p:pic>
      <p:sp>
        <p:nvSpPr>
          <p:cNvPr id="5" name="Title 12">
            <a:extLst>
              <a:ext uri="{FF2B5EF4-FFF2-40B4-BE49-F238E27FC236}">
                <a16:creationId xmlns:a16="http://schemas.microsoft.com/office/drawing/2014/main" id="{DCFFCA9C-952F-1434-174E-222A795C894A}"/>
              </a:ext>
            </a:extLst>
          </p:cNvPr>
          <p:cNvSpPr txBox="1">
            <a:spLocks/>
          </p:cNvSpPr>
          <p:nvPr/>
        </p:nvSpPr>
        <p:spPr>
          <a:xfrm>
            <a:off x="826967" y="1378877"/>
            <a:ext cx="5370286" cy="5078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defRPr/>
            </a:pPr>
            <a:r>
              <a:rPr lang="en-US" sz="3300" dirty="0">
                <a:solidFill>
                  <a:srgbClr val="3A4953"/>
                </a:solidFill>
                <a:latin typeface="Segoe UI Variable Display Semib" pitchFamily="2" charset="0"/>
              </a:rPr>
              <a:t> </a:t>
            </a:r>
            <a:r>
              <a:rPr lang="es-xl" sz="3300" dirty="0">
                <a:solidFill>
                  <a:srgbClr val="3A4953"/>
                </a:solidFill>
                <a:latin typeface="Segoe UI Variable Display Semib" pitchFamily="2" charset="0"/>
              </a:rPr>
              <a:t>Copilot para Microsoft 365</a:t>
            </a:r>
          </a:p>
        </p:txBody>
      </p:sp>
    </p:spTree>
    <p:extLst>
      <p:ext uri="{BB962C8B-B14F-4D97-AF65-F5344CB8AC3E}">
        <p14:creationId xmlns:p14="http://schemas.microsoft.com/office/powerpoint/2010/main" val="1111858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decel="100000" fill="hold" grpId="1" nodeType="withEffect">
                                  <p:stCondLst>
                                    <p:cond delay="0"/>
                                  </p:stCondLst>
                                  <p:childTnLst>
                                    <p:animMotion origin="layout" path="M 0 -1.48148E-6 L 0 0.03542 " pathEditMode="relative" rAng="0" ptsTypes="AA">
                                      <p:cBhvr>
                                        <p:cTn id="9"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FDC0271-037A-790E-A92E-070134B5C58B}"/>
              </a:ext>
              <a:ext uri="{C183D7F6-B498-43B3-948B-1728B52AA6E4}">
                <adec:decorative xmlns:adec="http://schemas.microsoft.com/office/drawing/2017/decorative" val="1"/>
              </a:ext>
            </a:extLst>
          </p:cNvPr>
          <p:cNvSpPr/>
          <p:nvPr/>
        </p:nvSpPr>
        <p:spPr>
          <a:xfrm>
            <a:off x="307334" y="1442503"/>
            <a:ext cx="2794732" cy="342012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14" name="Rectangle 13">
            <a:extLst>
              <a:ext uri="{FF2B5EF4-FFF2-40B4-BE49-F238E27FC236}">
                <a16:creationId xmlns:a16="http://schemas.microsoft.com/office/drawing/2014/main" id="{16F575D4-C2C8-B302-17CF-A8C0D6488E9C}"/>
              </a:ext>
              <a:ext uri="{C183D7F6-B498-43B3-948B-1728B52AA6E4}">
                <adec:decorative xmlns:adec="http://schemas.microsoft.com/office/drawing/2017/decorative" val="1"/>
              </a:ext>
            </a:extLst>
          </p:cNvPr>
          <p:cNvSpPr/>
          <p:nvPr/>
        </p:nvSpPr>
        <p:spPr>
          <a:xfrm>
            <a:off x="3281121" y="1442503"/>
            <a:ext cx="2466858" cy="342012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15" name="Rectangle 14">
            <a:extLst>
              <a:ext uri="{FF2B5EF4-FFF2-40B4-BE49-F238E27FC236}">
                <a16:creationId xmlns:a16="http://schemas.microsoft.com/office/drawing/2014/main" id="{B828C4BA-2D80-C918-29EC-B8C4226A5BB8}"/>
              </a:ext>
              <a:ext uri="{C183D7F6-B498-43B3-948B-1728B52AA6E4}">
                <adec:decorative xmlns:adec="http://schemas.microsoft.com/office/drawing/2017/decorative" val="1"/>
              </a:ext>
            </a:extLst>
          </p:cNvPr>
          <p:cNvSpPr/>
          <p:nvPr/>
        </p:nvSpPr>
        <p:spPr>
          <a:xfrm>
            <a:off x="5905058" y="1442503"/>
            <a:ext cx="3063804" cy="342012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indent="0">
              <a:buNone/>
            </a:pP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82D0F8A-D144-4B63-D5F8-F9D87B741ED8}"/>
              </a:ext>
              <a:ext uri="{C183D7F6-B498-43B3-948B-1728B52AA6E4}">
                <adec:decorative xmlns:adec="http://schemas.microsoft.com/office/drawing/2017/decorative" val="1"/>
              </a:ext>
            </a:extLst>
          </p:cNvPr>
          <p:cNvSpPr/>
          <p:nvPr/>
        </p:nvSpPr>
        <p:spPr>
          <a:xfrm>
            <a:off x="9105008" y="1442503"/>
            <a:ext cx="2846487" cy="3420120"/>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8" name="Google Shape;292;p2">
            <a:extLst>
              <a:ext uri="{FF2B5EF4-FFF2-40B4-BE49-F238E27FC236}">
                <a16:creationId xmlns:a16="http://schemas.microsoft.com/office/drawing/2014/main" id="{4A3777A1-BBE3-69F8-0618-A056B6163144}"/>
              </a:ext>
            </a:extLst>
          </p:cNvPr>
          <p:cNvSpPr/>
          <p:nvPr/>
        </p:nvSpPr>
        <p:spPr>
          <a:xfrm>
            <a:off x="319258" y="4971570"/>
            <a:ext cx="6640717" cy="1617524"/>
          </a:xfrm>
          <a:prstGeom prst="rect">
            <a:avLst/>
          </a:prstGeom>
          <a:solidFill>
            <a:schemeClr val="accent1">
              <a:lumMod val="75000"/>
            </a:schemeClr>
          </a:solidFill>
          <a:ln>
            <a:noFill/>
          </a:ln>
        </p:spPr>
        <p:txBody>
          <a:bodyPr spcFirstLastPara="1" wrap="square" lIns="137160" tIns="0" rIns="137160" bIns="45700" anchor="ctr" anchorCtr="0">
            <a:noAutofit/>
          </a:bodyPr>
          <a:lstStyle/>
          <a:p>
            <a:pPr marL="0" marR="0" lvl="0" indent="0" defTabSz="914400" rtl="0" eaLnBrk="1" fontAlgn="auto" latinLnBrk="0" hangingPunct="1">
              <a:lnSpc>
                <a:spcPct val="150000"/>
              </a:lnSpc>
              <a:spcBef>
                <a:spcPts val="0"/>
              </a:spcBef>
              <a:spcAft>
                <a:spcPts val="0"/>
              </a:spcAft>
              <a:buClr>
                <a:srgbClr val="FFFFFF"/>
              </a:buClr>
              <a:buSzPts val="1800"/>
              <a:buFont typeface="Proxima Nova"/>
              <a:buNone/>
              <a:tabLst/>
              <a:defRPr/>
            </a:pPr>
            <a:r>
              <a:rPr kumimoji="0" lang="es-xl" sz="1600" i="0" u="none" strike="noStrike" kern="1200" cap="none" spc="0" normalizeH="0" baseline="0" noProof="0" dirty="0">
                <a:ln>
                  <a:noFill/>
                </a:ln>
                <a:solidFill>
                  <a:schemeClr val="bg1"/>
                </a:solidFill>
                <a:effectLst/>
                <a:uLnTx/>
                <a:uFillTx/>
                <a:latin typeface="+mj-lt"/>
                <a:ea typeface="Arial Narrow"/>
                <a:cs typeface="Arial" panose="020B0604020202020204" pitchFamily="34" charset="0"/>
                <a:sym typeface="Arial Narrow"/>
              </a:rPr>
              <a:t>Personalización de </a:t>
            </a:r>
            <a:r>
              <a:rPr lang="es-EC" sz="1600" dirty="0">
                <a:solidFill>
                  <a:schemeClr val="bg1"/>
                </a:solidFill>
                <a:latin typeface="+mj-lt"/>
                <a:ea typeface="Arial Narrow"/>
                <a:cs typeface="Arial" panose="020B0604020202020204" pitchFamily="34" charset="0"/>
                <a:sym typeface="Arial Narrow"/>
              </a:rPr>
              <a:t>los</a:t>
            </a:r>
            <a:r>
              <a:rPr kumimoji="0" lang="es-xl" sz="1600" i="0" u="none" strike="noStrike" kern="1200" cap="none" spc="0" normalizeH="0" baseline="0" noProof="0" dirty="0">
                <a:ln>
                  <a:noFill/>
                </a:ln>
                <a:solidFill>
                  <a:schemeClr val="bg1"/>
                </a:solidFill>
                <a:effectLst/>
                <a:uLnTx/>
                <a:uFillTx/>
                <a:latin typeface="+mj-lt"/>
                <a:ea typeface="Arial Narrow"/>
                <a:cs typeface="Arial" panose="020B0604020202020204" pitchFamily="34" charset="0"/>
                <a:sym typeface="Arial Narrow"/>
              </a:rPr>
              <a:t> recursos</a:t>
            </a:r>
            <a:endParaRPr kumimoji="0" lang="en-US" sz="1200" i="0" u="none" strike="noStrike" kern="1200" cap="none" spc="0" normalizeH="0" baseline="0" noProof="0" dirty="0">
              <a:ln>
                <a:noFill/>
              </a:ln>
              <a:solidFill>
                <a:schemeClr val="bg1"/>
              </a:solidFill>
              <a:effectLst/>
              <a:uLnTx/>
              <a:uFillTx/>
              <a:latin typeface="+mj-lt"/>
              <a:ea typeface="Arial Narrow"/>
              <a:cs typeface="Arial" panose="020B0604020202020204" pitchFamily="34" charset="0"/>
              <a:sym typeface="Arial Narrow"/>
            </a:endParaRPr>
          </a:p>
          <a:p>
            <a:pPr marL="0" marR="0" lvl="0" indent="0" defTabSz="914400" rtl="0" eaLnBrk="1" fontAlgn="auto" latinLnBrk="0" hangingPunct="1">
              <a:lnSpc>
                <a:spcPts val="1300"/>
              </a:lnSpc>
              <a:spcBef>
                <a:spcPts val="0"/>
              </a:spcBef>
              <a:spcAft>
                <a:spcPts val="0"/>
              </a:spcAft>
              <a:buClr>
                <a:srgbClr val="FFFFFF"/>
              </a:buClr>
              <a:buSzPts val="1800"/>
              <a:buFont typeface="Proxima Nova"/>
              <a:buNone/>
              <a:tabLst/>
              <a:defRPr/>
            </a:pPr>
            <a:r>
              <a:rPr lang="es-xl" sz="1200" dirty="0">
                <a:solidFill>
                  <a:schemeClr val="bg1"/>
                </a:solidFill>
                <a:ea typeface="Arial Narrow"/>
                <a:cs typeface="Arial" panose="020B0604020202020204" pitchFamily="34" charset="0"/>
                <a:sym typeface="Arial Narrow"/>
              </a:rPr>
              <a:t>Los recursos de la campaña de esta colección son plantillas que requieren </a:t>
            </a:r>
            <a:r>
              <a:rPr lang="es-xl" sz="1200" dirty="0">
                <a:solidFill>
                  <a:srgbClr val="FFFF00"/>
                </a:solidFill>
                <a:latin typeface="+mj-lt"/>
                <a:ea typeface="Arial Narrow"/>
                <a:cs typeface="Arial" panose="020B0604020202020204" pitchFamily="34" charset="0"/>
                <a:sym typeface="Arial Narrow"/>
              </a:rPr>
              <a:t>personalización </a:t>
            </a:r>
            <a:br>
              <a:rPr lang="en-US" sz="1200" dirty="0">
                <a:solidFill>
                  <a:srgbClr val="FFFF00"/>
                </a:solidFill>
                <a:latin typeface="+mj-lt"/>
                <a:ea typeface="Arial Narrow"/>
                <a:cs typeface="Arial" panose="020B0604020202020204" pitchFamily="34" charset="0"/>
                <a:sym typeface="Arial Narrow"/>
              </a:rPr>
            </a:br>
            <a:r>
              <a:rPr lang="es-xl" sz="1200" dirty="0">
                <a:solidFill>
                  <a:srgbClr val="FFFF00"/>
                </a:solidFill>
                <a:latin typeface="+mj-lt"/>
                <a:ea typeface="Arial Narrow"/>
                <a:cs typeface="Arial" panose="020B0604020202020204" pitchFamily="34" charset="0"/>
                <a:sym typeface="Arial Narrow"/>
              </a:rPr>
              <a:t>por parte de los socios</a:t>
            </a:r>
            <a:r>
              <a:rPr lang="es-xl" sz="1200" dirty="0">
                <a:solidFill>
                  <a:schemeClr val="bg1"/>
                </a:solidFill>
                <a:ea typeface="Arial Narrow"/>
                <a:cs typeface="Arial" panose="020B0604020202020204" pitchFamily="34" charset="0"/>
                <a:sym typeface="Arial Narrow"/>
              </a:rPr>
              <a:t>. </a:t>
            </a:r>
            <a:br>
              <a:rPr dirty="0"/>
            </a:br>
            <a:r>
              <a:rPr lang="es-xl" sz="1200" dirty="0">
                <a:solidFill>
                  <a:schemeClr val="bg1"/>
                </a:solidFill>
                <a:ea typeface="Arial Narrow"/>
                <a:cs typeface="Arial" panose="020B0604020202020204" pitchFamily="34" charset="0"/>
                <a:sym typeface="Arial Narrow"/>
              </a:rPr>
              <a:t>En cada recurso, encontrará</a:t>
            </a:r>
            <a:r>
              <a:rPr lang="es-EC" sz="1200" dirty="0">
                <a:solidFill>
                  <a:schemeClr val="bg1"/>
                </a:solidFill>
                <a:ea typeface="Arial Narrow"/>
                <a:cs typeface="Arial" panose="020B0604020202020204" pitchFamily="34" charset="0"/>
                <a:sym typeface="Arial Narrow"/>
              </a:rPr>
              <a:t>s</a:t>
            </a:r>
            <a:r>
              <a:rPr lang="es-xl" sz="1200" dirty="0">
                <a:solidFill>
                  <a:schemeClr val="bg1"/>
                </a:solidFill>
                <a:ea typeface="Arial Narrow"/>
                <a:cs typeface="Arial" panose="020B0604020202020204" pitchFamily="34" charset="0"/>
                <a:sym typeface="Arial Narrow"/>
              </a:rPr>
              <a:t> instrucciones específicas para modificar lo siguiente:</a:t>
            </a:r>
          </a:p>
          <a:p>
            <a:pPr marL="285750" marR="0" lvl="0" indent="-285750" defTabSz="914400" rtl="0" eaLnBrk="1" fontAlgn="auto" latinLnBrk="0" hangingPunct="1">
              <a:lnSpc>
                <a:spcPct val="150000"/>
              </a:lnSpc>
              <a:spcBef>
                <a:spcPts val="0"/>
              </a:spcBef>
              <a:spcAft>
                <a:spcPts val="0"/>
              </a:spcAft>
              <a:buSzPts val="1800"/>
              <a:buFont typeface="Arial" panose="020B0604020202020204" pitchFamily="34" charset="0"/>
              <a:buChar char="•"/>
              <a:tabLst/>
              <a:defRPr/>
            </a:pPr>
            <a:r>
              <a:rPr lang="es-xl" sz="1200" dirty="0">
                <a:solidFill>
                  <a:schemeClr val="bg1"/>
                </a:solidFill>
                <a:ea typeface="Arial Narrow"/>
                <a:cs typeface="Arial" panose="020B0604020202020204" pitchFamily="34" charset="0"/>
                <a:sym typeface="Arial Narrow"/>
              </a:rPr>
              <a:t>La fuente, el logotipo y los colores</a:t>
            </a:r>
            <a:endParaRPr kumimoji="0" lang="en-US" sz="1200" i="0" u="none" strike="noStrike" kern="1200" cap="none" spc="0" normalizeH="0" baseline="0" noProof="0" dirty="0">
              <a:ln>
                <a:noFill/>
              </a:ln>
              <a:solidFill>
                <a:schemeClr val="bg1"/>
              </a:solidFill>
              <a:effectLst/>
              <a:uLnTx/>
              <a:uFillTx/>
              <a:ea typeface="Arial Narrow"/>
              <a:cs typeface="Arial" panose="020B0604020202020204" pitchFamily="34" charset="0"/>
              <a:sym typeface="Arial Narrow"/>
            </a:endParaRPr>
          </a:p>
          <a:p>
            <a:pPr marL="285750" marR="0" lvl="0" indent="-285750" defTabSz="914400" rtl="0" eaLnBrk="1" fontAlgn="auto" latinLnBrk="0" hangingPunct="1">
              <a:lnSpc>
                <a:spcPct val="150000"/>
              </a:lnSpc>
              <a:spcBef>
                <a:spcPts val="0"/>
              </a:spcBef>
              <a:spcAft>
                <a:spcPts val="0"/>
              </a:spcAft>
              <a:buSzPts val="1800"/>
              <a:buFont typeface="Arial" panose="020B0604020202020204" pitchFamily="34" charset="0"/>
              <a:buChar char="•"/>
              <a:tabLst/>
              <a:defRPr/>
            </a:pPr>
            <a:r>
              <a:rPr lang="es-xl" sz="1200" dirty="0">
                <a:solidFill>
                  <a:schemeClr val="bg1"/>
                </a:solidFill>
                <a:ea typeface="Arial Narrow"/>
                <a:cs typeface="Arial" panose="020B0604020202020204" pitchFamily="34" charset="0"/>
                <a:sym typeface="Arial Narrow"/>
              </a:rPr>
              <a:t>La propuesta de valor y los detalles de la solución</a:t>
            </a:r>
          </a:p>
          <a:p>
            <a:pPr marL="285750" marR="0" lvl="0" indent="-285750" defTabSz="914400" rtl="0" eaLnBrk="1" fontAlgn="auto" latinLnBrk="0" hangingPunct="1">
              <a:lnSpc>
                <a:spcPct val="150000"/>
              </a:lnSpc>
              <a:spcBef>
                <a:spcPts val="0"/>
              </a:spcBef>
              <a:spcAft>
                <a:spcPts val="0"/>
              </a:spcAft>
              <a:buSzPts val="1800"/>
              <a:buFont typeface="Arial" panose="020B0604020202020204" pitchFamily="34" charset="0"/>
              <a:buChar char="•"/>
              <a:tabLst/>
              <a:defRPr/>
            </a:pPr>
            <a:r>
              <a:rPr lang="es-xl" sz="1200" dirty="0">
                <a:solidFill>
                  <a:schemeClr val="bg1"/>
                </a:solidFill>
                <a:ea typeface="Arial Narrow"/>
                <a:cs typeface="Arial"/>
                <a:sym typeface="Arial Narrow"/>
              </a:rPr>
              <a:t>La llamada a la acción (con enlace) y la información de contacto de la empresa.</a:t>
            </a:r>
            <a:endParaRPr lang="en-US" sz="1200" dirty="0">
              <a:solidFill>
                <a:schemeClr val="bg1"/>
              </a:solidFill>
              <a:ea typeface="Arial Narrow"/>
              <a:cs typeface="Arial"/>
            </a:endParaRPr>
          </a:p>
        </p:txBody>
      </p:sp>
      <p:sp>
        <p:nvSpPr>
          <p:cNvPr id="12" name="Rectangle 11">
            <a:extLst>
              <a:ext uri="{FF2B5EF4-FFF2-40B4-BE49-F238E27FC236}">
                <a16:creationId xmlns:a16="http://schemas.microsoft.com/office/drawing/2014/main" id="{9DE6EC6C-E215-BC5C-3B7B-0A8FC7D2E332}"/>
              </a:ext>
              <a:ext uri="{C183D7F6-B498-43B3-948B-1728B52AA6E4}">
                <adec:decorative xmlns:adec="http://schemas.microsoft.com/office/drawing/2017/decorative" val="1"/>
              </a:ext>
            </a:extLst>
          </p:cNvPr>
          <p:cNvSpPr/>
          <p:nvPr/>
        </p:nvSpPr>
        <p:spPr>
          <a:xfrm rot="16200000">
            <a:off x="9404059" y="2939301"/>
            <a:ext cx="45720" cy="411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778BDB5A-5F76-E895-4504-727A21ECF9D2}"/>
              </a:ext>
            </a:extLst>
          </p:cNvPr>
          <p:cNvSpPr txBox="1"/>
          <p:nvPr/>
        </p:nvSpPr>
        <p:spPr>
          <a:xfrm>
            <a:off x="10043510" y="2248909"/>
            <a:ext cx="1313698" cy="307777"/>
          </a:xfrm>
          <a:prstGeom prst="rect">
            <a:avLst/>
          </a:prstGeom>
          <a:noFill/>
        </p:spPr>
        <p:txBody>
          <a:bodyPr wrap="square" lIns="0" tIns="0" rIns="0" bIns="0" anchor="ctr">
            <a:spAutoFit/>
          </a:bodyPr>
          <a:lstStyle/>
          <a:p>
            <a:pPr algn="ctr"/>
            <a:r>
              <a:rPr lang="es-xl" sz="1000" dirty="0"/>
              <a:t>Presentación </a:t>
            </a:r>
            <a:br>
              <a:rPr lang="en-US" sz="1000" dirty="0"/>
            </a:br>
            <a:r>
              <a:rPr lang="es-xl" sz="1000" dirty="0"/>
              <a:t>de partner a cliente (1)</a:t>
            </a:r>
          </a:p>
        </p:txBody>
      </p:sp>
      <p:pic>
        <p:nvPicPr>
          <p:cNvPr id="52" name="Graphic 51" descr="Pintura con relleno sólido">
            <a:extLst>
              <a:ext uri="{FF2B5EF4-FFF2-40B4-BE49-F238E27FC236}">
                <a16:creationId xmlns:a16="http://schemas.microsoft.com/office/drawing/2014/main" id="{CA10DCB8-27C0-6E13-C93D-9C68CE0F9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7800" y="4920771"/>
            <a:ext cx="1456400" cy="1456400"/>
          </a:xfrm>
          <a:prstGeom prst="rect">
            <a:avLst/>
          </a:prstGeom>
        </p:spPr>
      </p:pic>
      <p:sp>
        <p:nvSpPr>
          <p:cNvPr id="22" name="Title 21">
            <a:extLst>
              <a:ext uri="{FF2B5EF4-FFF2-40B4-BE49-F238E27FC236}">
                <a16:creationId xmlns:a16="http://schemas.microsoft.com/office/drawing/2014/main" id="{ECCCB442-C277-45E7-07EE-5679EC9953D1}"/>
              </a:ext>
            </a:extLst>
          </p:cNvPr>
          <p:cNvSpPr>
            <a:spLocks noGrp="1"/>
          </p:cNvSpPr>
          <p:nvPr>
            <p:ph type="title" idx="4294967295"/>
          </p:nvPr>
        </p:nvSpPr>
        <p:spPr>
          <a:xfrm>
            <a:off x="319258" y="337188"/>
            <a:ext cx="11017250" cy="554038"/>
          </a:xfrm>
        </p:spPr>
        <p:txBody>
          <a:bodyPr>
            <a:normAutofit/>
          </a:bodyPr>
          <a:lstStyle/>
          <a:p>
            <a:r>
              <a:rPr lang="es-xl" sz="2800" dirty="0">
                <a:solidFill>
                  <a:srgbClr val="3B2E58"/>
                </a:solidFill>
              </a:rPr>
              <a:t>Biblioteca de recursos de la campaña</a:t>
            </a:r>
          </a:p>
        </p:txBody>
      </p:sp>
      <p:sp>
        <p:nvSpPr>
          <p:cNvPr id="44" name="TextBox 43">
            <a:extLst>
              <a:ext uri="{FF2B5EF4-FFF2-40B4-BE49-F238E27FC236}">
                <a16:creationId xmlns:a16="http://schemas.microsoft.com/office/drawing/2014/main" id="{6167DE67-2803-CB7F-0A87-1AC90763C6F8}"/>
              </a:ext>
            </a:extLst>
          </p:cNvPr>
          <p:cNvSpPr txBox="1"/>
          <p:nvPr/>
        </p:nvSpPr>
        <p:spPr>
          <a:xfrm>
            <a:off x="1060316" y="3769997"/>
            <a:ext cx="1096758" cy="153888"/>
          </a:xfrm>
          <a:prstGeom prst="rect">
            <a:avLst/>
          </a:prstGeom>
          <a:noFill/>
        </p:spPr>
        <p:txBody>
          <a:bodyPr wrap="square" lIns="0" tIns="0" rIns="0" bIns="0" anchor="ctr">
            <a:spAutoFit/>
          </a:bodyPr>
          <a:lstStyle/>
          <a:p>
            <a:pPr algn="ctr"/>
            <a:r>
              <a:rPr lang="es-xl" sz="1000" dirty="0"/>
              <a:t>Anuncios en redes sociales (5)</a:t>
            </a:r>
          </a:p>
        </p:txBody>
      </p:sp>
      <p:sp>
        <p:nvSpPr>
          <p:cNvPr id="54" name="TextBox 53">
            <a:extLst>
              <a:ext uri="{FF2B5EF4-FFF2-40B4-BE49-F238E27FC236}">
                <a16:creationId xmlns:a16="http://schemas.microsoft.com/office/drawing/2014/main" id="{C6211181-F3D5-59F5-86A4-2C9D333D9864}"/>
              </a:ext>
            </a:extLst>
          </p:cNvPr>
          <p:cNvSpPr txBox="1"/>
          <p:nvPr/>
        </p:nvSpPr>
        <p:spPr>
          <a:xfrm>
            <a:off x="945191" y="2459287"/>
            <a:ext cx="1190143" cy="307777"/>
          </a:xfrm>
          <a:prstGeom prst="rect">
            <a:avLst/>
          </a:prstGeom>
          <a:noFill/>
        </p:spPr>
        <p:txBody>
          <a:bodyPr wrap="square" lIns="0" tIns="0" rIns="0" bIns="0" anchor="ctr">
            <a:spAutoFit/>
          </a:bodyPr>
          <a:lstStyle/>
          <a:p>
            <a:pPr algn="ctr"/>
            <a:r>
              <a:rPr lang="es-xl" sz="1000" dirty="0"/>
              <a:t>Correo electrónico promocional (1)</a:t>
            </a:r>
            <a:endParaRPr lang="en-US" sz="1000" dirty="0"/>
          </a:p>
        </p:txBody>
      </p:sp>
      <p:sp>
        <p:nvSpPr>
          <p:cNvPr id="9" name="TextBox 8">
            <a:extLst>
              <a:ext uri="{FF2B5EF4-FFF2-40B4-BE49-F238E27FC236}">
                <a16:creationId xmlns:a16="http://schemas.microsoft.com/office/drawing/2014/main" id="{803F539A-C807-7310-767F-403D4729F0C9}"/>
              </a:ext>
            </a:extLst>
          </p:cNvPr>
          <p:cNvSpPr txBox="1"/>
          <p:nvPr/>
        </p:nvSpPr>
        <p:spPr>
          <a:xfrm>
            <a:off x="3902471" y="2389840"/>
            <a:ext cx="1161668" cy="153888"/>
          </a:xfrm>
          <a:prstGeom prst="rect">
            <a:avLst/>
          </a:prstGeom>
          <a:noFill/>
        </p:spPr>
        <p:txBody>
          <a:bodyPr wrap="square" lIns="0" tIns="0" rIns="0" bIns="0" anchor="ctr">
            <a:spAutoFit/>
          </a:bodyPr>
          <a:lstStyle/>
          <a:p>
            <a:pPr algn="ctr">
              <a:spcAft>
                <a:spcPts val="600"/>
              </a:spcAft>
            </a:pPr>
            <a:r>
              <a:rPr lang="es-xl" sz="1000" dirty="0"/>
              <a:t>Informe TEI</a:t>
            </a:r>
          </a:p>
        </p:txBody>
      </p:sp>
      <p:sp>
        <p:nvSpPr>
          <p:cNvPr id="21" name="TextBox 20">
            <a:extLst>
              <a:ext uri="{FF2B5EF4-FFF2-40B4-BE49-F238E27FC236}">
                <a16:creationId xmlns:a16="http://schemas.microsoft.com/office/drawing/2014/main" id="{3E61A331-74C4-AE36-924F-31E920E93ACB}"/>
              </a:ext>
            </a:extLst>
          </p:cNvPr>
          <p:cNvSpPr txBox="1"/>
          <p:nvPr/>
        </p:nvSpPr>
        <p:spPr>
          <a:xfrm>
            <a:off x="7507090" y="4312257"/>
            <a:ext cx="1233050" cy="307777"/>
          </a:xfrm>
          <a:prstGeom prst="rect">
            <a:avLst/>
          </a:prstGeom>
          <a:noFill/>
        </p:spPr>
        <p:txBody>
          <a:bodyPr wrap="square" lIns="0" tIns="0" rIns="0" bIns="0" anchor="ctr">
            <a:spAutoFit/>
          </a:bodyPr>
          <a:lstStyle/>
          <a:p>
            <a:pPr algn="ctr"/>
            <a:r>
              <a:rPr lang="es-xl" sz="1000" dirty="0"/>
              <a:t>Correos electrónicos de fortalecimiento (5)</a:t>
            </a:r>
          </a:p>
        </p:txBody>
      </p:sp>
      <p:sp>
        <p:nvSpPr>
          <p:cNvPr id="2" name="TextBox 1">
            <a:extLst>
              <a:ext uri="{FF2B5EF4-FFF2-40B4-BE49-F238E27FC236}">
                <a16:creationId xmlns:a16="http://schemas.microsoft.com/office/drawing/2014/main" id="{CF441E0B-DCD3-F79B-2BB4-87139450AAC9}"/>
              </a:ext>
            </a:extLst>
          </p:cNvPr>
          <p:cNvSpPr txBox="1"/>
          <p:nvPr/>
        </p:nvSpPr>
        <p:spPr>
          <a:xfrm>
            <a:off x="9242591" y="3705198"/>
            <a:ext cx="1100761" cy="153888"/>
          </a:xfrm>
          <a:prstGeom prst="rect">
            <a:avLst/>
          </a:prstGeom>
          <a:noFill/>
        </p:spPr>
        <p:txBody>
          <a:bodyPr wrap="square" lIns="0" tIns="0" rIns="0" bIns="0" anchor="ctr">
            <a:spAutoFit/>
          </a:bodyPr>
          <a:lstStyle/>
          <a:p>
            <a:pPr algn="ctr"/>
            <a:r>
              <a:rPr lang="es-xl" sz="1000" dirty="0"/>
              <a:t>Presentaciones para partners (3)</a:t>
            </a:r>
          </a:p>
        </p:txBody>
      </p:sp>
      <p:sp>
        <p:nvSpPr>
          <p:cNvPr id="40" name="Rectangle 39">
            <a:extLst>
              <a:ext uri="{FF2B5EF4-FFF2-40B4-BE49-F238E27FC236}">
                <a16:creationId xmlns:a16="http://schemas.microsoft.com/office/drawing/2014/main" id="{7E8AD3E8-7779-5A19-C371-70F6CEA139D5}"/>
              </a:ext>
            </a:extLst>
          </p:cNvPr>
          <p:cNvSpPr/>
          <p:nvPr/>
        </p:nvSpPr>
        <p:spPr>
          <a:xfrm>
            <a:off x="7425253" y="5220010"/>
            <a:ext cx="3873710" cy="923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Aft>
                <a:spcPts val="600"/>
              </a:spcAft>
              <a:buClr>
                <a:srgbClr val="FFFFFF"/>
              </a:buClr>
              <a:buSzPts val="1800"/>
              <a:defRPr/>
            </a:pPr>
            <a:r>
              <a:rPr lang="es-xl" sz="2400" b="1" dirty="0">
                <a:solidFill>
                  <a:schemeClr val="accent2"/>
                </a:solidFill>
                <a:latin typeface="Arial"/>
                <a:cs typeface="Arial"/>
              </a:rPr>
              <a:t>¿Tiene</a:t>
            </a:r>
            <a:r>
              <a:rPr lang="es-EC" sz="2400" b="1" dirty="0">
                <a:solidFill>
                  <a:schemeClr val="accent2"/>
                </a:solidFill>
                <a:latin typeface="Arial"/>
                <a:cs typeface="Arial"/>
              </a:rPr>
              <a:t>s</a:t>
            </a:r>
            <a:r>
              <a:rPr lang="es-xl" sz="2400" b="1" dirty="0">
                <a:solidFill>
                  <a:schemeClr val="accent2"/>
                </a:solidFill>
                <a:latin typeface="Arial"/>
                <a:cs typeface="Arial"/>
              </a:rPr>
              <a:t> todo listo para comenzar </a:t>
            </a:r>
            <a:br>
              <a:rPr lang="en-US" sz="2400" b="1" dirty="0">
                <a:solidFill>
                  <a:schemeClr val="accent2"/>
                </a:solidFill>
                <a:latin typeface="Arial"/>
                <a:cs typeface="Arial"/>
              </a:rPr>
            </a:br>
            <a:r>
              <a:rPr lang="es-EC" sz="2400" b="1" dirty="0">
                <a:solidFill>
                  <a:schemeClr val="accent2"/>
                </a:solidFill>
                <a:latin typeface="Arial"/>
                <a:cs typeface="Arial"/>
              </a:rPr>
              <a:t>tu campaña de mercadeo</a:t>
            </a:r>
            <a:r>
              <a:rPr lang="es-xl" sz="2400" b="1" dirty="0">
                <a:solidFill>
                  <a:schemeClr val="accent2"/>
                </a:solidFill>
                <a:latin typeface="Arial"/>
                <a:cs typeface="Arial"/>
              </a:rPr>
              <a:t>?</a:t>
            </a:r>
          </a:p>
          <a:p>
            <a:pPr algn="ctr" defTabSz="754380">
              <a:defRPr/>
            </a:pPr>
            <a:endParaRPr lang="en-US" dirty="0">
              <a:solidFill>
                <a:schemeClr val="accent6">
                  <a:lumMod val="60000"/>
                  <a:lumOff val="40000"/>
                </a:schemeClr>
              </a:solidFill>
              <a:highlight>
                <a:srgbClr val="FF00FF"/>
              </a:highlight>
              <a:latin typeface="Arial"/>
              <a:ea typeface="Inter" panose="02000503000000020004" pitchFamily="2" charset="0"/>
              <a:cs typeface="Arial"/>
            </a:endParaRPr>
          </a:p>
        </p:txBody>
      </p:sp>
      <p:sp>
        <p:nvSpPr>
          <p:cNvPr id="63" name="TextBox 62">
            <a:extLst>
              <a:ext uri="{FF2B5EF4-FFF2-40B4-BE49-F238E27FC236}">
                <a16:creationId xmlns:a16="http://schemas.microsoft.com/office/drawing/2014/main" id="{7C2A29F3-E51F-ED6C-23FC-7BB0E67F9E0E}"/>
              </a:ext>
            </a:extLst>
          </p:cNvPr>
          <p:cNvSpPr txBox="1"/>
          <p:nvPr/>
        </p:nvSpPr>
        <p:spPr>
          <a:xfrm>
            <a:off x="917688" y="4645317"/>
            <a:ext cx="1594336" cy="153888"/>
          </a:xfrm>
          <a:prstGeom prst="rect">
            <a:avLst/>
          </a:prstGeom>
          <a:noFill/>
        </p:spPr>
        <p:txBody>
          <a:bodyPr wrap="square" lIns="0" tIns="0" rIns="0" bIns="0" anchor="ctr">
            <a:spAutoFit/>
          </a:bodyPr>
          <a:lstStyle/>
          <a:p>
            <a:pPr algn="ctr"/>
            <a:r>
              <a:rPr lang="es-xl" sz="1000" dirty="0"/>
              <a:t>Anuncios gráficos (2)</a:t>
            </a:r>
          </a:p>
        </p:txBody>
      </p:sp>
      <p:sp>
        <p:nvSpPr>
          <p:cNvPr id="94" name="TextBox 93">
            <a:extLst>
              <a:ext uri="{FF2B5EF4-FFF2-40B4-BE49-F238E27FC236}">
                <a16:creationId xmlns:a16="http://schemas.microsoft.com/office/drawing/2014/main" id="{5E80A4A3-DAA1-F346-8DB3-78C1B058E8D7}"/>
              </a:ext>
            </a:extLst>
          </p:cNvPr>
          <p:cNvSpPr txBox="1"/>
          <p:nvPr/>
        </p:nvSpPr>
        <p:spPr>
          <a:xfrm>
            <a:off x="10752783" y="4244961"/>
            <a:ext cx="1005840" cy="461665"/>
          </a:xfrm>
          <a:prstGeom prst="rect">
            <a:avLst/>
          </a:prstGeom>
          <a:noFill/>
        </p:spPr>
        <p:txBody>
          <a:bodyPr wrap="square" lIns="0" tIns="0" rIns="0" bIns="0" anchor="ctr">
            <a:spAutoFit/>
          </a:bodyPr>
          <a:lstStyle/>
          <a:p>
            <a:pPr algn="ctr">
              <a:spcAft>
                <a:spcPts val="600"/>
              </a:spcAft>
            </a:pPr>
            <a:r>
              <a:rPr lang="es-xl" sz="1000" dirty="0"/>
              <a:t>Enlace </a:t>
            </a:r>
            <a:br>
              <a:rPr lang="en-US" sz="1000" dirty="0"/>
            </a:br>
            <a:r>
              <a:rPr lang="es-xl" sz="1000" dirty="0"/>
              <a:t>al contenido </a:t>
            </a:r>
            <a:br>
              <a:rPr lang="en-US" sz="1000" dirty="0"/>
            </a:br>
            <a:r>
              <a:rPr lang="es-xl" sz="1000" dirty="0"/>
              <a:t>del taller</a:t>
            </a:r>
          </a:p>
        </p:txBody>
      </p:sp>
      <p:sp>
        <p:nvSpPr>
          <p:cNvPr id="6" name="Google Shape;582;p2">
            <a:extLst>
              <a:ext uri="{FF2B5EF4-FFF2-40B4-BE49-F238E27FC236}">
                <a16:creationId xmlns:a16="http://schemas.microsoft.com/office/drawing/2014/main" id="{37B53A2B-582B-6BFE-2E37-0B70F1FD4E05}"/>
              </a:ext>
            </a:extLst>
          </p:cNvPr>
          <p:cNvSpPr/>
          <p:nvPr/>
        </p:nvSpPr>
        <p:spPr>
          <a:xfrm>
            <a:off x="307778" y="1130090"/>
            <a:ext cx="2816263" cy="260460"/>
          </a:xfrm>
          <a:prstGeom prst="rect">
            <a:avLst/>
          </a:prstGeom>
          <a:solidFill>
            <a:schemeClr val="accent1"/>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PROMOCIÓN</a:t>
            </a:r>
            <a:endParaRPr kumimoji="0" lang="en-US" sz="8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17" name="Google Shape;591;p2">
            <a:extLst>
              <a:ext uri="{FF2B5EF4-FFF2-40B4-BE49-F238E27FC236}">
                <a16:creationId xmlns:a16="http://schemas.microsoft.com/office/drawing/2014/main" id="{9A1D0743-1638-A28C-1FC9-D38E920CAF07}"/>
              </a:ext>
            </a:extLst>
          </p:cNvPr>
          <p:cNvSpPr/>
          <p:nvPr/>
        </p:nvSpPr>
        <p:spPr>
          <a:xfrm>
            <a:off x="3281120" y="1130089"/>
            <a:ext cx="2466859" cy="268727"/>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ADQUISICIÓN</a:t>
            </a:r>
            <a:endParaRPr kumimoji="0" lang="en-US" sz="8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23" name="Google Shape;598;p2">
            <a:extLst>
              <a:ext uri="{FF2B5EF4-FFF2-40B4-BE49-F238E27FC236}">
                <a16:creationId xmlns:a16="http://schemas.microsoft.com/office/drawing/2014/main" id="{B8AB7D5D-994B-7671-034A-A2453BF8B767}"/>
              </a:ext>
            </a:extLst>
          </p:cNvPr>
          <p:cNvSpPr/>
          <p:nvPr/>
        </p:nvSpPr>
        <p:spPr>
          <a:xfrm>
            <a:off x="5905058" y="1130089"/>
            <a:ext cx="3063804" cy="274320"/>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CONSIDERACIÓN</a:t>
            </a:r>
            <a:endParaRPr kumimoji="0" lang="en-US" sz="8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34" name="Google Shape;599;p2">
            <a:extLst>
              <a:ext uri="{FF2B5EF4-FFF2-40B4-BE49-F238E27FC236}">
                <a16:creationId xmlns:a16="http://schemas.microsoft.com/office/drawing/2014/main" id="{E544A464-6DDB-54D6-53E3-FCF6E420D654}"/>
              </a:ext>
            </a:extLst>
          </p:cNvPr>
          <p:cNvSpPr/>
          <p:nvPr/>
        </p:nvSpPr>
        <p:spPr>
          <a:xfrm>
            <a:off x="9105008" y="1140368"/>
            <a:ext cx="2846487" cy="274320"/>
          </a:xfrm>
          <a:prstGeom prst="rect">
            <a:avLst/>
          </a:prstGeom>
          <a:solidFill>
            <a:schemeClr val="tx2"/>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50" b="0" i="0" u="none" strike="noStrike" kern="1200" cap="none" spc="0" normalizeH="0" baseline="0" noProof="0" dirty="0">
                <a:ln>
                  <a:noFill/>
                </a:ln>
                <a:solidFill>
                  <a:schemeClr val="bg1"/>
                </a:solidFill>
                <a:effectLst/>
                <a:uLnTx/>
                <a:uFillTx/>
                <a:latin typeface="+mj-lt"/>
                <a:ea typeface="Arial"/>
                <a:cs typeface="Arial"/>
                <a:sym typeface="Arial"/>
              </a:rPr>
              <a:t>DECISIÓN </a:t>
            </a:r>
          </a:p>
        </p:txBody>
      </p:sp>
      <p:sp>
        <p:nvSpPr>
          <p:cNvPr id="4" name="TextBox 3">
            <a:extLst>
              <a:ext uri="{FF2B5EF4-FFF2-40B4-BE49-F238E27FC236}">
                <a16:creationId xmlns:a16="http://schemas.microsoft.com/office/drawing/2014/main" id="{754F173E-4AAE-F2C5-3710-8A725678EFFB}"/>
              </a:ext>
            </a:extLst>
          </p:cNvPr>
          <p:cNvSpPr txBox="1"/>
          <p:nvPr/>
        </p:nvSpPr>
        <p:spPr>
          <a:xfrm>
            <a:off x="3033736" y="4220343"/>
            <a:ext cx="1594336" cy="153888"/>
          </a:xfrm>
          <a:prstGeom prst="rect">
            <a:avLst/>
          </a:prstGeom>
          <a:noFill/>
        </p:spPr>
        <p:txBody>
          <a:bodyPr wrap="square" lIns="0" tIns="0" rIns="0" bIns="0" anchor="ctr">
            <a:spAutoFit/>
          </a:bodyPr>
          <a:lstStyle/>
          <a:p>
            <a:pPr algn="ctr"/>
            <a:r>
              <a:rPr lang="es-xl" sz="1000" dirty="0"/>
              <a:t>Infografía (1) </a:t>
            </a:r>
          </a:p>
        </p:txBody>
      </p:sp>
      <p:pic>
        <p:nvPicPr>
          <p:cNvPr id="10" name="Picture 9">
            <a:extLst>
              <a:ext uri="{FF2B5EF4-FFF2-40B4-BE49-F238E27FC236}">
                <a16:creationId xmlns:a16="http://schemas.microsoft.com/office/drawing/2014/main" id="{3176FBCD-D651-F87D-6055-9737A5DE079A}"/>
              </a:ext>
            </a:extLst>
          </p:cNvPr>
          <p:cNvPicPr>
            <a:picLocks noChangeAspect="1"/>
          </p:cNvPicPr>
          <p:nvPr/>
        </p:nvPicPr>
        <p:blipFill rotWithShape="1">
          <a:blip r:embed="rId5"/>
          <a:srcRect l="27017" t="4388" r="6368" b="17974"/>
          <a:stretch/>
        </p:blipFill>
        <p:spPr>
          <a:xfrm>
            <a:off x="1004635" y="1494221"/>
            <a:ext cx="1112348" cy="96704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2756856-DEF9-338B-633B-8E6531C3EA64}"/>
              </a:ext>
            </a:extLst>
          </p:cNvPr>
          <p:cNvPicPr>
            <a:picLocks noChangeAspect="1"/>
          </p:cNvPicPr>
          <p:nvPr/>
        </p:nvPicPr>
        <p:blipFill>
          <a:blip r:embed="rId6"/>
          <a:stretch>
            <a:fillRect/>
          </a:stretch>
        </p:blipFill>
        <p:spPr>
          <a:xfrm>
            <a:off x="397528" y="2761739"/>
            <a:ext cx="810335" cy="422783"/>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A295B48D-9A2E-7D75-2A34-6A16045BE56F}"/>
              </a:ext>
            </a:extLst>
          </p:cNvPr>
          <p:cNvPicPr>
            <a:picLocks noChangeAspect="1"/>
          </p:cNvPicPr>
          <p:nvPr/>
        </p:nvPicPr>
        <p:blipFill>
          <a:blip r:embed="rId7"/>
          <a:stretch>
            <a:fillRect/>
          </a:stretch>
        </p:blipFill>
        <p:spPr>
          <a:xfrm>
            <a:off x="1298058" y="2776788"/>
            <a:ext cx="759714" cy="422783"/>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9016AC86-761B-4188-1F2E-D8928B08477E}"/>
              </a:ext>
            </a:extLst>
          </p:cNvPr>
          <p:cNvPicPr>
            <a:picLocks noChangeAspect="1"/>
          </p:cNvPicPr>
          <p:nvPr/>
        </p:nvPicPr>
        <p:blipFill>
          <a:blip r:embed="rId8"/>
          <a:stretch>
            <a:fillRect/>
          </a:stretch>
        </p:blipFill>
        <p:spPr>
          <a:xfrm>
            <a:off x="2116983" y="2757638"/>
            <a:ext cx="795333" cy="444476"/>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E8C96135-9923-9876-EE20-4CB1D76C40F3}"/>
              </a:ext>
            </a:extLst>
          </p:cNvPr>
          <p:cNvPicPr>
            <a:picLocks noChangeAspect="1"/>
          </p:cNvPicPr>
          <p:nvPr/>
        </p:nvPicPr>
        <p:blipFill>
          <a:blip r:embed="rId9"/>
          <a:stretch>
            <a:fillRect/>
          </a:stretch>
        </p:blipFill>
        <p:spPr>
          <a:xfrm>
            <a:off x="439230" y="3259849"/>
            <a:ext cx="768634" cy="385217"/>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152CF800-6C46-3461-D8AB-B054B7300BA6}"/>
              </a:ext>
            </a:extLst>
          </p:cNvPr>
          <p:cNvPicPr>
            <a:picLocks noChangeAspect="1"/>
          </p:cNvPicPr>
          <p:nvPr/>
        </p:nvPicPr>
        <p:blipFill>
          <a:blip r:embed="rId10"/>
          <a:stretch>
            <a:fillRect/>
          </a:stretch>
        </p:blipFill>
        <p:spPr>
          <a:xfrm>
            <a:off x="1298058" y="3268637"/>
            <a:ext cx="759714" cy="397329"/>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8D2EC783-8A97-7183-254F-0BA1CBAC1604}"/>
              </a:ext>
            </a:extLst>
          </p:cNvPr>
          <p:cNvPicPr>
            <a:picLocks noChangeAspect="1"/>
          </p:cNvPicPr>
          <p:nvPr/>
        </p:nvPicPr>
        <p:blipFill>
          <a:blip r:embed="rId11"/>
          <a:stretch>
            <a:fillRect/>
          </a:stretch>
        </p:blipFill>
        <p:spPr>
          <a:xfrm>
            <a:off x="947622" y="4079604"/>
            <a:ext cx="622327" cy="513759"/>
          </a:xfrm>
          <a:prstGeom prst="rect">
            <a:avLst/>
          </a:prstGeom>
          <a:ln>
            <a:noFill/>
          </a:ln>
          <a:effectLst>
            <a:outerShdw blurRad="292100" dist="139700" dir="2700000" algn="tl" rotWithShape="0">
              <a:srgbClr val="333333">
                <a:alpha val="65000"/>
              </a:srgbClr>
            </a:outerShdw>
          </a:effectLst>
        </p:spPr>
      </p:pic>
      <p:pic>
        <p:nvPicPr>
          <p:cNvPr id="51" name="Picture 50">
            <a:extLst>
              <a:ext uri="{FF2B5EF4-FFF2-40B4-BE49-F238E27FC236}">
                <a16:creationId xmlns:a16="http://schemas.microsoft.com/office/drawing/2014/main" id="{D8121093-28B6-C53B-BC3B-F104191BCAC7}"/>
              </a:ext>
            </a:extLst>
          </p:cNvPr>
          <p:cNvPicPr>
            <a:picLocks noChangeAspect="1"/>
          </p:cNvPicPr>
          <p:nvPr/>
        </p:nvPicPr>
        <p:blipFill>
          <a:blip r:embed="rId12"/>
          <a:stretch>
            <a:fillRect/>
          </a:stretch>
        </p:blipFill>
        <p:spPr>
          <a:xfrm>
            <a:off x="1706095" y="4088712"/>
            <a:ext cx="609358" cy="494505"/>
          </a:xfrm>
          <a:prstGeom prst="rect">
            <a:avLst/>
          </a:prstGeom>
          <a:ln>
            <a:noFill/>
          </a:ln>
          <a:effectLst>
            <a:outerShdw blurRad="292100" dist="139700" dir="2700000" algn="tl" rotWithShape="0">
              <a:srgbClr val="333333">
                <a:alpha val="65000"/>
              </a:srgbClr>
            </a:outerShdw>
          </a:effectLst>
        </p:spPr>
      </p:pic>
      <p:pic>
        <p:nvPicPr>
          <p:cNvPr id="55" name="Picture 54">
            <a:extLst>
              <a:ext uri="{FF2B5EF4-FFF2-40B4-BE49-F238E27FC236}">
                <a16:creationId xmlns:a16="http://schemas.microsoft.com/office/drawing/2014/main" id="{3197FBCD-2A2F-3F94-45EF-19BC575F4A33}"/>
              </a:ext>
            </a:extLst>
          </p:cNvPr>
          <p:cNvPicPr>
            <a:picLocks noChangeAspect="1"/>
          </p:cNvPicPr>
          <p:nvPr/>
        </p:nvPicPr>
        <p:blipFill>
          <a:blip r:embed="rId13"/>
          <a:stretch>
            <a:fillRect/>
          </a:stretch>
        </p:blipFill>
        <p:spPr>
          <a:xfrm>
            <a:off x="3824500" y="1525846"/>
            <a:ext cx="1316055" cy="794100"/>
          </a:xfrm>
          <a:prstGeom prst="rect">
            <a:avLst/>
          </a:prstGeom>
          <a:ln>
            <a:noFill/>
          </a:ln>
          <a:effectLst>
            <a:outerShdw blurRad="292100" dist="139700" dir="2700000" algn="tl" rotWithShape="0">
              <a:srgbClr val="333333">
                <a:alpha val="65000"/>
              </a:srgbClr>
            </a:outerShdw>
          </a:effectLst>
        </p:spPr>
      </p:pic>
      <p:sp>
        <p:nvSpPr>
          <p:cNvPr id="56" name="TextBox 55">
            <a:extLst>
              <a:ext uri="{FF2B5EF4-FFF2-40B4-BE49-F238E27FC236}">
                <a16:creationId xmlns:a16="http://schemas.microsoft.com/office/drawing/2014/main" id="{7F6A8BD2-7691-9247-8330-29A52873D67E}"/>
              </a:ext>
            </a:extLst>
          </p:cNvPr>
          <p:cNvSpPr txBox="1"/>
          <p:nvPr/>
        </p:nvSpPr>
        <p:spPr>
          <a:xfrm>
            <a:off x="4266971" y="4674432"/>
            <a:ext cx="1594336" cy="153888"/>
          </a:xfrm>
          <a:prstGeom prst="rect">
            <a:avLst/>
          </a:prstGeom>
          <a:noFill/>
        </p:spPr>
        <p:txBody>
          <a:bodyPr wrap="square" lIns="0" tIns="0" rIns="0" bIns="0" anchor="ctr">
            <a:spAutoFit/>
          </a:bodyPr>
          <a:lstStyle/>
          <a:p>
            <a:pPr algn="ctr"/>
            <a:r>
              <a:rPr lang="es-xl" sz="1000" dirty="0"/>
              <a:t>Folletos de una página (2) </a:t>
            </a:r>
          </a:p>
        </p:txBody>
      </p:sp>
      <p:pic>
        <p:nvPicPr>
          <p:cNvPr id="57" name="Picture 56">
            <a:extLst>
              <a:ext uri="{FF2B5EF4-FFF2-40B4-BE49-F238E27FC236}">
                <a16:creationId xmlns:a16="http://schemas.microsoft.com/office/drawing/2014/main" id="{B9808710-BB28-0E7E-B330-E54F2EEB7B77}"/>
              </a:ext>
            </a:extLst>
          </p:cNvPr>
          <p:cNvPicPr>
            <a:picLocks noChangeAspect="1"/>
          </p:cNvPicPr>
          <p:nvPr/>
        </p:nvPicPr>
        <p:blipFill>
          <a:blip r:embed="rId14"/>
          <a:stretch>
            <a:fillRect/>
          </a:stretch>
        </p:blipFill>
        <p:spPr>
          <a:xfrm>
            <a:off x="3405675" y="2620642"/>
            <a:ext cx="784839" cy="1506588"/>
          </a:xfrm>
          <a:prstGeom prst="rect">
            <a:avLst/>
          </a:prstGeom>
          <a:ln>
            <a:noFill/>
          </a:ln>
          <a:effectLst>
            <a:outerShdw blurRad="292100" dist="139700" dir="2700000" algn="tl" rotWithShape="0">
              <a:srgbClr val="333333">
                <a:alpha val="65000"/>
              </a:srgbClr>
            </a:outerShdw>
          </a:effectLst>
        </p:spPr>
      </p:pic>
      <p:pic>
        <p:nvPicPr>
          <p:cNvPr id="58" name="Picture 57">
            <a:extLst>
              <a:ext uri="{FF2B5EF4-FFF2-40B4-BE49-F238E27FC236}">
                <a16:creationId xmlns:a16="http://schemas.microsoft.com/office/drawing/2014/main" id="{037007AA-6FCC-2178-A52D-21B2C4B0FD11}"/>
              </a:ext>
            </a:extLst>
          </p:cNvPr>
          <p:cNvPicPr>
            <a:picLocks noChangeAspect="1"/>
          </p:cNvPicPr>
          <p:nvPr/>
        </p:nvPicPr>
        <p:blipFill>
          <a:blip r:embed="rId15"/>
          <a:stretch>
            <a:fillRect/>
          </a:stretch>
        </p:blipFill>
        <p:spPr>
          <a:xfrm>
            <a:off x="4533977" y="2651086"/>
            <a:ext cx="941362" cy="1288056"/>
          </a:xfrm>
          <a:prstGeom prst="rect">
            <a:avLst/>
          </a:prstGeom>
          <a:ln>
            <a:noFill/>
          </a:ln>
          <a:effectLst>
            <a:outerShdw blurRad="292100" dist="139700" dir="2700000" algn="tl" rotWithShape="0">
              <a:srgbClr val="333333">
                <a:alpha val="65000"/>
              </a:srgbClr>
            </a:outerShdw>
          </a:effectLst>
        </p:spPr>
      </p:pic>
      <p:pic>
        <p:nvPicPr>
          <p:cNvPr id="59" name="Picture 58">
            <a:extLst>
              <a:ext uri="{FF2B5EF4-FFF2-40B4-BE49-F238E27FC236}">
                <a16:creationId xmlns:a16="http://schemas.microsoft.com/office/drawing/2014/main" id="{68110B87-11E6-BAD6-0E19-2137D5DCA13A}"/>
              </a:ext>
            </a:extLst>
          </p:cNvPr>
          <p:cNvPicPr>
            <a:picLocks noChangeAspect="1"/>
          </p:cNvPicPr>
          <p:nvPr/>
        </p:nvPicPr>
        <p:blipFill>
          <a:blip r:embed="rId16"/>
          <a:stretch>
            <a:fillRect/>
          </a:stretch>
        </p:blipFill>
        <p:spPr>
          <a:xfrm>
            <a:off x="4701106" y="3329917"/>
            <a:ext cx="941145" cy="1256746"/>
          </a:xfrm>
          <a:prstGeom prst="rect">
            <a:avLst/>
          </a:prstGeom>
          <a:ln>
            <a:noFill/>
          </a:ln>
          <a:effectLst>
            <a:outerShdw blurRad="292100" dist="139700" dir="2700000" algn="tl" rotWithShape="0">
              <a:srgbClr val="333333">
                <a:alpha val="65000"/>
              </a:srgbClr>
            </a:outerShdw>
          </a:effectLst>
        </p:spPr>
      </p:pic>
      <p:pic>
        <p:nvPicPr>
          <p:cNvPr id="60" name="Picture 59">
            <a:extLst>
              <a:ext uri="{FF2B5EF4-FFF2-40B4-BE49-F238E27FC236}">
                <a16:creationId xmlns:a16="http://schemas.microsoft.com/office/drawing/2014/main" id="{6AEB1AB5-A173-6307-C941-849CBB5DB3DB}"/>
              </a:ext>
            </a:extLst>
          </p:cNvPr>
          <p:cNvPicPr>
            <a:picLocks noChangeAspect="1"/>
          </p:cNvPicPr>
          <p:nvPr/>
        </p:nvPicPr>
        <p:blipFill>
          <a:blip r:embed="rId17"/>
          <a:stretch>
            <a:fillRect/>
          </a:stretch>
        </p:blipFill>
        <p:spPr>
          <a:xfrm>
            <a:off x="6203767" y="1514053"/>
            <a:ext cx="1104639" cy="1015363"/>
          </a:xfrm>
          <a:prstGeom prst="rect">
            <a:avLst/>
          </a:prstGeom>
          <a:ln>
            <a:noFill/>
          </a:ln>
          <a:effectLst>
            <a:outerShdw blurRad="292100" dist="139700" dir="2700000" algn="tl" rotWithShape="0">
              <a:srgbClr val="333333">
                <a:alpha val="65000"/>
              </a:srgbClr>
            </a:outerShdw>
          </a:effectLst>
        </p:spPr>
      </p:pic>
      <p:pic>
        <p:nvPicPr>
          <p:cNvPr id="61" name="Picture 60">
            <a:extLst>
              <a:ext uri="{FF2B5EF4-FFF2-40B4-BE49-F238E27FC236}">
                <a16:creationId xmlns:a16="http://schemas.microsoft.com/office/drawing/2014/main" id="{ECED3896-9B34-6652-AEAA-1344E33212A0}"/>
              </a:ext>
            </a:extLst>
          </p:cNvPr>
          <p:cNvPicPr>
            <a:picLocks noChangeAspect="1"/>
          </p:cNvPicPr>
          <p:nvPr/>
        </p:nvPicPr>
        <p:blipFill>
          <a:blip r:embed="rId18"/>
          <a:stretch>
            <a:fillRect/>
          </a:stretch>
        </p:blipFill>
        <p:spPr>
          <a:xfrm>
            <a:off x="7438862" y="1505062"/>
            <a:ext cx="1072022" cy="1062741"/>
          </a:xfrm>
          <a:prstGeom prst="rect">
            <a:avLst/>
          </a:prstGeom>
          <a:ln>
            <a:noFill/>
          </a:ln>
          <a:effectLst>
            <a:outerShdw blurRad="292100" dist="139700" dir="2700000" algn="tl" rotWithShape="0">
              <a:srgbClr val="333333">
                <a:alpha val="65000"/>
              </a:srgbClr>
            </a:outerShdw>
          </a:effectLst>
        </p:spPr>
      </p:pic>
      <p:pic>
        <p:nvPicPr>
          <p:cNvPr id="62" name="Picture 61">
            <a:extLst>
              <a:ext uri="{FF2B5EF4-FFF2-40B4-BE49-F238E27FC236}">
                <a16:creationId xmlns:a16="http://schemas.microsoft.com/office/drawing/2014/main" id="{F9C2EDC6-4215-0A9F-9E2D-C44A50F963F9}"/>
              </a:ext>
            </a:extLst>
          </p:cNvPr>
          <p:cNvPicPr>
            <a:picLocks noChangeAspect="1"/>
          </p:cNvPicPr>
          <p:nvPr/>
        </p:nvPicPr>
        <p:blipFill>
          <a:blip r:embed="rId19"/>
          <a:stretch>
            <a:fillRect/>
          </a:stretch>
        </p:blipFill>
        <p:spPr>
          <a:xfrm>
            <a:off x="6219043" y="2586228"/>
            <a:ext cx="1089363" cy="947224"/>
          </a:xfrm>
          <a:prstGeom prst="rect">
            <a:avLst/>
          </a:prstGeom>
          <a:ln>
            <a:noFill/>
          </a:ln>
          <a:effectLst>
            <a:outerShdw blurRad="292100" dist="139700" dir="2700000" algn="tl" rotWithShape="0">
              <a:srgbClr val="333333">
                <a:alpha val="65000"/>
              </a:srgbClr>
            </a:outerShdw>
          </a:effectLst>
        </p:spPr>
      </p:pic>
      <p:pic>
        <p:nvPicPr>
          <p:cNvPr id="64" name="Picture 63">
            <a:extLst>
              <a:ext uri="{FF2B5EF4-FFF2-40B4-BE49-F238E27FC236}">
                <a16:creationId xmlns:a16="http://schemas.microsoft.com/office/drawing/2014/main" id="{6167937B-DA8B-544A-3B38-2CA2D39827B6}"/>
              </a:ext>
            </a:extLst>
          </p:cNvPr>
          <p:cNvPicPr>
            <a:picLocks noChangeAspect="1"/>
          </p:cNvPicPr>
          <p:nvPr/>
        </p:nvPicPr>
        <p:blipFill>
          <a:blip r:embed="rId20"/>
          <a:stretch>
            <a:fillRect/>
          </a:stretch>
        </p:blipFill>
        <p:spPr>
          <a:xfrm>
            <a:off x="7425253" y="2605897"/>
            <a:ext cx="1079966" cy="970022"/>
          </a:xfrm>
          <a:prstGeom prst="rect">
            <a:avLst/>
          </a:prstGeom>
          <a:ln>
            <a:noFill/>
          </a:ln>
          <a:effectLst>
            <a:outerShdw blurRad="292100" dist="139700" dir="2700000" algn="tl" rotWithShape="0">
              <a:srgbClr val="333333">
                <a:alpha val="65000"/>
              </a:srgbClr>
            </a:outerShdw>
          </a:effectLst>
        </p:spPr>
      </p:pic>
      <p:pic>
        <p:nvPicPr>
          <p:cNvPr id="65" name="Picture 64">
            <a:extLst>
              <a:ext uri="{FF2B5EF4-FFF2-40B4-BE49-F238E27FC236}">
                <a16:creationId xmlns:a16="http://schemas.microsoft.com/office/drawing/2014/main" id="{47312910-E6D0-D6EB-889F-300DC7F1BC07}"/>
              </a:ext>
            </a:extLst>
          </p:cNvPr>
          <p:cNvPicPr>
            <a:picLocks noChangeAspect="1"/>
          </p:cNvPicPr>
          <p:nvPr/>
        </p:nvPicPr>
        <p:blipFill rotWithShape="1">
          <a:blip r:embed="rId21"/>
          <a:srcRect b="13453"/>
          <a:stretch/>
        </p:blipFill>
        <p:spPr>
          <a:xfrm>
            <a:off x="6248254" y="3623352"/>
            <a:ext cx="1072388" cy="878145"/>
          </a:xfrm>
          <a:prstGeom prst="rect">
            <a:avLst/>
          </a:prstGeom>
          <a:ln>
            <a:noFill/>
          </a:ln>
          <a:effectLst>
            <a:outerShdw blurRad="292100" dist="139700" dir="2700000" algn="tl" rotWithShape="0">
              <a:srgbClr val="333333">
                <a:alpha val="65000"/>
              </a:srgbClr>
            </a:outerShdw>
          </a:effectLst>
        </p:spPr>
      </p:pic>
      <p:pic>
        <p:nvPicPr>
          <p:cNvPr id="66" name="Picture 65">
            <a:extLst>
              <a:ext uri="{FF2B5EF4-FFF2-40B4-BE49-F238E27FC236}">
                <a16:creationId xmlns:a16="http://schemas.microsoft.com/office/drawing/2014/main" id="{A6B72CBF-0064-363A-BDE5-7C983CFA996B}"/>
              </a:ext>
            </a:extLst>
          </p:cNvPr>
          <p:cNvPicPr>
            <a:picLocks noChangeAspect="1"/>
          </p:cNvPicPr>
          <p:nvPr/>
        </p:nvPicPr>
        <p:blipFill>
          <a:blip r:embed="rId22"/>
          <a:stretch>
            <a:fillRect/>
          </a:stretch>
        </p:blipFill>
        <p:spPr>
          <a:xfrm>
            <a:off x="10078370" y="1570091"/>
            <a:ext cx="1177333" cy="651003"/>
          </a:xfrm>
          <a:prstGeom prst="rect">
            <a:avLst/>
          </a:prstGeom>
          <a:ln>
            <a:noFill/>
          </a:ln>
          <a:effectLst>
            <a:outerShdw blurRad="292100" dist="139700" dir="2700000" algn="tl" rotWithShape="0">
              <a:srgbClr val="333333">
                <a:alpha val="65000"/>
              </a:srgbClr>
            </a:outerShdw>
          </a:effectLst>
        </p:spPr>
      </p:pic>
      <p:pic>
        <p:nvPicPr>
          <p:cNvPr id="67" name="Picture 66">
            <a:extLst>
              <a:ext uri="{FF2B5EF4-FFF2-40B4-BE49-F238E27FC236}">
                <a16:creationId xmlns:a16="http://schemas.microsoft.com/office/drawing/2014/main" id="{6706F762-D168-5B23-ECB2-0D326C5CD88C}"/>
              </a:ext>
            </a:extLst>
          </p:cNvPr>
          <p:cNvPicPr>
            <a:picLocks noChangeAspect="1"/>
          </p:cNvPicPr>
          <p:nvPr/>
        </p:nvPicPr>
        <p:blipFill>
          <a:blip r:embed="rId23"/>
          <a:stretch>
            <a:fillRect/>
          </a:stretch>
        </p:blipFill>
        <p:spPr>
          <a:xfrm>
            <a:off x="9139989" y="2723472"/>
            <a:ext cx="951680" cy="535897"/>
          </a:xfrm>
          <a:prstGeom prst="rect">
            <a:avLst/>
          </a:prstGeom>
          <a:ln>
            <a:noFill/>
          </a:ln>
          <a:effectLst>
            <a:outerShdw blurRad="292100" dist="139700" dir="2700000" algn="tl" rotWithShape="0">
              <a:srgbClr val="333333">
                <a:alpha val="65000"/>
              </a:srgbClr>
            </a:outerShdw>
          </a:effectLst>
        </p:spPr>
      </p:pic>
      <p:pic>
        <p:nvPicPr>
          <p:cNvPr id="68" name="Picture 67">
            <a:extLst>
              <a:ext uri="{FF2B5EF4-FFF2-40B4-BE49-F238E27FC236}">
                <a16:creationId xmlns:a16="http://schemas.microsoft.com/office/drawing/2014/main" id="{3BC2F1F8-1523-6225-62A8-A367BB5C61C4}"/>
              </a:ext>
            </a:extLst>
          </p:cNvPr>
          <p:cNvPicPr>
            <a:picLocks noChangeAspect="1"/>
          </p:cNvPicPr>
          <p:nvPr/>
        </p:nvPicPr>
        <p:blipFill>
          <a:blip r:embed="rId24"/>
          <a:stretch>
            <a:fillRect/>
          </a:stretch>
        </p:blipFill>
        <p:spPr>
          <a:xfrm>
            <a:off x="9740066" y="2954195"/>
            <a:ext cx="1085618" cy="597807"/>
          </a:xfrm>
          <a:prstGeom prst="rect">
            <a:avLst/>
          </a:prstGeom>
          <a:ln>
            <a:noFill/>
          </a:ln>
          <a:effectLst>
            <a:outerShdw blurRad="292100" dist="139700" dir="2700000" algn="tl" rotWithShape="0">
              <a:srgbClr val="333333">
                <a:alpha val="65000"/>
              </a:srgbClr>
            </a:outerShdw>
          </a:effectLst>
        </p:spPr>
      </p:pic>
      <p:pic>
        <p:nvPicPr>
          <p:cNvPr id="69" name="Picture 68">
            <a:extLst>
              <a:ext uri="{FF2B5EF4-FFF2-40B4-BE49-F238E27FC236}">
                <a16:creationId xmlns:a16="http://schemas.microsoft.com/office/drawing/2014/main" id="{82889AA5-9F36-5717-945B-37EBDF893D65}"/>
              </a:ext>
            </a:extLst>
          </p:cNvPr>
          <p:cNvPicPr>
            <a:picLocks noChangeAspect="1"/>
          </p:cNvPicPr>
          <p:nvPr/>
        </p:nvPicPr>
        <p:blipFill>
          <a:blip r:embed="rId25"/>
          <a:stretch>
            <a:fillRect/>
          </a:stretch>
        </p:blipFill>
        <p:spPr>
          <a:xfrm>
            <a:off x="10691746" y="3111113"/>
            <a:ext cx="1102726" cy="625677"/>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189EBE82-22FA-64BC-95FC-493A21B8DF02}"/>
              </a:ext>
            </a:extLst>
          </p:cNvPr>
          <p:cNvPicPr>
            <a:picLocks noChangeAspect="1"/>
          </p:cNvPicPr>
          <p:nvPr/>
        </p:nvPicPr>
        <p:blipFill rotWithShape="1">
          <a:blip r:embed="rId26"/>
          <a:srcRect r="26650"/>
          <a:stretch/>
        </p:blipFill>
        <p:spPr>
          <a:xfrm>
            <a:off x="9740066" y="4017917"/>
            <a:ext cx="1117091" cy="6431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285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idx="4294967295"/>
          </p:nvPr>
        </p:nvSpPr>
        <p:spPr>
          <a:xfrm>
            <a:off x="411125" y="4216807"/>
            <a:ext cx="6953694" cy="1092384"/>
          </a:xfrm>
        </p:spPr>
        <p:txBody>
          <a:bodyPr>
            <a:noAutofit/>
          </a:bodyPr>
          <a:lstStyle/>
          <a:p>
            <a:r>
              <a:rPr lang="es-xl" sz="3600" dirty="0">
                <a:solidFill>
                  <a:srgbClr val="3B2E58"/>
                </a:solidFill>
              </a:rPr>
              <a:t>Activ</a:t>
            </a:r>
            <a:r>
              <a:rPr lang="es-EC" sz="3600" dirty="0">
                <a:solidFill>
                  <a:srgbClr val="3B2E58"/>
                </a:solidFill>
              </a:rPr>
              <a:t>a</a:t>
            </a:r>
            <a:r>
              <a:rPr lang="es-xl" sz="3600" dirty="0">
                <a:solidFill>
                  <a:srgbClr val="3B2E58"/>
                </a:solidFill>
              </a:rPr>
              <a:t>, ha</a:t>
            </a:r>
            <a:r>
              <a:rPr lang="es-EC" sz="3600" dirty="0">
                <a:solidFill>
                  <a:srgbClr val="3B2E58"/>
                </a:solidFill>
              </a:rPr>
              <a:t>z</a:t>
            </a:r>
            <a:r>
              <a:rPr lang="es-xl" sz="3600" dirty="0">
                <a:solidFill>
                  <a:srgbClr val="3B2E58"/>
                </a:solidFill>
              </a:rPr>
              <a:t> seguimiento y cierr</a:t>
            </a:r>
            <a:r>
              <a:rPr lang="es-EC" sz="3600" dirty="0">
                <a:solidFill>
                  <a:srgbClr val="3B2E58"/>
                </a:solidFill>
              </a:rPr>
              <a:t>a</a:t>
            </a:r>
            <a:r>
              <a:rPr lang="es-xl" sz="3600" dirty="0">
                <a:solidFill>
                  <a:srgbClr val="3B2E58"/>
                </a:solidFill>
              </a:rPr>
              <a:t> ventas</a:t>
            </a:r>
          </a:p>
        </p:txBody>
      </p:sp>
    </p:spTree>
    <p:extLst>
      <p:ext uri="{BB962C8B-B14F-4D97-AF65-F5344CB8AC3E}">
        <p14:creationId xmlns:p14="http://schemas.microsoft.com/office/powerpoint/2010/main" val="2571045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CEAA-DFE8-CF5C-9D63-D3EF429E4870}"/>
              </a:ext>
            </a:extLst>
          </p:cNvPr>
          <p:cNvSpPr>
            <a:spLocks noGrp="1"/>
          </p:cNvSpPr>
          <p:nvPr>
            <p:ph type="title" idx="4294967295"/>
          </p:nvPr>
        </p:nvSpPr>
        <p:spPr>
          <a:xfrm>
            <a:off x="588263" y="384109"/>
            <a:ext cx="11017250" cy="554038"/>
          </a:xfrm>
        </p:spPr>
        <p:txBody>
          <a:bodyPr>
            <a:normAutofit/>
          </a:bodyPr>
          <a:lstStyle/>
          <a:p>
            <a:r>
              <a:rPr lang="es-xl" sz="2800" dirty="0">
                <a:solidFill>
                  <a:srgbClr val="3B2E58"/>
                </a:solidFill>
              </a:rPr>
              <a:t>Guía sobre la campaña</a:t>
            </a:r>
          </a:p>
        </p:txBody>
      </p:sp>
      <p:sp>
        <p:nvSpPr>
          <p:cNvPr id="9" name="TextBox 8">
            <a:extLst>
              <a:ext uri="{FF2B5EF4-FFF2-40B4-BE49-F238E27FC236}">
                <a16:creationId xmlns:a16="http://schemas.microsoft.com/office/drawing/2014/main" id="{4636E197-880F-EA9C-03B4-3900D051A1D1}"/>
              </a:ext>
            </a:extLst>
          </p:cNvPr>
          <p:cNvSpPr txBox="1"/>
          <p:nvPr/>
        </p:nvSpPr>
        <p:spPr>
          <a:xfrm>
            <a:off x="588263" y="1011670"/>
            <a:ext cx="7863010" cy="307777"/>
          </a:xfrm>
          <a:prstGeom prst="rect">
            <a:avLst/>
          </a:prstGeom>
          <a:noFill/>
        </p:spPr>
        <p:txBody>
          <a:bodyPr wrap="square">
            <a:spAutoFit/>
          </a:bodyPr>
          <a:lstStyle/>
          <a:p>
            <a:r>
              <a:rPr lang="es-xl" sz="1400" dirty="0"/>
              <a:t>Cre</a:t>
            </a:r>
            <a:r>
              <a:rPr lang="es-EC" sz="1400" dirty="0"/>
              <a:t>a t</a:t>
            </a:r>
            <a:r>
              <a:rPr lang="es-xl" sz="1400" dirty="0"/>
              <a:t>u campaña de marketing </a:t>
            </a:r>
            <a:r>
              <a:rPr lang="es-EC" sz="1400" dirty="0"/>
              <a:t>siguiente este </a:t>
            </a:r>
            <a:r>
              <a:rPr lang="es-EC" sz="1400" dirty="0" err="1"/>
              <a:t>checklist</a:t>
            </a:r>
            <a:r>
              <a:rPr lang="es-xl" sz="1400" dirty="0"/>
              <a:t>.</a:t>
            </a:r>
          </a:p>
        </p:txBody>
      </p:sp>
      <p:sp>
        <p:nvSpPr>
          <p:cNvPr id="91" name="Google Shape;582;p2">
            <a:extLst>
              <a:ext uri="{FF2B5EF4-FFF2-40B4-BE49-F238E27FC236}">
                <a16:creationId xmlns:a16="http://schemas.microsoft.com/office/drawing/2014/main" id="{5E56A1F8-9162-B24A-0AA1-A5B7419CA842}"/>
              </a:ext>
            </a:extLst>
          </p:cNvPr>
          <p:cNvSpPr/>
          <p:nvPr/>
        </p:nvSpPr>
        <p:spPr>
          <a:xfrm>
            <a:off x="588264" y="1358543"/>
            <a:ext cx="5864510" cy="2743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1. PROMOCIÓN</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93" name="Google Shape;591;p2">
            <a:extLst>
              <a:ext uri="{FF2B5EF4-FFF2-40B4-BE49-F238E27FC236}">
                <a16:creationId xmlns:a16="http://schemas.microsoft.com/office/drawing/2014/main" id="{22591BB1-52CD-374F-B3DE-AF34B8623996}"/>
              </a:ext>
            </a:extLst>
          </p:cNvPr>
          <p:cNvSpPr/>
          <p:nvPr/>
        </p:nvSpPr>
        <p:spPr>
          <a:xfrm>
            <a:off x="6610618" y="1358543"/>
            <a:ext cx="1614125" cy="274320"/>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2. ADQUISICIÓN</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94" name="Google Shape;598;p2">
            <a:extLst>
              <a:ext uri="{FF2B5EF4-FFF2-40B4-BE49-F238E27FC236}">
                <a16:creationId xmlns:a16="http://schemas.microsoft.com/office/drawing/2014/main" id="{830AADEF-DDE2-B6DC-50A3-D728D00C2428}"/>
              </a:ext>
            </a:extLst>
          </p:cNvPr>
          <p:cNvSpPr/>
          <p:nvPr/>
        </p:nvSpPr>
        <p:spPr>
          <a:xfrm>
            <a:off x="8364511" y="1358543"/>
            <a:ext cx="1577872" cy="274320"/>
          </a:xfrm>
          <a:prstGeom prst="rect">
            <a:avLst/>
          </a:prstGeom>
          <a:solidFill>
            <a:schemeClr val="accent1">
              <a:lumMod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3. CONSIDERACIÓN</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95" name="Google Shape;599;p2">
            <a:extLst>
              <a:ext uri="{FF2B5EF4-FFF2-40B4-BE49-F238E27FC236}">
                <a16:creationId xmlns:a16="http://schemas.microsoft.com/office/drawing/2014/main" id="{B9EF2C95-C7A7-41C9-E904-7D960ED4A5C8}"/>
              </a:ext>
            </a:extLst>
          </p:cNvPr>
          <p:cNvSpPr/>
          <p:nvPr/>
        </p:nvSpPr>
        <p:spPr>
          <a:xfrm>
            <a:off x="10080885" y="1358543"/>
            <a:ext cx="1671324" cy="274320"/>
          </a:xfrm>
          <a:prstGeom prst="rect">
            <a:avLst/>
          </a:prstGeom>
          <a:solidFill>
            <a:schemeClr val="tx2">
              <a:lumMod val="50000"/>
            </a:scheme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rPr>
              <a:t>4. DECISIÓN</a:t>
            </a:r>
            <a:endParaRPr kumimoji="0" lang="en-US" sz="800" b="0" i="0" u="none" strike="noStrike" kern="1200" cap="none" spc="0" normalizeH="0" baseline="0" noProof="0">
              <a:ln>
                <a:noFill/>
              </a:ln>
              <a:solidFill>
                <a:prstClr val="white"/>
              </a:solidFill>
              <a:effectLst/>
              <a:uLnTx/>
              <a:uFillTx/>
              <a:latin typeface="+mj-lt"/>
              <a:ea typeface="Arial"/>
              <a:cs typeface="Arial" panose="020B0604020202020204" pitchFamily="34" charset="0"/>
              <a:sym typeface="Arial"/>
            </a:endParaRPr>
          </a:p>
        </p:txBody>
      </p:sp>
      <p:sp>
        <p:nvSpPr>
          <p:cNvPr id="5" name="Rectangle 4">
            <a:extLst>
              <a:ext uri="{FF2B5EF4-FFF2-40B4-BE49-F238E27FC236}">
                <a16:creationId xmlns:a16="http://schemas.microsoft.com/office/drawing/2014/main" id="{7F472422-551D-ABD0-8D7D-ABB2AFD23F86}"/>
              </a:ext>
            </a:extLst>
          </p:cNvPr>
          <p:cNvSpPr/>
          <p:nvPr/>
        </p:nvSpPr>
        <p:spPr bwMode="auto">
          <a:xfrm>
            <a:off x="588263" y="1770077"/>
            <a:ext cx="1971925" cy="4060150"/>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s-xl"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Redes sociales</a:t>
            </a:r>
          </a:p>
          <a:p>
            <a:pPr marL="171450" lvl="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Seleccion</a:t>
            </a:r>
            <a:r>
              <a:rPr lang="es-EC" sz="900" dirty="0">
                <a:cs typeface="Microsoft Sans Serif" panose="020B0604020202020204" pitchFamily="34" charset="0"/>
              </a:rPr>
              <a:t>a</a:t>
            </a:r>
            <a:r>
              <a:rPr lang="es-xl" sz="900" dirty="0">
                <a:cs typeface="Microsoft Sans Serif" panose="020B0604020202020204" pitchFamily="34" charset="0"/>
              </a:rPr>
              <a:t> la </a:t>
            </a:r>
            <a:r>
              <a:rPr lang="es-xl" sz="900" b="1" dirty="0">
                <a:cs typeface="Microsoft Sans Serif" panose="020B0604020202020204" pitchFamily="34" charset="0"/>
              </a:rPr>
              <a:t>plataforma social </a:t>
            </a:r>
            <a:r>
              <a:rPr lang="es-xl" sz="900" dirty="0">
                <a:cs typeface="Microsoft Sans Serif" panose="020B0604020202020204" pitchFamily="34" charset="0"/>
              </a:rPr>
              <a:t>(es decir, LinkedIn, </a:t>
            </a:r>
            <a:r>
              <a:rPr lang="es-EC" sz="900" dirty="0">
                <a:cs typeface="Microsoft Sans Serif" panose="020B0604020202020204" pitchFamily="34" charset="0"/>
              </a:rPr>
              <a:t>Instagram</a:t>
            </a:r>
            <a:r>
              <a:rPr lang="es-xl" sz="900" dirty="0">
                <a:cs typeface="Microsoft Sans Serif" panose="020B0604020202020204" pitchFamily="34" charset="0"/>
              </a:rPr>
              <a:t>)</a:t>
            </a:r>
            <a:r>
              <a:rPr lang="es-EC" sz="900" dirty="0">
                <a:cs typeface="Microsoft Sans Serif" panose="020B0604020202020204" pitchFamily="34" charset="0"/>
              </a:rPr>
              <a:t>.</a:t>
            </a:r>
            <a:endParaRPr lang="es-xl" sz="900" dirty="0">
              <a:cs typeface="Microsoft Sans Serif" panose="020B0604020202020204" pitchFamily="34" charset="0"/>
            </a:endParaRPr>
          </a:p>
          <a:p>
            <a:pPr marL="171450" lvl="0" indent="-171450">
              <a:lnSpc>
                <a:spcPct val="10700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Elabor</a:t>
            </a:r>
            <a:r>
              <a:rPr lang="es-EC" sz="900" b="1" dirty="0">
                <a:cs typeface="Microsoft Sans Serif" panose="020B0604020202020204" pitchFamily="34" charset="0"/>
              </a:rPr>
              <a:t>a</a:t>
            </a:r>
            <a:r>
              <a:rPr lang="es-xl" sz="900" b="1" dirty="0">
                <a:cs typeface="Microsoft Sans Serif" panose="020B0604020202020204" pitchFamily="34" charset="0"/>
              </a:rPr>
              <a:t> un plan de </a:t>
            </a:r>
            <a:r>
              <a:rPr lang="es-EC" sz="900" b="1" dirty="0">
                <a:cs typeface="Microsoft Sans Serif" panose="020B0604020202020204" pitchFamily="34" charset="0"/>
              </a:rPr>
              <a:t>publicidad pagada</a:t>
            </a:r>
            <a:r>
              <a:rPr lang="es-xl" sz="900" b="1" dirty="0">
                <a:cs typeface="Microsoft Sans Serif" panose="020B0604020202020204" pitchFamily="34" charset="0"/>
              </a:rPr>
              <a:t> en redes</a:t>
            </a:r>
            <a:r>
              <a:rPr lang="es-xl" sz="900" dirty="0">
                <a:cs typeface="Microsoft Sans Serif" panose="020B0604020202020204" pitchFamily="34" charset="0"/>
              </a:rPr>
              <a:t>. Estable</a:t>
            </a:r>
            <a:r>
              <a:rPr lang="es-EC" sz="900" dirty="0">
                <a:cs typeface="Microsoft Sans Serif" panose="020B0604020202020204" pitchFamily="34" charset="0"/>
              </a:rPr>
              <a:t>ce</a:t>
            </a:r>
            <a:r>
              <a:rPr lang="es-xl" sz="900" dirty="0">
                <a:cs typeface="Microsoft Sans Serif" panose="020B0604020202020204" pitchFamily="34" charset="0"/>
              </a:rPr>
              <a:t> un presupuesto y las fechas para llevar adelante una campaña </a:t>
            </a:r>
            <a:r>
              <a:rPr lang="es-EC" sz="900" dirty="0">
                <a:cs typeface="Microsoft Sans Serif" panose="020B0604020202020204" pitchFamily="34" charset="0"/>
              </a:rPr>
              <a:t>a</a:t>
            </a:r>
            <a:r>
              <a:rPr lang="es-xl" sz="900" dirty="0">
                <a:cs typeface="Microsoft Sans Serif" panose="020B0604020202020204" pitchFamily="34" charset="0"/>
              </a:rPr>
              <a:t> clientes potenciales que </a:t>
            </a:r>
            <a:r>
              <a:rPr lang="es-EC" sz="900" dirty="0">
                <a:cs typeface="Microsoft Sans Serif" panose="020B0604020202020204" pitchFamily="34" charset="0"/>
              </a:rPr>
              <a:t>te </a:t>
            </a:r>
            <a:r>
              <a:rPr lang="es-xl" sz="900" dirty="0">
                <a:cs typeface="Microsoft Sans Serif" panose="020B0604020202020204" pitchFamily="34" charset="0"/>
              </a:rPr>
              <a:t>permita promocionar alguno de los recursos </a:t>
            </a:r>
            <a:r>
              <a:rPr lang="es-EC" sz="900" dirty="0">
                <a:cs typeface="Microsoft Sans Serif" panose="020B0604020202020204" pitchFamily="34" charset="0"/>
              </a:rPr>
              <a:t>entregados</a:t>
            </a:r>
            <a:endParaRPr lang="es-xl" sz="900" dirty="0">
              <a:cs typeface="Microsoft Sans Serif" panose="020B0604020202020204" pitchFamily="34" charset="0"/>
            </a:endParaRPr>
          </a:p>
          <a:p>
            <a:pPr marL="171450" lvl="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Personali</a:t>
            </a:r>
            <a:r>
              <a:rPr lang="es-EC" sz="900" dirty="0" err="1">
                <a:cs typeface="Microsoft Sans Serif" panose="020B0604020202020204" pitchFamily="34" charset="0"/>
              </a:rPr>
              <a:t>za</a:t>
            </a:r>
            <a:r>
              <a:rPr lang="es-xl" sz="900" dirty="0">
                <a:cs typeface="Microsoft Sans Serif" panose="020B0604020202020204" pitchFamily="34" charset="0"/>
              </a:rPr>
              <a:t> las </a:t>
            </a:r>
            <a:r>
              <a:rPr lang="es-xl" sz="900" b="1" dirty="0">
                <a:ea typeface="Inter" panose="02000503000000020004" pitchFamily="2" charset="0"/>
                <a:cs typeface="Inter" panose="02000503000000020004" pitchFamily="2" charset="0"/>
              </a:rPr>
              <a:t>plantillas de anuncios para las redes sociales</a:t>
            </a:r>
            <a:r>
              <a:rPr lang="es-xl" sz="900" dirty="0">
                <a:cs typeface="Microsoft Sans Serif" panose="020B0604020202020204" pitchFamily="34" charset="0"/>
              </a:rPr>
              <a:t> </a:t>
            </a:r>
            <a:r>
              <a:rPr lang="es-EC" sz="900" dirty="0">
                <a:cs typeface="Microsoft Sans Serif" panose="020B0604020202020204" pitchFamily="34" charset="0"/>
              </a:rPr>
              <a:t>con</a:t>
            </a:r>
            <a:r>
              <a:rPr lang="es-xl" sz="900" dirty="0">
                <a:cs typeface="Microsoft Sans Serif" panose="020B0604020202020204" pitchFamily="34" charset="0"/>
              </a:rPr>
              <a:t> </a:t>
            </a:r>
            <a:r>
              <a:rPr lang="es-EC" sz="900" dirty="0">
                <a:cs typeface="Microsoft Sans Serif" panose="020B0604020202020204" pitchFamily="34" charset="0"/>
              </a:rPr>
              <a:t>t</a:t>
            </a:r>
            <a:r>
              <a:rPr lang="es-xl" sz="900" dirty="0">
                <a:cs typeface="Microsoft Sans Serif" panose="020B0604020202020204" pitchFamily="34" charset="0"/>
              </a:rPr>
              <a:t>u marca. Asegúre</a:t>
            </a:r>
            <a:r>
              <a:rPr lang="es-EC" sz="900" dirty="0">
                <a:cs typeface="Microsoft Sans Serif" panose="020B0604020202020204" pitchFamily="34" charset="0"/>
              </a:rPr>
              <a:t>t</a:t>
            </a:r>
            <a:r>
              <a:rPr lang="es-xl" sz="900" dirty="0">
                <a:cs typeface="Microsoft Sans Serif" panose="020B0604020202020204" pitchFamily="34" charset="0"/>
              </a:rPr>
              <a:t>e de </a:t>
            </a:r>
            <a:r>
              <a:rPr lang="es-EC" sz="900" dirty="0">
                <a:cs typeface="Microsoft Sans Serif" panose="020B0604020202020204" pitchFamily="34" charset="0"/>
              </a:rPr>
              <a:t>incluir un </a:t>
            </a:r>
            <a:r>
              <a:rPr lang="es-EC" sz="900" dirty="0" err="1">
                <a:cs typeface="Microsoft Sans Serif" panose="020B0604020202020204" pitchFamily="34" charset="0"/>
              </a:rPr>
              <a:t>call</a:t>
            </a:r>
            <a:r>
              <a:rPr lang="es-EC" sz="900" dirty="0">
                <a:cs typeface="Microsoft Sans Serif" panose="020B0604020202020204" pitchFamily="34" charset="0"/>
              </a:rPr>
              <a:t> </a:t>
            </a:r>
            <a:r>
              <a:rPr lang="es-EC" sz="900" dirty="0" err="1">
                <a:cs typeface="Microsoft Sans Serif" panose="020B0604020202020204" pitchFamily="34" charset="0"/>
              </a:rPr>
              <a:t>to</a:t>
            </a:r>
            <a:r>
              <a:rPr lang="es-EC" sz="900" dirty="0">
                <a:cs typeface="Microsoft Sans Serif" panose="020B0604020202020204" pitchFamily="34" charset="0"/>
              </a:rPr>
              <a:t> </a:t>
            </a:r>
            <a:r>
              <a:rPr lang="es-EC" sz="900" dirty="0" err="1">
                <a:cs typeface="Microsoft Sans Serif" panose="020B0604020202020204" pitchFamily="34" charset="0"/>
              </a:rPr>
              <a:t>action</a:t>
            </a:r>
            <a:r>
              <a:rPr lang="es-EC" sz="900" dirty="0">
                <a:cs typeface="Microsoft Sans Serif" panose="020B0604020202020204" pitchFamily="34" charset="0"/>
              </a:rPr>
              <a:t> que te permita recolectar datos</a:t>
            </a:r>
            <a:endParaRPr lang="es-xl" sz="900" dirty="0">
              <a:cs typeface="Microsoft Sans Serif" panose="020B0604020202020204" pitchFamily="34" charset="0"/>
            </a:endParaRPr>
          </a:p>
          <a:p>
            <a:pPr marL="171450" lvl="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Incorpor</a:t>
            </a:r>
            <a:r>
              <a:rPr lang="es-EC" sz="900" dirty="0">
                <a:cs typeface="Microsoft Sans Serif" panose="020B0604020202020204" pitchFamily="34" charset="0"/>
              </a:rPr>
              <a:t>a</a:t>
            </a:r>
            <a:r>
              <a:rPr lang="es-xl" sz="900" dirty="0">
                <a:cs typeface="Microsoft Sans Serif" panose="020B0604020202020204" pitchFamily="34" charset="0"/>
              </a:rPr>
              <a:t> </a:t>
            </a:r>
            <a:r>
              <a:rPr lang="es-EC" sz="900" b="1" dirty="0">
                <a:cs typeface="Microsoft Sans Serif" panose="020B0604020202020204" pitchFamily="34" charset="0"/>
              </a:rPr>
              <a:t>anuncios </a:t>
            </a:r>
            <a:r>
              <a:rPr lang="en-IN" sz="900" b="1" dirty="0" err="1">
                <a:cs typeface="Microsoft Sans Serif" panose="020B0604020202020204" pitchFamily="34" charset="0"/>
              </a:rPr>
              <a:t>orgánicos</a:t>
            </a:r>
            <a:r>
              <a:rPr lang="es-xl" sz="900" dirty="0">
                <a:cs typeface="Microsoft Sans Serif" panose="020B0604020202020204" pitchFamily="34" charset="0"/>
              </a:rPr>
              <a:t> con </a:t>
            </a:r>
            <a:r>
              <a:rPr lang="es-EC" sz="900" dirty="0">
                <a:cs typeface="Microsoft Sans Serif" panose="020B0604020202020204" pitchFamily="34" charset="0"/>
              </a:rPr>
              <a:t>t</a:t>
            </a:r>
            <a:r>
              <a:rPr lang="es-xl" sz="900" dirty="0">
                <a:cs typeface="Microsoft Sans Serif" panose="020B0604020202020204" pitchFamily="34" charset="0"/>
              </a:rPr>
              <a:t>u marca.</a:t>
            </a:r>
          </a:p>
          <a:p>
            <a:pPr marL="171450" lvl="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Consider</a:t>
            </a:r>
            <a:r>
              <a:rPr lang="es-EC" sz="900" dirty="0">
                <a:cs typeface="Microsoft Sans Serif" panose="020B0604020202020204" pitchFamily="34" charset="0"/>
              </a:rPr>
              <a:t>a</a:t>
            </a:r>
            <a:r>
              <a:rPr lang="es-xl" sz="900" dirty="0">
                <a:cs typeface="Microsoft Sans Serif" panose="020B0604020202020204" pitchFamily="34" charset="0"/>
              </a:rPr>
              <a:t> la posibilidad </a:t>
            </a:r>
            <a:br>
              <a:rPr lang="en-US" sz="900" dirty="0">
                <a:cs typeface="Microsoft Sans Serif" panose="020B0604020202020204" pitchFamily="34" charset="0"/>
              </a:rPr>
            </a:br>
            <a:r>
              <a:rPr lang="es-xl" sz="900" dirty="0">
                <a:cs typeface="Microsoft Sans Serif" panose="020B0604020202020204" pitchFamily="34" charset="0"/>
              </a:rPr>
              <a:t>de </a:t>
            </a:r>
            <a:r>
              <a:rPr lang="es-xl" sz="900" b="1" dirty="0">
                <a:cs typeface="Microsoft Sans Serif" panose="020B0604020202020204" pitchFamily="34" charset="0"/>
              </a:rPr>
              <a:t>realizar pruebas A/B </a:t>
            </a:r>
            <a:br>
              <a:rPr lang="en-US" sz="900" b="1" dirty="0">
                <a:cs typeface="Microsoft Sans Serif" panose="020B0604020202020204" pitchFamily="34" charset="0"/>
              </a:rPr>
            </a:br>
            <a:r>
              <a:rPr lang="es-xl" sz="900" dirty="0">
                <a:cs typeface="Microsoft Sans Serif" panose="020B0604020202020204" pitchFamily="34" charset="0"/>
              </a:rPr>
              <a:t>de diferentes variaciones de mensajes </a:t>
            </a:r>
            <a:r>
              <a:rPr lang="es-xl" sz="900" b="1" dirty="0">
                <a:cs typeface="Microsoft Sans Serif" panose="020B0604020202020204" pitchFamily="34" charset="0"/>
              </a:rPr>
              <a:t>y optimizarlos </a:t>
            </a:r>
            <a:r>
              <a:rPr lang="es-xl" sz="900" dirty="0">
                <a:cs typeface="Microsoft Sans Serif" panose="020B0604020202020204" pitchFamily="34" charset="0"/>
              </a:rPr>
              <a:t>durante el transcurso de la campaña.</a:t>
            </a:r>
          </a:p>
        </p:txBody>
      </p:sp>
      <p:sp>
        <p:nvSpPr>
          <p:cNvPr id="4" name="Rectangle 3">
            <a:extLst>
              <a:ext uri="{FF2B5EF4-FFF2-40B4-BE49-F238E27FC236}">
                <a16:creationId xmlns:a16="http://schemas.microsoft.com/office/drawing/2014/main" id="{29E896E3-0931-3DA3-69EC-32C0DB42AF8F}"/>
              </a:ext>
            </a:extLst>
          </p:cNvPr>
          <p:cNvSpPr/>
          <p:nvPr/>
        </p:nvSpPr>
        <p:spPr bwMode="auto">
          <a:xfrm>
            <a:off x="2560188" y="1779909"/>
            <a:ext cx="1867313" cy="3088410"/>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s-xl"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Correo electrónico</a:t>
            </a:r>
            <a:r>
              <a:rPr kumimoji="0" lang="es-xl" sz="1600" b="1" i="0" u="none" strike="noStrike" kern="1200" cap="none" spc="0" normalizeH="0" baseline="0" noProof="0" dirty="0">
                <a:ln>
                  <a:noFill/>
                </a:ln>
                <a:solidFill>
                  <a:srgbClr val="8661C5"/>
                </a:solidFill>
                <a:effectLst/>
                <a:uLnTx/>
                <a:uFillTx/>
                <a:latin typeface="+mj-lt"/>
                <a:ea typeface="Inter Medium" panose="02000603000000020004" pitchFamily="50" charset="0"/>
                <a:cs typeface="Inter Medium" panose="02000603000000020004" pitchFamily="50" charset="0"/>
              </a:rPr>
              <a:t> </a:t>
            </a:r>
            <a:endParaRPr kumimoji="0" lang="en-US" sz="1100" b="1" i="0" u="none" strike="noStrike" kern="1200" cap="none" spc="0" normalizeH="0" baseline="0" noProof="0" dirty="0">
              <a:ln>
                <a:noFill/>
              </a:ln>
              <a:solidFill>
                <a:srgbClr val="8661C5"/>
              </a:solidFill>
              <a:effectLst/>
              <a:uLnTx/>
              <a:uFillTx/>
              <a:latin typeface="+mj-lt"/>
              <a:ea typeface="+mn-ea"/>
              <a:cs typeface="Microsoft Sans Serif" panose="020B0604020202020204" pitchFamily="34" charset="0"/>
            </a:endParaRPr>
          </a:p>
          <a:p>
            <a:pPr marL="171450" lvl="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Aprovech</a:t>
            </a:r>
            <a:r>
              <a:rPr lang="es-EC" sz="900" dirty="0">
                <a:cs typeface="Microsoft Sans Serif" panose="020B0604020202020204" pitchFamily="34" charset="0"/>
              </a:rPr>
              <a:t>a tu base de datos de </a:t>
            </a:r>
            <a:r>
              <a:rPr lang="es-EC" sz="900" b="1" dirty="0">
                <a:cs typeface="Microsoft Sans Serif" panose="020B0604020202020204" pitchFamily="34" charset="0"/>
              </a:rPr>
              <a:t>clientes existentes </a:t>
            </a:r>
            <a:r>
              <a:rPr lang="es-EC" sz="900" dirty="0">
                <a:cs typeface="Microsoft Sans Serif" panose="020B0604020202020204" pitchFamily="34" charset="0"/>
              </a:rPr>
              <a:t>para enviar un correo electrónico</a:t>
            </a:r>
            <a:r>
              <a:rPr lang="es-xl" sz="900" dirty="0">
                <a:cs typeface="Microsoft Sans Serif" panose="020B0604020202020204" pitchFamily="34" charset="0"/>
              </a:rPr>
              <a:t> </a:t>
            </a:r>
          </a:p>
          <a:p>
            <a:pPr marL="17145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Us</a:t>
            </a:r>
            <a:r>
              <a:rPr lang="es-EC" sz="900" dirty="0">
                <a:cs typeface="Microsoft Sans Serif" panose="020B0604020202020204" pitchFamily="34" charset="0"/>
              </a:rPr>
              <a:t>a</a:t>
            </a:r>
            <a:r>
              <a:rPr lang="es-xl" sz="900" dirty="0">
                <a:cs typeface="Microsoft Sans Serif" panose="020B0604020202020204" pitchFamily="34" charset="0"/>
              </a:rPr>
              <a:t> </a:t>
            </a:r>
            <a:r>
              <a:rPr lang="es-xl" sz="900" b="1" dirty="0">
                <a:ea typeface="Inter" panose="02000503000000020004" pitchFamily="2" charset="0"/>
                <a:cs typeface="Inter" panose="02000503000000020004" pitchFamily="2" charset="0"/>
              </a:rPr>
              <a:t>correos electrónicos promocionales </a:t>
            </a:r>
            <a:r>
              <a:rPr lang="es-xl" sz="900" dirty="0">
                <a:cs typeface="Microsoft Sans Serif" panose="020B0604020202020204" pitchFamily="34" charset="0"/>
              </a:rPr>
              <a:t>para promocionar </a:t>
            </a:r>
            <a:r>
              <a:rPr lang="es-EC" sz="900" dirty="0" err="1">
                <a:cs typeface="Microsoft Sans Serif" panose="020B0604020202020204" pitchFamily="34" charset="0"/>
              </a:rPr>
              <a:t>Copilot</a:t>
            </a:r>
            <a:r>
              <a:rPr lang="es-EC" sz="900" dirty="0">
                <a:cs typeface="Microsoft Sans Serif" panose="020B0604020202020204" pitchFamily="34" charset="0"/>
              </a:rPr>
              <a:t> para Microsoft 365 a tu base de datos.</a:t>
            </a:r>
            <a:endParaRPr lang="es-xl" sz="900" dirty="0">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Revis</a:t>
            </a:r>
            <a:r>
              <a:rPr lang="es-EC" sz="900" b="1" dirty="0">
                <a:cs typeface="Microsoft Sans Serif" panose="020B0604020202020204" pitchFamily="34" charset="0"/>
              </a:rPr>
              <a:t>a</a:t>
            </a:r>
            <a:r>
              <a:rPr lang="es-xl" sz="900" b="1" dirty="0">
                <a:cs typeface="Microsoft Sans Serif" panose="020B0604020202020204" pitchFamily="34" charset="0"/>
              </a:rPr>
              <a:t> los resultados </a:t>
            </a:r>
            <a:br>
              <a:rPr lang="en-US" sz="900" b="1" dirty="0">
                <a:cs typeface="Microsoft Sans Serif" panose="020B0604020202020204" pitchFamily="34" charset="0"/>
              </a:rPr>
            </a:br>
            <a:r>
              <a:rPr lang="es-xl" sz="900" dirty="0">
                <a:cs typeface="Microsoft Sans Serif" panose="020B0604020202020204" pitchFamily="34" charset="0"/>
              </a:rPr>
              <a:t>y optimi</a:t>
            </a:r>
            <a:r>
              <a:rPr lang="es-EC" sz="900" dirty="0" err="1">
                <a:cs typeface="Microsoft Sans Serif" panose="020B0604020202020204" pitchFamily="34" charset="0"/>
              </a:rPr>
              <a:t>za</a:t>
            </a:r>
            <a:r>
              <a:rPr lang="es-xl" sz="900" dirty="0">
                <a:cs typeface="Microsoft Sans Serif" panose="020B0604020202020204" pitchFamily="34" charset="0"/>
              </a:rPr>
              <a:t>, actualiza </a:t>
            </a:r>
            <a:br>
              <a:rPr lang="en-US" sz="900" dirty="0">
                <a:cs typeface="Microsoft Sans Serif" panose="020B0604020202020204" pitchFamily="34" charset="0"/>
              </a:rPr>
            </a:br>
            <a:r>
              <a:rPr lang="es-EC" sz="900" dirty="0">
                <a:cs typeface="Microsoft Sans Serif" panose="020B0604020202020204" pitchFamily="34" charset="0"/>
              </a:rPr>
              <a:t>el </a:t>
            </a:r>
            <a:r>
              <a:rPr lang="es-xl" sz="900" dirty="0">
                <a:cs typeface="Microsoft Sans Serif" panose="020B0604020202020204" pitchFamily="34" charset="0"/>
              </a:rPr>
              <a:t>asunto y los mensajes de la campaña para reenviarlos a los</a:t>
            </a:r>
            <a:r>
              <a:rPr lang="es-xl" sz="900" b="1" dirty="0">
                <a:cs typeface="Microsoft Sans Serif" panose="020B0604020202020204" pitchFamily="34" charset="0"/>
              </a:rPr>
              <a:t> </a:t>
            </a:r>
            <a:br>
              <a:rPr lang="en-US" sz="900" b="1" dirty="0">
                <a:cs typeface="Microsoft Sans Serif" panose="020B0604020202020204" pitchFamily="34" charset="0"/>
              </a:rPr>
            </a:br>
            <a:r>
              <a:rPr lang="es-xl" sz="900" dirty="0">
                <a:cs typeface="Microsoft Sans Serif" panose="020B0604020202020204" pitchFamily="34" charset="0"/>
              </a:rPr>
              <a:t>contactos que no abrieron. Consider</a:t>
            </a:r>
            <a:r>
              <a:rPr lang="es-EC" sz="900" dirty="0">
                <a:cs typeface="Microsoft Sans Serif" panose="020B0604020202020204" pitchFamily="34" charset="0"/>
              </a:rPr>
              <a:t>a </a:t>
            </a:r>
            <a:r>
              <a:rPr lang="es-xl" sz="900" dirty="0">
                <a:cs typeface="Microsoft Sans Serif" panose="020B0604020202020204" pitchFamily="34" charset="0"/>
              </a:rPr>
              <a:t>las variaciones de las</a:t>
            </a:r>
            <a:r>
              <a:rPr lang="es-xl" sz="900" b="1" dirty="0">
                <a:cs typeface="Microsoft Sans Serif" panose="020B0604020202020204" pitchFamily="34" charset="0"/>
              </a:rPr>
              <a:t> pruebas </a:t>
            </a:r>
            <a:r>
              <a:rPr lang="es-xl" sz="900" dirty="0">
                <a:cs typeface="Microsoft Sans Serif" panose="020B0604020202020204" pitchFamily="34" charset="0"/>
              </a:rPr>
              <a:t>A / B, como el nombre del destinatario en las líneas </a:t>
            </a:r>
            <a:br>
              <a:rPr lang="en-US" sz="900" dirty="0">
                <a:cs typeface="Microsoft Sans Serif" panose="020B0604020202020204" pitchFamily="34" charset="0"/>
              </a:rPr>
            </a:br>
            <a:r>
              <a:rPr lang="es-xl" sz="900" dirty="0">
                <a:cs typeface="Microsoft Sans Serif" panose="020B0604020202020204" pitchFamily="34" charset="0"/>
              </a:rPr>
              <a:t>de</a:t>
            </a:r>
            <a:r>
              <a:rPr lang="es-xl" sz="900" b="1" dirty="0">
                <a:cs typeface="Microsoft Sans Serif" panose="020B0604020202020204" pitchFamily="34" charset="0"/>
              </a:rPr>
              <a:t> </a:t>
            </a:r>
            <a:r>
              <a:rPr lang="es-xl" sz="900" dirty="0">
                <a:cs typeface="Microsoft Sans Serif" panose="020B0604020202020204" pitchFamily="34" charset="0"/>
              </a:rPr>
              <a:t>asunto.</a:t>
            </a:r>
          </a:p>
        </p:txBody>
      </p:sp>
      <p:sp>
        <p:nvSpPr>
          <p:cNvPr id="3" name="Rectangle 2">
            <a:extLst>
              <a:ext uri="{FF2B5EF4-FFF2-40B4-BE49-F238E27FC236}">
                <a16:creationId xmlns:a16="http://schemas.microsoft.com/office/drawing/2014/main" id="{0B39B507-2F99-7158-8A51-F8A454C7A091}"/>
              </a:ext>
            </a:extLst>
          </p:cNvPr>
          <p:cNvSpPr/>
          <p:nvPr/>
        </p:nvSpPr>
        <p:spPr bwMode="auto">
          <a:xfrm>
            <a:off x="4584631" y="1779909"/>
            <a:ext cx="1867314" cy="3384773"/>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s-xl"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Anuncios gráficos</a:t>
            </a:r>
            <a:endParaRPr kumimoji="0" lang="en-US" sz="1100" b="1" i="0" u="none" strike="noStrike" kern="1200" cap="none" spc="0" normalizeH="0" baseline="0" noProof="0" dirty="0">
              <a:ln>
                <a:noFill/>
              </a:ln>
              <a:solidFill>
                <a:schemeClr val="accent1"/>
              </a:solidFill>
              <a:effectLst/>
              <a:uLnTx/>
              <a:uFillTx/>
              <a:latin typeface="+mj-lt"/>
              <a:ea typeface="+mn-ea"/>
              <a:cs typeface="Microsoft Sans Serif" panose="020B0604020202020204" pitchFamily="34" charset="0"/>
            </a:endParaRPr>
          </a:p>
          <a:p>
            <a:pPr marL="171450" lvl="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Personali</a:t>
            </a:r>
            <a:r>
              <a:rPr lang="es-EC" sz="900" dirty="0" err="1">
                <a:cs typeface="Microsoft Sans Serif" panose="020B0604020202020204" pitchFamily="34" charset="0"/>
              </a:rPr>
              <a:t>za</a:t>
            </a:r>
            <a:r>
              <a:rPr lang="es-xl" sz="900" dirty="0">
                <a:cs typeface="Microsoft Sans Serif" panose="020B0604020202020204" pitchFamily="34" charset="0"/>
              </a:rPr>
              <a:t> los </a:t>
            </a:r>
            <a:r>
              <a:rPr lang="es-xl" sz="900" b="1" dirty="0">
                <a:cs typeface="Microsoft Sans Serif" panose="020B0604020202020204" pitchFamily="34" charset="0"/>
              </a:rPr>
              <a:t>anuncios </a:t>
            </a:r>
            <a:r>
              <a:rPr lang="es-EC" sz="900" dirty="0">
                <a:cs typeface="Microsoft Sans Serif" panose="020B0604020202020204" pitchFamily="34" charset="0"/>
              </a:rPr>
              <a:t>con tu </a:t>
            </a:r>
            <a:r>
              <a:rPr lang="es-xl" sz="900" dirty="0">
                <a:cs typeface="Microsoft Sans Serif" panose="020B0604020202020204" pitchFamily="34" charset="0"/>
              </a:rPr>
              <a:t>propia marca.</a:t>
            </a:r>
            <a:endParaRPr lang="en-US" sz="900" b="1" dirty="0">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Identifi</a:t>
            </a:r>
            <a:r>
              <a:rPr lang="es-EC" sz="900" b="1" dirty="0">
                <a:cs typeface="Microsoft Sans Serif" panose="020B0604020202020204" pitchFamily="34" charset="0"/>
              </a:rPr>
              <a:t>ca</a:t>
            </a:r>
            <a:r>
              <a:rPr lang="es-xl" sz="900" dirty="0">
                <a:cs typeface="Microsoft Sans Serif" panose="020B0604020202020204" pitchFamily="34" charset="0"/>
              </a:rPr>
              <a:t> </a:t>
            </a:r>
            <a:r>
              <a:rPr lang="es-xl" sz="900" b="1" dirty="0">
                <a:cs typeface="Microsoft Sans Serif" panose="020B0604020202020204" pitchFamily="34" charset="0"/>
              </a:rPr>
              <a:t>la red </a:t>
            </a:r>
            <a:r>
              <a:rPr lang="es-xl" sz="900" dirty="0">
                <a:cs typeface="Microsoft Sans Serif" panose="020B0604020202020204" pitchFamily="34" charset="0"/>
              </a:rPr>
              <a:t>publicitaria a través de la cual desea anunciarse (por ejemplo, Bing, Google, etc.) y si ejecutará una campaña de PPC más amplia </a:t>
            </a:r>
            <a:br>
              <a:rPr lang="en-US" sz="900" dirty="0">
                <a:cs typeface="Microsoft Sans Serif" panose="020B0604020202020204" pitchFamily="34" charset="0"/>
              </a:rPr>
            </a:br>
            <a:r>
              <a:rPr lang="es-xl" sz="900" dirty="0">
                <a:cs typeface="Microsoft Sans Serif" panose="020B0604020202020204" pitchFamily="34" charset="0"/>
              </a:rPr>
              <a:t>o una campaña más específica (mostrando sus anuncios </a:t>
            </a:r>
            <a:br>
              <a:rPr lang="en-US" sz="900" dirty="0">
                <a:cs typeface="Microsoft Sans Serif" panose="020B0604020202020204" pitchFamily="34" charset="0"/>
              </a:rPr>
            </a:br>
            <a:r>
              <a:rPr lang="es-xl" sz="900" dirty="0">
                <a:cs typeface="Microsoft Sans Serif" panose="020B0604020202020204" pitchFamily="34" charset="0"/>
              </a:rPr>
              <a:t>a visitantes anteriores </a:t>
            </a:r>
            <a:br>
              <a:rPr lang="en-US" sz="900" dirty="0">
                <a:cs typeface="Microsoft Sans Serif" panose="020B0604020202020204" pitchFamily="34" charset="0"/>
              </a:rPr>
            </a:br>
            <a:r>
              <a:rPr lang="es-xl" sz="900" dirty="0">
                <a:cs typeface="Microsoft Sans Serif" panose="020B0604020202020204" pitchFamily="34" charset="0"/>
              </a:rPr>
              <a:t>de su sitio web o personas </a:t>
            </a:r>
            <a:br>
              <a:rPr lang="en-US" sz="900" dirty="0">
                <a:cs typeface="Microsoft Sans Serif" panose="020B0604020202020204" pitchFamily="34" charset="0"/>
              </a:rPr>
            </a:br>
            <a:r>
              <a:rPr lang="es-xl" sz="900" dirty="0">
                <a:cs typeface="Microsoft Sans Serif" panose="020B0604020202020204" pitchFamily="34" charset="0"/>
              </a:rPr>
              <a:t>en una ubicación particular, </a:t>
            </a:r>
            <a:br>
              <a:rPr lang="en-US" sz="900" dirty="0">
                <a:cs typeface="Microsoft Sans Serif" panose="020B0604020202020204" pitchFamily="34" charset="0"/>
              </a:rPr>
            </a:br>
            <a:r>
              <a:rPr lang="es-xl" sz="900" dirty="0">
                <a:cs typeface="Microsoft Sans Serif" panose="020B0604020202020204" pitchFamily="34" charset="0"/>
              </a:rPr>
              <a:t>por ejemplo). </a:t>
            </a:r>
          </a:p>
          <a:p>
            <a:pPr marL="171450" indent="-171450">
              <a:lnSpc>
                <a:spcPct val="10700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Configur</a:t>
            </a:r>
            <a:r>
              <a:rPr lang="es-EC" sz="900" b="1" dirty="0">
                <a:cs typeface="Microsoft Sans Serif" panose="020B0604020202020204" pitchFamily="34" charset="0"/>
              </a:rPr>
              <a:t>a</a:t>
            </a:r>
            <a:r>
              <a:rPr lang="es-xl" sz="900" b="1" dirty="0">
                <a:cs typeface="Microsoft Sans Serif" panose="020B0604020202020204" pitchFamily="34" charset="0"/>
              </a:rPr>
              <a:t> los parámetros </a:t>
            </a:r>
            <a:br>
              <a:rPr lang="en-US" sz="900" b="1" dirty="0">
                <a:cs typeface="Microsoft Sans Serif" panose="020B0604020202020204" pitchFamily="34" charset="0"/>
              </a:rPr>
            </a:br>
            <a:r>
              <a:rPr lang="es-xl" sz="900" b="1" dirty="0">
                <a:cs typeface="Microsoft Sans Serif" panose="020B0604020202020204" pitchFamily="34" charset="0"/>
              </a:rPr>
              <a:t>de </a:t>
            </a:r>
            <a:r>
              <a:rPr lang="es-EC" sz="900" b="1" dirty="0">
                <a:cs typeface="Microsoft Sans Serif" panose="020B0604020202020204" pitchFamily="34" charset="0"/>
              </a:rPr>
              <a:t>t</a:t>
            </a:r>
            <a:r>
              <a:rPr lang="es-xl" sz="900" b="1" dirty="0">
                <a:cs typeface="Microsoft Sans Serif" panose="020B0604020202020204" pitchFamily="34" charset="0"/>
              </a:rPr>
              <a:t>u campaña, </a:t>
            </a:r>
            <a:r>
              <a:rPr lang="es-xl" sz="900" dirty="0">
                <a:cs typeface="Microsoft Sans Serif" panose="020B0604020202020204" pitchFamily="34" charset="0"/>
              </a:rPr>
              <a:t>incluido </a:t>
            </a:r>
            <a:br>
              <a:rPr lang="en-US" sz="900" dirty="0">
                <a:cs typeface="Microsoft Sans Serif" panose="020B0604020202020204" pitchFamily="34" charset="0"/>
              </a:rPr>
            </a:br>
            <a:r>
              <a:rPr lang="es-xl" sz="900" dirty="0">
                <a:cs typeface="Microsoft Sans Serif" panose="020B0604020202020204" pitchFamily="34" charset="0"/>
              </a:rPr>
              <a:t>el presupuesto y lance </a:t>
            </a:r>
            <a:br>
              <a:rPr lang="en-US" sz="900" dirty="0">
                <a:cs typeface="Microsoft Sans Serif" panose="020B0604020202020204" pitchFamily="34" charset="0"/>
              </a:rPr>
            </a:br>
            <a:r>
              <a:rPr lang="es-xl" sz="900" dirty="0">
                <a:cs typeface="Microsoft Sans Serif" panose="020B0604020202020204" pitchFamily="34" charset="0"/>
              </a:rPr>
              <a:t>su campaña. Supervi</a:t>
            </a:r>
            <a:r>
              <a:rPr lang="es-EC" sz="900" dirty="0" err="1">
                <a:cs typeface="Microsoft Sans Serif" panose="020B0604020202020204" pitchFamily="34" charset="0"/>
              </a:rPr>
              <a:t>za</a:t>
            </a:r>
            <a:r>
              <a:rPr lang="es-xl" sz="900" dirty="0">
                <a:cs typeface="Microsoft Sans Serif" panose="020B0604020202020204" pitchFamily="34" charset="0"/>
              </a:rPr>
              <a:t> </a:t>
            </a:r>
            <a:br>
              <a:rPr lang="en-US" sz="900" dirty="0">
                <a:cs typeface="Microsoft Sans Serif" panose="020B0604020202020204" pitchFamily="34" charset="0"/>
              </a:rPr>
            </a:br>
            <a:r>
              <a:rPr lang="es-xl" sz="900" dirty="0">
                <a:cs typeface="Microsoft Sans Serif" panose="020B0604020202020204" pitchFamily="34" charset="0"/>
              </a:rPr>
              <a:t>y optimi</a:t>
            </a:r>
            <a:r>
              <a:rPr lang="es-EC" sz="900" dirty="0" err="1">
                <a:cs typeface="Microsoft Sans Serif" panose="020B0604020202020204" pitchFamily="34" charset="0"/>
              </a:rPr>
              <a:t>za</a:t>
            </a:r>
            <a:r>
              <a:rPr lang="es-xl" sz="900" dirty="0">
                <a:cs typeface="Microsoft Sans Serif" panose="020B0604020202020204" pitchFamily="34" charset="0"/>
              </a:rPr>
              <a:t> </a:t>
            </a:r>
            <a:r>
              <a:rPr lang="es-EC" sz="900" dirty="0">
                <a:cs typeface="Microsoft Sans Serif" panose="020B0604020202020204" pitchFamily="34" charset="0"/>
              </a:rPr>
              <a:t>t</a:t>
            </a:r>
            <a:r>
              <a:rPr lang="es-xl" sz="900" dirty="0">
                <a:cs typeface="Microsoft Sans Serif" panose="020B0604020202020204" pitchFamily="34" charset="0"/>
              </a:rPr>
              <a:t>u enfoque/audiencia.</a:t>
            </a:r>
          </a:p>
        </p:txBody>
      </p:sp>
      <p:sp>
        <p:nvSpPr>
          <p:cNvPr id="7" name="Rectangle 6">
            <a:extLst>
              <a:ext uri="{FF2B5EF4-FFF2-40B4-BE49-F238E27FC236}">
                <a16:creationId xmlns:a16="http://schemas.microsoft.com/office/drawing/2014/main" id="{5D21976B-ADD7-82C1-3863-716BB79FFADC}"/>
              </a:ext>
            </a:extLst>
          </p:cNvPr>
          <p:cNvSpPr/>
          <p:nvPr/>
        </p:nvSpPr>
        <p:spPr bwMode="auto">
          <a:xfrm>
            <a:off x="6609075" y="1770077"/>
            <a:ext cx="1775506" cy="4965398"/>
          </a:xfrm>
          <a:prstGeom prst="rect">
            <a:avLst/>
          </a:prstGeom>
          <a:noFill/>
        </p:spPr>
        <p:txBody>
          <a:bodyPr wrap="square" lIns="0" tIns="0" rIns="91440" bIns="0" rtlCol="0">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s-xl" sz="1600" b="1" i="0" u="none" strike="noStrike" kern="1200" cap="none" spc="0" normalizeH="0" baseline="0" noProof="0" dirty="0">
                <a:ln>
                  <a:noFill/>
                </a:ln>
                <a:solidFill>
                  <a:schemeClr val="accent1">
                    <a:lumMod val="75000"/>
                  </a:schemeClr>
                </a:solidFill>
                <a:effectLst/>
                <a:uLnTx/>
                <a:uFillTx/>
                <a:latin typeface="+mj-lt"/>
                <a:ea typeface="Inter Medium" panose="02000603000000020004" pitchFamily="50" charset="0"/>
                <a:cs typeface="Inter Medium" panose="02000603000000020004" pitchFamily="50" charset="0"/>
              </a:rPr>
              <a:t>Adquisición</a:t>
            </a:r>
            <a:r>
              <a:rPr kumimoji="0" lang="es-xl" sz="1600" b="1" i="0" u="none" strike="noStrike" kern="1200" cap="none" spc="0" normalizeH="0" baseline="0" noProof="0" dirty="0">
                <a:ln>
                  <a:noFill/>
                </a:ln>
                <a:solidFill>
                  <a:schemeClr val="accent1"/>
                </a:solidFill>
                <a:effectLst/>
                <a:uLnTx/>
                <a:uFillTx/>
                <a:latin typeface="+mj-lt"/>
                <a:ea typeface="Inter Medium" panose="02000603000000020004" pitchFamily="50" charset="0"/>
                <a:cs typeface="Inter Medium" panose="02000603000000020004" pitchFamily="50" charset="0"/>
              </a:rPr>
              <a:t> </a:t>
            </a:r>
          </a:p>
          <a:p>
            <a:pPr marL="17145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Personali</a:t>
            </a:r>
            <a:r>
              <a:rPr lang="es-EC" sz="900" dirty="0" err="1">
                <a:cs typeface="Microsoft Sans Serif" panose="020B0604020202020204" pitchFamily="34" charset="0"/>
              </a:rPr>
              <a:t>za</a:t>
            </a:r>
            <a:r>
              <a:rPr lang="es-xl" sz="900" dirty="0">
                <a:cs typeface="Microsoft Sans Serif" panose="020B0604020202020204" pitchFamily="34" charset="0"/>
              </a:rPr>
              <a:t> </a:t>
            </a:r>
            <a:r>
              <a:rPr lang="es-EC" sz="900" dirty="0">
                <a:cs typeface="Microsoft Sans Serif" panose="020B0604020202020204" pitchFamily="34" charset="0"/>
              </a:rPr>
              <a:t>t</a:t>
            </a:r>
            <a:r>
              <a:rPr lang="es-xl" sz="900" dirty="0">
                <a:cs typeface="Microsoft Sans Serif" panose="020B0604020202020204" pitchFamily="34" charset="0"/>
              </a:rPr>
              <a:t>u</a:t>
            </a:r>
            <a:r>
              <a:rPr lang="es-EC" sz="900" dirty="0">
                <a:cs typeface="Microsoft Sans Serif" panose="020B0604020202020204" pitchFamily="34" charset="0"/>
              </a:rPr>
              <a:t>s</a:t>
            </a:r>
            <a:r>
              <a:rPr lang="es-xl" sz="900" dirty="0">
                <a:cs typeface="Microsoft Sans Serif" panose="020B0604020202020204" pitchFamily="34" charset="0"/>
              </a:rPr>
              <a:t> </a:t>
            </a:r>
            <a:r>
              <a:rPr lang="es-xl" sz="900" b="1" dirty="0">
                <a:cs typeface="Microsoft Sans Serif" panose="020B0604020202020204" pitchFamily="34" charset="0"/>
              </a:rPr>
              <a:t>recurso</a:t>
            </a:r>
            <a:r>
              <a:rPr lang="es-EC" sz="900" b="1" dirty="0">
                <a:cs typeface="Microsoft Sans Serif" panose="020B0604020202020204" pitchFamily="34" charset="0"/>
              </a:rPr>
              <a:t>s</a:t>
            </a:r>
            <a:r>
              <a:rPr lang="es-xl" sz="900" dirty="0">
                <a:cs typeface="Microsoft Sans Serif" panose="020B0604020202020204" pitchFamily="34" charset="0"/>
              </a:rPr>
              <a:t> de la campaña </a:t>
            </a:r>
            <a:br>
              <a:rPr lang="en-US" sz="900" dirty="0">
                <a:cs typeface="Microsoft Sans Serif" panose="020B0604020202020204" pitchFamily="34" charset="0"/>
              </a:rPr>
            </a:br>
            <a:r>
              <a:rPr lang="es-xl" sz="900" dirty="0">
                <a:cs typeface="Microsoft Sans Serif" panose="020B0604020202020204" pitchFamily="34" charset="0"/>
              </a:rPr>
              <a:t>al incorporar </a:t>
            </a:r>
            <a:r>
              <a:rPr lang="es-EC" sz="900" dirty="0">
                <a:cs typeface="Microsoft Sans Serif" panose="020B0604020202020204" pitchFamily="34" charset="0"/>
              </a:rPr>
              <a:t>t</a:t>
            </a:r>
            <a:r>
              <a:rPr lang="es-xl" sz="900" dirty="0">
                <a:cs typeface="Microsoft Sans Serif" panose="020B0604020202020204" pitchFamily="34" charset="0"/>
              </a:rPr>
              <a:t>u CTA.</a:t>
            </a:r>
          </a:p>
          <a:p>
            <a:pPr marL="171450" indent="-171450">
              <a:lnSpc>
                <a:spcPct val="10700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Aloj</a:t>
            </a:r>
            <a:r>
              <a:rPr lang="es-EC" sz="900" b="1" dirty="0">
                <a:cs typeface="Microsoft Sans Serif" panose="020B0604020202020204" pitchFamily="34" charset="0"/>
              </a:rPr>
              <a:t>a</a:t>
            </a:r>
            <a:r>
              <a:rPr lang="es-xl" sz="900" b="1" dirty="0">
                <a:cs typeface="Microsoft Sans Serif" panose="020B0604020202020204" pitchFamily="34" charset="0"/>
              </a:rPr>
              <a:t> </a:t>
            </a:r>
            <a:r>
              <a:rPr lang="es-EC" sz="900" b="1" dirty="0">
                <a:cs typeface="Microsoft Sans Serif" panose="020B0604020202020204" pitchFamily="34" charset="0"/>
              </a:rPr>
              <a:t>t</a:t>
            </a:r>
            <a:r>
              <a:rPr lang="es-xl" sz="900" b="1" dirty="0">
                <a:cs typeface="Microsoft Sans Serif" panose="020B0604020202020204" pitchFamily="34" charset="0"/>
              </a:rPr>
              <a:t>u</a:t>
            </a:r>
            <a:r>
              <a:rPr lang="es-EC" sz="900" b="1" dirty="0">
                <a:cs typeface="Microsoft Sans Serif" panose="020B0604020202020204" pitchFamily="34" charset="0"/>
              </a:rPr>
              <a:t>s</a:t>
            </a:r>
            <a:r>
              <a:rPr lang="es-xl" sz="900" b="1" dirty="0">
                <a:cs typeface="Microsoft Sans Serif" panose="020B0604020202020204" pitchFamily="34" charset="0"/>
              </a:rPr>
              <a:t> activo</a:t>
            </a:r>
            <a:r>
              <a:rPr lang="es-EC" sz="900" b="1" dirty="0">
                <a:cs typeface="Microsoft Sans Serif" panose="020B0604020202020204" pitchFamily="34" charset="0"/>
              </a:rPr>
              <a:t>s</a:t>
            </a:r>
            <a:r>
              <a:rPr lang="es-xl" sz="900" b="1" dirty="0">
                <a:cs typeface="Microsoft Sans Serif" panose="020B0604020202020204" pitchFamily="34" charset="0"/>
              </a:rPr>
              <a:t> </a:t>
            </a:r>
            <a:r>
              <a:rPr lang="es-xl" sz="900" dirty="0">
                <a:cs typeface="Microsoft Sans Serif" panose="020B0604020202020204" pitchFamily="34" charset="0"/>
              </a:rPr>
              <a:t>en </a:t>
            </a:r>
            <a:r>
              <a:rPr lang="es-EC" sz="900" dirty="0">
                <a:cs typeface="Microsoft Sans Serif" panose="020B0604020202020204" pitchFamily="34" charset="0"/>
              </a:rPr>
              <a:t>t</a:t>
            </a:r>
            <a:r>
              <a:rPr lang="es-xl" sz="900" dirty="0">
                <a:cs typeface="Microsoft Sans Serif" panose="020B0604020202020204" pitchFamily="34" charset="0"/>
              </a:rPr>
              <a:t>u dominio web, creando </a:t>
            </a:r>
            <a:br>
              <a:rPr lang="en-US" sz="900" dirty="0">
                <a:cs typeface="Microsoft Sans Serif" panose="020B0604020202020204" pitchFamily="34" charset="0"/>
              </a:rPr>
            </a:br>
            <a:r>
              <a:rPr lang="es-xl" sz="900" dirty="0">
                <a:cs typeface="Microsoft Sans Serif" panose="020B0604020202020204" pitchFamily="34" charset="0"/>
              </a:rPr>
              <a:t>un </a:t>
            </a:r>
            <a:r>
              <a:rPr lang="es-EC" sz="900" b="1" dirty="0" err="1">
                <a:cs typeface="Microsoft Sans Serif" panose="020B0604020202020204" pitchFamily="34" charset="0"/>
              </a:rPr>
              <a:t>landing</a:t>
            </a:r>
            <a:r>
              <a:rPr lang="es-EC" sz="900" b="1" dirty="0">
                <a:cs typeface="Microsoft Sans Serif" panose="020B0604020202020204" pitchFamily="34" charset="0"/>
              </a:rPr>
              <a:t> page</a:t>
            </a:r>
            <a:r>
              <a:rPr lang="en-US" sz="900" b="1" dirty="0">
                <a:cs typeface="Microsoft Sans Serif" panose="020B0604020202020204" pitchFamily="34" charset="0"/>
              </a:rPr>
              <a:t> </a:t>
            </a:r>
            <a:r>
              <a:rPr lang="es-xl" sz="900" dirty="0">
                <a:cs typeface="Microsoft Sans Serif" panose="020B0604020202020204" pitchFamily="34" charset="0"/>
              </a:rPr>
              <a:t>(que requiere que los clientes potenciales ingresen los datos de contacto para acceder al activo) para ayudar en la recopilación de clientes potenciales. </a:t>
            </a:r>
          </a:p>
          <a:p>
            <a:pPr marL="17145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Determin</a:t>
            </a:r>
            <a:r>
              <a:rPr lang="es-EC" sz="900" dirty="0">
                <a:cs typeface="Microsoft Sans Serif" panose="020B0604020202020204" pitchFamily="34" charset="0"/>
              </a:rPr>
              <a:t>a</a:t>
            </a:r>
            <a:r>
              <a:rPr lang="es-xl" sz="900" dirty="0">
                <a:cs typeface="Microsoft Sans Serif" panose="020B0604020202020204" pitchFamily="34" charset="0"/>
              </a:rPr>
              <a:t> </a:t>
            </a:r>
            <a:r>
              <a:rPr lang="es-xl" sz="900" b="1" dirty="0">
                <a:cs typeface="Microsoft Sans Serif" panose="020B0604020202020204" pitchFamily="34" charset="0"/>
              </a:rPr>
              <a:t>los requisitos </a:t>
            </a:r>
            <a:br>
              <a:rPr lang="en-US" sz="900" b="1" dirty="0">
                <a:cs typeface="Microsoft Sans Serif" panose="020B0604020202020204" pitchFamily="34" charset="0"/>
              </a:rPr>
            </a:br>
            <a:r>
              <a:rPr lang="es-xl" sz="900" b="1" dirty="0">
                <a:cs typeface="Microsoft Sans Serif" panose="020B0604020202020204" pitchFamily="34" charset="0"/>
              </a:rPr>
              <a:t>del formulario de captura de clientes potenciales</a:t>
            </a:r>
            <a:r>
              <a:rPr lang="es-xl" sz="900" dirty="0">
                <a:cs typeface="Microsoft Sans Serif" panose="020B0604020202020204" pitchFamily="34" charset="0"/>
              </a:rPr>
              <a:t> que se alinean con </a:t>
            </a:r>
            <a:r>
              <a:rPr lang="es-EC" sz="900" dirty="0">
                <a:cs typeface="Microsoft Sans Serif" panose="020B0604020202020204" pitchFamily="34" charset="0"/>
              </a:rPr>
              <a:t>t</a:t>
            </a:r>
            <a:r>
              <a:rPr lang="es-xl" sz="900" dirty="0">
                <a:cs typeface="Microsoft Sans Serif" panose="020B0604020202020204" pitchFamily="34" charset="0"/>
              </a:rPr>
              <a:t>u estructura de CRM y minimi</a:t>
            </a:r>
            <a:r>
              <a:rPr lang="es-EC" sz="900" dirty="0" err="1">
                <a:cs typeface="Microsoft Sans Serif" panose="020B0604020202020204" pitchFamily="34" charset="0"/>
              </a:rPr>
              <a:t>za</a:t>
            </a:r>
            <a:r>
              <a:rPr lang="es-xl" sz="900" dirty="0">
                <a:cs typeface="Microsoft Sans Serif" panose="020B0604020202020204" pitchFamily="34" charset="0"/>
              </a:rPr>
              <a:t> los campos obligatorios para evitar el abandono.</a:t>
            </a:r>
          </a:p>
          <a:p>
            <a:pPr marL="171450" lvl="0" indent="-171450">
              <a:lnSpc>
                <a:spcPct val="10700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Actuali</a:t>
            </a:r>
            <a:r>
              <a:rPr lang="es-EC" sz="900" b="1" dirty="0" err="1">
                <a:cs typeface="Microsoft Sans Serif" panose="020B0604020202020204" pitchFamily="34" charset="0"/>
              </a:rPr>
              <a:t>za</a:t>
            </a:r>
            <a:r>
              <a:rPr lang="es-xl" sz="900" b="1" dirty="0">
                <a:cs typeface="Microsoft Sans Serif" panose="020B0604020202020204" pitchFamily="34" charset="0"/>
              </a:rPr>
              <a:t> los recursos promocionales con </a:t>
            </a:r>
            <a:br>
              <a:rPr lang="en-US" sz="900" b="1" dirty="0">
                <a:cs typeface="Microsoft Sans Serif" panose="020B0604020202020204" pitchFamily="34" charset="0"/>
              </a:rPr>
            </a:br>
            <a:r>
              <a:rPr lang="es-xl" sz="900" b="1" dirty="0">
                <a:cs typeface="Microsoft Sans Serif" panose="020B0604020202020204" pitchFamily="34" charset="0"/>
              </a:rPr>
              <a:t>el enlace correcto </a:t>
            </a:r>
            <a:br>
              <a:rPr lang="en-US" sz="900" b="1" dirty="0">
                <a:cs typeface="Microsoft Sans Serif" panose="020B0604020202020204" pitchFamily="34" charset="0"/>
              </a:rPr>
            </a:br>
            <a:r>
              <a:rPr lang="es-xl" sz="900" dirty="0">
                <a:cs typeface="Microsoft Sans Serif" panose="020B0604020202020204" pitchFamily="34" charset="0"/>
              </a:rPr>
              <a:t>a </a:t>
            </a:r>
            <a:r>
              <a:rPr lang="es-EC" sz="900" dirty="0">
                <a:cs typeface="Microsoft Sans Serif" panose="020B0604020202020204" pitchFamily="34" charset="0"/>
              </a:rPr>
              <a:t>t</a:t>
            </a:r>
            <a:r>
              <a:rPr lang="es-xl" sz="900" dirty="0">
                <a:cs typeface="Microsoft Sans Serif" panose="020B0604020202020204" pitchFamily="34" charset="0"/>
              </a:rPr>
              <a:t>u página de destino alojada.</a:t>
            </a:r>
            <a:r>
              <a:rPr lang="es-EC" sz="900" dirty="0">
                <a:cs typeface="Microsoft Sans Serif" panose="020B0604020202020204" pitchFamily="34" charset="0"/>
              </a:rPr>
              <a:t> Las redes sociales hoy también incluyen formularios de captura de información. </a:t>
            </a:r>
            <a:endParaRPr lang="es-xl" sz="900" dirty="0">
              <a:cs typeface="Microsoft Sans Serif" panose="020B0604020202020204" pitchFamily="34" charset="0"/>
            </a:endParaRPr>
          </a:p>
          <a:p>
            <a:pPr marL="171450" lvl="0" indent="-171450">
              <a:lnSpc>
                <a:spcPct val="95000"/>
              </a:lnSpc>
              <a:spcAft>
                <a:spcPts val="900"/>
              </a:spcAft>
              <a:buFont typeface="Wingdings" pitchFamily="2" charset="2"/>
              <a:buChar char="q"/>
              <a:defRPr/>
            </a:pPr>
            <a:endParaRPr lang="en-US" sz="1050" dirty="0">
              <a:cs typeface="Microsoft Sans Serif" panose="020B0604020202020204" pitchFamily="34" charset="0"/>
            </a:endParaRPr>
          </a:p>
        </p:txBody>
      </p:sp>
      <p:sp>
        <p:nvSpPr>
          <p:cNvPr id="8" name="Rectangle 7">
            <a:extLst>
              <a:ext uri="{FF2B5EF4-FFF2-40B4-BE49-F238E27FC236}">
                <a16:creationId xmlns:a16="http://schemas.microsoft.com/office/drawing/2014/main" id="{8AE06A3F-1A1B-674A-1E05-632B3B6B724E}"/>
              </a:ext>
            </a:extLst>
          </p:cNvPr>
          <p:cNvSpPr/>
          <p:nvPr/>
        </p:nvSpPr>
        <p:spPr bwMode="auto">
          <a:xfrm>
            <a:off x="8384580" y="1770077"/>
            <a:ext cx="1765260" cy="3545714"/>
          </a:xfrm>
          <a:prstGeom prst="rect">
            <a:avLst/>
          </a:prstGeom>
          <a:noFill/>
        </p:spPr>
        <p:txBody>
          <a:bodyPr wrap="square" lIns="0" tIns="0" rIns="91440" bIns="0" rtlCol="0">
            <a:spAutoFit/>
          </a:bodyPr>
          <a:lstStyle/>
          <a:p>
            <a:pPr marL="0" marR="0" lvl="0" indent="0" algn="l" defTabSz="914400" rtl="0" eaLnBrk="1" fontAlgn="auto" latinLnBrk="0" hangingPunct="1">
              <a:spcBef>
                <a:spcPts val="0"/>
              </a:spcBef>
              <a:spcAft>
                <a:spcPts val="900"/>
              </a:spcAft>
              <a:buClrTx/>
              <a:buSzTx/>
              <a:buFontTx/>
              <a:buNone/>
              <a:tabLst/>
              <a:defRPr/>
            </a:pPr>
            <a:r>
              <a:rPr kumimoji="0" lang="es-xl" sz="1600" b="1" i="0" u="none" strike="noStrike" kern="1200" cap="none" spc="0" normalizeH="0" baseline="0" noProof="0" dirty="0">
                <a:ln>
                  <a:noFill/>
                </a:ln>
                <a:solidFill>
                  <a:schemeClr val="accent2">
                    <a:lumMod val="75000"/>
                  </a:schemeClr>
                </a:solidFill>
                <a:effectLst/>
                <a:uLnTx/>
                <a:uFillTx/>
                <a:latin typeface="+mj-lt"/>
                <a:ea typeface="Inter Medium" panose="02000603000000020004" pitchFamily="50" charset="0"/>
                <a:cs typeface="Inter Medium" panose="02000603000000020004" pitchFamily="50" charset="0"/>
              </a:rPr>
              <a:t>Fortalecimiento</a:t>
            </a:r>
            <a:endParaRPr kumimoji="0" lang="en-US" sz="1100" b="1" i="0" u="none" strike="noStrike" kern="1200" cap="none" spc="0" normalizeH="0" baseline="0" noProof="0" dirty="0">
              <a:ln>
                <a:noFill/>
              </a:ln>
              <a:solidFill>
                <a:schemeClr val="accent2">
                  <a:lumMod val="75000"/>
                </a:schemeClr>
              </a:solidFill>
              <a:effectLst/>
              <a:uLnTx/>
              <a:uFillTx/>
              <a:latin typeface="+mj-lt"/>
              <a:ea typeface="Inter Medium" panose="02000603000000020004" pitchFamily="50" charset="0"/>
              <a:cs typeface="Inter Medium" panose="02000603000000020004" pitchFamily="50" charset="0"/>
            </a:endParaRPr>
          </a:p>
          <a:p>
            <a:pPr marL="171450" lvl="0" indent="-171450">
              <a:lnSpc>
                <a:spcPts val="105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Personalice los archivos </a:t>
            </a:r>
            <a:br>
              <a:rPr lang="en-US" sz="900" b="1" dirty="0">
                <a:cs typeface="Microsoft Sans Serif" panose="020B0604020202020204" pitchFamily="34" charset="0"/>
              </a:rPr>
            </a:br>
            <a:r>
              <a:rPr lang="es-xl" sz="900" b="1" dirty="0">
                <a:cs typeface="Microsoft Sans Serif" panose="020B0604020202020204" pitchFamily="34" charset="0"/>
              </a:rPr>
              <a:t>de fortalecimiento </a:t>
            </a:r>
            <a:br>
              <a:rPr lang="en-US" sz="900" b="1" dirty="0">
                <a:cs typeface="Microsoft Sans Serif" panose="020B0604020202020204" pitchFamily="34" charset="0"/>
              </a:rPr>
            </a:br>
            <a:r>
              <a:rPr lang="es-xl" sz="900" b="1" dirty="0">
                <a:cs typeface="Microsoft Sans Serif" panose="020B0604020202020204" pitchFamily="34" charset="0"/>
              </a:rPr>
              <a:t>de correo electrónico </a:t>
            </a:r>
            <a:r>
              <a:rPr lang="es-xl" sz="900" dirty="0">
                <a:cs typeface="Microsoft Sans Serif" panose="020B0604020202020204" pitchFamily="34" charset="0"/>
              </a:rPr>
              <a:t>con  detalles de </a:t>
            </a:r>
            <a:r>
              <a:rPr lang="es-EC" sz="900" dirty="0">
                <a:cs typeface="Microsoft Sans Serif" panose="020B0604020202020204" pitchFamily="34" charset="0"/>
              </a:rPr>
              <a:t>tu</a:t>
            </a:r>
            <a:r>
              <a:rPr lang="es-xl" sz="900" dirty="0">
                <a:cs typeface="Microsoft Sans Serif" panose="020B0604020202020204" pitchFamily="34" charset="0"/>
              </a:rPr>
              <a:t> solución, </a:t>
            </a:r>
            <a:r>
              <a:rPr lang="en-US" sz="900" dirty="0">
                <a:cs typeface="Microsoft Sans Serif" panose="020B0604020202020204" pitchFamily="34" charset="0"/>
              </a:rPr>
              <a:t> </a:t>
            </a:r>
            <a:r>
              <a:rPr lang="es-xl" sz="900" dirty="0">
                <a:cs typeface="Microsoft Sans Serif" panose="020B0604020202020204" pitchFamily="34" charset="0"/>
              </a:rPr>
              <a:t>información de contacto, </a:t>
            </a:r>
            <a:br>
              <a:rPr lang="en-US" sz="900" dirty="0">
                <a:cs typeface="Microsoft Sans Serif" panose="020B0604020202020204" pitchFamily="34" charset="0"/>
              </a:rPr>
            </a:br>
            <a:r>
              <a:rPr lang="es-EC" sz="900" dirty="0">
                <a:cs typeface="Microsoft Sans Serif" panose="020B0604020202020204" pitchFamily="34" charset="0"/>
              </a:rPr>
              <a:t>y la </a:t>
            </a:r>
            <a:r>
              <a:rPr lang="es-xl" sz="900" dirty="0">
                <a:cs typeface="Microsoft Sans Serif" panose="020B0604020202020204" pitchFamily="34" charset="0"/>
              </a:rPr>
              <a:t>información de privacidad y los vínculos. </a:t>
            </a:r>
          </a:p>
          <a:p>
            <a:pPr marL="171450" lvl="0" indent="-171450">
              <a:lnSpc>
                <a:spcPts val="1050"/>
              </a:lnSpc>
              <a:spcAft>
                <a:spcPts val="900"/>
              </a:spcAft>
              <a:buSzPct val="135000"/>
              <a:buFont typeface="Apple Symbols" panose="02000000000000000000" pitchFamily="2" charset="-79"/>
              <a:buChar char="☐"/>
              <a:defRPr/>
            </a:pPr>
            <a:r>
              <a:rPr lang="es-xl" sz="900" b="1" dirty="0">
                <a:cs typeface="Microsoft Sans Serif" panose="020B0604020202020204" pitchFamily="34" charset="0"/>
              </a:rPr>
              <a:t>Personali</a:t>
            </a:r>
            <a:r>
              <a:rPr lang="es-EC" sz="900" b="1" dirty="0" err="1">
                <a:cs typeface="Microsoft Sans Serif" panose="020B0604020202020204" pitchFamily="34" charset="0"/>
              </a:rPr>
              <a:t>za</a:t>
            </a:r>
            <a:r>
              <a:rPr lang="es-xl" sz="900" b="1" dirty="0">
                <a:cs typeface="Microsoft Sans Serif" panose="020B0604020202020204" pitchFamily="34" charset="0"/>
              </a:rPr>
              <a:t> los </a:t>
            </a:r>
            <a:r>
              <a:rPr lang="es-EC" sz="900" b="1" dirty="0">
                <a:cs typeface="Microsoft Sans Serif" panose="020B0604020202020204" pitchFamily="34" charset="0"/>
              </a:rPr>
              <a:t>recursos</a:t>
            </a:r>
            <a:r>
              <a:rPr lang="es-xl" sz="900" b="1" dirty="0">
                <a:cs typeface="Microsoft Sans Serif" panose="020B0604020202020204" pitchFamily="34" charset="0"/>
              </a:rPr>
              <a:t> en los correos electrónicos (infografías, </a:t>
            </a:r>
            <a:r>
              <a:rPr lang="es-EC" sz="900" b="1" dirty="0">
                <a:cs typeface="Microsoft Sans Serif" panose="020B0604020202020204" pitchFamily="34" charset="0"/>
              </a:rPr>
              <a:t>folletos)</a:t>
            </a:r>
            <a:r>
              <a:rPr lang="es-xl" sz="900" b="1" dirty="0">
                <a:cs typeface="Microsoft Sans Serif" panose="020B0604020202020204" pitchFamily="34" charset="0"/>
              </a:rPr>
              <a:t> </a:t>
            </a:r>
            <a:r>
              <a:rPr lang="es-xl" sz="900" dirty="0">
                <a:cs typeface="Microsoft Sans Serif" panose="020B0604020202020204" pitchFamily="34" charset="0"/>
              </a:rPr>
              <a:t>siguiendo las instrucciones</a:t>
            </a:r>
            <a:r>
              <a:rPr lang="es-xl" sz="900" b="1" dirty="0">
                <a:cs typeface="Microsoft Sans Serif" panose="020B0604020202020204" pitchFamily="34" charset="0"/>
              </a:rPr>
              <a:t> </a:t>
            </a:r>
            <a:br>
              <a:rPr lang="en-US" sz="900" b="1" dirty="0">
                <a:cs typeface="Microsoft Sans Serif" panose="020B0604020202020204" pitchFamily="34" charset="0"/>
              </a:rPr>
            </a:br>
            <a:r>
              <a:rPr lang="es-xl" sz="900" dirty="0">
                <a:cs typeface="Microsoft Sans Serif" panose="020B0604020202020204" pitchFamily="34" charset="0"/>
              </a:rPr>
              <a:t>de cada documento.</a:t>
            </a:r>
          </a:p>
          <a:p>
            <a:pPr marL="171450" lvl="0" indent="-171450">
              <a:lnSpc>
                <a:spcPts val="1050"/>
              </a:lnSpc>
              <a:spcAft>
                <a:spcPts val="900"/>
              </a:spcAft>
              <a:buSzPct val="135000"/>
              <a:buFont typeface="Apple Symbols" panose="02000000000000000000" pitchFamily="2" charset="-79"/>
              <a:buChar char="☐"/>
              <a:defRPr/>
            </a:pPr>
            <a:r>
              <a:rPr lang="es-EC" sz="900" dirty="0">
                <a:cs typeface="Microsoft Sans Serif" panose="020B0604020202020204" pitchFamily="34" charset="0"/>
              </a:rPr>
              <a:t>Envía</a:t>
            </a:r>
            <a:r>
              <a:rPr lang="es-xl" sz="900" dirty="0">
                <a:cs typeface="Microsoft Sans Serif" panose="020B0604020202020204" pitchFamily="34" charset="0"/>
              </a:rPr>
              <a:t> los correos electrónicos </a:t>
            </a:r>
            <a:r>
              <a:rPr lang="es-EC" sz="900" dirty="0">
                <a:cs typeface="Microsoft Sans Serif" panose="020B0604020202020204" pitchFamily="34" charset="0"/>
              </a:rPr>
              <a:t>a través de un</a:t>
            </a:r>
            <a:r>
              <a:rPr lang="es-xl" sz="900" dirty="0">
                <a:cs typeface="Microsoft Sans Serif" panose="020B0604020202020204" pitchFamily="34" charset="0"/>
              </a:rPr>
              <a:t> sistema </a:t>
            </a:r>
            <a:br>
              <a:rPr lang="en-US" sz="900" dirty="0">
                <a:cs typeface="Microsoft Sans Serif" panose="020B0604020202020204" pitchFamily="34" charset="0"/>
              </a:rPr>
            </a:br>
            <a:r>
              <a:rPr lang="es-xl" sz="900" dirty="0">
                <a:cs typeface="Microsoft Sans Serif" panose="020B0604020202020204" pitchFamily="34" charset="0"/>
              </a:rPr>
              <a:t>de automatización </a:t>
            </a:r>
            <a:br>
              <a:rPr lang="en-US" sz="900" dirty="0">
                <a:cs typeface="Microsoft Sans Serif" panose="020B0604020202020204" pitchFamily="34" charset="0"/>
              </a:rPr>
            </a:br>
            <a:r>
              <a:rPr lang="es-xl" sz="900" dirty="0">
                <a:cs typeface="Microsoft Sans Serif" panose="020B0604020202020204" pitchFamily="34" charset="0"/>
              </a:rPr>
              <a:t>de marketing y cre</a:t>
            </a:r>
            <a:r>
              <a:rPr lang="es-EC" sz="900" dirty="0">
                <a:cs typeface="Microsoft Sans Serif" panose="020B0604020202020204" pitchFamily="34" charset="0"/>
              </a:rPr>
              <a:t>a</a:t>
            </a:r>
            <a:r>
              <a:rPr lang="es-xl" sz="900" dirty="0">
                <a:cs typeface="Microsoft Sans Serif" panose="020B0604020202020204" pitchFamily="34" charset="0"/>
              </a:rPr>
              <a:t> </a:t>
            </a:r>
            <a:br>
              <a:rPr lang="en-US" sz="900" dirty="0">
                <a:cs typeface="Microsoft Sans Serif" panose="020B0604020202020204" pitchFamily="34" charset="0"/>
              </a:rPr>
            </a:br>
            <a:r>
              <a:rPr lang="es-xl" sz="900" dirty="0">
                <a:cs typeface="Microsoft Sans Serif" panose="020B0604020202020204" pitchFamily="34" charset="0"/>
              </a:rPr>
              <a:t>una puntuación de clientes potenciales para calificar </a:t>
            </a:r>
            <a:br>
              <a:rPr lang="en-US" sz="900" dirty="0">
                <a:cs typeface="Microsoft Sans Serif" panose="020B0604020202020204" pitchFamily="34" charset="0"/>
              </a:rPr>
            </a:br>
            <a:r>
              <a:rPr lang="es-xl" sz="900" b="1" dirty="0">
                <a:cs typeface="Microsoft Sans Serif" panose="020B0604020202020204" pitchFamily="34" charset="0"/>
              </a:rPr>
              <a:t>a los clientes potenciales </a:t>
            </a:r>
            <a:br>
              <a:rPr lang="en-US" sz="900" b="1" dirty="0">
                <a:cs typeface="Microsoft Sans Serif" panose="020B0604020202020204" pitchFamily="34" charset="0"/>
              </a:rPr>
            </a:br>
            <a:r>
              <a:rPr lang="es-xl" sz="900" b="1" dirty="0">
                <a:cs typeface="Microsoft Sans Serif" panose="020B0604020202020204" pitchFamily="34" charset="0"/>
              </a:rPr>
              <a:t>para el seguimiento </a:t>
            </a:r>
            <a:br>
              <a:rPr lang="en-US" sz="900" b="1" dirty="0">
                <a:cs typeface="Microsoft Sans Serif" panose="020B0604020202020204" pitchFamily="34" charset="0"/>
              </a:rPr>
            </a:br>
            <a:r>
              <a:rPr lang="es-xl" sz="900" b="1" dirty="0">
                <a:cs typeface="Microsoft Sans Serif" panose="020B0604020202020204" pitchFamily="34" charset="0"/>
              </a:rPr>
              <a:t>de ventas</a:t>
            </a:r>
            <a:r>
              <a:rPr lang="es-xl" sz="900" dirty="0">
                <a:cs typeface="Microsoft Sans Serif" panose="020B0604020202020204" pitchFamily="34" charset="0"/>
              </a:rPr>
              <a:t>.</a:t>
            </a:r>
          </a:p>
        </p:txBody>
      </p:sp>
      <p:sp>
        <p:nvSpPr>
          <p:cNvPr id="6" name="Rectangle 5">
            <a:extLst>
              <a:ext uri="{FF2B5EF4-FFF2-40B4-BE49-F238E27FC236}">
                <a16:creationId xmlns:a16="http://schemas.microsoft.com/office/drawing/2014/main" id="{4BC17858-4155-0420-C0E4-BBD13D51595D}"/>
              </a:ext>
            </a:extLst>
          </p:cNvPr>
          <p:cNvSpPr/>
          <p:nvPr/>
        </p:nvSpPr>
        <p:spPr bwMode="auto">
          <a:xfrm>
            <a:off x="10080885" y="1770077"/>
            <a:ext cx="2269611" cy="1902957"/>
          </a:xfrm>
          <a:prstGeom prst="rect">
            <a:avLst/>
          </a:prstGeom>
          <a:noFill/>
        </p:spPr>
        <p:txBody>
          <a:bodyPr wrap="square" lIns="0" tIns="0" rIns="91440" bIns="0" rtlCol="0" anchor="t">
            <a:spAutoFit/>
          </a:bodyPr>
          <a:lstStyle/>
          <a:p>
            <a:pPr marL="0" marR="0" lvl="0" indent="0" algn="l" defTabSz="914400" rtl="0" eaLnBrk="1" fontAlgn="auto" latinLnBrk="0" hangingPunct="1">
              <a:lnSpc>
                <a:spcPct val="95000"/>
              </a:lnSpc>
              <a:spcBef>
                <a:spcPts val="0"/>
              </a:spcBef>
              <a:spcAft>
                <a:spcPts val="900"/>
              </a:spcAft>
              <a:buClrTx/>
              <a:buSzTx/>
              <a:buFontTx/>
              <a:buNone/>
              <a:tabLst/>
              <a:defRPr/>
            </a:pPr>
            <a:r>
              <a:rPr kumimoji="0" lang="es-xl" sz="1600" b="1" i="0" u="none" strike="noStrike" kern="1200" cap="none" spc="-50" normalizeH="0" noProof="0" dirty="0">
                <a:ln>
                  <a:noFill/>
                </a:ln>
                <a:solidFill>
                  <a:schemeClr val="tx2">
                    <a:lumMod val="50000"/>
                  </a:schemeClr>
                </a:solidFill>
                <a:effectLst/>
                <a:uLnTx/>
                <a:uFillTx/>
                <a:latin typeface="+mj-lt"/>
                <a:ea typeface="Inter Medium" panose="02000603000000020004" pitchFamily="50" charset="0"/>
                <a:cs typeface="Inter Medium" panose="02000603000000020004" pitchFamily="50" charset="0"/>
              </a:rPr>
              <a:t>Seguimiento de ventas</a:t>
            </a:r>
            <a:endParaRPr kumimoji="0" lang="en-US" sz="1100" b="1" i="0" u="none" strike="noStrike" kern="1200" cap="none" spc="-50" normalizeH="0" noProof="0" dirty="0">
              <a:ln>
                <a:noFill/>
              </a:ln>
              <a:solidFill>
                <a:schemeClr val="tx2">
                  <a:lumMod val="50000"/>
                </a:schemeClr>
              </a:solidFill>
              <a:effectLst/>
              <a:uLnTx/>
              <a:uFillTx/>
              <a:latin typeface="+mj-lt"/>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es-xl" sz="900" dirty="0">
                <a:cs typeface="Microsoft Sans Serif" panose="020B0604020202020204" pitchFamily="34" charset="0"/>
              </a:rPr>
              <a:t>Proporcion</a:t>
            </a:r>
            <a:r>
              <a:rPr lang="es-EC" sz="900" dirty="0">
                <a:cs typeface="Microsoft Sans Serif" panose="020B0604020202020204" pitchFamily="34" charset="0"/>
              </a:rPr>
              <a:t>a</a:t>
            </a:r>
            <a:r>
              <a:rPr lang="es-xl" sz="900" dirty="0">
                <a:cs typeface="Microsoft Sans Serif" panose="020B0604020202020204" pitchFamily="34" charset="0"/>
              </a:rPr>
              <a:t> al equipo </a:t>
            </a:r>
            <a:br>
              <a:rPr lang="en-US" sz="900" dirty="0">
                <a:cs typeface="Microsoft Sans Serif" panose="020B0604020202020204" pitchFamily="34" charset="0"/>
              </a:rPr>
            </a:br>
            <a:r>
              <a:rPr lang="es-xl" sz="900" dirty="0">
                <a:cs typeface="Microsoft Sans Serif" panose="020B0604020202020204" pitchFamily="34" charset="0"/>
              </a:rPr>
              <a:t>de ventas una </a:t>
            </a:r>
            <a:r>
              <a:rPr lang="es-xl" sz="900" b="1" dirty="0">
                <a:cs typeface="Microsoft Sans Serif" panose="020B0604020202020204" pitchFamily="34" charset="0"/>
              </a:rPr>
              <a:t>visión </a:t>
            </a:r>
            <a:br>
              <a:rPr lang="en-US" sz="900" b="1" dirty="0">
                <a:cs typeface="Microsoft Sans Serif" panose="020B0604020202020204" pitchFamily="34" charset="0"/>
              </a:rPr>
            </a:br>
            <a:r>
              <a:rPr lang="es-xl" sz="900" b="1" dirty="0">
                <a:cs typeface="Microsoft Sans Serif" panose="020B0604020202020204" pitchFamily="34" charset="0"/>
              </a:rPr>
              <a:t>general</a:t>
            </a:r>
            <a:r>
              <a:rPr lang="es-xl" sz="900" dirty="0">
                <a:cs typeface="Microsoft Sans Serif" panose="020B0604020202020204" pitchFamily="34" charset="0"/>
              </a:rPr>
              <a:t> de la campaña, </a:t>
            </a:r>
            <a:br>
              <a:rPr lang="en-US" sz="900" dirty="0">
                <a:cs typeface="Microsoft Sans Serif" panose="020B0604020202020204" pitchFamily="34" charset="0"/>
              </a:rPr>
            </a:br>
            <a:r>
              <a:rPr lang="es-xl" sz="900" dirty="0">
                <a:cs typeface="Microsoft Sans Serif" panose="020B0604020202020204" pitchFamily="34" charset="0"/>
              </a:rPr>
              <a:t>incluida una copia </a:t>
            </a:r>
            <a:br>
              <a:rPr lang="en-US" sz="900" dirty="0">
                <a:cs typeface="Microsoft Sans Serif" panose="020B0604020202020204" pitchFamily="34" charset="0"/>
              </a:rPr>
            </a:br>
            <a:r>
              <a:rPr lang="es-xl" sz="900" dirty="0">
                <a:cs typeface="Microsoft Sans Serif" panose="020B0604020202020204" pitchFamily="34" charset="0"/>
              </a:rPr>
              <a:t>de los </a:t>
            </a:r>
            <a:r>
              <a:rPr lang="es-EC" sz="900" dirty="0">
                <a:cs typeface="Microsoft Sans Serif" panose="020B0604020202020204" pitchFamily="34" charset="0"/>
              </a:rPr>
              <a:t>recursos</a:t>
            </a:r>
            <a:r>
              <a:rPr lang="es-xl" sz="900" dirty="0">
                <a:cs typeface="Microsoft Sans Serif" panose="020B0604020202020204" pitchFamily="34" charset="0"/>
              </a:rPr>
              <a:t> de </a:t>
            </a:r>
            <a:r>
              <a:rPr lang="es-EC" sz="900" dirty="0">
                <a:cs typeface="Microsoft Sans Serif" panose="020B0604020202020204" pitchFamily="34" charset="0"/>
              </a:rPr>
              <a:t>la </a:t>
            </a:r>
            <a:r>
              <a:rPr lang="es-xl" sz="900" dirty="0">
                <a:cs typeface="Microsoft Sans Serif" panose="020B0604020202020204" pitchFamily="34" charset="0"/>
              </a:rPr>
              <a:t>campaña. </a:t>
            </a:r>
          </a:p>
          <a:p>
            <a:pPr marL="171450" indent="-171450">
              <a:lnSpc>
                <a:spcPct val="107000"/>
              </a:lnSpc>
              <a:spcAft>
                <a:spcPts val="900"/>
              </a:spcAft>
              <a:buSzPct val="135000"/>
              <a:buFont typeface="Apple Symbols" panose="02000000000000000000" pitchFamily="2" charset="-79"/>
              <a:buChar char="☐"/>
              <a:defRPr/>
            </a:pPr>
            <a:r>
              <a:rPr lang="es-xl" sz="900" dirty="0">
                <a:cs typeface="Microsoft Sans Serif"/>
              </a:rPr>
              <a:t>Personali</a:t>
            </a:r>
            <a:r>
              <a:rPr lang="es-EC" sz="900" dirty="0" err="1">
                <a:cs typeface="Microsoft Sans Serif"/>
              </a:rPr>
              <a:t>za</a:t>
            </a:r>
            <a:r>
              <a:rPr lang="es-xl" sz="900" dirty="0">
                <a:cs typeface="Microsoft Sans Serif"/>
              </a:rPr>
              <a:t> las </a:t>
            </a:r>
            <a:r>
              <a:rPr lang="es-xl" sz="900" b="1" dirty="0">
                <a:cs typeface="Microsoft Sans Serif"/>
              </a:rPr>
              <a:t>presentaciones </a:t>
            </a:r>
            <a:br>
              <a:rPr lang="en-US" sz="900" b="1" dirty="0">
                <a:cs typeface="Microsoft Sans Serif"/>
              </a:rPr>
            </a:br>
            <a:r>
              <a:rPr lang="es-EC" sz="900" dirty="0">
                <a:cs typeface="Microsoft Sans Serif"/>
              </a:rPr>
              <a:t>con tu</a:t>
            </a:r>
            <a:r>
              <a:rPr lang="es-xl" sz="900" dirty="0">
                <a:cs typeface="Microsoft Sans Serif"/>
              </a:rPr>
              <a:t> marca. </a:t>
            </a:r>
            <a:endParaRPr lang="en-US" sz="900" dirty="0">
              <a:cs typeface="Microsoft Sans Serif" panose="020B0604020202020204" pitchFamily="34" charset="0"/>
            </a:endParaRPr>
          </a:p>
          <a:p>
            <a:pPr marL="171450" indent="-171450">
              <a:lnSpc>
                <a:spcPct val="107000"/>
              </a:lnSpc>
              <a:spcAft>
                <a:spcPts val="900"/>
              </a:spcAft>
              <a:buSzPct val="135000"/>
              <a:buFont typeface="Apple Symbols" panose="02000000000000000000" pitchFamily="2" charset="-79"/>
              <a:buChar char="☐"/>
              <a:defRPr/>
            </a:pPr>
            <a:r>
              <a:rPr lang="es-xl" sz="900" dirty="0">
                <a:cs typeface="Microsoft Sans Serif"/>
              </a:rPr>
              <a:t>Program</a:t>
            </a:r>
            <a:r>
              <a:rPr lang="es-EC" sz="900" dirty="0">
                <a:cs typeface="Microsoft Sans Serif"/>
              </a:rPr>
              <a:t>a</a:t>
            </a:r>
            <a:r>
              <a:rPr lang="es-xl" sz="900" dirty="0">
                <a:cs typeface="Microsoft Sans Serif"/>
              </a:rPr>
              <a:t> </a:t>
            </a:r>
            <a:r>
              <a:rPr lang="es-EC" sz="900" dirty="0">
                <a:cs typeface="Microsoft Sans Serif"/>
              </a:rPr>
              <a:t>con </a:t>
            </a:r>
            <a:r>
              <a:rPr lang="es-xl" sz="900" dirty="0">
                <a:cs typeface="Microsoft Sans Serif"/>
              </a:rPr>
              <a:t>clientes calificados </a:t>
            </a:r>
            <a:br>
              <a:rPr lang="en-US" sz="900" dirty="0">
                <a:cs typeface="Microsoft Sans Serif"/>
              </a:rPr>
            </a:br>
            <a:r>
              <a:rPr lang="en-US" sz="900" dirty="0">
                <a:cs typeface="Microsoft Sans Serif"/>
              </a:rPr>
              <a:t>un </a:t>
            </a:r>
            <a:r>
              <a:rPr lang="es-xl" sz="900" dirty="0">
                <a:cs typeface="Microsoft Sans Serif"/>
              </a:rPr>
              <a:t> </a:t>
            </a:r>
            <a:r>
              <a:rPr lang="es-xl" sz="900" b="1" dirty="0">
                <a:cs typeface="Microsoft Sans Serif"/>
              </a:rPr>
              <a:t>taller </a:t>
            </a:r>
            <a:r>
              <a:rPr lang="es-EC" sz="900" b="1" dirty="0">
                <a:cs typeface="Microsoft Sans Serif"/>
              </a:rPr>
              <a:t>para acelerar cierre</a:t>
            </a:r>
            <a:endParaRPr lang="en-US" sz="900" b="1" dirty="0">
              <a:cs typeface="Microsoft Sans Serif" panose="020B0604020202020204" pitchFamily="34" charset="0"/>
            </a:endParaRPr>
          </a:p>
        </p:txBody>
      </p:sp>
    </p:spTree>
    <p:extLst>
      <p:ext uri="{BB962C8B-B14F-4D97-AF65-F5344CB8AC3E}">
        <p14:creationId xmlns:p14="http://schemas.microsoft.com/office/powerpoint/2010/main" val="394214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idx="4294967295"/>
          </p:nvPr>
        </p:nvSpPr>
        <p:spPr>
          <a:xfrm>
            <a:off x="411124" y="4216807"/>
            <a:ext cx="9179915" cy="1092384"/>
          </a:xfrm>
        </p:spPr>
        <p:txBody>
          <a:bodyPr>
            <a:noAutofit/>
          </a:bodyPr>
          <a:lstStyle/>
          <a:p>
            <a:r>
              <a:rPr lang="es-xl" sz="3600" dirty="0">
                <a:solidFill>
                  <a:srgbClr val="3B2E58"/>
                </a:solidFill>
              </a:rPr>
              <a:t>Personali</a:t>
            </a:r>
            <a:r>
              <a:rPr lang="es-EC" sz="3600" dirty="0" err="1">
                <a:solidFill>
                  <a:srgbClr val="3B2E58"/>
                </a:solidFill>
              </a:rPr>
              <a:t>za</a:t>
            </a:r>
            <a:r>
              <a:rPr lang="es-xl" sz="3600" dirty="0">
                <a:solidFill>
                  <a:srgbClr val="3B2E58"/>
                </a:solidFill>
              </a:rPr>
              <a:t> los activos de su campaña</a:t>
            </a:r>
          </a:p>
        </p:txBody>
      </p:sp>
    </p:spTree>
    <p:extLst>
      <p:ext uri="{BB962C8B-B14F-4D97-AF65-F5344CB8AC3E}">
        <p14:creationId xmlns:p14="http://schemas.microsoft.com/office/powerpoint/2010/main" val="1816808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DDF2-CB16-58FB-C0F6-FEB89166D576}"/>
              </a:ext>
            </a:extLst>
          </p:cNvPr>
          <p:cNvSpPr>
            <a:spLocks noGrp="1"/>
          </p:cNvSpPr>
          <p:nvPr>
            <p:ph type="title"/>
          </p:nvPr>
        </p:nvSpPr>
        <p:spPr>
          <a:xfrm>
            <a:off x="478900" y="-44526"/>
            <a:ext cx="10515600" cy="1325563"/>
          </a:xfrm>
        </p:spPr>
        <p:txBody>
          <a:bodyPr>
            <a:normAutofit/>
          </a:bodyPr>
          <a:lstStyle/>
          <a:p>
            <a:pPr defTabSz="457200"/>
            <a:r>
              <a:rPr lang="es-xl" sz="2800" dirty="0">
                <a:solidFill>
                  <a:srgbClr val="3B2E58"/>
                </a:solidFill>
              </a:rPr>
              <a:t>Personalización de sus correos </a:t>
            </a:r>
            <a:br>
              <a:rPr lang="en-US" sz="2800" dirty="0">
                <a:solidFill>
                  <a:srgbClr val="3B2E58"/>
                </a:solidFill>
              </a:rPr>
            </a:br>
            <a:r>
              <a:rPr lang="es-xl" sz="2800" dirty="0">
                <a:solidFill>
                  <a:srgbClr val="3B2E58"/>
                </a:solidFill>
              </a:rPr>
              <a:t>electrónicos</a:t>
            </a:r>
          </a:p>
        </p:txBody>
      </p:sp>
      <p:sp>
        <p:nvSpPr>
          <p:cNvPr id="9" name="TextBox 8">
            <a:extLst>
              <a:ext uri="{FF2B5EF4-FFF2-40B4-BE49-F238E27FC236}">
                <a16:creationId xmlns:a16="http://schemas.microsoft.com/office/drawing/2014/main" id="{2F7485B1-714D-F83C-DFED-14B2DE7C87F9}"/>
              </a:ext>
            </a:extLst>
          </p:cNvPr>
          <p:cNvSpPr txBox="1">
            <a:spLocks noChangeAspect="1"/>
          </p:cNvSpPr>
          <p:nvPr/>
        </p:nvSpPr>
        <p:spPr>
          <a:xfrm>
            <a:off x="594359" y="1772750"/>
            <a:ext cx="293914" cy="293914"/>
          </a:xfrm>
          <a:prstGeom prst="rect">
            <a:avLst/>
          </a:prstGeom>
          <a:solidFill>
            <a:srgbClr val="FFFF00"/>
          </a:solidFill>
        </p:spPr>
        <p:txBody>
          <a:bodyPr wrap="square" rtlCol="0" anchor="ctr">
            <a:noAutofit/>
          </a:bodyPr>
          <a:lstStyle/>
          <a:p>
            <a:pPr algn="ctr" defTabSz="457200"/>
            <a:r>
              <a:rPr lang="es-xl" sz="1600" b="1">
                <a:solidFill>
                  <a:prstClr val="black"/>
                </a:solidFill>
                <a:cs typeface="Segoe UI" panose="020B0502040204020203" pitchFamily="34" charset="0"/>
              </a:rPr>
              <a:t>1</a:t>
            </a:r>
          </a:p>
        </p:txBody>
      </p:sp>
      <p:sp>
        <p:nvSpPr>
          <p:cNvPr id="8" name="TextBox 7">
            <a:extLst>
              <a:ext uri="{FF2B5EF4-FFF2-40B4-BE49-F238E27FC236}">
                <a16:creationId xmlns:a16="http://schemas.microsoft.com/office/drawing/2014/main" id="{5B804269-5770-9902-B197-C65CE3FBF572}"/>
              </a:ext>
            </a:extLst>
          </p:cNvPr>
          <p:cNvSpPr txBox="1"/>
          <p:nvPr/>
        </p:nvSpPr>
        <p:spPr>
          <a:xfrm>
            <a:off x="1042652" y="1772750"/>
            <a:ext cx="4123175" cy="666849"/>
          </a:xfrm>
          <a:prstGeom prst="rect">
            <a:avLst/>
          </a:prstGeom>
          <a:noFill/>
        </p:spPr>
        <p:txBody>
          <a:bodyPr wrap="square" lIns="0" tIns="0" rIns="0" bIns="0" rtlCol="0">
            <a:spAutoFit/>
          </a:bodyPr>
          <a:lstStyle/>
          <a:p>
            <a:pPr defTabSz="457200">
              <a:lnSpc>
                <a:spcPts val="1300"/>
              </a:lnSpc>
              <a:spcBef>
                <a:spcPts val="600"/>
              </a:spcBef>
            </a:pPr>
            <a:r>
              <a:rPr lang="es-xl" sz="1200" b="1" dirty="0">
                <a:solidFill>
                  <a:srgbClr val="2F2F2F"/>
                </a:solidFill>
                <a:cs typeface="Arial" panose="020B0604020202020204" pitchFamily="34" charset="0"/>
              </a:rPr>
              <a:t>Reempla</a:t>
            </a:r>
            <a:r>
              <a:rPr lang="es-EC" sz="1200" b="1" dirty="0" err="1">
                <a:solidFill>
                  <a:srgbClr val="2F2F2F"/>
                </a:solidFill>
                <a:cs typeface="Arial" panose="020B0604020202020204" pitchFamily="34" charset="0"/>
              </a:rPr>
              <a:t>za</a:t>
            </a:r>
            <a:r>
              <a:rPr lang="es-EC" sz="1200" b="1" dirty="0">
                <a:solidFill>
                  <a:srgbClr val="2F2F2F"/>
                </a:solidFill>
                <a:cs typeface="Arial" panose="020B0604020202020204" pitchFamily="34" charset="0"/>
              </a:rPr>
              <a:t> </a:t>
            </a:r>
            <a:r>
              <a:rPr lang="es-EC" sz="1200" dirty="0">
                <a:solidFill>
                  <a:srgbClr val="2F2F2F"/>
                </a:solidFill>
                <a:cs typeface="Arial" panose="020B0604020202020204" pitchFamily="34" charset="0"/>
              </a:rPr>
              <a:t>con tu</a:t>
            </a:r>
            <a:r>
              <a:rPr lang="es-xl" sz="1200" dirty="0">
                <a:solidFill>
                  <a:srgbClr val="2F2F2F"/>
                </a:solidFill>
                <a:cs typeface="Arial" panose="020B0604020202020204" pitchFamily="34" charset="0"/>
              </a:rPr>
              <a:t> propio logotipo corporativo. Según las Directrices de marca de socio de Microsoft, asegúr</a:t>
            </a:r>
            <a:r>
              <a:rPr lang="es-EC" sz="1200" dirty="0">
                <a:solidFill>
                  <a:srgbClr val="2F2F2F"/>
                </a:solidFill>
                <a:cs typeface="Arial" panose="020B0604020202020204" pitchFamily="34" charset="0"/>
              </a:rPr>
              <a:t>at</a:t>
            </a:r>
            <a:r>
              <a:rPr lang="es-xl" sz="1200" dirty="0">
                <a:solidFill>
                  <a:srgbClr val="2F2F2F"/>
                </a:solidFill>
                <a:cs typeface="Arial" panose="020B0604020202020204" pitchFamily="34" charset="0"/>
              </a:rPr>
              <a:t>e de que </a:t>
            </a:r>
            <a:r>
              <a:rPr lang="es-EC" sz="1200" dirty="0">
                <a:solidFill>
                  <a:srgbClr val="2F2F2F"/>
                </a:solidFill>
                <a:cs typeface="Arial" panose="020B0604020202020204" pitchFamily="34" charset="0"/>
              </a:rPr>
              <a:t>t</a:t>
            </a:r>
            <a:r>
              <a:rPr lang="es-xl" sz="1200" dirty="0">
                <a:solidFill>
                  <a:srgbClr val="2F2F2F"/>
                </a:solidFill>
                <a:cs typeface="Arial" panose="020B0604020202020204" pitchFamily="34" charset="0"/>
              </a:rPr>
              <a:t>u logotipo tenga un 120 % del tamaño del logo de Microsoft 365.</a:t>
            </a:r>
          </a:p>
        </p:txBody>
      </p:sp>
      <p:cxnSp>
        <p:nvCxnSpPr>
          <p:cNvPr id="19" name="Connector: Elbow 18">
            <a:extLst>
              <a:ext uri="{FF2B5EF4-FFF2-40B4-BE49-F238E27FC236}">
                <a16:creationId xmlns:a16="http://schemas.microsoft.com/office/drawing/2014/main" id="{EAFE1153-4A02-4D5C-787D-69FBAC259088}"/>
              </a:ext>
              <a:ext uri="{C183D7F6-B498-43B3-948B-1728B52AA6E4}">
                <adec:decorative xmlns:adec="http://schemas.microsoft.com/office/drawing/2017/decorative" val="1"/>
              </a:ext>
            </a:extLst>
          </p:cNvPr>
          <p:cNvCxnSpPr>
            <a:cxnSpLocks/>
          </p:cNvCxnSpPr>
          <p:nvPr/>
        </p:nvCxnSpPr>
        <p:spPr>
          <a:xfrm flipV="1">
            <a:off x="5233398" y="665326"/>
            <a:ext cx="2176143" cy="1364481"/>
          </a:xfrm>
          <a:prstGeom prst="bentConnector3">
            <a:avLst>
              <a:gd name="adj1" fmla="val 50000"/>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49C31B7-58AD-19E8-D26B-D67BB061BFEA}"/>
              </a:ext>
            </a:extLst>
          </p:cNvPr>
          <p:cNvSpPr txBox="1">
            <a:spLocks noChangeAspect="1"/>
          </p:cNvSpPr>
          <p:nvPr/>
        </p:nvSpPr>
        <p:spPr>
          <a:xfrm>
            <a:off x="594358" y="2557328"/>
            <a:ext cx="293914" cy="293914"/>
          </a:xfrm>
          <a:prstGeom prst="rect">
            <a:avLst/>
          </a:prstGeom>
          <a:solidFill>
            <a:srgbClr val="FFFF00"/>
          </a:solidFill>
        </p:spPr>
        <p:txBody>
          <a:bodyPr wrap="square" rtlCol="0" anchor="ctr">
            <a:noAutofit/>
          </a:bodyPr>
          <a:lstStyle/>
          <a:p>
            <a:pPr algn="ctr" defTabSz="457200"/>
            <a:r>
              <a:rPr lang="es-xl" sz="1600" b="1" dirty="0">
                <a:solidFill>
                  <a:prstClr val="black"/>
                </a:solidFill>
                <a:cs typeface="Segoe UI" panose="020B0502040204020203" pitchFamily="34" charset="0"/>
              </a:rPr>
              <a:t>2</a:t>
            </a:r>
          </a:p>
        </p:txBody>
      </p:sp>
      <p:sp>
        <p:nvSpPr>
          <p:cNvPr id="4" name="TextBox 3">
            <a:extLst>
              <a:ext uri="{FF2B5EF4-FFF2-40B4-BE49-F238E27FC236}">
                <a16:creationId xmlns:a16="http://schemas.microsoft.com/office/drawing/2014/main" id="{BBDB14AD-7344-D3E6-C7E7-83420E3F7A66}"/>
              </a:ext>
            </a:extLst>
          </p:cNvPr>
          <p:cNvSpPr txBox="1"/>
          <p:nvPr/>
        </p:nvSpPr>
        <p:spPr>
          <a:xfrm>
            <a:off x="1033894" y="2555433"/>
            <a:ext cx="5062106" cy="1166986"/>
          </a:xfrm>
          <a:prstGeom prst="rect">
            <a:avLst/>
          </a:prstGeom>
          <a:noFill/>
        </p:spPr>
        <p:txBody>
          <a:bodyPr wrap="square" lIns="0" tIns="0" rIns="0" bIns="0" rtlCol="0" anchor="t">
            <a:spAutoFit/>
          </a:bodyPr>
          <a:lstStyle/>
          <a:p>
            <a:pPr defTabSz="457200">
              <a:lnSpc>
                <a:spcPts val="1300"/>
              </a:lnSpc>
            </a:pPr>
            <a:r>
              <a:rPr lang="es-xl" sz="1200" b="1" dirty="0">
                <a:solidFill>
                  <a:srgbClr val="2F2F2F"/>
                </a:solidFill>
                <a:cs typeface="Segoe UI Semibold"/>
              </a:rPr>
              <a:t>Reempla</a:t>
            </a:r>
            <a:r>
              <a:rPr lang="es-EC" sz="1200" b="1" dirty="0" err="1">
                <a:solidFill>
                  <a:srgbClr val="2F2F2F"/>
                </a:solidFill>
                <a:cs typeface="Segoe UI Semibold"/>
              </a:rPr>
              <a:t>za</a:t>
            </a:r>
            <a:r>
              <a:rPr lang="es-xl" sz="1200" b="1" dirty="0">
                <a:solidFill>
                  <a:srgbClr val="2F2F2F"/>
                </a:solidFill>
                <a:cs typeface="Segoe UI Semibold"/>
              </a:rPr>
              <a:t> la fuente de la plantilla con la fuente de </a:t>
            </a:r>
            <a:r>
              <a:rPr lang="es-EC" sz="1200" b="1" dirty="0">
                <a:solidFill>
                  <a:srgbClr val="2F2F2F"/>
                </a:solidFill>
                <a:cs typeface="Segoe UI Semibold"/>
              </a:rPr>
              <a:t>t</a:t>
            </a:r>
            <a:r>
              <a:rPr lang="es-xl" sz="1200" b="1" dirty="0">
                <a:solidFill>
                  <a:srgbClr val="2F2F2F"/>
                </a:solidFill>
                <a:cs typeface="Segoe UI Semibold"/>
              </a:rPr>
              <a:t>u marca</a:t>
            </a:r>
            <a:r>
              <a:rPr lang="es-xl" sz="1200" dirty="0">
                <a:solidFill>
                  <a:srgbClr val="2F2F2F"/>
                </a:solidFill>
                <a:cs typeface="Segoe UI"/>
              </a:rPr>
              <a:t> y ha</a:t>
            </a:r>
            <a:r>
              <a:rPr lang="es-EC" sz="1200" dirty="0">
                <a:solidFill>
                  <a:srgbClr val="2F2F2F"/>
                </a:solidFill>
                <a:cs typeface="Segoe UI"/>
              </a:rPr>
              <a:t>z</a:t>
            </a:r>
            <a:r>
              <a:rPr lang="es-xl" sz="1200" dirty="0">
                <a:solidFill>
                  <a:srgbClr val="2F2F2F"/>
                </a:solidFill>
                <a:cs typeface="Segoe UI"/>
              </a:rPr>
              <a:t> coincidir el grosor. (Ten en cuenta que los tamaños de fuente varían </a:t>
            </a:r>
            <a:br>
              <a:rPr lang="en-US" sz="1200" dirty="0">
                <a:solidFill>
                  <a:srgbClr val="2F2F2F"/>
                </a:solidFill>
                <a:cs typeface="Segoe UI"/>
              </a:rPr>
            </a:br>
            <a:r>
              <a:rPr lang="es-xl" sz="1200" dirty="0">
                <a:solidFill>
                  <a:srgbClr val="2F2F2F"/>
                </a:solidFill>
                <a:cs typeface="Segoe UI"/>
              </a:rPr>
              <a:t>y es posible que deba ajustar su tamaño). Las superposiciones de banner </a:t>
            </a:r>
            <a:br>
              <a:rPr lang="en-US" sz="1200" dirty="0">
                <a:solidFill>
                  <a:srgbClr val="2F2F2F"/>
                </a:solidFill>
                <a:cs typeface="Segoe UI"/>
              </a:rPr>
            </a:br>
            <a:r>
              <a:rPr lang="es-xl" sz="1200" dirty="0">
                <a:solidFill>
                  <a:srgbClr val="2F2F2F"/>
                </a:solidFill>
                <a:cs typeface="Segoe UI"/>
              </a:rPr>
              <a:t>y pie de página también se pueden ajustar para adaptarse a las imágenes </a:t>
            </a:r>
            <a:br>
              <a:rPr lang="en-US" sz="1200" dirty="0">
                <a:solidFill>
                  <a:srgbClr val="2F2F2F"/>
                </a:solidFill>
                <a:cs typeface="Segoe UI"/>
              </a:rPr>
            </a:br>
            <a:r>
              <a:rPr lang="es-xl" sz="1200" dirty="0">
                <a:solidFill>
                  <a:srgbClr val="2F2F2F"/>
                </a:solidFill>
                <a:cs typeface="Segoe UI"/>
              </a:rPr>
              <a:t>y colores de su marca.</a:t>
            </a:r>
            <a:r>
              <a:rPr lang="es-xl" sz="1200" dirty="0">
                <a:solidFill>
                  <a:srgbClr val="000000"/>
                </a:solidFill>
                <a:cs typeface="Segoe UI"/>
              </a:rPr>
              <a:t> </a:t>
            </a:r>
            <a:r>
              <a:rPr lang="es-xl" sz="1200" b="1" dirty="0">
                <a:solidFill>
                  <a:srgbClr val="000000"/>
                </a:solidFill>
                <a:cs typeface="Segoe UI"/>
              </a:rPr>
              <a:t>Las imágenes incluidas en esta plantilla deben permanecer para </a:t>
            </a:r>
            <a:r>
              <a:rPr lang="es-EC" sz="1200" b="1" dirty="0">
                <a:solidFill>
                  <a:srgbClr val="000000"/>
                </a:solidFill>
                <a:cs typeface="Segoe UI"/>
              </a:rPr>
              <a:t>t</a:t>
            </a:r>
            <a:r>
              <a:rPr lang="es-xl" sz="1200" b="1" dirty="0">
                <a:solidFill>
                  <a:srgbClr val="000000"/>
                </a:solidFill>
                <a:cs typeface="Segoe UI"/>
              </a:rPr>
              <a:t>u uso exclusivo en esta plantilla, no deben modificarse ni usarse en otro lugar.</a:t>
            </a:r>
            <a:endParaRPr lang="en-US" sz="1400" b="1" dirty="0">
              <a:solidFill>
                <a:srgbClr val="2F2F2F"/>
              </a:solidFill>
              <a:cs typeface="Segoe UI Semibold" panose="020B0502040204020203" pitchFamily="34" charset="0"/>
            </a:endParaRPr>
          </a:p>
        </p:txBody>
      </p:sp>
      <p:sp>
        <p:nvSpPr>
          <p:cNvPr id="7" name="TextBox 6">
            <a:extLst>
              <a:ext uri="{FF2B5EF4-FFF2-40B4-BE49-F238E27FC236}">
                <a16:creationId xmlns:a16="http://schemas.microsoft.com/office/drawing/2014/main" id="{6D12D249-96C5-D2A9-ED2D-71E29729D2B2}"/>
              </a:ext>
            </a:extLst>
          </p:cNvPr>
          <p:cNvSpPr txBox="1">
            <a:spLocks noChangeAspect="1"/>
          </p:cNvSpPr>
          <p:nvPr/>
        </p:nvSpPr>
        <p:spPr>
          <a:xfrm>
            <a:off x="588263" y="3773649"/>
            <a:ext cx="293914" cy="293914"/>
          </a:xfrm>
          <a:prstGeom prst="rect">
            <a:avLst/>
          </a:prstGeom>
          <a:solidFill>
            <a:srgbClr val="FFFF00"/>
          </a:solidFill>
        </p:spPr>
        <p:txBody>
          <a:bodyPr wrap="square" rtlCol="0" anchor="ctr">
            <a:noAutofit/>
          </a:bodyPr>
          <a:lstStyle/>
          <a:p>
            <a:pPr algn="ctr" defTabSz="457200"/>
            <a:r>
              <a:rPr lang="es-xl" sz="1600" b="1">
                <a:solidFill>
                  <a:prstClr val="black"/>
                </a:solidFill>
                <a:cs typeface="Segoe UI" panose="020B0502040204020203" pitchFamily="34" charset="0"/>
              </a:rPr>
              <a:t>3</a:t>
            </a:r>
          </a:p>
        </p:txBody>
      </p:sp>
      <p:sp>
        <p:nvSpPr>
          <p:cNvPr id="6" name="TextBox 5">
            <a:extLst>
              <a:ext uri="{FF2B5EF4-FFF2-40B4-BE49-F238E27FC236}">
                <a16:creationId xmlns:a16="http://schemas.microsoft.com/office/drawing/2014/main" id="{32DF2D15-1BA6-73EF-FE87-2C48B7011353}"/>
              </a:ext>
            </a:extLst>
          </p:cNvPr>
          <p:cNvSpPr txBox="1"/>
          <p:nvPr/>
        </p:nvSpPr>
        <p:spPr>
          <a:xfrm>
            <a:off x="1042652" y="3821734"/>
            <a:ext cx="2892739" cy="187167"/>
          </a:xfrm>
          <a:prstGeom prst="rect">
            <a:avLst/>
          </a:prstGeom>
          <a:noFill/>
        </p:spPr>
        <p:txBody>
          <a:bodyPr wrap="square" lIns="0" tIns="0" rIns="0" bIns="0" rtlCol="0">
            <a:spAutoFit/>
          </a:bodyPr>
          <a:lstStyle/>
          <a:p>
            <a:pPr defTabSz="457200">
              <a:lnSpc>
                <a:spcPct val="110000"/>
              </a:lnSpc>
            </a:pPr>
            <a:r>
              <a:rPr lang="es-xl" sz="1200" b="1" dirty="0">
                <a:solidFill>
                  <a:srgbClr val="2F2F2F"/>
                </a:solidFill>
                <a:cs typeface="Segoe UI Semibold" panose="020B0502040204020203" pitchFamily="34" charset="0"/>
              </a:rPr>
              <a:t>Agreg</a:t>
            </a:r>
            <a:r>
              <a:rPr lang="es-EC" sz="1200" b="1" dirty="0">
                <a:solidFill>
                  <a:srgbClr val="2F2F2F"/>
                </a:solidFill>
                <a:cs typeface="Segoe UI Semibold" panose="020B0502040204020203" pitchFamily="34" charset="0"/>
              </a:rPr>
              <a:t>a</a:t>
            </a:r>
            <a:r>
              <a:rPr lang="es-xl" sz="1200" b="1" dirty="0">
                <a:solidFill>
                  <a:srgbClr val="2F2F2F"/>
                </a:solidFill>
                <a:cs typeface="Segoe UI Semibold" panose="020B0502040204020203" pitchFamily="34" charset="0"/>
              </a:rPr>
              <a:t> el nombre de</a:t>
            </a:r>
            <a:r>
              <a:rPr lang="es-EC" sz="1200" b="1" dirty="0">
                <a:solidFill>
                  <a:srgbClr val="2F2F2F"/>
                </a:solidFill>
                <a:cs typeface="Segoe UI Semibold" panose="020B0502040204020203" pitchFamily="34" charset="0"/>
              </a:rPr>
              <a:t>l</a:t>
            </a:r>
            <a:r>
              <a:rPr lang="es-xl" sz="1200" b="1" dirty="0">
                <a:solidFill>
                  <a:srgbClr val="2F2F2F"/>
                </a:solidFill>
                <a:cs typeface="Segoe UI Semibold" panose="020B0502040204020203" pitchFamily="34" charset="0"/>
              </a:rPr>
              <a:t> destinatario. </a:t>
            </a:r>
            <a:endParaRPr lang="en-US" sz="1400" dirty="0">
              <a:solidFill>
                <a:srgbClr val="2F2F2F"/>
              </a:solidFill>
              <a:cs typeface="Segoe UI Semibold" panose="020B0502040204020203" pitchFamily="34" charset="0"/>
            </a:endParaRPr>
          </a:p>
        </p:txBody>
      </p:sp>
      <p:sp>
        <p:nvSpPr>
          <p:cNvPr id="13" name="TextBox 12">
            <a:extLst>
              <a:ext uri="{FF2B5EF4-FFF2-40B4-BE49-F238E27FC236}">
                <a16:creationId xmlns:a16="http://schemas.microsoft.com/office/drawing/2014/main" id="{8AB23FFB-3ACB-F3D3-0029-17BECDD8662D}"/>
              </a:ext>
            </a:extLst>
          </p:cNvPr>
          <p:cNvSpPr txBox="1">
            <a:spLocks noChangeAspect="1"/>
          </p:cNvSpPr>
          <p:nvPr/>
        </p:nvSpPr>
        <p:spPr>
          <a:xfrm>
            <a:off x="588263" y="4186712"/>
            <a:ext cx="293914" cy="293914"/>
          </a:xfrm>
          <a:prstGeom prst="rect">
            <a:avLst/>
          </a:prstGeom>
          <a:solidFill>
            <a:srgbClr val="FFFF00"/>
          </a:solidFill>
        </p:spPr>
        <p:txBody>
          <a:bodyPr wrap="square" rtlCol="0" anchor="ctr">
            <a:noAutofit/>
          </a:bodyPr>
          <a:lstStyle/>
          <a:p>
            <a:pPr algn="ctr" defTabSz="457200"/>
            <a:r>
              <a:rPr lang="es-xl" sz="1600" b="1" dirty="0">
                <a:solidFill>
                  <a:prstClr val="black"/>
                </a:solidFill>
                <a:cs typeface="Segoe UI" panose="020B0502040204020203" pitchFamily="34" charset="0"/>
              </a:rPr>
              <a:t>4</a:t>
            </a:r>
          </a:p>
        </p:txBody>
      </p:sp>
      <p:sp>
        <p:nvSpPr>
          <p:cNvPr id="12" name="TextBox 11">
            <a:extLst>
              <a:ext uri="{FF2B5EF4-FFF2-40B4-BE49-F238E27FC236}">
                <a16:creationId xmlns:a16="http://schemas.microsoft.com/office/drawing/2014/main" id="{B12A198C-1202-E034-51E6-C04FAD391EE5}"/>
              </a:ext>
            </a:extLst>
          </p:cNvPr>
          <p:cNvSpPr txBox="1"/>
          <p:nvPr/>
        </p:nvSpPr>
        <p:spPr>
          <a:xfrm>
            <a:off x="1042652" y="4161190"/>
            <a:ext cx="3325098" cy="593432"/>
          </a:xfrm>
          <a:prstGeom prst="rect">
            <a:avLst/>
          </a:prstGeom>
          <a:noFill/>
        </p:spPr>
        <p:txBody>
          <a:bodyPr wrap="square" lIns="0" tIns="0" rIns="0" bIns="0" rtlCol="0">
            <a:spAutoFit/>
          </a:bodyPr>
          <a:lstStyle/>
          <a:p>
            <a:pPr defTabSz="457200">
              <a:lnSpc>
                <a:spcPct val="110000"/>
              </a:lnSpc>
            </a:pPr>
            <a:r>
              <a:rPr lang="es-xl" sz="1200" b="1" dirty="0">
                <a:solidFill>
                  <a:srgbClr val="2F2F2F"/>
                </a:solidFill>
                <a:cs typeface="Segoe UI Semibold" panose="020B0502040204020203" pitchFamily="34" charset="0"/>
              </a:rPr>
              <a:t>Incluy</a:t>
            </a:r>
            <a:r>
              <a:rPr lang="es-EC" sz="1200" b="1" dirty="0">
                <a:solidFill>
                  <a:srgbClr val="2F2F2F"/>
                </a:solidFill>
                <a:cs typeface="Segoe UI Semibold" panose="020B0502040204020203" pitchFamily="34" charset="0"/>
              </a:rPr>
              <a:t>e</a:t>
            </a:r>
            <a:r>
              <a:rPr lang="es-xl" sz="1200" b="1" dirty="0">
                <a:solidFill>
                  <a:srgbClr val="2F2F2F"/>
                </a:solidFill>
                <a:cs typeface="Segoe UI Semibold" panose="020B0502040204020203" pitchFamily="34" charset="0"/>
              </a:rPr>
              <a:t> un enlace </a:t>
            </a:r>
            <a:r>
              <a:rPr lang="es-EC" sz="1200" b="1" dirty="0">
                <a:solidFill>
                  <a:srgbClr val="2F2F2F"/>
                </a:solidFill>
                <a:cs typeface="Segoe UI Semibold" panose="020B0502040204020203" pitchFamily="34" charset="0"/>
              </a:rPr>
              <a:t>en los CTA</a:t>
            </a:r>
            <a:r>
              <a:rPr lang="es-xl" sz="1200" b="1" dirty="0">
                <a:solidFill>
                  <a:srgbClr val="2F2F2F"/>
                </a:solidFill>
                <a:cs typeface="Segoe UI Semibold" panose="020B0502040204020203" pitchFamily="34" charset="0"/>
              </a:rPr>
              <a:t> "Descarg</a:t>
            </a:r>
            <a:r>
              <a:rPr lang="es-EC" sz="1200" b="1" dirty="0">
                <a:solidFill>
                  <a:srgbClr val="2F2F2F"/>
                </a:solidFill>
                <a:cs typeface="Segoe UI Semibold" panose="020B0502040204020203" pitchFamily="34" charset="0"/>
              </a:rPr>
              <a:t>a</a:t>
            </a:r>
            <a:r>
              <a:rPr lang="es-xl" sz="1200" b="1" dirty="0">
                <a:solidFill>
                  <a:srgbClr val="2F2F2F"/>
                </a:solidFill>
                <a:cs typeface="Segoe UI Semibold" panose="020B0502040204020203" pitchFamily="34" charset="0"/>
              </a:rPr>
              <a:t> la infografía" o "Más información" </a:t>
            </a:r>
            <a:r>
              <a:rPr lang="es-xl" sz="1200" dirty="0">
                <a:solidFill>
                  <a:srgbClr val="2F2F2F"/>
                </a:solidFill>
                <a:cs typeface="Segoe UI Semibold" panose="020B0502040204020203" pitchFamily="34" charset="0"/>
              </a:rPr>
              <a:t>que lleve a su URL personalizada de los </a:t>
            </a:r>
            <a:r>
              <a:rPr lang="es-EC" sz="1200" dirty="0">
                <a:solidFill>
                  <a:srgbClr val="2F2F2F"/>
                </a:solidFill>
                <a:cs typeface="Segoe UI Semibold" panose="020B0502040204020203" pitchFamily="34" charset="0"/>
              </a:rPr>
              <a:t>recursos</a:t>
            </a:r>
            <a:endParaRPr lang="en-US" sz="1400" dirty="0">
              <a:solidFill>
                <a:srgbClr val="2F2F2F"/>
              </a:solidFill>
              <a:cs typeface="Segoe UI Semibold" panose="020B0502040204020203" pitchFamily="34" charset="0"/>
            </a:endParaRPr>
          </a:p>
        </p:txBody>
      </p:sp>
      <p:cxnSp>
        <p:nvCxnSpPr>
          <p:cNvPr id="29" name="Connector: Elbow 28">
            <a:extLst>
              <a:ext uri="{FF2B5EF4-FFF2-40B4-BE49-F238E27FC236}">
                <a16:creationId xmlns:a16="http://schemas.microsoft.com/office/drawing/2014/main" id="{5788BA7C-5A0C-3570-6702-EB763B6AD180}"/>
              </a:ext>
              <a:ext uri="{C183D7F6-B498-43B3-948B-1728B52AA6E4}">
                <adec:decorative xmlns:adec="http://schemas.microsoft.com/office/drawing/2017/decorative" val="1"/>
              </a:ext>
            </a:extLst>
          </p:cNvPr>
          <p:cNvCxnSpPr>
            <a:cxnSpLocks/>
          </p:cNvCxnSpPr>
          <p:nvPr/>
        </p:nvCxnSpPr>
        <p:spPr>
          <a:xfrm>
            <a:off x="4367750" y="4414269"/>
            <a:ext cx="2747276" cy="930735"/>
          </a:xfrm>
          <a:prstGeom prst="bentConnector3">
            <a:avLst>
              <a:gd name="adj1" fmla="val 50000"/>
            </a:avLst>
          </a:prstGeom>
          <a:ln w="19050">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1B58FD-6C22-D145-A253-433371B92F3F}"/>
              </a:ext>
            </a:extLst>
          </p:cNvPr>
          <p:cNvSpPr txBox="1">
            <a:spLocks noChangeAspect="1"/>
          </p:cNvSpPr>
          <p:nvPr/>
        </p:nvSpPr>
        <p:spPr>
          <a:xfrm>
            <a:off x="607778" y="4916194"/>
            <a:ext cx="293914" cy="293914"/>
          </a:xfrm>
          <a:prstGeom prst="rect">
            <a:avLst/>
          </a:prstGeom>
          <a:solidFill>
            <a:srgbClr val="FFFF00"/>
          </a:solidFill>
        </p:spPr>
        <p:txBody>
          <a:bodyPr wrap="square" rtlCol="0" anchor="ctr">
            <a:noAutofit/>
          </a:bodyPr>
          <a:lstStyle/>
          <a:p>
            <a:pPr algn="ctr" defTabSz="457200"/>
            <a:r>
              <a:rPr lang="es-xl" sz="1600" b="1" dirty="0">
                <a:solidFill>
                  <a:prstClr val="black"/>
                </a:solidFill>
                <a:cs typeface="Segoe UI" panose="020B0502040204020203" pitchFamily="34" charset="0"/>
              </a:rPr>
              <a:t>5</a:t>
            </a:r>
          </a:p>
        </p:txBody>
      </p:sp>
      <p:sp>
        <p:nvSpPr>
          <p:cNvPr id="23" name="TextBox 22">
            <a:extLst>
              <a:ext uri="{FF2B5EF4-FFF2-40B4-BE49-F238E27FC236}">
                <a16:creationId xmlns:a16="http://schemas.microsoft.com/office/drawing/2014/main" id="{A833661D-0E46-2F19-ABD2-4E7D9E7C709E}"/>
              </a:ext>
            </a:extLst>
          </p:cNvPr>
          <p:cNvSpPr txBox="1"/>
          <p:nvPr/>
        </p:nvSpPr>
        <p:spPr>
          <a:xfrm>
            <a:off x="1068014" y="4968409"/>
            <a:ext cx="3911910" cy="390300"/>
          </a:xfrm>
          <a:prstGeom prst="rect">
            <a:avLst/>
          </a:prstGeom>
          <a:noFill/>
        </p:spPr>
        <p:txBody>
          <a:bodyPr wrap="square" lIns="0" tIns="0" rIns="0" bIns="0" rtlCol="0">
            <a:spAutoFit/>
          </a:bodyPr>
          <a:lstStyle/>
          <a:p>
            <a:pPr defTabSz="457200">
              <a:lnSpc>
                <a:spcPct val="110000"/>
              </a:lnSpc>
            </a:pPr>
            <a:r>
              <a:rPr lang="es-xl" sz="1200" b="1" dirty="0">
                <a:solidFill>
                  <a:srgbClr val="2F2F2F"/>
                </a:solidFill>
                <a:cs typeface="Segoe UI Semibold" panose="020B0502040204020203" pitchFamily="34" charset="0"/>
              </a:rPr>
              <a:t>Agreg</a:t>
            </a:r>
            <a:r>
              <a:rPr lang="es-EC" sz="1200" b="1" dirty="0">
                <a:solidFill>
                  <a:srgbClr val="2F2F2F"/>
                </a:solidFill>
                <a:cs typeface="Segoe UI Semibold" panose="020B0502040204020203" pitchFamily="34" charset="0"/>
              </a:rPr>
              <a:t>a</a:t>
            </a:r>
            <a:r>
              <a:rPr lang="es-xl" sz="1200" b="1" dirty="0">
                <a:solidFill>
                  <a:srgbClr val="2F2F2F"/>
                </a:solidFill>
                <a:cs typeface="Segoe UI Semibold" panose="020B0502040204020203" pitchFamily="34" charset="0"/>
              </a:rPr>
              <a:t> </a:t>
            </a:r>
            <a:r>
              <a:rPr lang="es-EC" sz="1200" b="1" dirty="0">
                <a:solidFill>
                  <a:srgbClr val="2F2F2F"/>
                </a:solidFill>
                <a:cs typeface="Segoe UI Semibold" panose="020B0502040204020203" pitchFamily="34" charset="0"/>
              </a:rPr>
              <a:t>t</a:t>
            </a:r>
            <a:r>
              <a:rPr lang="es-xl" sz="1200" b="1" dirty="0">
                <a:solidFill>
                  <a:srgbClr val="2F2F2F"/>
                </a:solidFill>
                <a:cs typeface="Segoe UI Semibold" panose="020B0502040204020203" pitchFamily="34" charset="0"/>
              </a:rPr>
              <a:t>u información de contacto, CTA y enlaces correspondientes.</a:t>
            </a:r>
            <a:endParaRPr lang="en-US" sz="1400" dirty="0">
              <a:solidFill>
                <a:srgbClr val="2F2F2F"/>
              </a:solidFill>
              <a:cs typeface="Segoe UI Semibold" panose="020B0502040204020203" pitchFamily="34" charset="0"/>
            </a:endParaRPr>
          </a:p>
        </p:txBody>
      </p:sp>
      <p:sp>
        <p:nvSpPr>
          <p:cNvPr id="21" name="TextBox 20">
            <a:extLst>
              <a:ext uri="{FF2B5EF4-FFF2-40B4-BE49-F238E27FC236}">
                <a16:creationId xmlns:a16="http://schemas.microsoft.com/office/drawing/2014/main" id="{D8CFF930-4645-3AEA-E351-80664BD33267}"/>
              </a:ext>
            </a:extLst>
          </p:cNvPr>
          <p:cNvSpPr txBox="1">
            <a:spLocks noChangeAspect="1"/>
          </p:cNvSpPr>
          <p:nvPr/>
        </p:nvSpPr>
        <p:spPr>
          <a:xfrm>
            <a:off x="607778" y="5345004"/>
            <a:ext cx="293914" cy="293914"/>
          </a:xfrm>
          <a:prstGeom prst="rect">
            <a:avLst/>
          </a:prstGeom>
          <a:solidFill>
            <a:srgbClr val="FFFF00"/>
          </a:solidFill>
        </p:spPr>
        <p:txBody>
          <a:bodyPr wrap="square" rtlCol="0" anchor="ctr">
            <a:noAutofit/>
          </a:bodyPr>
          <a:lstStyle/>
          <a:p>
            <a:pPr algn="ctr" defTabSz="457200"/>
            <a:r>
              <a:rPr lang="es-xl" sz="1600" b="1" dirty="0">
                <a:solidFill>
                  <a:prstClr val="black"/>
                </a:solidFill>
                <a:cs typeface="Segoe UI" panose="020B0502040204020203" pitchFamily="34" charset="0"/>
              </a:rPr>
              <a:t>6</a:t>
            </a:r>
          </a:p>
        </p:txBody>
      </p:sp>
      <p:sp>
        <p:nvSpPr>
          <p:cNvPr id="20" name="TextBox 19">
            <a:extLst>
              <a:ext uri="{FF2B5EF4-FFF2-40B4-BE49-F238E27FC236}">
                <a16:creationId xmlns:a16="http://schemas.microsoft.com/office/drawing/2014/main" id="{4AEC7936-E5A4-9E38-0EB2-2A7CBB64E64D}"/>
              </a:ext>
            </a:extLst>
          </p:cNvPr>
          <p:cNvSpPr txBox="1"/>
          <p:nvPr/>
        </p:nvSpPr>
        <p:spPr>
          <a:xfrm>
            <a:off x="1042652" y="5372657"/>
            <a:ext cx="2160464" cy="187167"/>
          </a:xfrm>
          <a:prstGeom prst="rect">
            <a:avLst/>
          </a:prstGeom>
          <a:noFill/>
        </p:spPr>
        <p:txBody>
          <a:bodyPr wrap="square" lIns="0" tIns="0" rIns="0" bIns="0" rtlCol="0">
            <a:spAutoFit/>
          </a:bodyPr>
          <a:lstStyle/>
          <a:p>
            <a:pPr defTabSz="457200">
              <a:lnSpc>
                <a:spcPct val="110000"/>
              </a:lnSpc>
            </a:pPr>
            <a:r>
              <a:rPr lang="es-xl" sz="1200" b="1" dirty="0">
                <a:solidFill>
                  <a:srgbClr val="2F2F2F"/>
                </a:solidFill>
                <a:cs typeface="Segoe UI Semibold" panose="020B0502040204020203" pitchFamily="34" charset="0"/>
              </a:rPr>
              <a:t>Insert</a:t>
            </a:r>
            <a:r>
              <a:rPr lang="es-EC" sz="1200" b="1" dirty="0">
                <a:solidFill>
                  <a:srgbClr val="2F2F2F"/>
                </a:solidFill>
                <a:cs typeface="Segoe UI Semibold" panose="020B0502040204020203" pitchFamily="34" charset="0"/>
              </a:rPr>
              <a:t>a</a:t>
            </a:r>
            <a:r>
              <a:rPr lang="es-xl" sz="1200" b="1" dirty="0">
                <a:solidFill>
                  <a:srgbClr val="2F2F2F"/>
                </a:solidFill>
                <a:cs typeface="Segoe UI Semibold" panose="020B0502040204020203" pitchFamily="34" charset="0"/>
              </a:rPr>
              <a:t> la firma del remitente.</a:t>
            </a:r>
            <a:endParaRPr lang="en-US" sz="1400" dirty="0">
              <a:solidFill>
                <a:srgbClr val="2F2F2F"/>
              </a:solidFill>
              <a:cs typeface="Segoe UI Semibold" panose="020B0502040204020203" pitchFamily="34" charset="0"/>
            </a:endParaRPr>
          </a:p>
        </p:txBody>
      </p:sp>
      <p:cxnSp>
        <p:nvCxnSpPr>
          <p:cNvPr id="37" name="Straight Arrow Connector 36">
            <a:extLst>
              <a:ext uri="{FF2B5EF4-FFF2-40B4-BE49-F238E27FC236}">
                <a16:creationId xmlns:a16="http://schemas.microsoft.com/office/drawing/2014/main" id="{1BE33189-4FE6-6471-FBB8-6B49CFDE1BA1}"/>
              </a:ext>
              <a:ext uri="{C183D7F6-B498-43B3-948B-1728B52AA6E4}">
                <adec:decorative xmlns:adec="http://schemas.microsoft.com/office/drawing/2017/decorative" val="1"/>
              </a:ext>
            </a:extLst>
          </p:cNvPr>
          <p:cNvCxnSpPr>
            <a:cxnSpLocks/>
            <a:stCxn id="20" idx="3"/>
          </p:cNvCxnSpPr>
          <p:nvPr/>
        </p:nvCxnSpPr>
        <p:spPr>
          <a:xfrm>
            <a:off x="3203116" y="5466241"/>
            <a:ext cx="3911910" cy="2694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4FAEE89-DAF7-50D4-AF19-2BD104304279}"/>
              </a:ext>
            </a:extLst>
          </p:cNvPr>
          <p:cNvSpPr txBox="1">
            <a:spLocks noChangeAspect="1"/>
          </p:cNvSpPr>
          <p:nvPr/>
        </p:nvSpPr>
        <p:spPr>
          <a:xfrm>
            <a:off x="588263" y="5798605"/>
            <a:ext cx="293914" cy="293914"/>
          </a:xfrm>
          <a:prstGeom prst="rect">
            <a:avLst/>
          </a:prstGeom>
          <a:solidFill>
            <a:srgbClr val="FFFF00"/>
          </a:solidFill>
        </p:spPr>
        <p:txBody>
          <a:bodyPr wrap="square" rtlCol="0" anchor="ctr">
            <a:noAutofit/>
          </a:bodyPr>
          <a:lstStyle/>
          <a:p>
            <a:pPr algn="ctr" defTabSz="457200"/>
            <a:r>
              <a:rPr lang="es-xl" sz="1600" b="1" dirty="0">
                <a:solidFill>
                  <a:prstClr val="black"/>
                </a:solidFill>
                <a:cs typeface="Segoe UI" panose="020B0502040204020203" pitchFamily="34" charset="0"/>
              </a:rPr>
              <a:t>7</a:t>
            </a:r>
          </a:p>
        </p:txBody>
      </p:sp>
      <p:sp>
        <p:nvSpPr>
          <p:cNvPr id="34" name="TextBox 33">
            <a:extLst>
              <a:ext uri="{FF2B5EF4-FFF2-40B4-BE49-F238E27FC236}">
                <a16:creationId xmlns:a16="http://schemas.microsoft.com/office/drawing/2014/main" id="{342322F5-0873-90DD-5492-FD1351C8A26F}"/>
              </a:ext>
            </a:extLst>
          </p:cNvPr>
          <p:cNvSpPr txBox="1"/>
          <p:nvPr/>
        </p:nvSpPr>
        <p:spPr>
          <a:xfrm>
            <a:off x="1031819" y="5796740"/>
            <a:ext cx="4156008" cy="593432"/>
          </a:xfrm>
          <a:prstGeom prst="rect">
            <a:avLst/>
          </a:prstGeom>
          <a:noFill/>
        </p:spPr>
        <p:txBody>
          <a:bodyPr wrap="square" lIns="0" tIns="0" rIns="0" bIns="0" rtlCol="0">
            <a:spAutoFit/>
          </a:bodyPr>
          <a:lstStyle/>
          <a:p>
            <a:pPr defTabSz="457200">
              <a:lnSpc>
                <a:spcPct val="110000"/>
              </a:lnSpc>
            </a:pPr>
            <a:r>
              <a:rPr lang="es-xl" sz="1200" b="1" dirty="0">
                <a:solidFill>
                  <a:srgbClr val="2F2F2F"/>
                </a:solidFill>
                <a:cs typeface="Segoe UI Semibold" panose="020B0502040204020203" pitchFamily="34" charset="0"/>
              </a:rPr>
              <a:t>Insert</a:t>
            </a:r>
            <a:r>
              <a:rPr lang="es-EC" sz="1200" b="1" dirty="0">
                <a:solidFill>
                  <a:srgbClr val="2F2F2F"/>
                </a:solidFill>
                <a:cs typeface="Segoe UI Semibold" panose="020B0502040204020203" pitchFamily="34" charset="0"/>
              </a:rPr>
              <a:t>a</a:t>
            </a:r>
            <a:r>
              <a:rPr lang="es-xl" sz="1200" b="1" dirty="0">
                <a:solidFill>
                  <a:srgbClr val="2F2F2F"/>
                </a:solidFill>
                <a:cs typeface="Segoe UI Semibold" panose="020B0502040204020203" pitchFamily="34" charset="0"/>
              </a:rPr>
              <a:t> </a:t>
            </a:r>
            <a:r>
              <a:rPr lang="es-EC" sz="1200" b="1" dirty="0">
                <a:solidFill>
                  <a:srgbClr val="2F2F2F"/>
                </a:solidFill>
                <a:cs typeface="Segoe UI Semibold" panose="020B0502040204020203" pitchFamily="34" charset="0"/>
              </a:rPr>
              <a:t>t</a:t>
            </a:r>
            <a:r>
              <a:rPr lang="es-xl" sz="1200" b="1" dirty="0">
                <a:solidFill>
                  <a:srgbClr val="2F2F2F"/>
                </a:solidFill>
                <a:cs typeface="Segoe UI Semibold" panose="020B0502040204020203" pitchFamily="34" charset="0"/>
              </a:rPr>
              <a:t>u propia información de derechos de autor, información de la empresa y enlaces a la política de privacidad y opciones de cancelación de suscripción.</a:t>
            </a:r>
            <a:endParaRPr lang="en-US" sz="1400" dirty="0">
              <a:solidFill>
                <a:srgbClr val="2F2F2F"/>
              </a:solidFill>
              <a:cs typeface="Segoe UI Semibold" panose="020B0502040204020203" pitchFamily="34" charset="0"/>
            </a:endParaRPr>
          </a:p>
        </p:txBody>
      </p:sp>
      <p:cxnSp>
        <p:nvCxnSpPr>
          <p:cNvPr id="46" name="Straight Arrow Connector 45">
            <a:extLst>
              <a:ext uri="{FF2B5EF4-FFF2-40B4-BE49-F238E27FC236}">
                <a16:creationId xmlns:a16="http://schemas.microsoft.com/office/drawing/2014/main" id="{D05C43CA-4D6D-C052-2BCE-3E310ABFB0C3}"/>
              </a:ext>
              <a:ext uri="{C183D7F6-B498-43B3-948B-1728B52AA6E4}">
                <adec:decorative xmlns:adec="http://schemas.microsoft.com/office/drawing/2017/decorative" val="1"/>
              </a:ext>
            </a:extLst>
          </p:cNvPr>
          <p:cNvCxnSpPr>
            <a:cxnSpLocks/>
            <a:stCxn id="34" idx="3"/>
          </p:cNvCxnSpPr>
          <p:nvPr/>
        </p:nvCxnSpPr>
        <p:spPr>
          <a:xfrm flipV="1">
            <a:off x="5187827" y="5972562"/>
            <a:ext cx="1917823" cy="1208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72D96B7-53B9-FAEB-3C87-682843A5D5B9}"/>
              </a:ext>
            </a:extLst>
          </p:cNvPr>
          <p:cNvPicPr>
            <a:picLocks noChangeAspect="1"/>
          </p:cNvPicPr>
          <p:nvPr/>
        </p:nvPicPr>
        <p:blipFill>
          <a:blip r:embed="rId3"/>
          <a:stretch>
            <a:fillRect/>
          </a:stretch>
        </p:blipFill>
        <p:spPr>
          <a:xfrm>
            <a:off x="7815495" y="133244"/>
            <a:ext cx="3115615" cy="5704647"/>
          </a:xfrm>
          <a:prstGeom prst="rect">
            <a:avLst/>
          </a:prstGeom>
        </p:spPr>
      </p:pic>
      <p:pic>
        <p:nvPicPr>
          <p:cNvPr id="15" name="Picture 14">
            <a:extLst>
              <a:ext uri="{FF2B5EF4-FFF2-40B4-BE49-F238E27FC236}">
                <a16:creationId xmlns:a16="http://schemas.microsoft.com/office/drawing/2014/main" id="{890BB0F6-603A-9A65-A1A1-DA55EB155D76}"/>
              </a:ext>
            </a:extLst>
          </p:cNvPr>
          <p:cNvPicPr>
            <a:picLocks noChangeAspect="1"/>
          </p:cNvPicPr>
          <p:nvPr/>
        </p:nvPicPr>
        <p:blipFill>
          <a:blip r:embed="rId4"/>
          <a:stretch>
            <a:fillRect/>
          </a:stretch>
        </p:blipFill>
        <p:spPr>
          <a:xfrm>
            <a:off x="7847191" y="5568438"/>
            <a:ext cx="3083920" cy="438056"/>
          </a:xfrm>
          <a:prstGeom prst="rect">
            <a:avLst/>
          </a:prstGeom>
        </p:spPr>
      </p:pic>
    </p:spTree>
    <p:extLst>
      <p:ext uri="{BB962C8B-B14F-4D97-AF65-F5344CB8AC3E}">
        <p14:creationId xmlns:p14="http://schemas.microsoft.com/office/powerpoint/2010/main" val="342975824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7D4E-C35C-4F74-28A6-E3CDADD1B834}"/>
              </a:ext>
            </a:extLst>
          </p:cNvPr>
          <p:cNvSpPr>
            <a:spLocks noGrp="1"/>
          </p:cNvSpPr>
          <p:nvPr>
            <p:ph type="title"/>
          </p:nvPr>
        </p:nvSpPr>
        <p:spPr/>
        <p:txBody>
          <a:bodyPr/>
          <a:lstStyle/>
          <a:p>
            <a:r>
              <a:rPr lang="es-xl" dirty="0"/>
              <a:t>Gracias</a:t>
            </a:r>
          </a:p>
        </p:txBody>
      </p:sp>
    </p:spTree>
    <p:extLst>
      <p:ext uri="{BB962C8B-B14F-4D97-AF65-F5344CB8AC3E}">
        <p14:creationId xmlns:p14="http://schemas.microsoft.com/office/powerpoint/2010/main" val="155611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86735-707E-C64D-A5F2-27814325A5EA}"/>
              </a:ext>
            </a:extLst>
          </p:cNvPr>
          <p:cNvSpPr>
            <a:spLocks noGrp="1"/>
          </p:cNvSpPr>
          <p:nvPr>
            <p:ph type="title"/>
          </p:nvPr>
        </p:nvSpPr>
        <p:spPr>
          <a:xfrm>
            <a:off x="380999" y="610756"/>
            <a:ext cx="11018521" cy="430887"/>
          </a:xfrm>
        </p:spPr>
        <p:txBody>
          <a:bodyPr anchor="t">
            <a:normAutofit/>
          </a:bodyPr>
          <a:lstStyle/>
          <a:p>
            <a:r>
              <a:rPr lang="es-xl" dirty="0">
                <a:solidFill>
                  <a:srgbClr val="3B2E58"/>
                </a:solidFill>
              </a:rPr>
              <a:t>Tabla de contenidos</a:t>
            </a:r>
          </a:p>
        </p:txBody>
      </p:sp>
      <p:sp>
        <p:nvSpPr>
          <p:cNvPr id="3" name="Text Placeholder 2">
            <a:extLst>
              <a:ext uri="{FF2B5EF4-FFF2-40B4-BE49-F238E27FC236}">
                <a16:creationId xmlns:a16="http://schemas.microsoft.com/office/drawing/2014/main" id="{70BE4ACB-C154-F64C-B4D3-B1F8A97695BF}"/>
              </a:ext>
            </a:extLst>
          </p:cNvPr>
          <p:cNvSpPr>
            <a:spLocks noGrp="1"/>
          </p:cNvSpPr>
          <p:nvPr>
            <p:ph type="body" sz="quarter" idx="10"/>
          </p:nvPr>
        </p:nvSpPr>
        <p:spPr>
          <a:xfrm>
            <a:off x="381000" y="1537097"/>
            <a:ext cx="6252030" cy="1268296"/>
          </a:xfrm>
        </p:spPr>
        <p:txBody>
          <a:bodyPr>
            <a:noAutofit/>
          </a:bodyPr>
          <a:lstStyle/>
          <a:p>
            <a:pPr marL="342900" indent="-342900">
              <a:buFont typeface="Arial" panose="020B0604020202020204" pitchFamily="34" charset="0"/>
              <a:buChar char="•"/>
            </a:pPr>
            <a:r>
              <a:rPr lang="es-EC" sz="2000" b="1"/>
              <a:t>Descripción general de la campaña</a:t>
            </a:r>
          </a:p>
          <a:p>
            <a:pPr marL="571500" lvl="1" indent="-342900">
              <a:buFont typeface="Arial" panose="020B0604020202020204" pitchFamily="34" charset="0"/>
              <a:buChar char="•"/>
            </a:pPr>
            <a:r>
              <a:rPr lang="es-EC" sz="2000" dirty="0"/>
              <a:t>Mensaje para los socios</a:t>
            </a:r>
          </a:p>
          <a:p>
            <a:pPr marL="571500" lvl="1" indent="-342900">
              <a:buFont typeface="Arial" panose="020B0604020202020204" pitchFamily="34" charset="0"/>
              <a:buChar char="•"/>
            </a:pPr>
            <a:r>
              <a:rPr lang="es-EC" sz="2000" dirty="0"/>
              <a:t>Descripción general </a:t>
            </a:r>
          </a:p>
          <a:p>
            <a:pPr marL="342900" indent="-342900">
              <a:buFont typeface="Arial" panose="020B0604020202020204" pitchFamily="34" charset="0"/>
              <a:buChar char="•"/>
            </a:pPr>
            <a:r>
              <a:rPr lang="es-EC" sz="2000" b="1" dirty="0"/>
              <a:t>Dirígete al público objetivo ideal</a:t>
            </a:r>
            <a:r>
              <a:rPr lang="es-EC" sz="2000" dirty="0"/>
              <a:t>: </a:t>
            </a:r>
          </a:p>
          <a:p>
            <a:pPr marL="571500" lvl="1" indent="-342900">
              <a:buFont typeface="Arial" panose="020B0604020202020204" pitchFamily="34" charset="0"/>
              <a:buChar char="•"/>
            </a:pPr>
            <a:r>
              <a:rPr lang="es-EC" sz="2000" dirty="0"/>
              <a:t>Público</a:t>
            </a:r>
          </a:p>
          <a:p>
            <a:pPr marL="571500" lvl="1" indent="-342900">
              <a:buFont typeface="Arial" panose="020B0604020202020204" pitchFamily="34" charset="0"/>
              <a:buChar char="•"/>
            </a:pPr>
            <a:r>
              <a:rPr lang="es-EC" sz="2000" dirty="0"/>
              <a:t>Guía de Mensajes </a:t>
            </a:r>
          </a:p>
          <a:p>
            <a:pPr marL="571500" lvl="1" indent="-342900">
              <a:buFont typeface="Arial" panose="020B0604020202020204" pitchFamily="34" charset="0"/>
              <a:buChar char="•"/>
            </a:pPr>
            <a:r>
              <a:rPr lang="es-EC" sz="2000" dirty="0"/>
              <a:t>Textos para la campaña</a:t>
            </a:r>
          </a:p>
          <a:p>
            <a:pPr marL="342900" indent="-342900">
              <a:buFont typeface="Arial" panose="020B0604020202020204" pitchFamily="34" charset="0"/>
              <a:buChar char="•"/>
            </a:pPr>
            <a:r>
              <a:rPr lang="es-EC" sz="2000" b="1" dirty="0"/>
              <a:t>Crea </a:t>
            </a:r>
            <a:r>
              <a:rPr lang="es-EC" b="1" dirty="0"/>
              <a:t>t</a:t>
            </a:r>
            <a:r>
              <a:rPr lang="es-EC" sz="2000" b="1" dirty="0"/>
              <a:t>u campaña</a:t>
            </a:r>
            <a:r>
              <a:rPr lang="es-EC" sz="2000" dirty="0"/>
              <a:t>: </a:t>
            </a:r>
          </a:p>
          <a:p>
            <a:pPr marL="571500" lvl="1" indent="-342900">
              <a:buFont typeface="Arial" panose="020B0604020202020204" pitchFamily="34" charset="0"/>
              <a:buChar char="•"/>
            </a:pPr>
            <a:r>
              <a:rPr lang="es-EC" sz="2000" dirty="0"/>
              <a:t>Recorrido de la campaña</a:t>
            </a:r>
          </a:p>
          <a:p>
            <a:pPr marL="571500" lvl="1" indent="-342900">
              <a:buFont typeface="Arial" panose="020B0604020202020204" pitchFamily="34" charset="0"/>
              <a:buChar char="•"/>
            </a:pPr>
            <a:r>
              <a:rPr lang="es-EC" sz="2000" dirty="0"/>
              <a:t>Recursos para la campaña</a:t>
            </a:r>
          </a:p>
          <a:p>
            <a:pPr marL="342900" indent="-342900">
              <a:buFont typeface="Arial" panose="020B0604020202020204" pitchFamily="34" charset="0"/>
              <a:buChar char="•"/>
            </a:pPr>
            <a:r>
              <a:rPr lang="es-EC" sz="2000" b="1" dirty="0"/>
              <a:t>Activa, registra y cierra ventas</a:t>
            </a:r>
            <a:r>
              <a:rPr lang="es-EC" sz="2000" dirty="0"/>
              <a:t>: </a:t>
            </a:r>
          </a:p>
          <a:p>
            <a:pPr marL="571500" lvl="1" indent="-342900">
              <a:buFont typeface="Arial" panose="020B0604020202020204" pitchFamily="34" charset="0"/>
              <a:buChar char="•"/>
            </a:pPr>
            <a:r>
              <a:rPr lang="es-EC" sz="2000" dirty="0"/>
              <a:t>Listas de verificación y orientación </a:t>
            </a:r>
          </a:p>
        </p:txBody>
      </p:sp>
    </p:spTree>
    <p:extLst>
      <p:ext uri="{BB962C8B-B14F-4D97-AF65-F5344CB8AC3E}">
        <p14:creationId xmlns:p14="http://schemas.microsoft.com/office/powerpoint/2010/main" val="9503046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03A58-8F02-754C-AD45-8136295694EC}"/>
              </a:ext>
            </a:extLst>
          </p:cNvPr>
          <p:cNvSpPr>
            <a:spLocks noGrp="1"/>
          </p:cNvSpPr>
          <p:nvPr>
            <p:ph type="title" idx="4294967295"/>
          </p:nvPr>
        </p:nvSpPr>
        <p:spPr>
          <a:xfrm>
            <a:off x="584199" y="477124"/>
            <a:ext cx="11017250" cy="554038"/>
          </a:xfrm>
        </p:spPr>
        <p:txBody>
          <a:bodyPr>
            <a:normAutofit/>
          </a:bodyPr>
          <a:lstStyle/>
          <a:p>
            <a:r>
              <a:rPr lang="es-xl" sz="2800" dirty="0">
                <a:solidFill>
                  <a:schemeClr val="accent2">
                    <a:lumMod val="50000"/>
                  </a:schemeClr>
                </a:solidFill>
              </a:rPr>
              <a:t>Descripción general de la campaña de generación de demanda</a:t>
            </a:r>
          </a:p>
        </p:txBody>
      </p:sp>
      <p:sp>
        <p:nvSpPr>
          <p:cNvPr id="4" name="TextBox 3">
            <a:extLst>
              <a:ext uri="{FF2B5EF4-FFF2-40B4-BE49-F238E27FC236}">
                <a16:creationId xmlns:a16="http://schemas.microsoft.com/office/drawing/2014/main" id="{E98E2877-920C-7915-1E8A-759B6ADE189D}"/>
              </a:ext>
            </a:extLst>
          </p:cNvPr>
          <p:cNvSpPr txBox="1"/>
          <p:nvPr/>
        </p:nvSpPr>
        <p:spPr>
          <a:xfrm>
            <a:off x="724605" y="1284403"/>
            <a:ext cx="5987280" cy="1077218"/>
          </a:xfrm>
          <a:prstGeom prst="rect">
            <a:avLst/>
          </a:prstGeom>
          <a:noFill/>
        </p:spPr>
        <p:txBody>
          <a:bodyPr wrap="square" lIns="0" tIns="0" rIns="0" bIns="0" rtlCol="0">
            <a:spAutoFit/>
          </a:bodyPr>
          <a:lstStyle/>
          <a:p>
            <a:pPr algn="l"/>
            <a:r>
              <a:rPr lang="es-xl" sz="1400" dirty="0"/>
              <a:t>Cre</a:t>
            </a:r>
            <a:r>
              <a:rPr lang="es-EC" sz="1400" dirty="0"/>
              <a:t>a</a:t>
            </a:r>
            <a:r>
              <a:rPr lang="es-xl" sz="1400" dirty="0"/>
              <a:t> una </a:t>
            </a:r>
            <a:r>
              <a:rPr lang="es-EC" sz="1400" dirty="0"/>
              <a:t>lista</a:t>
            </a:r>
            <a:r>
              <a:rPr lang="es-xl" sz="1400" dirty="0"/>
              <a:t> de prospectos calificados y promuev</a:t>
            </a:r>
            <a:r>
              <a:rPr lang="es-EC" sz="1400" dirty="0"/>
              <a:t>e</a:t>
            </a:r>
            <a:r>
              <a:rPr lang="es-xl" sz="1400" dirty="0"/>
              <a:t> </a:t>
            </a:r>
            <a:br>
              <a:rPr lang="en-US" sz="1400" dirty="0"/>
            </a:br>
            <a:r>
              <a:rPr lang="es-xl" sz="1400" dirty="0"/>
              <a:t>el interés por </a:t>
            </a:r>
            <a:r>
              <a:rPr lang="es-EC" sz="1400" dirty="0"/>
              <a:t>t</a:t>
            </a:r>
            <a:r>
              <a:rPr lang="es-xl" sz="1400" dirty="0"/>
              <a:t>u servicio o solución</a:t>
            </a:r>
            <a:r>
              <a:rPr lang="es-EC" sz="1400" dirty="0"/>
              <a:t> alrededor de Copilot para Microsoft 365</a:t>
            </a:r>
            <a:r>
              <a:rPr lang="es-xl" sz="1400" dirty="0"/>
              <a:t>. </a:t>
            </a:r>
            <a:endParaRPr lang="es-EC" sz="1400" dirty="0"/>
          </a:p>
          <a:p>
            <a:pPr algn="l"/>
            <a:r>
              <a:rPr lang="es-xl" sz="1400" dirty="0"/>
              <a:t>Aprovech</a:t>
            </a:r>
            <a:r>
              <a:rPr lang="es-EC" sz="1400" dirty="0"/>
              <a:t>a</a:t>
            </a:r>
            <a:r>
              <a:rPr lang="es-xl" sz="1400" dirty="0"/>
              <a:t> la </a:t>
            </a:r>
            <a:r>
              <a:rPr lang="es-EC" sz="1400" dirty="0"/>
              <a:t>guía</a:t>
            </a:r>
            <a:r>
              <a:rPr lang="es-xl" sz="1400" dirty="0"/>
              <a:t> de mensajes, el desarrollo de la campaña, l</a:t>
            </a:r>
            <a:r>
              <a:rPr lang="es-EC" sz="1400" dirty="0"/>
              <a:t>os</a:t>
            </a:r>
            <a:r>
              <a:rPr lang="es-xl" sz="1400" dirty="0"/>
              <a:t> recursos, la lista de verificación de activación y el cronograma para generar nuevos clientes potenciales. </a:t>
            </a:r>
          </a:p>
        </p:txBody>
      </p:sp>
      <p:sp>
        <p:nvSpPr>
          <p:cNvPr id="5" name="TextBox 4">
            <a:extLst>
              <a:ext uri="{FF2B5EF4-FFF2-40B4-BE49-F238E27FC236}">
                <a16:creationId xmlns:a16="http://schemas.microsoft.com/office/drawing/2014/main" id="{A0D5B203-2539-9645-B159-329345F67A01}"/>
              </a:ext>
            </a:extLst>
          </p:cNvPr>
          <p:cNvSpPr txBox="1"/>
          <p:nvPr/>
        </p:nvSpPr>
        <p:spPr>
          <a:xfrm>
            <a:off x="1412152" y="4452389"/>
            <a:ext cx="1595437" cy="309958"/>
          </a:xfrm>
          <a:prstGeom prst="rect">
            <a:avLst/>
          </a:prstGeom>
          <a:solidFill>
            <a:schemeClr val="accent3">
              <a:lumMod val="60000"/>
              <a:lumOff val="40000"/>
            </a:schemeClr>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xl" sz="1400" b="0" i="0" u="none" strike="noStrike" kern="1200" cap="none" spc="0" normalizeH="0" baseline="0" noProof="0" dirty="0">
                <a:ln>
                  <a:noFill/>
                </a:ln>
                <a:solidFill>
                  <a:srgbClr val="FFFFFF"/>
                </a:solidFill>
                <a:effectLst/>
                <a:uLnTx/>
                <a:uFillTx/>
                <a:latin typeface="Segoe UI Semibold"/>
                <a:ea typeface="+mn-ea"/>
                <a:cs typeface="+mn-cs"/>
              </a:rPr>
              <a:t>Objetivo</a:t>
            </a:r>
          </a:p>
        </p:txBody>
      </p:sp>
      <p:sp>
        <p:nvSpPr>
          <p:cNvPr id="19" name="TextBox 18">
            <a:extLst>
              <a:ext uri="{FF2B5EF4-FFF2-40B4-BE49-F238E27FC236}">
                <a16:creationId xmlns:a16="http://schemas.microsoft.com/office/drawing/2014/main" id="{0465F5B4-F20C-4841-8DBF-8F134BE149C0}"/>
              </a:ext>
            </a:extLst>
          </p:cNvPr>
          <p:cNvSpPr txBox="1"/>
          <p:nvPr/>
        </p:nvSpPr>
        <p:spPr>
          <a:xfrm>
            <a:off x="1412152" y="4762348"/>
            <a:ext cx="1595438" cy="1411287"/>
          </a:xfrm>
          <a:prstGeom prst="rect">
            <a:avLst/>
          </a:prstGeom>
          <a:solidFill>
            <a:schemeClr val="bg2"/>
          </a:solidFill>
        </p:spPr>
        <p:txBody>
          <a:bodyPr wrap="square" lIns="90000" tIns="46800" rIns="90000" bIns="46800" rtlCol="0" anchor="t">
            <a:noAutofit/>
          </a:bodyPr>
          <a:lstStyle/>
          <a:p>
            <a:pPr defTabSz="914367">
              <a:defRPr/>
            </a:pPr>
            <a:r>
              <a:rPr lang="es-EC" sz="1200" dirty="0">
                <a:solidFill>
                  <a:srgbClr val="000000"/>
                </a:solidFill>
              </a:rPr>
              <a:t>Identifica </a:t>
            </a:r>
            <a:r>
              <a:rPr lang="es-xl" sz="1200" dirty="0">
                <a:solidFill>
                  <a:srgbClr val="000000"/>
                </a:solidFill>
              </a:rPr>
              <a:t>cuentas objetivo </a:t>
            </a:r>
            <a:br>
              <a:rPr lang="en-US" sz="1200" dirty="0">
                <a:solidFill>
                  <a:srgbClr val="000000"/>
                </a:solidFill>
              </a:rPr>
            </a:br>
            <a:r>
              <a:rPr lang="es-xl" sz="1200" dirty="0">
                <a:solidFill>
                  <a:srgbClr val="000000"/>
                </a:solidFill>
              </a:rPr>
              <a:t>de alto valor</a:t>
            </a:r>
            <a:r>
              <a:rPr lang="es-EC" sz="1200" dirty="0">
                <a:solidFill>
                  <a:srgbClr val="000000"/>
                </a:solidFill>
              </a:rPr>
              <a:t>.</a:t>
            </a:r>
            <a:endParaRPr lang="es-xl" sz="1200" dirty="0">
              <a:solidFill>
                <a:srgbClr val="000000"/>
              </a:solidFill>
            </a:endParaRPr>
          </a:p>
        </p:txBody>
      </p:sp>
      <p:cxnSp>
        <p:nvCxnSpPr>
          <p:cNvPr id="20" name="Elbow Connector 19">
            <a:extLst>
              <a:ext uri="{FF2B5EF4-FFF2-40B4-BE49-F238E27FC236}">
                <a16:creationId xmlns:a16="http://schemas.microsoft.com/office/drawing/2014/main" id="{0A63AB03-2992-8375-024B-1AEC41E52412}"/>
              </a:ext>
              <a:ext uri="{C183D7F6-B498-43B3-948B-1728B52AA6E4}">
                <adec:decorative xmlns:adec="http://schemas.microsoft.com/office/drawing/2017/decorative" val="1"/>
              </a:ext>
            </a:extLst>
          </p:cNvPr>
          <p:cNvCxnSpPr>
            <a:stCxn id="5" idx="3"/>
            <a:endCxn id="34" idx="1"/>
          </p:cNvCxnSpPr>
          <p:nvPr/>
        </p:nvCxnSpPr>
        <p:spPr>
          <a:xfrm flipV="1">
            <a:off x="3007589" y="4002038"/>
            <a:ext cx="290514" cy="605330"/>
          </a:xfrm>
          <a:prstGeom prst="bentConnector3">
            <a:avLst/>
          </a:prstGeom>
          <a:ln w="25400">
            <a:gradFill>
              <a:gsLst>
                <a:gs pos="0">
                  <a:srgbClr val="0078D4"/>
                </a:gs>
                <a:gs pos="100000">
                  <a:srgbClr val="405990"/>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9064EAA-223F-7540-8C43-86099A823A94}"/>
              </a:ext>
            </a:extLst>
          </p:cNvPr>
          <p:cNvSpPr txBox="1"/>
          <p:nvPr/>
        </p:nvSpPr>
        <p:spPr>
          <a:xfrm>
            <a:off x="9277475" y="1571972"/>
            <a:ext cx="1595438" cy="1411286"/>
          </a:xfrm>
          <a:prstGeom prst="rect">
            <a:avLst/>
          </a:prstGeom>
          <a:solidFill>
            <a:schemeClr val="accent1">
              <a:lumMod val="20000"/>
              <a:lumOff val="80000"/>
            </a:schemeClr>
          </a:solidFill>
        </p:spPr>
        <p:txBody>
          <a:bodyPr wrap="square" lIns="90000" tIns="46800" rIns="90000" bIns="4680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xl" sz="1200" i="0" u="none" strike="noStrike" kern="0" cap="none" spc="0" normalizeH="0" baseline="0" noProof="0" dirty="0">
                <a:ln>
                  <a:noFill/>
                </a:ln>
                <a:effectLst/>
                <a:uLnTx/>
                <a:uFillTx/>
                <a:cs typeface="Arial" panose="020B0604020202020204" pitchFamily="34" charset="0"/>
              </a:rPr>
              <a:t>Compart</a:t>
            </a:r>
            <a:r>
              <a:rPr kumimoji="0" lang="es-EC" sz="1200" i="0" u="none" strike="noStrike" kern="0" cap="none" spc="0" normalizeH="0" baseline="0" noProof="0" dirty="0">
                <a:ln>
                  <a:noFill/>
                </a:ln>
                <a:effectLst/>
                <a:uLnTx/>
                <a:uFillTx/>
                <a:cs typeface="Arial" panose="020B0604020202020204" pitchFamily="34" charset="0"/>
              </a:rPr>
              <a:t>e</a:t>
            </a:r>
            <a:r>
              <a:rPr kumimoji="0" lang="es-xl" sz="1200" i="0" u="none" strike="noStrike" kern="0" cap="none" spc="0" normalizeH="0" baseline="0" noProof="0" dirty="0">
                <a:ln>
                  <a:noFill/>
                </a:ln>
                <a:effectLst/>
                <a:uLnTx/>
                <a:uFillTx/>
                <a:cs typeface="Arial" panose="020B0604020202020204" pitchFamily="34" charset="0"/>
              </a:rPr>
              <a:t> </a:t>
            </a:r>
            <a:br>
              <a:rPr kumimoji="0" lang="en-US" sz="1200" i="0" u="none" strike="noStrike" kern="0" cap="none" spc="0" normalizeH="0" baseline="0" noProof="0" dirty="0">
                <a:ln>
                  <a:noFill/>
                </a:ln>
                <a:effectLst/>
                <a:uLnTx/>
                <a:uFillTx/>
                <a:cs typeface="Arial" panose="020B0604020202020204" pitchFamily="34" charset="0"/>
              </a:rPr>
            </a:br>
            <a:r>
              <a:rPr kumimoji="0" lang="es-xl" sz="1200" i="0" u="none" strike="noStrike" kern="0" cap="none" spc="0" normalizeH="0" baseline="0" noProof="0" dirty="0">
                <a:ln>
                  <a:noFill/>
                </a:ln>
                <a:effectLst/>
                <a:uLnTx/>
                <a:uFillTx/>
                <a:cs typeface="Arial" panose="020B0604020202020204" pitchFamily="34" charset="0"/>
              </a:rPr>
              <a:t>la progresión </a:t>
            </a:r>
            <a:br>
              <a:rPr kumimoji="0" lang="en-US" sz="1200" i="0" u="none" strike="noStrike" kern="0" cap="none" spc="0" normalizeH="0" baseline="0" noProof="0" dirty="0">
                <a:ln>
                  <a:noFill/>
                </a:ln>
                <a:effectLst/>
                <a:uLnTx/>
                <a:uFillTx/>
                <a:cs typeface="Arial" panose="020B0604020202020204" pitchFamily="34" charset="0"/>
              </a:rPr>
            </a:br>
            <a:r>
              <a:rPr kumimoji="0" lang="es-xl" sz="1200" i="0" u="none" strike="noStrike" kern="0" cap="none" spc="0" normalizeH="0" baseline="0" noProof="0" dirty="0">
                <a:ln>
                  <a:noFill/>
                </a:ln>
                <a:effectLst/>
                <a:uLnTx/>
                <a:uFillTx/>
                <a:cs typeface="Arial" panose="020B0604020202020204" pitchFamily="34" charset="0"/>
              </a:rPr>
              <a:t>de oportunidades </a:t>
            </a:r>
            <a:br>
              <a:rPr kumimoji="0" lang="en-US" sz="1200" i="0" u="none" strike="noStrike" kern="0" cap="none" spc="0" normalizeH="0" baseline="0" noProof="0" dirty="0">
                <a:ln>
                  <a:noFill/>
                </a:ln>
                <a:effectLst/>
                <a:uLnTx/>
                <a:uFillTx/>
                <a:cs typeface="Arial" panose="020B0604020202020204" pitchFamily="34" charset="0"/>
              </a:rPr>
            </a:br>
            <a:r>
              <a:rPr kumimoji="0" lang="en-US" sz="1200" i="0" u="none" strike="noStrike" kern="0" cap="none" spc="0" normalizeH="0" baseline="0" noProof="0" dirty="0">
                <a:ln>
                  <a:noFill/>
                </a:ln>
                <a:effectLst/>
                <a:uLnTx/>
                <a:uFillTx/>
                <a:cs typeface="Arial" panose="020B0604020202020204" pitchFamily="34" charset="0"/>
              </a:rPr>
              <a:t>a </a:t>
            </a:r>
            <a:r>
              <a:rPr kumimoji="0" lang="en-US" sz="1200" i="0" u="none" strike="noStrike" kern="0" cap="none" spc="0" normalizeH="0" baseline="0" noProof="0" dirty="0" err="1">
                <a:ln>
                  <a:noFill/>
                </a:ln>
                <a:effectLst/>
                <a:uLnTx/>
                <a:uFillTx/>
                <a:cs typeface="Arial" panose="020B0604020202020204" pitchFamily="34" charset="0"/>
              </a:rPr>
              <a:t>tu</a:t>
            </a:r>
            <a:r>
              <a:rPr kumimoji="0" lang="en-US" sz="1200" i="0" u="none" strike="noStrike" kern="0" cap="none" spc="0" normalizeH="0" baseline="0" noProof="0" dirty="0">
                <a:ln>
                  <a:noFill/>
                </a:ln>
                <a:effectLst/>
                <a:uLnTx/>
                <a:uFillTx/>
                <a:cs typeface="Arial" panose="020B0604020202020204" pitchFamily="34" charset="0"/>
              </a:rPr>
              <a:t> </a:t>
            </a:r>
            <a:r>
              <a:rPr kumimoji="0" lang="en-US" sz="1200" i="0" u="none" strike="noStrike" kern="0" cap="none" spc="0" normalizeH="0" baseline="0" noProof="0" dirty="0" err="1">
                <a:ln>
                  <a:noFill/>
                </a:ln>
                <a:effectLst/>
                <a:uLnTx/>
                <a:uFillTx/>
                <a:cs typeface="Arial" panose="020B0604020202020204" pitchFamily="34" charset="0"/>
              </a:rPr>
              <a:t>equipo</a:t>
            </a:r>
            <a:r>
              <a:rPr kumimoji="0" lang="en-US" sz="1200" i="0" u="none" strike="noStrike" kern="0" cap="none" spc="0" normalizeH="0" baseline="0" noProof="0" dirty="0">
                <a:ln>
                  <a:noFill/>
                </a:ln>
                <a:effectLst/>
                <a:uLnTx/>
                <a:uFillTx/>
                <a:cs typeface="Arial" panose="020B0604020202020204" pitchFamily="34" charset="0"/>
              </a:rPr>
              <a:t> de </a:t>
            </a:r>
            <a:r>
              <a:rPr kumimoji="0" lang="en-US" sz="1200" i="0" u="none" strike="noStrike" kern="0" cap="none" spc="0" normalizeH="0" baseline="0" noProof="0" dirty="0" err="1">
                <a:ln>
                  <a:noFill/>
                </a:ln>
                <a:effectLst/>
                <a:uLnTx/>
                <a:uFillTx/>
                <a:cs typeface="Arial" panose="020B0604020202020204" pitchFamily="34" charset="0"/>
              </a:rPr>
              <a:t>ventas</a:t>
            </a:r>
            <a:endParaRPr kumimoji="0" lang="es-xl" sz="1200" i="0" u="none" strike="noStrike" kern="0" cap="none" spc="0" normalizeH="0" baseline="0" noProof="0" dirty="0">
              <a:ln>
                <a:noFill/>
              </a:ln>
              <a:effectLst/>
              <a:uLnTx/>
              <a:uFillTx/>
              <a:cs typeface="Arial" panose="020B0604020202020204" pitchFamily="34" charset="0"/>
            </a:endParaRPr>
          </a:p>
        </p:txBody>
      </p:sp>
      <p:pic>
        <p:nvPicPr>
          <p:cNvPr id="50" name="Graphic 49" descr="Apretón de manos con relleno sólido">
            <a:extLst>
              <a:ext uri="{FF2B5EF4-FFF2-40B4-BE49-F238E27FC236}">
                <a16:creationId xmlns:a16="http://schemas.microsoft.com/office/drawing/2014/main" id="{2CE0C2D9-C7F8-65CA-D2E4-B15EB4D960F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2652" y="2215258"/>
            <a:ext cx="867956" cy="867956"/>
          </a:xfrm>
          <a:prstGeom prst="rect">
            <a:avLst/>
          </a:prstGeom>
        </p:spPr>
      </p:pic>
      <p:sp>
        <p:nvSpPr>
          <p:cNvPr id="34" name="TextBox 33">
            <a:extLst>
              <a:ext uri="{FF2B5EF4-FFF2-40B4-BE49-F238E27FC236}">
                <a16:creationId xmlns:a16="http://schemas.microsoft.com/office/drawing/2014/main" id="{A3ED8875-1E15-9249-A974-DAAEF6C0E126}"/>
              </a:ext>
            </a:extLst>
          </p:cNvPr>
          <p:cNvSpPr txBox="1"/>
          <p:nvPr/>
        </p:nvSpPr>
        <p:spPr>
          <a:xfrm>
            <a:off x="3298103" y="3847059"/>
            <a:ext cx="1595437" cy="309958"/>
          </a:xfrm>
          <a:prstGeom prst="rect">
            <a:avLst/>
          </a:prstGeom>
          <a:solidFill>
            <a:schemeClr val="accent2">
              <a:lumMod val="75000"/>
            </a:schemeClr>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xl" sz="1400" b="0" i="0" u="none" strike="noStrike" kern="1200" cap="none" spc="0" normalizeH="0" baseline="0" noProof="0" dirty="0">
                <a:ln>
                  <a:noFill/>
                </a:ln>
                <a:solidFill>
                  <a:srgbClr val="FFFFFF"/>
                </a:solidFill>
                <a:effectLst/>
                <a:uLnTx/>
                <a:uFillTx/>
                <a:latin typeface="Segoe UI Semibold"/>
                <a:ea typeface="+mn-ea"/>
                <a:cs typeface="+mn-cs"/>
              </a:rPr>
              <a:t>Desarrollar</a:t>
            </a:r>
          </a:p>
        </p:txBody>
      </p:sp>
      <p:sp>
        <p:nvSpPr>
          <p:cNvPr id="23" name="TextBox 22">
            <a:extLst>
              <a:ext uri="{FF2B5EF4-FFF2-40B4-BE49-F238E27FC236}">
                <a16:creationId xmlns:a16="http://schemas.microsoft.com/office/drawing/2014/main" id="{F99993B3-A3E7-2747-A435-387CD48F3366}"/>
              </a:ext>
            </a:extLst>
          </p:cNvPr>
          <p:cNvSpPr txBox="1"/>
          <p:nvPr/>
        </p:nvSpPr>
        <p:spPr>
          <a:xfrm>
            <a:off x="3298102" y="4157018"/>
            <a:ext cx="1595438" cy="1817062"/>
          </a:xfrm>
          <a:prstGeom prst="rect">
            <a:avLst/>
          </a:prstGeom>
          <a:solidFill>
            <a:schemeClr val="bg2"/>
          </a:solidFill>
        </p:spPr>
        <p:txBody>
          <a:bodyPr wrap="square" lIns="90000" tIns="46800" rIns="90000" bIns="46800" rtlCol="0" anchor="t">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xl" sz="1200" b="0" i="0" u="none" strike="noStrike" kern="1200" cap="none" spc="0" normalizeH="0" baseline="0" noProof="0" dirty="0">
                <a:ln>
                  <a:noFill/>
                </a:ln>
                <a:solidFill>
                  <a:srgbClr val="000000"/>
                </a:solidFill>
                <a:effectLst/>
                <a:uLnTx/>
                <a:uFillTx/>
                <a:ea typeface="+mn-ea"/>
                <a:cs typeface="+mn-cs"/>
              </a:rPr>
              <a:t>Personali</a:t>
            </a:r>
            <a:r>
              <a:rPr kumimoji="0" lang="es-EC" sz="1200" b="0" i="0" u="none" strike="noStrike" kern="1200" cap="none" spc="0" normalizeH="0" baseline="0" noProof="0" dirty="0" err="1">
                <a:ln>
                  <a:noFill/>
                </a:ln>
                <a:solidFill>
                  <a:srgbClr val="000000"/>
                </a:solidFill>
                <a:effectLst/>
                <a:uLnTx/>
                <a:uFillTx/>
                <a:ea typeface="+mn-ea"/>
                <a:cs typeface="+mn-cs"/>
              </a:rPr>
              <a:t>za</a:t>
            </a:r>
            <a:r>
              <a:rPr kumimoji="0" lang="es-xl" sz="1200" b="0" i="0" u="none" strike="noStrike" kern="1200" cap="none" spc="0" normalizeH="0" baseline="0" noProof="0" dirty="0">
                <a:ln>
                  <a:noFill/>
                </a:ln>
                <a:solidFill>
                  <a:srgbClr val="000000"/>
                </a:solidFill>
                <a:effectLst/>
                <a:uLnTx/>
                <a:uFillTx/>
                <a:ea typeface="+mn-ea"/>
                <a:cs typeface="+mn-cs"/>
              </a:rPr>
              <a:t> los</a:t>
            </a:r>
            <a:r>
              <a:rPr lang="es-EC" sz="1200" dirty="0">
                <a:solidFill>
                  <a:srgbClr val="000000"/>
                </a:solidFill>
              </a:rPr>
              <a:t> recursos de </a:t>
            </a:r>
            <a:r>
              <a:rPr kumimoji="0" lang="es-EC" sz="1200" b="0" i="0" u="none" strike="noStrike" kern="1200" cap="none" spc="0" normalizeH="0" baseline="0" noProof="0" dirty="0">
                <a:ln>
                  <a:noFill/>
                </a:ln>
                <a:solidFill>
                  <a:srgbClr val="000000"/>
                </a:solidFill>
                <a:effectLst/>
                <a:uLnTx/>
                <a:uFillTx/>
                <a:ea typeface="+mn-ea"/>
                <a:cs typeface="+mn-cs"/>
              </a:rPr>
              <a:t>mercadeo disponibles </a:t>
            </a:r>
            <a:r>
              <a:rPr kumimoji="0" lang="es-xl" sz="1200" b="0" i="0" u="none" strike="noStrike" kern="1200" cap="none" spc="0" normalizeH="0" baseline="0" noProof="0" dirty="0">
                <a:ln>
                  <a:noFill/>
                </a:ln>
                <a:solidFill>
                  <a:srgbClr val="000000"/>
                </a:solidFill>
                <a:effectLst/>
                <a:uLnTx/>
                <a:uFillTx/>
                <a:ea typeface="+mn-ea"/>
                <a:cs typeface="+mn-cs"/>
              </a:rPr>
              <a:t>con </a:t>
            </a:r>
            <a:r>
              <a:rPr lang="es-EC" sz="1200" dirty="0">
                <a:solidFill>
                  <a:srgbClr val="000000"/>
                </a:solidFill>
              </a:rPr>
              <a:t>t</a:t>
            </a:r>
            <a:r>
              <a:rPr kumimoji="0" lang="es-EC" sz="1200" b="0" i="0" u="none" strike="noStrike" kern="1200" cap="none" spc="0" normalizeH="0" baseline="0" noProof="0" dirty="0">
                <a:ln>
                  <a:noFill/>
                </a:ln>
                <a:solidFill>
                  <a:srgbClr val="000000"/>
                </a:solidFill>
                <a:effectLst/>
                <a:uLnTx/>
                <a:uFillTx/>
                <a:ea typeface="+mn-ea"/>
                <a:cs typeface="+mn-cs"/>
              </a:rPr>
              <a:t>u</a:t>
            </a:r>
            <a:r>
              <a:rPr kumimoji="0" lang="es-xl" sz="1200" b="0" i="0" u="none" strike="noStrike" kern="1200" cap="none" spc="0" normalizeH="0" baseline="0" noProof="0" dirty="0">
                <a:ln>
                  <a:noFill/>
                </a:ln>
                <a:solidFill>
                  <a:srgbClr val="000000"/>
                </a:solidFill>
                <a:effectLst/>
                <a:uLnTx/>
                <a:uFillTx/>
                <a:ea typeface="+mn-ea"/>
                <a:cs typeface="+mn-cs"/>
              </a:rPr>
              <a:t> propuesta de valor</a:t>
            </a:r>
            <a:br>
              <a:rPr kumimoji="0" lang="en-US" sz="1200" b="0" i="0" u="none" strike="noStrike" kern="1200" cap="none" spc="0" normalizeH="0" baseline="0" noProof="0" dirty="0">
                <a:ln>
                  <a:noFill/>
                </a:ln>
                <a:solidFill>
                  <a:srgbClr val="000000"/>
                </a:solidFill>
                <a:effectLst/>
                <a:uLnTx/>
                <a:uFillTx/>
                <a:ea typeface="+mn-ea"/>
                <a:cs typeface="+mn-cs"/>
              </a:rPr>
            </a:br>
            <a:r>
              <a:rPr kumimoji="0" lang="es-xl" sz="1200" b="0" i="0" u="none" strike="noStrike" kern="1200" cap="none" spc="0" normalizeH="0" baseline="0" noProof="0" dirty="0">
                <a:ln>
                  <a:noFill/>
                </a:ln>
                <a:solidFill>
                  <a:srgbClr val="000000"/>
                </a:solidFill>
                <a:effectLst/>
                <a:uLnTx/>
                <a:uFillTx/>
                <a:ea typeface="+mn-ea"/>
                <a:cs typeface="+mn-cs"/>
              </a:rPr>
              <a:t>y los mensajes comerciales para </a:t>
            </a:r>
            <a:br>
              <a:rPr kumimoji="0" lang="en-US" sz="1200" b="0" i="0" u="none" strike="noStrike" kern="1200" cap="none" spc="0" normalizeH="0" baseline="0" noProof="0" dirty="0">
                <a:ln>
                  <a:noFill/>
                </a:ln>
                <a:solidFill>
                  <a:srgbClr val="000000"/>
                </a:solidFill>
                <a:effectLst/>
                <a:uLnTx/>
                <a:uFillTx/>
                <a:ea typeface="+mn-ea"/>
                <a:cs typeface="+mn-cs"/>
              </a:rPr>
            </a:br>
            <a:r>
              <a:rPr kumimoji="0" lang="es-xl" sz="1200" b="0" i="0" u="none" strike="noStrike" kern="1200" cap="none" spc="0" normalizeH="0" baseline="0" noProof="0" dirty="0">
                <a:ln>
                  <a:noFill/>
                </a:ln>
                <a:solidFill>
                  <a:srgbClr val="000000"/>
                </a:solidFill>
                <a:effectLst/>
                <a:uLnTx/>
                <a:uFillTx/>
                <a:ea typeface="+mn-ea"/>
                <a:cs typeface="+mn-cs"/>
              </a:rPr>
              <a:t>la campaña</a:t>
            </a:r>
            <a:r>
              <a:rPr kumimoji="0" lang="es-EC" sz="1200" b="0" i="0" u="none" strike="noStrike" kern="1200" cap="none" spc="0" normalizeH="0" baseline="0" noProof="0" dirty="0">
                <a:ln>
                  <a:noFill/>
                </a:ln>
                <a:solidFill>
                  <a:srgbClr val="000000"/>
                </a:solidFill>
                <a:effectLst/>
                <a:uLnTx/>
                <a:uFillTx/>
                <a:ea typeface="+mn-ea"/>
                <a:cs typeface="+mn-cs"/>
              </a:rPr>
              <a:t>.</a:t>
            </a:r>
            <a:endParaRPr kumimoji="0" lang="es-xl" sz="1200" b="0" i="0" u="none" strike="noStrike" kern="1200" cap="none" spc="0" normalizeH="0" baseline="0" noProof="0" dirty="0">
              <a:ln>
                <a:noFill/>
              </a:ln>
              <a:solidFill>
                <a:srgbClr val="000000"/>
              </a:solidFill>
              <a:effectLst/>
              <a:uLnTx/>
              <a:uFillTx/>
              <a:ea typeface="+mn-ea"/>
              <a:cs typeface="+mn-cs"/>
            </a:endParaRPr>
          </a:p>
        </p:txBody>
      </p:sp>
      <p:cxnSp>
        <p:nvCxnSpPr>
          <p:cNvPr id="22" name="Elbow Connector 21">
            <a:extLst>
              <a:ext uri="{FF2B5EF4-FFF2-40B4-BE49-F238E27FC236}">
                <a16:creationId xmlns:a16="http://schemas.microsoft.com/office/drawing/2014/main" id="{55BA8318-9189-85BA-A1EF-68070B1866DC}"/>
              </a:ext>
              <a:ext uri="{C183D7F6-B498-43B3-948B-1728B52AA6E4}">
                <adec:decorative xmlns:adec="http://schemas.microsoft.com/office/drawing/2017/decorative" val="1"/>
              </a:ext>
            </a:extLst>
          </p:cNvPr>
          <p:cNvCxnSpPr>
            <a:cxnSpLocks/>
            <a:stCxn id="34" idx="3"/>
            <a:endCxn id="35" idx="1"/>
          </p:cNvCxnSpPr>
          <p:nvPr/>
        </p:nvCxnSpPr>
        <p:spPr>
          <a:xfrm flipV="1">
            <a:off x="4893540" y="3396710"/>
            <a:ext cx="298450" cy="605328"/>
          </a:xfrm>
          <a:prstGeom prst="bentConnector3">
            <a:avLst/>
          </a:prstGeom>
          <a:ln w="25400">
            <a:gradFill>
              <a:gsLst>
                <a:gs pos="0">
                  <a:srgbClr val="29395B"/>
                </a:gs>
                <a:gs pos="100000">
                  <a:srgbClr val="2A446F"/>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806E68-33F4-F643-854C-6A1F6167703D}"/>
              </a:ext>
            </a:extLst>
          </p:cNvPr>
          <p:cNvSpPr txBox="1"/>
          <p:nvPr/>
        </p:nvSpPr>
        <p:spPr>
          <a:xfrm>
            <a:off x="5191990" y="3241731"/>
            <a:ext cx="1595437" cy="309958"/>
          </a:xfrm>
          <a:prstGeom prst="rect">
            <a:avLst/>
          </a:prstGeom>
          <a:solidFill>
            <a:schemeClr val="accent2">
              <a:lumMod val="50000"/>
            </a:schemeClr>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xl" sz="1400" b="0" i="0" u="none" strike="noStrike" kern="1200" cap="none" spc="0" normalizeH="0" baseline="0" noProof="0" dirty="0">
                <a:ln>
                  <a:noFill/>
                </a:ln>
                <a:solidFill>
                  <a:srgbClr val="FFFFFF"/>
                </a:solidFill>
                <a:effectLst/>
                <a:uLnTx/>
                <a:uFillTx/>
                <a:latin typeface="Segoe UI Semibold"/>
                <a:ea typeface="+mn-ea"/>
                <a:cs typeface="+mn-cs"/>
              </a:rPr>
              <a:t>Ejecutar</a:t>
            </a:r>
          </a:p>
        </p:txBody>
      </p:sp>
      <p:sp>
        <p:nvSpPr>
          <p:cNvPr id="24" name="TextBox 23">
            <a:extLst>
              <a:ext uri="{FF2B5EF4-FFF2-40B4-BE49-F238E27FC236}">
                <a16:creationId xmlns:a16="http://schemas.microsoft.com/office/drawing/2014/main" id="{0C0EB670-58F7-E648-BE3A-EB22B824217A}"/>
              </a:ext>
            </a:extLst>
          </p:cNvPr>
          <p:cNvSpPr txBox="1"/>
          <p:nvPr/>
        </p:nvSpPr>
        <p:spPr>
          <a:xfrm>
            <a:off x="5184052" y="3551689"/>
            <a:ext cx="1595438" cy="1411287"/>
          </a:xfrm>
          <a:prstGeom prst="rect">
            <a:avLst/>
          </a:prstGeom>
          <a:solidFill>
            <a:schemeClr val="bg2"/>
          </a:solidFill>
        </p:spPr>
        <p:txBody>
          <a:bodyPr wrap="square" lIns="90000" tIns="46800" rIns="90000" bIns="46800" rtlCol="0" anchor="t">
            <a:noAutofit/>
          </a:bodyPr>
          <a:lstStyle/>
          <a:p>
            <a:pPr lvl="0" defTabSz="932472" fontAlgn="base">
              <a:lnSpc>
                <a:spcPct val="90000"/>
              </a:lnSpc>
              <a:spcBef>
                <a:spcPct val="0"/>
              </a:spcBef>
              <a:spcAft>
                <a:spcPct val="0"/>
              </a:spcAft>
              <a:defRPr/>
            </a:pPr>
            <a:r>
              <a:rPr lang="es-xl" sz="1200" dirty="0">
                <a:solidFill>
                  <a:schemeClr val="tx1"/>
                </a:solidFill>
              </a:rPr>
              <a:t>Promuev</a:t>
            </a:r>
            <a:r>
              <a:rPr lang="es-EC" sz="1200" dirty="0">
                <a:solidFill>
                  <a:schemeClr val="tx1"/>
                </a:solidFill>
              </a:rPr>
              <a:t>e</a:t>
            </a:r>
            <a:r>
              <a:rPr lang="es-xl" sz="1200" dirty="0">
                <a:solidFill>
                  <a:schemeClr val="tx1"/>
                </a:solidFill>
              </a:rPr>
              <a:t> </a:t>
            </a:r>
            <a:br>
              <a:rPr lang="en-US" sz="1200" dirty="0">
                <a:solidFill>
                  <a:schemeClr val="tx1"/>
                </a:solidFill>
              </a:rPr>
            </a:br>
            <a:r>
              <a:rPr lang="es-EC" sz="1200" dirty="0"/>
              <a:t>t</a:t>
            </a:r>
            <a:r>
              <a:rPr lang="es-xl" sz="1200" dirty="0">
                <a:solidFill>
                  <a:schemeClr val="tx1"/>
                </a:solidFill>
              </a:rPr>
              <a:t>u solución </a:t>
            </a:r>
            <a:br>
              <a:rPr lang="en-US" sz="1200" dirty="0">
                <a:solidFill>
                  <a:schemeClr val="tx1"/>
                </a:solidFill>
              </a:rPr>
            </a:br>
            <a:r>
              <a:rPr lang="es-xl" sz="1200" dirty="0">
                <a:solidFill>
                  <a:schemeClr val="tx1"/>
                </a:solidFill>
              </a:rPr>
              <a:t>y gener</a:t>
            </a:r>
            <a:r>
              <a:rPr lang="es-EC" sz="1200" dirty="0">
                <a:solidFill>
                  <a:schemeClr val="tx1"/>
                </a:solidFill>
              </a:rPr>
              <a:t>a</a:t>
            </a:r>
            <a:r>
              <a:rPr lang="es-xl" sz="1200" dirty="0">
                <a:solidFill>
                  <a:schemeClr val="tx1"/>
                </a:solidFill>
              </a:rPr>
              <a:t> demanda con </a:t>
            </a:r>
            <a:r>
              <a:rPr lang="es-EC" sz="1200" dirty="0"/>
              <a:t>esta</a:t>
            </a:r>
            <a:r>
              <a:rPr lang="es-xl" sz="1200" dirty="0">
                <a:solidFill>
                  <a:schemeClr val="tx1"/>
                </a:solidFill>
              </a:rPr>
              <a:t> guía </a:t>
            </a:r>
            <a:r>
              <a:rPr lang="es-EC" sz="1200" dirty="0">
                <a:solidFill>
                  <a:schemeClr val="tx1"/>
                </a:solidFill>
              </a:rPr>
              <a:t>de </a:t>
            </a:r>
            <a:r>
              <a:rPr lang="es-xl" sz="1200" dirty="0">
                <a:solidFill>
                  <a:schemeClr val="tx1"/>
                </a:solidFill>
              </a:rPr>
              <a:t>paso a paso de ejecución </a:t>
            </a:r>
            <a:br>
              <a:rPr lang="en-US" sz="1200" dirty="0">
                <a:solidFill>
                  <a:schemeClr val="tx1"/>
                </a:solidFill>
              </a:rPr>
            </a:br>
            <a:r>
              <a:rPr lang="es-xl" sz="1200" dirty="0">
                <a:solidFill>
                  <a:schemeClr val="tx1"/>
                </a:solidFill>
              </a:rPr>
              <a:t>de campaña</a:t>
            </a:r>
          </a:p>
        </p:txBody>
      </p:sp>
      <p:cxnSp>
        <p:nvCxnSpPr>
          <p:cNvPr id="57" name="Elbow Connector 56">
            <a:extLst>
              <a:ext uri="{FF2B5EF4-FFF2-40B4-BE49-F238E27FC236}">
                <a16:creationId xmlns:a16="http://schemas.microsoft.com/office/drawing/2014/main" id="{A6EE6B04-FDE7-9A70-CA18-E3C156B0090A}"/>
              </a:ext>
              <a:ext uri="{C183D7F6-B498-43B3-948B-1728B52AA6E4}">
                <adec:decorative xmlns:adec="http://schemas.microsoft.com/office/drawing/2017/decorative" val="1"/>
              </a:ext>
            </a:extLst>
          </p:cNvPr>
          <p:cNvCxnSpPr>
            <a:cxnSpLocks/>
            <a:stCxn id="35" idx="3"/>
            <a:endCxn id="36" idx="1"/>
          </p:cNvCxnSpPr>
          <p:nvPr/>
        </p:nvCxnSpPr>
        <p:spPr>
          <a:xfrm flipV="1">
            <a:off x="6787427" y="2791382"/>
            <a:ext cx="282576" cy="605328"/>
          </a:xfrm>
          <a:prstGeom prst="bentConnector3">
            <a:avLst/>
          </a:prstGeom>
          <a:ln w="25400">
            <a:gradFill>
              <a:gsLst>
                <a:gs pos="0">
                  <a:srgbClr val="29395B"/>
                </a:gs>
                <a:gs pos="100000">
                  <a:srgbClr val="002060"/>
                </a:gs>
              </a:gsLst>
              <a:lin ang="5400000" scaled="1"/>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AECDB55-09FA-574A-A7EA-19327F856A11}"/>
              </a:ext>
            </a:extLst>
          </p:cNvPr>
          <p:cNvSpPr txBox="1"/>
          <p:nvPr/>
        </p:nvSpPr>
        <p:spPr>
          <a:xfrm>
            <a:off x="7070003" y="2636403"/>
            <a:ext cx="1595437" cy="309958"/>
          </a:xfrm>
          <a:prstGeom prst="rect">
            <a:avLst/>
          </a:prstGeom>
          <a:solidFill>
            <a:schemeClr val="accent3"/>
          </a:solidFill>
        </p:spPr>
        <p:txBody>
          <a:bodyPr wrap="square" lIns="90000" tIns="46800" rIns="90000" bIns="46800" rtlCol="0" anchor="b">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xl" sz="1400" b="0" i="0" u="none" strike="noStrike" kern="1200" cap="none" spc="0" normalizeH="0" baseline="0" noProof="0">
                <a:ln>
                  <a:noFill/>
                </a:ln>
                <a:solidFill>
                  <a:srgbClr val="FFFFFF"/>
                </a:solidFill>
                <a:effectLst/>
                <a:uLnTx/>
                <a:uFillTx/>
                <a:latin typeface="Segoe UI Semibold"/>
                <a:ea typeface="+mn-ea"/>
                <a:cs typeface="+mn-cs"/>
              </a:rPr>
              <a:t>Conéctese</a:t>
            </a:r>
          </a:p>
        </p:txBody>
      </p:sp>
      <p:sp>
        <p:nvSpPr>
          <p:cNvPr id="25" name="TextBox 24">
            <a:extLst>
              <a:ext uri="{FF2B5EF4-FFF2-40B4-BE49-F238E27FC236}">
                <a16:creationId xmlns:a16="http://schemas.microsoft.com/office/drawing/2014/main" id="{D29DE629-D73D-B544-8F72-5C01D81B0383}"/>
              </a:ext>
            </a:extLst>
          </p:cNvPr>
          <p:cNvSpPr txBox="1"/>
          <p:nvPr/>
        </p:nvSpPr>
        <p:spPr>
          <a:xfrm>
            <a:off x="7067968" y="2946361"/>
            <a:ext cx="1595438" cy="1411287"/>
          </a:xfrm>
          <a:prstGeom prst="rect">
            <a:avLst/>
          </a:prstGeom>
          <a:solidFill>
            <a:schemeClr val="bg2"/>
          </a:solidFill>
        </p:spPr>
        <p:txBody>
          <a:bodyPr wrap="square" lIns="90000" tIns="46800" rIns="90000" bIns="4680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xl" sz="1200" b="0" i="0" u="none" strike="noStrike" kern="0" cap="none" spc="0" normalizeH="0" baseline="0" noProof="0" dirty="0">
                <a:ln>
                  <a:noFill/>
                </a:ln>
                <a:solidFill>
                  <a:srgbClr val="000000"/>
                </a:solidFill>
                <a:effectLst/>
                <a:uLnTx/>
                <a:uFillTx/>
                <a:cs typeface="Arial" panose="020B0604020202020204" pitchFamily="34" charset="0"/>
              </a:rPr>
              <a:t>Ha</a:t>
            </a:r>
            <a:r>
              <a:rPr kumimoji="0" lang="es-EC" sz="1200" b="0" i="0" u="none" strike="noStrike" kern="0" cap="none" spc="0" normalizeH="0" baseline="0" noProof="0" dirty="0">
                <a:ln>
                  <a:noFill/>
                </a:ln>
                <a:solidFill>
                  <a:srgbClr val="000000"/>
                </a:solidFill>
                <a:effectLst/>
                <a:uLnTx/>
                <a:uFillTx/>
                <a:cs typeface="Arial" panose="020B0604020202020204" pitchFamily="34" charset="0"/>
              </a:rPr>
              <a:t>z</a:t>
            </a:r>
            <a:r>
              <a:rPr kumimoji="0" lang="es-xl" sz="1200" b="0" i="0" u="none" strike="noStrike" kern="0" cap="none" spc="0" normalizeH="0" baseline="0" noProof="0" dirty="0">
                <a:ln>
                  <a:noFill/>
                </a:ln>
                <a:solidFill>
                  <a:srgbClr val="000000"/>
                </a:solidFill>
                <a:effectLst/>
                <a:uLnTx/>
                <a:uFillTx/>
                <a:cs typeface="Arial" panose="020B0604020202020204" pitchFamily="34" charset="0"/>
              </a:rPr>
              <a:t> un seguimiento con los clientes potenciales calificados en conversaciones individuales para asegurar el interés </a:t>
            </a:r>
            <a:br>
              <a:rPr kumimoji="0" lang="en-US" sz="1200" b="0" i="0" u="none" strike="noStrike" kern="0" cap="none" spc="0" normalizeH="0" baseline="0" noProof="0" dirty="0">
                <a:ln>
                  <a:noFill/>
                </a:ln>
                <a:solidFill>
                  <a:srgbClr val="000000"/>
                </a:solidFill>
                <a:effectLst/>
                <a:uLnTx/>
                <a:uFillTx/>
                <a:cs typeface="Arial" panose="020B0604020202020204" pitchFamily="34" charset="0"/>
              </a:rPr>
            </a:br>
            <a:r>
              <a:rPr kumimoji="0" lang="es-xl" sz="1200" b="0" i="0" u="none" strike="noStrike" kern="0" cap="none" spc="0" normalizeH="0" baseline="0" noProof="0" dirty="0">
                <a:ln>
                  <a:noFill/>
                </a:ln>
                <a:solidFill>
                  <a:srgbClr val="000000"/>
                </a:solidFill>
                <a:effectLst/>
                <a:uLnTx/>
                <a:uFillTx/>
                <a:cs typeface="Arial" panose="020B0604020202020204" pitchFamily="34" charset="0"/>
              </a:rPr>
              <a:t>y la conversión.</a:t>
            </a:r>
          </a:p>
        </p:txBody>
      </p:sp>
      <p:cxnSp>
        <p:nvCxnSpPr>
          <p:cNvPr id="29" name="Curved Connector 28">
            <a:extLst>
              <a:ext uri="{FF2B5EF4-FFF2-40B4-BE49-F238E27FC236}">
                <a16:creationId xmlns:a16="http://schemas.microsoft.com/office/drawing/2014/main" id="{22361501-5070-C226-044A-C25410808F07}"/>
              </a:ext>
              <a:ext uri="{C183D7F6-B498-43B3-948B-1728B52AA6E4}">
                <adec:decorative xmlns:adec="http://schemas.microsoft.com/office/drawing/2017/decorative" val="1"/>
              </a:ext>
            </a:extLst>
          </p:cNvPr>
          <p:cNvCxnSpPr>
            <a:cxnSpLocks/>
            <a:endCxn id="26" idx="2"/>
          </p:cNvCxnSpPr>
          <p:nvPr/>
        </p:nvCxnSpPr>
        <p:spPr>
          <a:xfrm flipV="1">
            <a:off x="8663406" y="2983258"/>
            <a:ext cx="1411788" cy="515067"/>
          </a:xfrm>
          <a:prstGeom prst="curvedConnector2">
            <a:avLst/>
          </a:prstGeom>
          <a:ln w="25400">
            <a:gradFill>
              <a:gsLst>
                <a:gs pos="0">
                  <a:srgbClr val="29395B"/>
                </a:gs>
                <a:gs pos="100000">
                  <a:srgbClr val="E7EFFF"/>
                </a:gs>
              </a:gsLst>
              <a:lin ang="270000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5026337-E385-EF0F-E9A0-BF15F960247E}"/>
              </a:ext>
            </a:extLst>
          </p:cNvPr>
          <p:cNvSpPr txBox="1"/>
          <p:nvPr/>
        </p:nvSpPr>
        <p:spPr>
          <a:xfrm>
            <a:off x="9277475" y="4164834"/>
            <a:ext cx="1595438" cy="1411286"/>
          </a:xfrm>
          <a:prstGeom prst="rect">
            <a:avLst/>
          </a:prstGeom>
          <a:solidFill>
            <a:schemeClr val="accent1">
              <a:lumMod val="20000"/>
              <a:lumOff val="80000"/>
            </a:schemeClr>
          </a:solidFill>
        </p:spPr>
        <p:txBody>
          <a:bodyPr wrap="square" lIns="90000" tIns="46800" rIns="90000" bIns="46800" rtlCol="0" anchor="t">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xl" sz="1200" i="0" u="none" strike="noStrike" kern="0" cap="none" spc="0" normalizeH="0" baseline="0" noProof="0" dirty="0">
                <a:ln>
                  <a:noFill/>
                </a:ln>
                <a:effectLst/>
                <a:uLnTx/>
                <a:uFillTx/>
                <a:cs typeface="Arial" panose="020B0604020202020204" pitchFamily="34" charset="0"/>
              </a:rPr>
              <a:t>Califi</a:t>
            </a:r>
            <a:r>
              <a:rPr kumimoji="0" lang="es-EC" sz="1200" i="0" u="none" strike="noStrike" kern="0" cap="none" spc="0" normalizeH="0" baseline="0" noProof="0" dirty="0">
                <a:ln>
                  <a:noFill/>
                </a:ln>
                <a:effectLst/>
                <a:uLnTx/>
                <a:uFillTx/>
                <a:cs typeface="Arial" panose="020B0604020202020204" pitchFamily="34" charset="0"/>
              </a:rPr>
              <a:t>ca</a:t>
            </a:r>
            <a:r>
              <a:rPr kumimoji="0" lang="es-xl" sz="1200" i="0" u="none" strike="noStrike" kern="0" cap="none" spc="0" normalizeH="0" baseline="0" noProof="0" dirty="0">
                <a:ln>
                  <a:noFill/>
                </a:ln>
                <a:effectLst/>
                <a:uLnTx/>
                <a:uFillTx/>
                <a:cs typeface="Arial" panose="020B0604020202020204" pitchFamily="34" charset="0"/>
              </a:rPr>
              <a:t> a los clientes para la interacción individual</a:t>
            </a:r>
            <a:r>
              <a:rPr kumimoji="0" lang="es-EC" sz="1200" i="0" u="none" strike="noStrike" kern="0" cap="none" spc="0" normalizeH="0" baseline="0" noProof="0" dirty="0">
                <a:ln>
                  <a:noFill/>
                </a:ln>
                <a:effectLst/>
                <a:uLnTx/>
                <a:uFillTx/>
                <a:cs typeface="Arial" panose="020B0604020202020204" pitchFamily="34" charset="0"/>
              </a:rPr>
              <a:t> con tu equipo comercial</a:t>
            </a:r>
            <a:endParaRPr kumimoji="0" lang="es-xl" sz="1200" i="0" u="none" strike="noStrike" kern="0" cap="none" spc="0" normalizeH="0" baseline="0" noProof="0" dirty="0">
              <a:ln>
                <a:noFill/>
              </a:ln>
              <a:effectLst/>
              <a:uLnTx/>
              <a:uFillTx/>
              <a:cs typeface="Arial" panose="020B0604020202020204" pitchFamily="34" charset="0"/>
            </a:endParaRPr>
          </a:p>
        </p:txBody>
      </p:sp>
      <p:pic>
        <p:nvPicPr>
          <p:cNvPr id="54" name="Graphic 53" descr="Binoculares con relleno sólido">
            <a:extLst>
              <a:ext uri="{FF2B5EF4-FFF2-40B4-BE49-F238E27FC236}">
                <a16:creationId xmlns:a16="http://schemas.microsoft.com/office/drawing/2014/main" id="{8AC20104-57B3-0FF7-0E57-624590307B9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70247" y="4809296"/>
            <a:ext cx="696590" cy="696590"/>
          </a:xfrm>
          <a:prstGeom prst="rect">
            <a:avLst/>
          </a:prstGeom>
        </p:spPr>
      </p:pic>
      <p:cxnSp>
        <p:nvCxnSpPr>
          <p:cNvPr id="10" name="Curved Connector 28">
            <a:extLst>
              <a:ext uri="{FF2B5EF4-FFF2-40B4-BE49-F238E27FC236}">
                <a16:creationId xmlns:a16="http://schemas.microsoft.com/office/drawing/2014/main" id="{D53C69E1-51C3-1429-2A5E-E1122F227B7B}"/>
              </a:ext>
              <a:ext uri="{C183D7F6-B498-43B3-948B-1728B52AA6E4}">
                <adec:decorative xmlns:adec="http://schemas.microsoft.com/office/drawing/2017/decorative" val="1"/>
              </a:ext>
            </a:extLst>
          </p:cNvPr>
          <p:cNvCxnSpPr>
            <a:cxnSpLocks/>
          </p:cNvCxnSpPr>
          <p:nvPr/>
        </p:nvCxnSpPr>
        <p:spPr>
          <a:xfrm>
            <a:off x="8663406" y="3635956"/>
            <a:ext cx="1411788" cy="515067"/>
          </a:xfrm>
          <a:prstGeom prst="curvedConnector2">
            <a:avLst/>
          </a:prstGeom>
          <a:ln w="25400">
            <a:gradFill>
              <a:gsLst>
                <a:gs pos="0">
                  <a:srgbClr val="002060"/>
                </a:gs>
                <a:gs pos="100000">
                  <a:srgbClr val="E7EFFF"/>
                </a:gs>
              </a:gsLst>
              <a:lin ang="2700000" scaled="0"/>
            </a:gra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347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idx="4294967295"/>
          </p:nvPr>
        </p:nvSpPr>
        <p:spPr>
          <a:xfrm>
            <a:off x="411125" y="4491127"/>
            <a:ext cx="6953694" cy="1092384"/>
          </a:xfrm>
        </p:spPr>
        <p:txBody>
          <a:bodyPr>
            <a:noAutofit/>
          </a:bodyPr>
          <a:lstStyle/>
          <a:p>
            <a:r>
              <a:rPr lang="es-xl" sz="3600" dirty="0">
                <a:solidFill>
                  <a:schemeClr val="accent3"/>
                </a:solidFill>
              </a:rPr>
              <a:t>Dirí</a:t>
            </a:r>
            <a:r>
              <a:rPr lang="es-EC" sz="3600" dirty="0" err="1">
                <a:solidFill>
                  <a:schemeClr val="accent3"/>
                </a:solidFill>
              </a:rPr>
              <a:t>gete</a:t>
            </a:r>
            <a:r>
              <a:rPr lang="es-xl" sz="3600" dirty="0">
                <a:solidFill>
                  <a:schemeClr val="accent3"/>
                </a:solidFill>
              </a:rPr>
              <a:t> al público objetivo ideal</a:t>
            </a:r>
          </a:p>
          <a:p>
            <a:endParaRPr lang="es-xl" sz="3600" dirty="0">
              <a:solidFill>
                <a:schemeClr val="accent3"/>
              </a:solidFill>
            </a:endParaRPr>
          </a:p>
        </p:txBody>
      </p:sp>
    </p:spTree>
    <p:extLst>
      <p:ext uri="{BB962C8B-B14F-4D97-AF65-F5344CB8AC3E}">
        <p14:creationId xmlns:p14="http://schemas.microsoft.com/office/powerpoint/2010/main" val="301072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05AE848-1D20-AEA3-EC8E-C2EAC471DD8E}"/>
              </a:ext>
              <a:ext uri="{C183D7F6-B498-43B3-948B-1728B52AA6E4}">
                <adec:decorative xmlns:adec="http://schemas.microsoft.com/office/drawing/2017/decorative" val="1"/>
              </a:ext>
            </a:extLst>
          </p:cNvPr>
          <p:cNvSpPr/>
          <p:nvPr/>
        </p:nvSpPr>
        <p:spPr>
          <a:xfrm>
            <a:off x="535507" y="2181948"/>
            <a:ext cx="11194038" cy="4346587"/>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t" anchorCtr="0"/>
          <a:lstStyle/>
          <a:p>
            <a:pPr marL="114300"/>
            <a:endParaRPr lang="en-US" sz="1600" b="1" kern="0" dirty="0">
              <a:solidFill>
                <a:schemeClr val="tx1"/>
              </a:solidFill>
              <a:latin typeface="+mj-lt"/>
              <a:cs typeface="Arial" panose="020B0604020202020204" pitchFamily="34" charset="0"/>
            </a:endParaRPr>
          </a:p>
        </p:txBody>
      </p:sp>
      <p:sp>
        <p:nvSpPr>
          <p:cNvPr id="2" name="Title 1">
            <a:extLst>
              <a:ext uri="{FF2B5EF4-FFF2-40B4-BE49-F238E27FC236}">
                <a16:creationId xmlns:a16="http://schemas.microsoft.com/office/drawing/2014/main" id="{1A7DCEAA-DFE8-CF5C-9D63-D3EF429E4870}"/>
              </a:ext>
            </a:extLst>
          </p:cNvPr>
          <p:cNvSpPr>
            <a:spLocks noGrp="1"/>
          </p:cNvSpPr>
          <p:nvPr>
            <p:ph type="title" idx="4294967295"/>
          </p:nvPr>
        </p:nvSpPr>
        <p:spPr>
          <a:xfrm>
            <a:off x="535507" y="329465"/>
            <a:ext cx="11017250" cy="554038"/>
          </a:xfrm>
        </p:spPr>
        <p:txBody>
          <a:bodyPr>
            <a:normAutofit/>
          </a:bodyPr>
          <a:lstStyle/>
          <a:p>
            <a:r>
              <a:rPr lang="es-xl" sz="2800" dirty="0">
                <a:solidFill>
                  <a:schemeClr val="accent2">
                    <a:lumMod val="50000"/>
                  </a:schemeClr>
                </a:solidFill>
                <a:cs typeface="Segoe UI"/>
              </a:rPr>
              <a:t>Públicos prioritarios</a:t>
            </a:r>
          </a:p>
        </p:txBody>
      </p:sp>
      <p:sp>
        <p:nvSpPr>
          <p:cNvPr id="7" name="Text Placeholder 16">
            <a:extLst>
              <a:ext uri="{FF2B5EF4-FFF2-40B4-BE49-F238E27FC236}">
                <a16:creationId xmlns:a16="http://schemas.microsoft.com/office/drawing/2014/main" id="{BC7BBBAF-D7E4-EB08-7154-5AABA3FCD48B}"/>
              </a:ext>
            </a:extLst>
          </p:cNvPr>
          <p:cNvSpPr txBox="1">
            <a:spLocks/>
          </p:cNvSpPr>
          <p:nvPr/>
        </p:nvSpPr>
        <p:spPr>
          <a:xfrm>
            <a:off x="13182085" y="1525052"/>
            <a:ext cx="3200400" cy="464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a:p>
        </p:txBody>
      </p:sp>
      <p:sp>
        <p:nvSpPr>
          <p:cNvPr id="4" name="TextBox 3">
            <a:extLst>
              <a:ext uri="{FF2B5EF4-FFF2-40B4-BE49-F238E27FC236}">
                <a16:creationId xmlns:a16="http://schemas.microsoft.com/office/drawing/2014/main" id="{52D90A8B-0FEF-934E-F7B4-7837EB314A7C}"/>
              </a:ext>
            </a:extLst>
          </p:cNvPr>
          <p:cNvSpPr txBox="1"/>
          <p:nvPr/>
        </p:nvSpPr>
        <p:spPr>
          <a:xfrm>
            <a:off x="597297" y="934053"/>
            <a:ext cx="11018520" cy="1292662"/>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300"/>
              </a:spcAft>
              <a:defRPr/>
            </a:pPr>
            <a:r>
              <a:rPr lang="es-xl" sz="1400" dirty="0"/>
              <a:t>Esta campaña está dirigida </a:t>
            </a:r>
            <a:r>
              <a:rPr kumimoji="0" lang="es-xl" sz="1400" b="1" i="0" u="none" strike="noStrike" kern="1200" cap="none" spc="0" normalizeH="0" baseline="0" noProof="0" dirty="0">
                <a:ln>
                  <a:noFill/>
                </a:ln>
                <a:solidFill>
                  <a:prstClr val="black"/>
                </a:solidFill>
                <a:effectLst/>
                <a:uLnTx/>
                <a:uFillTx/>
                <a:latin typeface="Segoe UI"/>
                <a:ea typeface="+mn-ea"/>
                <a:cs typeface="+mn-cs"/>
              </a:rPr>
              <a:t>a los responsables de la toma de decisiones empresariales y a los responsables de la toma de decisiones </a:t>
            </a:r>
            <a:br>
              <a:rPr kumimoji="0" lang="en-US" sz="1400" b="1" i="0" u="none" strike="noStrike" kern="1200" cap="none" spc="0" normalizeH="0" baseline="0" noProof="0" dirty="0">
                <a:ln>
                  <a:noFill/>
                </a:ln>
                <a:solidFill>
                  <a:prstClr val="black"/>
                </a:solidFill>
                <a:effectLst/>
                <a:uLnTx/>
                <a:uFillTx/>
                <a:latin typeface="Segoe UI"/>
                <a:ea typeface="+mn-ea"/>
                <a:cs typeface="+mn-cs"/>
              </a:rPr>
            </a:br>
            <a:r>
              <a:rPr kumimoji="0" lang="es-xl" sz="1400" b="1" i="0" u="none" strike="noStrike" kern="1200" cap="none" spc="0" normalizeH="0" baseline="0" noProof="0" dirty="0">
                <a:ln>
                  <a:noFill/>
                </a:ln>
                <a:solidFill>
                  <a:prstClr val="black"/>
                </a:solidFill>
                <a:effectLst/>
                <a:uLnTx/>
                <a:uFillTx/>
                <a:latin typeface="Segoe UI"/>
                <a:ea typeface="+mn-ea"/>
                <a:cs typeface="+mn-cs"/>
              </a:rPr>
              <a:t>de TI </a:t>
            </a:r>
            <a:r>
              <a:rPr kumimoji="0" lang="es-xl" sz="1400" b="0" i="0" u="none" strike="noStrike" kern="1200" cap="none" spc="0" normalizeH="0" baseline="0" noProof="0" dirty="0">
                <a:ln>
                  <a:noFill/>
                </a:ln>
                <a:solidFill>
                  <a:prstClr val="black"/>
                </a:solidFill>
                <a:effectLst/>
                <a:uLnTx/>
                <a:uFillTx/>
                <a:latin typeface="Segoe UI"/>
                <a:ea typeface="+mn-ea"/>
                <a:cs typeface="+mn-cs"/>
              </a:rPr>
              <a:t>que tienen diferentes perfiles de usuario, desde ejecutivos, Recursos Humanos, Operaciones y Ventas hasta Marketing, Finanzas y TI. Los líderes empresariales quieren aumentar la productividad y gestionar los resultados. Por un lado, están intrigados por la promesa de </a:t>
            </a:r>
            <a:br>
              <a:rPr kumimoji="0" lang="en-US" sz="1400" b="0" i="0" u="none" strike="noStrike" kern="1200" cap="none" spc="0" normalizeH="0" baseline="0" noProof="0" dirty="0">
                <a:ln>
                  <a:noFill/>
                </a:ln>
                <a:solidFill>
                  <a:prstClr val="black"/>
                </a:solidFill>
                <a:effectLst/>
                <a:uLnTx/>
                <a:uFillTx/>
                <a:latin typeface="Segoe UI"/>
                <a:ea typeface="+mn-ea"/>
                <a:cs typeface="+mn-cs"/>
              </a:rPr>
            </a:br>
            <a:r>
              <a:rPr kumimoji="0" lang="es-xl" sz="1400" b="0" i="0" u="none" strike="noStrike" kern="1200" cap="none" spc="0" normalizeH="0" baseline="0" noProof="0" dirty="0">
                <a:ln>
                  <a:noFill/>
                </a:ln>
                <a:solidFill>
                  <a:prstClr val="black"/>
                </a:solidFill>
                <a:effectLst/>
                <a:uLnTx/>
                <a:uFillTx/>
                <a:latin typeface="Segoe UI"/>
                <a:ea typeface="+mn-ea"/>
                <a:cs typeface="+mn-cs"/>
              </a:rPr>
              <a:t>la IA de aumentar la productividad, pero también están escépticos sobre su potencial. En este contexto, hacen frente a un ritmo de cambios incesantes. Microsoft es la empresa líder en la predicción y configuración del futuro del trabajo y, como tal, está innovando para ayudar </a:t>
            </a:r>
            <a:br>
              <a:rPr kumimoji="0" lang="en-US" sz="1400" b="0" i="0" u="none" strike="noStrike" kern="1200" cap="none" spc="0" normalizeH="0" baseline="0" noProof="0" dirty="0">
                <a:ln>
                  <a:noFill/>
                </a:ln>
                <a:solidFill>
                  <a:prstClr val="black"/>
                </a:solidFill>
                <a:effectLst/>
                <a:uLnTx/>
                <a:uFillTx/>
                <a:latin typeface="Segoe UI"/>
                <a:ea typeface="+mn-ea"/>
                <a:cs typeface="+mn-cs"/>
              </a:rPr>
            </a:br>
            <a:r>
              <a:rPr kumimoji="0" lang="es-xl" sz="1400" b="0" i="0" u="none" strike="noStrike" kern="1200" cap="none" spc="0" normalizeH="0" baseline="0" noProof="0" dirty="0">
                <a:ln>
                  <a:noFill/>
                </a:ln>
                <a:solidFill>
                  <a:prstClr val="black"/>
                </a:solidFill>
                <a:effectLst/>
                <a:uLnTx/>
                <a:uFillTx/>
                <a:latin typeface="Segoe UI"/>
                <a:ea typeface="+mn-ea"/>
                <a:cs typeface="+mn-cs"/>
              </a:rPr>
              <a:t>a todos los clientes a capitalizar el cambio de plataforma a la IA, que ya está en marcha a un ritmo vertiginoso.</a:t>
            </a:r>
          </a:p>
        </p:txBody>
      </p:sp>
      <p:grpSp>
        <p:nvGrpSpPr>
          <p:cNvPr id="8" name="Group 7">
            <a:extLst>
              <a:ext uri="{FF2B5EF4-FFF2-40B4-BE49-F238E27FC236}">
                <a16:creationId xmlns:a16="http://schemas.microsoft.com/office/drawing/2014/main" id="{7AF59CCC-239E-9F46-F6BC-489B919E0AA9}"/>
              </a:ext>
              <a:ext uri="{C183D7F6-B498-43B3-948B-1728B52AA6E4}">
                <adec:decorative xmlns:adec="http://schemas.microsoft.com/office/drawing/2017/decorative" val="1"/>
              </a:ext>
            </a:extLst>
          </p:cNvPr>
          <p:cNvGrpSpPr/>
          <p:nvPr/>
        </p:nvGrpSpPr>
        <p:grpSpPr>
          <a:xfrm>
            <a:off x="588962" y="2308071"/>
            <a:ext cx="11017821" cy="4004593"/>
            <a:chOff x="588962" y="1149177"/>
            <a:chExt cx="11017821" cy="5163488"/>
          </a:xfrm>
        </p:grpSpPr>
        <p:sp>
          <p:nvSpPr>
            <p:cNvPr id="9" name="Rectangle: Rounded Corners 6">
              <a:extLst>
                <a:ext uri="{FF2B5EF4-FFF2-40B4-BE49-F238E27FC236}">
                  <a16:creationId xmlns:a16="http://schemas.microsoft.com/office/drawing/2014/main" id="{CD7B5F85-70A6-5923-7006-B33EFB16DC6B}"/>
                </a:ext>
                <a:ext uri="{C183D7F6-B498-43B3-948B-1728B52AA6E4}">
                  <adec:decorative xmlns:adec="http://schemas.microsoft.com/office/drawing/2017/decorative" val="1"/>
                </a:ext>
              </a:extLst>
            </p:cNvPr>
            <p:cNvSpPr/>
            <p:nvPr/>
          </p:nvSpPr>
          <p:spPr bwMode="auto">
            <a:xfrm>
              <a:off x="588962"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96F673D5-490B-A827-F525-86D1E6D25C2B}"/>
                </a:ext>
                <a:ext uri="{C183D7F6-B498-43B3-948B-1728B52AA6E4}">
                  <adec:decorative xmlns:adec="http://schemas.microsoft.com/office/drawing/2017/decorative" val="1"/>
                </a:ext>
              </a:extLst>
            </p:cNvPr>
            <p:cNvSpPr/>
            <p:nvPr/>
          </p:nvSpPr>
          <p:spPr bwMode="auto">
            <a:xfrm>
              <a:off x="4319576"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93F40243-0C4B-517E-54A4-8EA156128577}"/>
                </a:ext>
                <a:ext uri="{C183D7F6-B498-43B3-948B-1728B52AA6E4}">
                  <adec:decorative xmlns:adec="http://schemas.microsoft.com/office/drawing/2017/decorative" val="1"/>
                </a:ext>
              </a:extLst>
            </p:cNvPr>
            <p:cNvSpPr/>
            <p:nvPr/>
          </p:nvSpPr>
          <p:spPr bwMode="auto">
            <a:xfrm>
              <a:off x="8050189"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7928E143-687B-04AD-A116-73273A150008}"/>
                </a:ext>
                <a:ext uri="{C183D7F6-B498-43B3-948B-1728B52AA6E4}">
                  <adec:decorative xmlns:adec="http://schemas.microsoft.com/office/drawing/2017/decorative" val="1"/>
                </a:ext>
              </a:extLst>
            </p:cNvPr>
            <p:cNvSpPr/>
            <p:nvPr/>
          </p:nvSpPr>
          <p:spPr bwMode="auto">
            <a:xfrm>
              <a:off x="588962"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F6967D0A-E85D-A0D0-0E5C-54E5DC85BCCB}"/>
                </a:ext>
                <a:ext uri="{C183D7F6-B498-43B3-948B-1728B52AA6E4}">
                  <adec:decorative xmlns:adec="http://schemas.microsoft.com/office/drawing/2017/decorative" val="1"/>
                </a:ext>
              </a:extLst>
            </p:cNvPr>
            <p:cNvSpPr/>
            <p:nvPr/>
          </p:nvSpPr>
          <p:spPr bwMode="auto">
            <a:xfrm>
              <a:off x="3393858"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AE8928B-E304-1A6B-40FF-A26278217F47}"/>
                </a:ext>
                <a:ext uri="{C183D7F6-B498-43B3-948B-1728B52AA6E4}">
                  <adec:decorative xmlns:adec="http://schemas.microsoft.com/office/drawing/2017/decorative" val="1"/>
                </a:ext>
              </a:extLst>
            </p:cNvPr>
            <p:cNvSpPr/>
            <p:nvPr/>
          </p:nvSpPr>
          <p:spPr bwMode="auto">
            <a:xfrm>
              <a:off x="6198755"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7978D178-AF66-73AB-A1D0-D216B9CDDAFF}"/>
                </a:ext>
                <a:ext uri="{C183D7F6-B498-43B3-948B-1728B52AA6E4}">
                  <adec:decorative xmlns:adec="http://schemas.microsoft.com/office/drawing/2017/decorative" val="1"/>
                </a:ext>
              </a:extLst>
            </p:cNvPr>
            <p:cNvSpPr>
              <a:spLocks/>
            </p:cNvSpPr>
            <p:nvPr/>
          </p:nvSpPr>
          <p:spPr bwMode="auto">
            <a:xfrm>
              <a:off x="9003651"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3" name="Rectangle: Rounded Corners 22">
            <a:hlinkClick r:id="rId3" action="ppaction://hlinksldjump"/>
            <a:extLst>
              <a:ext uri="{FF2B5EF4-FFF2-40B4-BE49-F238E27FC236}">
                <a16:creationId xmlns:a16="http://schemas.microsoft.com/office/drawing/2014/main" id="{78215AFD-49C1-9CE2-5484-98E39DCC9441}"/>
              </a:ext>
            </a:extLst>
          </p:cNvPr>
          <p:cNvSpPr>
            <a:spLocks/>
          </p:cNvSpPr>
          <p:nvPr/>
        </p:nvSpPr>
        <p:spPr bwMode="auto">
          <a:xfrm>
            <a:off x="689545" y="2515152"/>
            <a:ext cx="240196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Ejecutivo</a:t>
            </a:r>
          </a:p>
        </p:txBody>
      </p:sp>
      <p:sp>
        <p:nvSpPr>
          <p:cNvPr id="24" name="TextBox 23">
            <a:extLst>
              <a:ext uri="{FF2B5EF4-FFF2-40B4-BE49-F238E27FC236}">
                <a16:creationId xmlns:a16="http://schemas.microsoft.com/office/drawing/2014/main" id="{29704488-F5C2-94D2-8C75-33BE42BF9001}"/>
              </a:ext>
            </a:extLst>
          </p:cNvPr>
          <p:cNvSpPr txBox="1"/>
          <p:nvPr/>
        </p:nvSpPr>
        <p:spPr>
          <a:xfrm>
            <a:off x="689545" y="2977538"/>
            <a:ext cx="2401966" cy="134395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mn-cs"/>
              </a:rPr>
              <a:t>CEO</a:t>
            </a:r>
            <a:br/>
            <a:r>
              <a:rPr kumimoji="0" lang="es-xl" sz="1200" b="0" i="0" u="none" strike="noStrike" kern="1200" cap="none" spc="0" normalizeH="0" baseline="0" noProof="0" dirty="0">
                <a:ln>
                  <a:noFill/>
                </a:ln>
                <a:solidFill>
                  <a:prstClr val="black"/>
                </a:solidFill>
                <a:effectLst/>
                <a:uLnTx/>
                <a:uFillTx/>
                <a:latin typeface="Segoe UI"/>
                <a:ea typeface="+mn-ea"/>
                <a:cs typeface="+mn-cs"/>
              </a:rPr>
              <a:t>CIO</a:t>
            </a:r>
            <a:br/>
            <a:r>
              <a:rPr kumimoji="0" lang="es-xl" sz="1200" b="0" i="0" u="none" strike="noStrike" kern="1200" cap="none" spc="0" normalizeH="0" baseline="0" noProof="0" dirty="0">
                <a:ln>
                  <a:noFill/>
                </a:ln>
                <a:solidFill>
                  <a:prstClr val="black"/>
                </a:solidFill>
                <a:effectLst/>
                <a:uLnTx/>
                <a:uFillTx/>
                <a:latin typeface="Segoe UI"/>
                <a:ea typeface="+mn-ea"/>
                <a:cs typeface="+mn-cs"/>
              </a:rPr>
              <a:t>CMO</a:t>
            </a:r>
            <a:br/>
            <a:r>
              <a:rPr kumimoji="0" lang="es-xl" sz="1200" b="0" i="0" u="none" strike="noStrike" kern="1200" cap="none" spc="0" normalizeH="0" baseline="0" noProof="0" dirty="0">
                <a:ln>
                  <a:noFill/>
                </a:ln>
                <a:solidFill>
                  <a:prstClr val="black"/>
                </a:solidFill>
                <a:effectLst/>
                <a:uLnTx/>
                <a:uFillTx/>
                <a:latin typeface="Segoe UI"/>
                <a:ea typeface="+mn-ea"/>
                <a:cs typeface="Segoe UI"/>
              </a:rPr>
              <a:t>GM</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mn-cs"/>
              </a:rPr>
              <a:t>Presidente</a:t>
            </a:r>
            <a:br/>
            <a:r>
              <a:rPr kumimoji="0" lang="es-xl" sz="1200" b="0" i="0" u="none" strike="noStrike" kern="1200" cap="none" spc="0" normalizeH="0" baseline="0" noProof="0" dirty="0">
                <a:ln>
                  <a:noFill/>
                </a:ln>
                <a:solidFill>
                  <a:prstClr val="black"/>
                </a:solidFill>
                <a:effectLst/>
                <a:uLnTx/>
                <a:uFillTx/>
                <a:latin typeface="Segoe UI"/>
                <a:ea typeface="+mn-ea"/>
                <a:cs typeface="+mn-cs"/>
              </a:rPr>
              <a:t>Gerente sénior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Jefe de equipo</a:t>
            </a:r>
          </a:p>
        </p:txBody>
      </p:sp>
      <p:sp>
        <p:nvSpPr>
          <p:cNvPr id="25" name="Rectangle: Rounded Corners 24">
            <a:hlinkClick r:id="rId4" action="ppaction://hlinksldjump"/>
            <a:extLst>
              <a:ext uri="{FF2B5EF4-FFF2-40B4-BE49-F238E27FC236}">
                <a16:creationId xmlns:a16="http://schemas.microsoft.com/office/drawing/2014/main" id="{5395708C-7451-7A5A-6F5D-B222C2799B93}"/>
              </a:ext>
            </a:extLst>
          </p:cNvPr>
          <p:cNvSpPr>
            <a:spLocks/>
          </p:cNvSpPr>
          <p:nvPr/>
        </p:nvSpPr>
        <p:spPr bwMode="auto">
          <a:xfrm>
            <a:off x="3494441" y="2515152"/>
            <a:ext cx="240196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Recursos Humanos</a:t>
            </a:r>
          </a:p>
        </p:txBody>
      </p:sp>
      <p:sp>
        <p:nvSpPr>
          <p:cNvPr id="26" name="TextBox 25">
            <a:extLst>
              <a:ext uri="{FF2B5EF4-FFF2-40B4-BE49-F238E27FC236}">
                <a16:creationId xmlns:a16="http://schemas.microsoft.com/office/drawing/2014/main" id="{14540DA7-E183-F124-985D-308E83BB27F5}"/>
              </a:ext>
            </a:extLst>
          </p:cNvPr>
          <p:cNvSpPr txBox="1"/>
          <p:nvPr/>
        </p:nvSpPr>
        <p:spPr>
          <a:xfrm>
            <a:off x="3494441" y="2977538"/>
            <a:ext cx="2401966" cy="118494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mn-cs"/>
              </a:rPr>
              <a:t>Especialista en empleo</a:t>
            </a:r>
            <a:br/>
            <a:r>
              <a:rPr kumimoji="0" lang="es-xl" sz="1200" b="0" i="0" u="none" strike="noStrike" kern="1200" cap="none" spc="0" normalizeH="0" baseline="0" noProof="0">
                <a:ln>
                  <a:noFill/>
                </a:ln>
                <a:solidFill>
                  <a:prstClr val="black"/>
                </a:solidFill>
                <a:effectLst/>
                <a:uLnTx/>
                <a:uFillTx/>
                <a:latin typeface="Segoe UI"/>
                <a:ea typeface="+mn-ea"/>
                <a:cs typeface="Segoe UI"/>
              </a:rPr>
              <a:t>Asistente de RR. HH.</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Reclutador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Relaciones laborales </a:t>
            </a:r>
            <a:br/>
            <a:r>
              <a:rPr kumimoji="0" lang="es-xl" sz="1200" b="0" i="0" u="none" strike="noStrike" kern="1200" cap="none" spc="0" normalizeH="0" baseline="0" noProof="0">
                <a:ln>
                  <a:noFill/>
                </a:ln>
                <a:solidFill>
                  <a:prstClr val="black"/>
                </a:solidFill>
                <a:effectLst/>
                <a:uLnTx/>
                <a:uFillTx/>
                <a:latin typeface="Segoe UI"/>
                <a:ea typeface="+mn-ea"/>
                <a:cs typeface="Segoe UI"/>
              </a:rPr>
              <a:t>Especialista en nómina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Líder de aprendizaje</a:t>
            </a:r>
          </a:p>
        </p:txBody>
      </p:sp>
      <p:sp>
        <p:nvSpPr>
          <p:cNvPr id="27" name="Rectangle: Rounded Corners 26">
            <a:hlinkClick r:id="rId5" action="ppaction://hlinksldjump"/>
            <a:extLst>
              <a:ext uri="{FF2B5EF4-FFF2-40B4-BE49-F238E27FC236}">
                <a16:creationId xmlns:a16="http://schemas.microsoft.com/office/drawing/2014/main" id="{8AC92531-9003-ABF7-CEE8-21E92F4E541A}"/>
              </a:ext>
            </a:extLst>
          </p:cNvPr>
          <p:cNvSpPr>
            <a:spLocks/>
          </p:cNvSpPr>
          <p:nvPr/>
        </p:nvSpPr>
        <p:spPr bwMode="auto">
          <a:xfrm>
            <a:off x="6299337" y="2515152"/>
            <a:ext cx="240196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Operaciones</a:t>
            </a:r>
          </a:p>
        </p:txBody>
      </p:sp>
      <p:sp>
        <p:nvSpPr>
          <p:cNvPr id="28" name="TextBox 27">
            <a:extLst>
              <a:ext uri="{FF2B5EF4-FFF2-40B4-BE49-F238E27FC236}">
                <a16:creationId xmlns:a16="http://schemas.microsoft.com/office/drawing/2014/main" id="{04901C96-6479-C112-0FDD-BFCA66D26E9C}"/>
              </a:ext>
            </a:extLst>
          </p:cNvPr>
          <p:cNvSpPr txBox="1"/>
          <p:nvPr/>
        </p:nvSpPr>
        <p:spPr>
          <a:xfrm>
            <a:off x="6299337" y="2977538"/>
            <a:ext cx="2401966" cy="6052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Analista de operaciones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Gerente de operaciones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Jefe de control de calidad</a:t>
            </a:r>
          </a:p>
        </p:txBody>
      </p:sp>
      <p:sp>
        <p:nvSpPr>
          <p:cNvPr id="29" name="Rectangle: Rounded Corners 28">
            <a:hlinkClick r:id="" action="ppaction://noaction"/>
            <a:extLst>
              <a:ext uri="{FF2B5EF4-FFF2-40B4-BE49-F238E27FC236}">
                <a16:creationId xmlns:a16="http://schemas.microsoft.com/office/drawing/2014/main" id="{D63CF046-B610-C34E-7FAE-BB2946CB8DF7}"/>
              </a:ext>
            </a:extLst>
          </p:cNvPr>
          <p:cNvSpPr>
            <a:spLocks/>
          </p:cNvSpPr>
          <p:nvPr/>
        </p:nvSpPr>
        <p:spPr bwMode="auto">
          <a:xfrm>
            <a:off x="9104234" y="2515152"/>
            <a:ext cx="240196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Ventas</a:t>
            </a:r>
          </a:p>
        </p:txBody>
      </p:sp>
      <p:sp>
        <p:nvSpPr>
          <p:cNvPr id="30" name="TextBox 29">
            <a:extLst>
              <a:ext uri="{FF2B5EF4-FFF2-40B4-BE49-F238E27FC236}">
                <a16:creationId xmlns:a16="http://schemas.microsoft.com/office/drawing/2014/main" id="{DE9AA67C-D712-7393-D16F-AAE14CACCC2F}"/>
              </a:ext>
            </a:extLst>
          </p:cNvPr>
          <p:cNvSpPr txBox="1"/>
          <p:nvPr/>
        </p:nvSpPr>
        <p:spPr>
          <a:xfrm>
            <a:off x="9104234" y="2977538"/>
            <a:ext cx="2401966" cy="123623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Ejecutivo de cuentas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Analista de calidad</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Especialista en incorporación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Asociado de ventas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Ingeniero de ventas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mn-cs"/>
              </a:rPr>
              <a:t>Representante de ventas</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p:txBody>
      </p:sp>
      <p:sp>
        <p:nvSpPr>
          <p:cNvPr id="31" name="Rectangle: Rounded Corners 30">
            <a:hlinkClick r:id="" action="ppaction://noaction"/>
            <a:extLst>
              <a:ext uri="{FF2B5EF4-FFF2-40B4-BE49-F238E27FC236}">
                <a16:creationId xmlns:a16="http://schemas.microsoft.com/office/drawing/2014/main" id="{67B61D92-81EC-F897-46DF-48F476F3571F}"/>
              </a:ext>
            </a:extLst>
          </p:cNvPr>
          <p:cNvSpPr>
            <a:spLocks/>
          </p:cNvSpPr>
          <p:nvPr/>
        </p:nvSpPr>
        <p:spPr bwMode="auto">
          <a:xfrm>
            <a:off x="693011" y="4657014"/>
            <a:ext cx="334849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Marketing</a:t>
            </a:r>
          </a:p>
        </p:txBody>
      </p:sp>
      <p:sp>
        <p:nvSpPr>
          <p:cNvPr id="32" name="TextBox 31">
            <a:extLst>
              <a:ext uri="{FF2B5EF4-FFF2-40B4-BE49-F238E27FC236}">
                <a16:creationId xmlns:a16="http://schemas.microsoft.com/office/drawing/2014/main" id="{18219B31-F32C-113A-1AE9-E64B10FF2060}"/>
              </a:ext>
            </a:extLst>
          </p:cNvPr>
          <p:cNvSpPr txBox="1"/>
          <p:nvPr/>
        </p:nvSpPr>
        <p:spPr>
          <a:xfrm>
            <a:off x="693011" y="5119400"/>
            <a:ext cx="3348496" cy="123623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mn-cs"/>
              </a:rPr>
              <a:t>Gerente de marca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Estratega de contenido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Director creativo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Diseñador gráfico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Investigador de mercado</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Gerente de marketing de productos</a:t>
            </a:r>
          </a:p>
        </p:txBody>
      </p:sp>
      <p:sp>
        <p:nvSpPr>
          <p:cNvPr id="33" name="Rectangle: Rounded Corners 32">
            <a:hlinkClick r:id="" action="ppaction://noaction"/>
            <a:extLst>
              <a:ext uri="{FF2B5EF4-FFF2-40B4-BE49-F238E27FC236}">
                <a16:creationId xmlns:a16="http://schemas.microsoft.com/office/drawing/2014/main" id="{CA415FBF-1959-4DED-30AE-57CF35414493}"/>
              </a:ext>
            </a:extLst>
          </p:cNvPr>
          <p:cNvSpPr>
            <a:spLocks/>
          </p:cNvSpPr>
          <p:nvPr/>
        </p:nvSpPr>
        <p:spPr bwMode="auto">
          <a:xfrm>
            <a:off x="4423625" y="4657014"/>
            <a:ext cx="334849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Finanzas</a:t>
            </a:r>
          </a:p>
        </p:txBody>
      </p:sp>
      <p:sp>
        <p:nvSpPr>
          <p:cNvPr id="34" name="TextBox 33">
            <a:extLst>
              <a:ext uri="{FF2B5EF4-FFF2-40B4-BE49-F238E27FC236}">
                <a16:creationId xmlns:a16="http://schemas.microsoft.com/office/drawing/2014/main" id="{92DDAEB4-7771-973A-D233-AD9EBE90FA69}"/>
              </a:ext>
            </a:extLst>
          </p:cNvPr>
          <p:cNvSpPr txBox="1"/>
          <p:nvPr/>
        </p:nvSpPr>
        <p:spPr>
          <a:xfrm>
            <a:off x="4423625" y="5119400"/>
            <a:ext cx="3348496" cy="118494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mn-cs"/>
              </a:rPr>
              <a:t>Contador</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mn-cs"/>
              </a:rPr>
              <a:t>Analista financiero</a:t>
            </a:r>
            <a:br/>
            <a:r>
              <a:rPr kumimoji="0" lang="es-xl" sz="1200" b="0" i="0" u="none" strike="noStrike" kern="1200" cap="none" spc="0" normalizeH="0" baseline="0" noProof="0">
                <a:ln>
                  <a:noFill/>
                </a:ln>
                <a:solidFill>
                  <a:prstClr val="black"/>
                </a:solidFill>
                <a:effectLst/>
                <a:uLnTx/>
                <a:uFillTx/>
                <a:latin typeface="Segoe UI"/>
                <a:ea typeface="+mn-ea"/>
                <a:cs typeface="+mn-cs"/>
              </a:rPr>
              <a:t>Gerente de finanzas</a:t>
            </a:r>
            <a:endParaRPr kumimoji="0" lang="en-US" sz="12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mn-cs"/>
              </a:rPr>
              <a:t>Gerente de inversiones</a:t>
            </a:r>
            <a:br/>
            <a:r>
              <a:rPr kumimoji="0" lang="es-xl" sz="1200" b="0" i="0" u="none" strike="noStrike" kern="1200" cap="none" spc="0" normalizeH="0" baseline="0" noProof="0">
                <a:ln>
                  <a:noFill/>
                </a:ln>
                <a:solidFill>
                  <a:prstClr val="black"/>
                </a:solidFill>
                <a:effectLst/>
                <a:uLnTx/>
                <a:uFillTx/>
                <a:latin typeface="Segoe UI"/>
                <a:ea typeface="+mn-ea"/>
                <a:cs typeface="Segoe UI"/>
              </a:rPr>
              <a:t>Asesor financiero</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a:ln>
                  <a:noFill/>
                </a:ln>
                <a:solidFill>
                  <a:prstClr val="black"/>
                </a:solidFill>
                <a:effectLst/>
                <a:uLnTx/>
                <a:uFillTx/>
                <a:latin typeface="Segoe UI"/>
                <a:ea typeface="+mn-ea"/>
                <a:cs typeface="Segoe UI"/>
              </a:rPr>
              <a:t>Especialista en riesgos</a:t>
            </a:r>
          </a:p>
        </p:txBody>
      </p:sp>
      <p:sp>
        <p:nvSpPr>
          <p:cNvPr id="35" name="Rectangle: Rounded Corners 34">
            <a:hlinkClick r:id="" action="ppaction://noaction"/>
            <a:extLst>
              <a:ext uri="{FF2B5EF4-FFF2-40B4-BE49-F238E27FC236}">
                <a16:creationId xmlns:a16="http://schemas.microsoft.com/office/drawing/2014/main" id="{A582ECF6-243A-F24E-669D-8F2BAD2A77B2}"/>
              </a:ext>
            </a:extLst>
          </p:cNvPr>
          <p:cNvSpPr>
            <a:spLocks/>
          </p:cNvSpPr>
          <p:nvPr/>
        </p:nvSpPr>
        <p:spPr bwMode="auto">
          <a:xfrm>
            <a:off x="8157704" y="4657014"/>
            <a:ext cx="3348496" cy="306467"/>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xl" sz="1200" b="0" i="0" u="none" strike="noStrike" kern="1200" cap="none" spc="0" normalizeH="0" baseline="0" noProof="0">
                <a:ln>
                  <a:noFill/>
                </a:ln>
                <a:solidFill>
                  <a:prstClr val="white"/>
                </a:solidFill>
                <a:effectLst/>
                <a:uLnTx/>
                <a:uFillTx/>
                <a:latin typeface="Segoe UI Semibold"/>
                <a:ea typeface="+mn-ea"/>
                <a:cs typeface="Segoe UI"/>
              </a:rPr>
              <a:t>TI</a:t>
            </a:r>
          </a:p>
        </p:txBody>
      </p:sp>
      <p:sp>
        <p:nvSpPr>
          <p:cNvPr id="36" name="TextBox 35">
            <a:extLst>
              <a:ext uri="{FF2B5EF4-FFF2-40B4-BE49-F238E27FC236}">
                <a16:creationId xmlns:a16="http://schemas.microsoft.com/office/drawing/2014/main" id="{C0C39706-7AD3-1FB6-F70A-48C252403F41}"/>
              </a:ext>
            </a:extLst>
          </p:cNvPr>
          <p:cNvSpPr txBox="1"/>
          <p:nvPr/>
        </p:nvSpPr>
        <p:spPr>
          <a:xfrm>
            <a:off x="8157704" y="5119400"/>
            <a:ext cx="3348496" cy="123623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Analista de ciberseguridad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Soporte del servicio de asistencia</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Técnico de hardware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Gerente de proyecto de TI</a:t>
            </a: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Administrador de red</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s-xl" sz="1200" b="0" i="0" u="none" strike="noStrike" kern="1200" cap="none" spc="0" normalizeH="0" baseline="0" noProof="0" dirty="0">
                <a:ln>
                  <a:noFill/>
                </a:ln>
                <a:solidFill>
                  <a:prstClr val="black"/>
                </a:solidFill>
                <a:effectLst/>
                <a:uLnTx/>
                <a:uFillTx/>
                <a:latin typeface="Segoe UI"/>
                <a:ea typeface="+mn-ea"/>
                <a:cs typeface="Segoe UI"/>
              </a:rPr>
              <a:t>Desarrollador de software</a:t>
            </a:r>
          </a:p>
        </p:txBody>
      </p:sp>
    </p:spTree>
    <p:extLst>
      <p:ext uri="{BB962C8B-B14F-4D97-AF65-F5344CB8AC3E}">
        <p14:creationId xmlns:p14="http://schemas.microsoft.com/office/powerpoint/2010/main" val="3669770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7488BA7-7EC9-823A-D163-77821B4EF5FE}"/>
              </a:ext>
            </a:extLst>
          </p:cNvPr>
          <p:cNvCxnSpPr>
            <a:cxnSpLocks/>
          </p:cNvCxnSpPr>
          <p:nvPr/>
        </p:nvCxnSpPr>
        <p:spPr>
          <a:xfrm flipH="1">
            <a:off x="6096162" y="5288815"/>
            <a:ext cx="1282593" cy="0"/>
          </a:xfrm>
          <a:prstGeom prst="line">
            <a:avLst/>
          </a:prstGeom>
          <a:ln w="50800">
            <a:solidFill>
              <a:schemeClr val="accent3">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4A25EDF-FE9B-04CB-E511-C7088F101DC7}"/>
              </a:ext>
            </a:extLst>
          </p:cNvPr>
          <p:cNvCxnSpPr>
            <a:cxnSpLocks/>
          </p:cNvCxnSpPr>
          <p:nvPr/>
        </p:nvCxnSpPr>
        <p:spPr>
          <a:xfrm flipH="1">
            <a:off x="6342099" y="3187820"/>
            <a:ext cx="1282593" cy="0"/>
          </a:xfrm>
          <a:prstGeom prst="line">
            <a:avLst/>
          </a:prstGeom>
          <a:ln w="50800">
            <a:solidFill>
              <a:schemeClr val="accent3">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8" name="Round Same Side Corner Rectangle 67">
            <a:extLst>
              <a:ext uri="{FF2B5EF4-FFF2-40B4-BE49-F238E27FC236}">
                <a16:creationId xmlns:a16="http://schemas.microsoft.com/office/drawing/2014/main" id="{0832106A-C201-EEDA-C187-A9844F483E04}"/>
              </a:ext>
            </a:extLst>
          </p:cNvPr>
          <p:cNvSpPr/>
          <p:nvPr/>
        </p:nvSpPr>
        <p:spPr bwMode="auto">
          <a:xfrm rot="16200000">
            <a:off x="8769843" y="3012953"/>
            <a:ext cx="1479464" cy="4496173"/>
          </a:xfrm>
          <a:prstGeom prst="round2SameRect">
            <a:avLst>
              <a:gd name="adj1" fmla="val 50000"/>
              <a:gd name="adj2" fmla="val 0"/>
            </a:avLst>
          </a:prstGeom>
          <a:solidFill>
            <a:schemeClr val="bg1"/>
          </a:solidFill>
          <a:ln>
            <a:noFill/>
            <a:headEnd type="none" w="med" len="med"/>
            <a:tailEnd type="none" w="med" len="med"/>
          </a:ln>
          <a:effectLst>
            <a:outerShdw blurRad="286259" dist="92806" dir="3180000" algn="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highlight>
                <a:srgbClr val="FFFF00"/>
              </a:highlight>
              <a:ea typeface="Segoe UI" pitchFamily="34" charset="0"/>
              <a:cs typeface="Segoe UI" pitchFamily="34" charset="0"/>
            </a:endParaRPr>
          </a:p>
        </p:txBody>
      </p:sp>
      <p:cxnSp>
        <p:nvCxnSpPr>
          <p:cNvPr id="54" name="Straight Connector 53">
            <a:extLst>
              <a:ext uri="{FF2B5EF4-FFF2-40B4-BE49-F238E27FC236}">
                <a16:creationId xmlns:a16="http://schemas.microsoft.com/office/drawing/2014/main" id="{E6124968-2FC6-81D6-BF0A-EF59F784BA03}"/>
              </a:ext>
            </a:extLst>
          </p:cNvPr>
          <p:cNvCxnSpPr>
            <a:cxnSpLocks/>
          </p:cNvCxnSpPr>
          <p:nvPr/>
        </p:nvCxnSpPr>
        <p:spPr>
          <a:xfrm flipH="1">
            <a:off x="5496674" y="1028073"/>
            <a:ext cx="1282593" cy="0"/>
          </a:xfrm>
          <a:prstGeom prst="line">
            <a:avLst/>
          </a:prstGeom>
          <a:ln w="508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Round Same Side Corner Rectangle 65">
            <a:extLst>
              <a:ext uri="{FF2B5EF4-FFF2-40B4-BE49-F238E27FC236}">
                <a16:creationId xmlns:a16="http://schemas.microsoft.com/office/drawing/2014/main" id="{B9BC6067-1252-D671-C9D0-033E775E263B}"/>
              </a:ext>
            </a:extLst>
          </p:cNvPr>
          <p:cNvSpPr/>
          <p:nvPr/>
        </p:nvSpPr>
        <p:spPr bwMode="auto">
          <a:xfrm rot="16200000">
            <a:off x="8443111" y="-1557306"/>
            <a:ext cx="1479464" cy="5149643"/>
          </a:xfrm>
          <a:prstGeom prst="round2SameRect">
            <a:avLst>
              <a:gd name="adj1" fmla="val 50000"/>
              <a:gd name="adj2" fmla="val 0"/>
            </a:avLst>
          </a:prstGeom>
          <a:solidFill>
            <a:schemeClr val="bg1"/>
          </a:solidFill>
          <a:ln>
            <a:noFill/>
            <a:headEnd type="none" w="med" len="med"/>
            <a:tailEnd type="none" w="med" len="med"/>
          </a:ln>
          <a:effectLst>
            <a:outerShdw blurRad="286259" dist="92806" dir="3180000" algn="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0BCAAEB4-5B7C-80DD-60E2-4FC27DA77139}"/>
              </a:ext>
            </a:extLst>
          </p:cNvPr>
          <p:cNvSpPr/>
          <p:nvPr/>
        </p:nvSpPr>
        <p:spPr bwMode="auto">
          <a:xfrm>
            <a:off x="20908" y="331466"/>
            <a:ext cx="6460990" cy="6195067"/>
          </a:xfrm>
          <a:prstGeom prst="ellipse">
            <a:avLst/>
          </a:prstGeom>
          <a:noFill/>
          <a:ln w="50800">
            <a:gradFill flip="none" rotWithShape="1">
              <a:gsLst>
                <a:gs pos="11000">
                  <a:schemeClr val="accent1">
                    <a:lumMod val="75000"/>
                  </a:schemeClr>
                </a:gs>
                <a:gs pos="50000">
                  <a:schemeClr val="accent1"/>
                </a:gs>
                <a:gs pos="95000">
                  <a:schemeClr val="accent3">
                    <a:lumMod val="75000"/>
                  </a:schemeClr>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4BBEB0FE-2388-B4C0-AA08-EE7052C7F80C}"/>
              </a:ext>
            </a:extLst>
          </p:cNvPr>
          <p:cNvSpPr/>
          <p:nvPr/>
        </p:nvSpPr>
        <p:spPr bwMode="auto">
          <a:xfrm>
            <a:off x="-25072" y="-1"/>
            <a:ext cx="4356100" cy="6858000"/>
          </a:xfrm>
          <a:prstGeom prst="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6E1ADE5-4D59-6193-87C4-F806AA3A12A8}"/>
              </a:ext>
            </a:extLst>
          </p:cNvPr>
          <p:cNvSpPr>
            <a:spLocks noGrp="1"/>
          </p:cNvSpPr>
          <p:nvPr>
            <p:ph type="title" idx="4294967295"/>
          </p:nvPr>
        </p:nvSpPr>
        <p:spPr>
          <a:xfrm>
            <a:off x="305374" y="569822"/>
            <a:ext cx="3181350" cy="576262"/>
          </a:xfrm>
        </p:spPr>
        <p:txBody>
          <a:bodyPr>
            <a:normAutofit fontScale="90000"/>
          </a:bodyPr>
          <a:lstStyle/>
          <a:p>
            <a:r>
              <a:rPr lang="es-xl" sz="3200" dirty="0">
                <a:solidFill>
                  <a:schemeClr val="accent2">
                    <a:lumMod val="50000"/>
                  </a:schemeClr>
                </a:solidFill>
              </a:rPr>
              <a:t>Marco de la mensajería</a:t>
            </a:r>
          </a:p>
        </p:txBody>
      </p:sp>
      <p:sp>
        <p:nvSpPr>
          <p:cNvPr id="15" name="TextBox 14">
            <a:extLst>
              <a:ext uri="{FF2B5EF4-FFF2-40B4-BE49-F238E27FC236}">
                <a16:creationId xmlns:a16="http://schemas.microsoft.com/office/drawing/2014/main" id="{9FC5466C-0AAB-800C-D929-9D3FD940657F}"/>
              </a:ext>
            </a:extLst>
          </p:cNvPr>
          <p:cNvSpPr txBox="1"/>
          <p:nvPr/>
        </p:nvSpPr>
        <p:spPr>
          <a:xfrm>
            <a:off x="7983190" y="4850221"/>
            <a:ext cx="3774472" cy="693876"/>
          </a:xfrm>
          <a:prstGeom prst="rect">
            <a:avLst/>
          </a:prstGeom>
          <a:noFill/>
        </p:spPr>
        <p:txBody>
          <a:bodyPr wrap="square" lIns="0" tIns="0" rIns="0" bIns="0" anchor="ctr" anchorCtr="0">
            <a:noAutofit/>
          </a:bodyPr>
          <a:lstStyle/>
          <a:p>
            <a:r>
              <a:rPr lang="es-xl" b="1" dirty="0">
                <a:latin typeface="Calibri"/>
                <a:ea typeface="Calibri"/>
                <a:cs typeface="Calibri"/>
              </a:rPr>
              <a:t>Cuente con una IA responsable </a:t>
            </a:r>
            <a:br>
              <a:rPr lang="en-US" b="1" dirty="0">
                <a:latin typeface="Calibri"/>
                <a:ea typeface="Calibri"/>
                <a:cs typeface="Calibri"/>
              </a:rPr>
            </a:br>
            <a:r>
              <a:rPr lang="es-xl" b="1" dirty="0">
                <a:latin typeface="Calibri"/>
                <a:ea typeface="Calibri"/>
                <a:cs typeface="Calibri"/>
              </a:rPr>
              <a:t>y segura de un </a:t>
            </a:r>
            <a:r>
              <a:rPr lang="es-EC" b="1" dirty="0">
                <a:latin typeface="Calibri"/>
                <a:ea typeface="Calibri"/>
                <a:cs typeface="Calibri"/>
              </a:rPr>
              <a:t>socio estratégico</a:t>
            </a:r>
            <a:r>
              <a:rPr lang="es-xl" b="1" dirty="0">
                <a:latin typeface="Calibri"/>
                <a:ea typeface="Calibri"/>
                <a:cs typeface="Calibri"/>
              </a:rPr>
              <a:t> en el que confía</a:t>
            </a:r>
            <a:endParaRPr lang="en-US" dirty="0"/>
          </a:p>
        </p:txBody>
      </p:sp>
      <p:sp>
        <p:nvSpPr>
          <p:cNvPr id="71" name="Oval 70">
            <a:extLst>
              <a:ext uri="{FF2B5EF4-FFF2-40B4-BE49-F238E27FC236}">
                <a16:creationId xmlns:a16="http://schemas.microsoft.com/office/drawing/2014/main" id="{0224285E-A808-C326-1FCF-B96B26500B49}"/>
              </a:ext>
            </a:extLst>
          </p:cNvPr>
          <p:cNvSpPr/>
          <p:nvPr/>
        </p:nvSpPr>
        <p:spPr bwMode="auto">
          <a:xfrm>
            <a:off x="4660383" y="589667"/>
            <a:ext cx="855695" cy="855695"/>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2" name="Oval 71">
            <a:extLst>
              <a:ext uri="{FF2B5EF4-FFF2-40B4-BE49-F238E27FC236}">
                <a16:creationId xmlns:a16="http://schemas.microsoft.com/office/drawing/2014/main" id="{7F3E7AA7-5579-8B69-FB38-BC797B79FAC5}"/>
              </a:ext>
            </a:extLst>
          </p:cNvPr>
          <p:cNvSpPr/>
          <p:nvPr/>
        </p:nvSpPr>
        <p:spPr bwMode="auto">
          <a:xfrm>
            <a:off x="5950661" y="2757325"/>
            <a:ext cx="855695" cy="855695"/>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9" name="TextBox 78">
            <a:extLst>
              <a:ext uri="{FF2B5EF4-FFF2-40B4-BE49-F238E27FC236}">
                <a16:creationId xmlns:a16="http://schemas.microsoft.com/office/drawing/2014/main" id="{2192A09D-F9C8-6D51-F520-A16C9D246F65}"/>
              </a:ext>
            </a:extLst>
          </p:cNvPr>
          <p:cNvSpPr txBox="1"/>
          <p:nvPr/>
        </p:nvSpPr>
        <p:spPr>
          <a:xfrm>
            <a:off x="7222928" y="667777"/>
            <a:ext cx="4185869" cy="680624"/>
          </a:xfrm>
          <a:prstGeom prst="rect">
            <a:avLst/>
          </a:prstGeom>
          <a:noFill/>
        </p:spPr>
        <p:txBody>
          <a:bodyPr wrap="square" lIns="0" tIns="0" rIns="0" bIns="0" anchor="ctr" anchorCtr="0">
            <a:noAutofit/>
          </a:bodyPr>
          <a:lstStyle/>
          <a:p>
            <a:r>
              <a:rPr lang="es-EC" b="1" dirty="0">
                <a:solidFill>
                  <a:srgbClr val="000000"/>
                </a:solidFill>
                <a:latin typeface="Calibri"/>
                <a:ea typeface="Calibri"/>
                <a:cs typeface="Calibri"/>
              </a:rPr>
              <a:t>Impulse</a:t>
            </a:r>
            <a:r>
              <a:rPr lang="es-xl" b="1" dirty="0">
                <a:solidFill>
                  <a:srgbClr val="000000"/>
                </a:solidFill>
                <a:latin typeface="Calibri"/>
                <a:ea typeface="Calibri"/>
                <a:cs typeface="Calibri"/>
              </a:rPr>
              <a:t> la creatividad humana </a:t>
            </a:r>
            <a:endParaRPr lang="en-US" dirty="0"/>
          </a:p>
        </p:txBody>
      </p:sp>
      <p:sp>
        <p:nvSpPr>
          <p:cNvPr id="10" name="TextBox 9">
            <a:extLst>
              <a:ext uri="{FF2B5EF4-FFF2-40B4-BE49-F238E27FC236}">
                <a16:creationId xmlns:a16="http://schemas.microsoft.com/office/drawing/2014/main" id="{E7D87ED4-93E4-6B17-8701-462D873D32F6}"/>
              </a:ext>
            </a:extLst>
          </p:cNvPr>
          <p:cNvSpPr txBox="1"/>
          <p:nvPr/>
        </p:nvSpPr>
        <p:spPr>
          <a:xfrm>
            <a:off x="462846" y="2299326"/>
            <a:ext cx="3468132" cy="3693319"/>
          </a:xfrm>
          <a:prstGeom prst="rect">
            <a:avLst/>
          </a:prstGeom>
          <a:noFill/>
        </p:spPr>
        <p:txBody>
          <a:bodyPr wrap="square" lIns="0" tIns="0" rIns="0" bIns="0" rtlCol="0" anchor="t">
            <a:spAutoFit/>
          </a:bodyPr>
          <a:lstStyle/>
          <a:p>
            <a:pPr marL="0" marR="0">
              <a:spcBef>
                <a:spcPts val="0"/>
              </a:spcBef>
              <a:spcAft>
                <a:spcPts val="0"/>
              </a:spcAft>
            </a:pPr>
            <a:r>
              <a:rPr lang="es-xl" sz="1600" dirty="0">
                <a:effectLst/>
                <a:latin typeface="Segoe UI" panose="020B0502040204020203" pitchFamily="34" charset="0"/>
                <a:ea typeface="Times New Roman" panose="02020603050405020304" pitchFamily="18" charset="0"/>
                <a:cs typeface="Segoe UI" panose="020B0502040204020203" pitchFamily="34" charset="0"/>
              </a:rPr>
              <a:t>Microsoft 365 </a:t>
            </a:r>
            <a:r>
              <a:rPr lang="es-xl" sz="1600" b="1" dirty="0">
                <a:effectLst/>
                <a:latin typeface="Segoe UI" panose="020B0502040204020203" pitchFamily="34" charset="0"/>
                <a:ea typeface="Times New Roman" panose="02020603050405020304" pitchFamily="18" charset="0"/>
                <a:cs typeface="Segoe UI" panose="020B0502040204020203" pitchFamily="34" charset="0"/>
              </a:rPr>
              <a:t>aumenta </a:t>
            </a:r>
            <a:br>
              <a:rPr lang="en-US" sz="1600" b="1" dirty="0">
                <a:effectLst/>
                <a:latin typeface="Segoe UI" panose="020B0502040204020203" pitchFamily="34" charset="0"/>
                <a:ea typeface="Times New Roman" panose="02020603050405020304" pitchFamily="18" charset="0"/>
                <a:cs typeface="Segoe UI" panose="020B0502040204020203" pitchFamily="34" charset="0"/>
              </a:rPr>
            </a:br>
            <a:r>
              <a:rPr lang="es-xl" sz="1600" b="1" dirty="0">
                <a:effectLst/>
                <a:latin typeface="Segoe UI" panose="020B0502040204020203" pitchFamily="34" charset="0"/>
                <a:ea typeface="Times New Roman" panose="02020603050405020304" pitchFamily="18" charset="0"/>
                <a:cs typeface="Segoe UI" panose="020B0502040204020203" pitchFamily="34" charset="0"/>
              </a:rPr>
              <a:t>la productividad</a:t>
            </a:r>
            <a:r>
              <a:rPr lang="es-xl" sz="1600" dirty="0">
                <a:effectLst/>
                <a:latin typeface="Segoe UI" panose="020B0502040204020203" pitchFamily="34" charset="0"/>
                <a:ea typeface="Times New Roman" panose="02020603050405020304" pitchFamily="18" charset="0"/>
                <a:cs typeface="Segoe UI" panose="020B0502040204020203" pitchFamily="34" charset="0"/>
              </a:rPr>
              <a:t> y </a:t>
            </a:r>
            <a:r>
              <a:rPr lang="es-xl" sz="1600" b="1" dirty="0">
                <a:effectLst/>
                <a:latin typeface="Segoe UI" panose="020B0502040204020203" pitchFamily="34" charset="0"/>
                <a:ea typeface="Times New Roman" panose="02020603050405020304" pitchFamily="18" charset="0"/>
                <a:cs typeface="Segoe UI" panose="020B0502040204020203" pitchFamily="34" charset="0"/>
              </a:rPr>
              <a:t>ayuda a redescubrir la</a:t>
            </a:r>
            <a:r>
              <a:rPr lang="es-EC" sz="1600" b="1" dirty="0">
                <a:effectLst/>
                <a:latin typeface="Segoe UI" panose="020B0502040204020203" pitchFamily="34" charset="0"/>
                <a:ea typeface="Times New Roman" panose="02020603050405020304" pitchFamily="18" charset="0"/>
                <a:cs typeface="Segoe UI" panose="020B0502040204020203" pitchFamily="34" charset="0"/>
              </a:rPr>
              <a:t> a</a:t>
            </a:r>
            <a:r>
              <a:rPr lang="es-xl" sz="1600" b="1" dirty="0">
                <a:effectLst/>
                <a:latin typeface="Segoe UI" panose="020B0502040204020203" pitchFamily="34" charset="0"/>
                <a:ea typeface="Times New Roman" panose="02020603050405020304" pitchFamily="18" charset="0"/>
                <a:cs typeface="Segoe UI" panose="020B0502040204020203" pitchFamily="34" charset="0"/>
              </a:rPr>
              <a:t>legría en el trabajo</a:t>
            </a:r>
            <a:r>
              <a:rPr lang="es-xl" sz="1600" dirty="0">
                <a:effectLst/>
                <a:latin typeface="Segoe UI" panose="020B0502040204020203" pitchFamily="34" charset="0"/>
                <a:ea typeface="Times New Roman" panose="02020603050405020304" pitchFamily="18" charset="0"/>
                <a:cs typeface="Segoe UI" panose="020B0502040204020203" pitchFamily="34" charset="0"/>
              </a:rPr>
              <a:t>.</a:t>
            </a:r>
            <a:endParaRPr lang="en-US" sz="1600" dirty="0">
              <a:effectLst/>
              <a:latin typeface="Segoe UI" panose="020B0502040204020203" pitchFamily="34" charset="0"/>
              <a:ea typeface="Calibri" panose="020F0502020204030204" pitchFamily="34" charset="0"/>
              <a:cs typeface="Arial" panose="020B0604020202020204" pitchFamily="34" charset="0"/>
            </a:endParaRPr>
          </a:p>
          <a:p>
            <a:pPr marL="0" marR="0">
              <a:spcBef>
                <a:spcPts val="0"/>
              </a:spcBef>
              <a:spcAft>
                <a:spcPts val="0"/>
              </a:spcAft>
            </a:pPr>
            <a:r>
              <a:rPr lang="es-xl" sz="1600" dirty="0">
                <a:effectLst/>
                <a:latin typeface="Segoe UI" panose="020B0502040204020203" pitchFamily="34" charset="0"/>
                <a:ea typeface="Times New Roman" panose="02020603050405020304" pitchFamily="18" charset="0"/>
                <a:cs typeface="Segoe UI" panose="020B0502040204020203" pitchFamily="34" charset="0"/>
              </a:rPr>
              <a:t> </a:t>
            </a:r>
            <a:endParaRPr lang="en-US" sz="1600" dirty="0">
              <a:effectLst/>
              <a:latin typeface="Segoe UI" panose="020B0502040204020203" pitchFamily="34" charset="0"/>
              <a:ea typeface="Calibri" panose="020F0502020204030204" pitchFamily="34" charset="0"/>
              <a:cs typeface="Arial" panose="020B0604020202020204" pitchFamily="34" charset="0"/>
            </a:endParaRPr>
          </a:p>
          <a:p>
            <a:pPr marL="0" marR="0" fontAlgn="base">
              <a:spcBef>
                <a:spcPts val="0"/>
              </a:spcBef>
              <a:spcAft>
                <a:spcPts val="0"/>
              </a:spcAft>
            </a:pPr>
            <a:r>
              <a:rPr lang="es-xl" sz="1600" b="1" spc="-5" dirty="0">
                <a:solidFill>
                  <a:srgbClr val="091F2C"/>
                </a:solidFill>
                <a:effectLst/>
                <a:latin typeface="Segoe UI" panose="020B0502040204020203" pitchFamily="34" charset="0"/>
                <a:ea typeface="Times New Roman" panose="02020603050405020304" pitchFamily="18" charset="0"/>
              </a:rPr>
              <a:t>Para los usuarios, esto significa </a:t>
            </a:r>
            <a:br>
              <a:rPr lang="en-US" sz="1600" b="1" spc="-5" dirty="0">
                <a:solidFill>
                  <a:srgbClr val="091F2C"/>
                </a:solidFill>
                <a:effectLst/>
                <a:latin typeface="Segoe UI" panose="020B0502040204020203" pitchFamily="34" charset="0"/>
                <a:ea typeface="Times New Roman" panose="02020603050405020304" pitchFamily="18" charset="0"/>
              </a:rPr>
            </a:br>
            <a:r>
              <a:rPr lang="es-xl" sz="1600" b="1" spc="-5" dirty="0">
                <a:solidFill>
                  <a:srgbClr val="091F2C"/>
                </a:solidFill>
                <a:effectLst/>
                <a:latin typeface="Segoe UI" panose="020B0502040204020203" pitchFamily="34" charset="0"/>
                <a:ea typeface="Times New Roman" panose="02020603050405020304" pitchFamily="18" charset="0"/>
              </a:rPr>
              <a:t>lo siguiente:</a:t>
            </a:r>
            <a:r>
              <a:rPr lang="es-xl" sz="1600" spc="-5" dirty="0">
                <a:solidFill>
                  <a:srgbClr val="091F2C"/>
                </a:solidFill>
                <a:effectLst/>
                <a:latin typeface="Times New Roman" panose="02020603050405020304" pitchFamily="18" charset="0"/>
                <a:ea typeface="Times New Roman" panose="02020603050405020304" pitchFamily="18" charset="0"/>
              </a:rPr>
              <a:t> </a:t>
            </a:r>
            <a:r>
              <a:rPr lang="es-xl" sz="1600" spc="-5" dirty="0">
                <a:solidFill>
                  <a:srgbClr val="091F2C"/>
                </a:solidFill>
                <a:effectLst/>
                <a:latin typeface="Segoe UI" panose="020B0502040204020203" pitchFamily="34" charset="0"/>
                <a:ea typeface="Times New Roman" panose="02020603050405020304" pitchFamily="18" charset="0"/>
              </a:rPr>
              <a:t>Las personas se sienten con más energía y realizadas, </a:t>
            </a:r>
            <a:br>
              <a:rPr lang="en-US" sz="1600" spc="-5" dirty="0">
                <a:solidFill>
                  <a:srgbClr val="091F2C"/>
                </a:solidFill>
                <a:effectLst/>
                <a:latin typeface="Segoe UI" panose="020B0502040204020203" pitchFamily="34" charset="0"/>
                <a:ea typeface="Times New Roman" panose="02020603050405020304" pitchFamily="18" charset="0"/>
              </a:rPr>
            </a:br>
            <a:r>
              <a:rPr lang="es-xl" sz="1600" spc="-5" dirty="0">
                <a:solidFill>
                  <a:srgbClr val="091F2C"/>
                </a:solidFill>
                <a:effectLst/>
                <a:latin typeface="Segoe UI" panose="020B0502040204020203" pitchFamily="34" charset="0"/>
                <a:ea typeface="Times New Roman" panose="02020603050405020304" pitchFamily="18" charset="0"/>
              </a:rPr>
              <a:t>y tienen más tiempo para concentrarse en lo que </a:t>
            </a:r>
            <a:r>
              <a:rPr lang="es-EC" sz="1600" spc="-5" dirty="0">
                <a:solidFill>
                  <a:srgbClr val="091F2C"/>
                </a:solidFill>
                <a:latin typeface="Segoe UI" panose="020B0502040204020203" pitchFamily="34" charset="0"/>
                <a:ea typeface="Times New Roman" panose="02020603050405020304" pitchFamily="18" charset="0"/>
              </a:rPr>
              <a:t>realmente</a:t>
            </a:r>
            <a:r>
              <a:rPr lang="es-xl" sz="1600" spc="-5" dirty="0">
                <a:solidFill>
                  <a:srgbClr val="091F2C"/>
                </a:solidFill>
                <a:effectLst/>
                <a:latin typeface="Segoe UI" panose="020B0502040204020203" pitchFamily="34" charset="0"/>
                <a:ea typeface="Times New Roman" panose="02020603050405020304" pitchFamily="18" charset="0"/>
              </a:rPr>
              <a:t> importa.</a:t>
            </a:r>
            <a:endParaRPr lang="en-US" sz="16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s-xl" sz="1600" spc="-5"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s-xl" sz="1600" b="1" spc="-5" dirty="0">
                <a:solidFill>
                  <a:srgbClr val="091F2C"/>
                </a:solidFill>
                <a:effectLst/>
                <a:latin typeface="Segoe UI" panose="020B0502040204020203" pitchFamily="34" charset="0"/>
                <a:ea typeface="Calibri" panose="020F0502020204030204" pitchFamily="34" charset="0"/>
                <a:cs typeface="Segoe UI" panose="020B0502040204020203" pitchFamily="34" charset="0"/>
              </a:rPr>
              <a:t>Para</a:t>
            </a:r>
            <a:r>
              <a:rPr lang="en-IN" sz="1600" b="1" spc="-5" dirty="0">
                <a:solidFill>
                  <a:srgbClr val="091F2C"/>
                </a:solidFill>
                <a:effectLst/>
                <a:latin typeface="Segoe UI" panose="020B0502040204020203" pitchFamily="34" charset="0"/>
                <a:ea typeface="Calibri" panose="020F0502020204030204" pitchFamily="34" charset="0"/>
                <a:cs typeface="Segoe UI" panose="020B0502040204020203" pitchFamily="34" charset="0"/>
              </a:rPr>
              <a:t> </a:t>
            </a:r>
            <a:r>
              <a:rPr lang="es-xl" sz="1600" b="1" spc="-5" dirty="0">
                <a:effectLst/>
                <a:latin typeface="Segoe UI" panose="020B0502040204020203" pitchFamily="34" charset="0"/>
                <a:ea typeface="Calibri" panose="020F0502020204030204" pitchFamily="34" charset="0"/>
                <a:cs typeface="Segoe UI" panose="020B0502040204020203" pitchFamily="34" charset="0"/>
              </a:rPr>
              <a:t>los </a:t>
            </a:r>
            <a:r>
              <a:rPr lang="es-EC" sz="1600" b="1" spc="-5" dirty="0">
                <a:latin typeface="Segoe UI" panose="020B0502040204020203" pitchFamily="34" charset="0"/>
                <a:ea typeface="Calibri" panose="020F0502020204030204" pitchFamily="34" charset="0"/>
                <a:cs typeface="Segoe UI" panose="020B0502040204020203" pitchFamily="34" charset="0"/>
              </a:rPr>
              <a:t>tomadores </a:t>
            </a:r>
            <a:r>
              <a:rPr lang="es-xl" sz="1600" b="1" spc="-5" dirty="0">
                <a:effectLst/>
                <a:latin typeface="Segoe UI" panose="020B0502040204020203" pitchFamily="34" charset="0"/>
                <a:ea typeface="Calibri" panose="020F0502020204030204" pitchFamily="34" charset="0"/>
                <a:cs typeface="Segoe UI" panose="020B0502040204020203" pitchFamily="34" charset="0"/>
              </a:rPr>
              <a:t>de decisiones, esto significa lo siguiente:</a:t>
            </a:r>
            <a:r>
              <a:rPr lang="es-xl" sz="1600" spc="-5" dirty="0">
                <a:effectLst/>
                <a:latin typeface="Segoe UI" panose="020B0502040204020203" pitchFamily="34" charset="0"/>
                <a:ea typeface="Calibri" panose="020F0502020204030204" pitchFamily="34" charset="0"/>
                <a:cs typeface="Arial" panose="020B0604020202020204" pitchFamily="34" charset="0"/>
              </a:rPr>
              <a:t> </a:t>
            </a:r>
            <a:r>
              <a:rPr lang="es-xl" sz="1600" spc="-5" dirty="0">
                <a:solidFill>
                  <a:srgbClr val="091F2C"/>
                </a:solidFill>
                <a:effectLst/>
                <a:latin typeface="Segoe UI" panose="020B0502040204020203" pitchFamily="34" charset="0"/>
                <a:ea typeface="Times New Roman" panose="02020603050405020304" pitchFamily="18" charset="0"/>
                <a:cs typeface="Segoe UI" panose="020B0502040204020203" pitchFamily="34" charset="0"/>
              </a:rPr>
              <a:t>Empleados e</a:t>
            </a:r>
            <a:r>
              <a:rPr lang="es-EC" sz="1600" spc="-5" dirty="0" err="1">
                <a:solidFill>
                  <a:srgbClr val="091F2C"/>
                </a:solidFill>
                <a:effectLst/>
                <a:latin typeface="Segoe UI" panose="020B0502040204020203" pitchFamily="34" charset="0"/>
                <a:ea typeface="Times New Roman" panose="02020603050405020304" pitchFamily="18" charset="0"/>
                <a:cs typeface="Segoe UI" panose="020B0502040204020203" pitchFamily="34" charset="0"/>
              </a:rPr>
              <a:t>mpoderados</a:t>
            </a:r>
            <a:r>
              <a:rPr lang="es-xl" sz="1600" spc="-5" dirty="0">
                <a:solidFill>
                  <a:srgbClr val="091F2C"/>
                </a:solidFill>
                <a:effectLst/>
                <a:latin typeface="Segoe UI" panose="020B0502040204020203" pitchFamily="34" charset="0"/>
                <a:ea typeface="Times New Roman" panose="02020603050405020304" pitchFamily="18" charset="0"/>
                <a:cs typeface="Segoe UI" panose="020B0502040204020203" pitchFamily="34" charset="0"/>
              </a:rPr>
              <a:t>, producción de mayor calidad y un mejor desempeño en la organización. </a:t>
            </a:r>
            <a:endParaRPr lang="en-US" sz="1600" dirty="0">
              <a:effectLst/>
              <a:latin typeface="Segoe UI" panose="020B0502040204020203" pitchFamily="34" charset="0"/>
              <a:ea typeface="Calibri" panose="020F0502020204030204" pitchFamily="34" charset="0"/>
              <a:cs typeface="Arial" panose="020B0604020202020204" pitchFamily="34" charset="0"/>
            </a:endParaRPr>
          </a:p>
        </p:txBody>
      </p:sp>
      <p:sp>
        <p:nvSpPr>
          <p:cNvPr id="9" name="Round Same Side Corner Rectangle 65">
            <a:extLst>
              <a:ext uri="{FF2B5EF4-FFF2-40B4-BE49-F238E27FC236}">
                <a16:creationId xmlns:a16="http://schemas.microsoft.com/office/drawing/2014/main" id="{5EAF3219-66B2-9516-AA5B-051D980D3A76}"/>
              </a:ext>
            </a:extLst>
          </p:cNvPr>
          <p:cNvSpPr/>
          <p:nvPr/>
        </p:nvSpPr>
        <p:spPr bwMode="auto">
          <a:xfrm rot="16200000">
            <a:off x="8772145" y="897526"/>
            <a:ext cx="1474861" cy="4496177"/>
          </a:xfrm>
          <a:prstGeom prst="round2SameRect">
            <a:avLst>
              <a:gd name="adj1" fmla="val 50000"/>
              <a:gd name="adj2" fmla="val 0"/>
            </a:avLst>
          </a:prstGeom>
          <a:solidFill>
            <a:schemeClr val="bg1"/>
          </a:solidFill>
          <a:ln>
            <a:noFill/>
            <a:headEnd type="none" w="med" len="med"/>
            <a:tailEnd type="none" w="med" len="med"/>
          </a:ln>
          <a:effectLst>
            <a:outerShdw blurRad="286259" dist="92806" dir="3180000" algn="r" rotWithShape="0">
              <a:prstClr val="black">
                <a:alpha val="1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 name="TextBox 11">
            <a:extLst>
              <a:ext uri="{FF2B5EF4-FFF2-40B4-BE49-F238E27FC236}">
                <a16:creationId xmlns:a16="http://schemas.microsoft.com/office/drawing/2014/main" id="{9176B3D8-A6B7-D762-C340-4BA272559B21}"/>
              </a:ext>
            </a:extLst>
          </p:cNvPr>
          <p:cNvSpPr txBox="1"/>
          <p:nvPr/>
        </p:nvSpPr>
        <p:spPr>
          <a:xfrm>
            <a:off x="7955299" y="2698489"/>
            <a:ext cx="3463378" cy="594485"/>
          </a:xfrm>
          <a:prstGeom prst="rect">
            <a:avLst/>
          </a:prstGeom>
          <a:noFill/>
        </p:spPr>
        <p:txBody>
          <a:bodyPr wrap="square" lIns="0" tIns="0" rIns="0" bIns="0" anchor="ctr" anchorCtr="0">
            <a:noAutofit/>
          </a:bodyPr>
          <a:lstStyle/>
          <a:p>
            <a:endParaRPr lang="en-US" b="1" dirty="0">
              <a:solidFill>
                <a:srgbClr val="000000"/>
              </a:solidFill>
              <a:highlight>
                <a:srgbClr val="00FF00"/>
              </a:highlight>
              <a:latin typeface="Calibri"/>
              <a:ea typeface="Calibri"/>
              <a:cs typeface="Calibri"/>
            </a:endParaRPr>
          </a:p>
          <a:p>
            <a:r>
              <a:rPr lang="es-xl" b="1" dirty="0">
                <a:solidFill>
                  <a:srgbClr val="000000"/>
                </a:solidFill>
                <a:latin typeface="Calibri"/>
                <a:ea typeface="Calibri"/>
                <a:cs typeface="Calibri"/>
              </a:rPr>
              <a:t>Aproveche una nueva ola </a:t>
            </a:r>
            <a:br>
              <a:rPr lang="en-US" b="1" dirty="0">
                <a:solidFill>
                  <a:srgbClr val="000000"/>
                </a:solidFill>
                <a:latin typeface="Calibri"/>
                <a:ea typeface="Calibri"/>
                <a:cs typeface="Calibri"/>
              </a:rPr>
            </a:br>
            <a:r>
              <a:rPr lang="es-xl" b="1" dirty="0">
                <a:solidFill>
                  <a:srgbClr val="000000"/>
                </a:solidFill>
                <a:latin typeface="Calibri"/>
                <a:ea typeface="Calibri"/>
                <a:cs typeface="Calibri"/>
              </a:rPr>
              <a:t>de productividad</a:t>
            </a:r>
            <a:endParaRPr lang="en-US" dirty="0"/>
          </a:p>
        </p:txBody>
      </p:sp>
      <p:sp>
        <p:nvSpPr>
          <p:cNvPr id="11" name="Oval 10">
            <a:extLst>
              <a:ext uri="{FF2B5EF4-FFF2-40B4-BE49-F238E27FC236}">
                <a16:creationId xmlns:a16="http://schemas.microsoft.com/office/drawing/2014/main" id="{A675C2E1-1CF3-1D03-C41E-D77572927062}"/>
              </a:ext>
            </a:extLst>
          </p:cNvPr>
          <p:cNvSpPr/>
          <p:nvPr/>
        </p:nvSpPr>
        <p:spPr bwMode="auto">
          <a:xfrm>
            <a:off x="5240305" y="4908770"/>
            <a:ext cx="855695" cy="855695"/>
          </a:xfrm>
          <a:prstGeom prst="ellipse">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27" name="Graphic 18">
            <a:extLst>
              <a:ext uri="{FF2B5EF4-FFF2-40B4-BE49-F238E27FC236}">
                <a16:creationId xmlns:a16="http://schemas.microsoft.com/office/drawing/2014/main" id="{F308DB64-C5F7-CA64-0834-5F034D50C42E}"/>
              </a:ext>
            </a:extLst>
          </p:cNvPr>
          <p:cNvSpPr/>
          <p:nvPr/>
        </p:nvSpPr>
        <p:spPr>
          <a:xfrm>
            <a:off x="4897730" y="788914"/>
            <a:ext cx="419100" cy="419132"/>
          </a:xfrm>
          <a:custGeom>
            <a:avLst/>
            <a:gdLst>
              <a:gd name="connsiteX0" fmla="*/ 268382 w 419100"/>
              <a:gd name="connsiteY0" fmla="*/ 122154 h 419132"/>
              <a:gd name="connsiteX1" fmla="*/ 263917 w 419100"/>
              <a:gd name="connsiteY1" fmla="*/ 117075 h 419132"/>
              <a:gd name="connsiteX2" fmla="*/ 242716 w 419100"/>
              <a:gd name="connsiteY2" fmla="*/ 103953 h 419132"/>
              <a:gd name="connsiteX3" fmla="*/ 216469 w 419100"/>
              <a:gd name="connsiteY3" fmla="*/ 95429 h 419132"/>
              <a:gd name="connsiteX4" fmla="*/ 211455 w 419100"/>
              <a:gd name="connsiteY4" fmla="*/ 91643 h 419132"/>
              <a:gd name="connsiteX5" fmla="*/ 209550 w 419100"/>
              <a:gd name="connsiteY5" fmla="*/ 85659 h 419132"/>
              <a:gd name="connsiteX6" fmla="*/ 211455 w 419100"/>
              <a:gd name="connsiteY6" fmla="*/ 79675 h 419132"/>
              <a:gd name="connsiteX7" fmla="*/ 216469 w 419100"/>
              <a:gd name="connsiteY7" fmla="*/ 75890 h 419132"/>
              <a:gd name="connsiteX8" fmla="*/ 242716 w 419100"/>
              <a:gd name="connsiteY8" fmla="*/ 67366 h 419132"/>
              <a:gd name="connsiteX9" fmla="*/ 263595 w 419100"/>
              <a:gd name="connsiteY9" fmla="*/ 54204 h 419132"/>
              <a:gd name="connsiteX10" fmla="*/ 276225 w 419100"/>
              <a:gd name="connsiteY10" fmla="*/ 33789 h 419132"/>
              <a:gd name="connsiteX11" fmla="*/ 276442 w 419100"/>
              <a:gd name="connsiteY11" fmla="*/ 33140 h 419132"/>
              <a:gd name="connsiteX12" fmla="*/ 284973 w 419100"/>
              <a:gd name="connsiteY12" fmla="*/ 6913 h 419132"/>
              <a:gd name="connsiteX13" fmla="*/ 288762 w 419100"/>
              <a:gd name="connsiteY13" fmla="*/ 1903 h 419132"/>
              <a:gd name="connsiteX14" fmla="*/ 294749 w 419100"/>
              <a:gd name="connsiteY14" fmla="*/ 0 h 419132"/>
              <a:gd name="connsiteX15" fmla="*/ 300739 w 419100"/>
              <a:gd name="connsiteY15" fmla="*/ 1903 h 419132"/>
              <a:gd name="connsiteX16" fmla="*/ 304528 w 419100"/>
              <a:gd name="connsiteY16" fmla="*/ 6913 h 419132"/>
              <a:gd name="connsiteX17" fmla="*/ 313058 w 419100"/>
              <a:gd name="connsiteY17" fmla="*/ 33140 h 419132"/>
              <a:gd name="connsiteX18" fmla="*/ 326132 w 419100"/>
              <a:gd name="connsiteY18" fmla="*/ 54300 h 419132"/>
              <a:gd name="connsiteX19" fmla="*/ 347310 w 419100"/>
              <a:gd name="connsiteY19" fmla="*/ 67366 h 419132"/>
              <a:gd name="connsiteX20" fmla="*/ 373557 w 419100"/>
              <a:gd name="connsiteY20" fmla="*/ 75890 h 419132"/>
              <a:gd name="connsiteX21" fmla="*/ 374081 w 419100"/>
              <a:gd name="connsiteY21" fmla="*/ 76021 h 419132"/>
              <a:gd name="connsiteX22" fmla="*/ 379095 w 419100"/>
              <a:gd name="connsiteY22" fmla="*/ 79807 h 419132"/>
              <a:gd name="connsiteX23" fmla="*/ 381000 w 419100"/>
              <a:gd name="connsiteY23" fmla="*/ 85791 h 419132"/>
              <a:gd name="connsiteX24" fmla="*/ 379095 w 419100"/>
              <a:gd name="connsiteY24" fmla="*/ 91775 h 419132"/>
              <a:gd name="connsiteX25" fmla="*/ 374081 w 419100"/>
              <a:gd name="connsiteY25" fmla="*/ 95560 h 419132"/>
              <a:gd name="connsiteX26" fmla="*/ 347834 w 419100"/>
              <a:gd name="connsiteY26" fmla="*/ 104084 h 419132"/>
              <a:gd name="connsiteX27" fmla="*/ 326658 w 419100"/>
              <a:gd name="connsiteY27" fmla="*/ 117150 h 419132"/>
              <a:gd name="connsiteX28" fmla="*/ 313582 w 419100"/>
              <a:gd name="connsiteY28" fmla="*/ 138310 h 419132"/>
              <a:gd name="connsiteX29" fmla="*/ 305051 w 419100"/>
              <a:gd name="connsiteY29" fmla="*/ 164537 h 419132"/>
              <a:gd name="connsiteX30" fmla="*/ 304800 w 419100"/>
              <a:gd name="connsiteY30" fmla="*/ 165181 h 419132"/>
              <a:gd name="connsiteX31" fmla="*/ 301264 w 419100"/>
              <a:gd name="connsiteY31" fmla="*/ 169547 h 419132"/>
              <a:gd name="connsiteX32" fmla="*/ 295275 w 419100"/>
              <a:gd name="connsiteY32" fmla="*/ 171450 h 419132"/>
              <a:gd name="connsiteX33" fmla="*/ 289286 w 419100"/>
              <a:gd name="connsiteY33" fmla="*/ 169547 h 419132"/>
              <a:gd name="connsiteX34" fmla="*/ 285499 w 419100"/>
              <a:gd name="connsiteY34" fmla="*/ 164537 h 419132"/>
              <a:gd name="connsiteX35" fmla="*/ 276968 w 419100"/>
              <a:gd name="connsiteY35" fmla="*/ 138310 h 419132"/>
              <a:gd name="connsiteX36" fmla="*/ 268382 w 419100"/>
              <a:gd name="connsiteY36" fmla="*/ 122154 h 419132"/>
              <a:gd name="connsiteX37" fmla="*/ 414964 w 419100"/>
              <a:gd name="connsiteY37" fmla="*/ 194561 h 419132"/>
              <a:gd name="connsiteX38" fmla="*/ 400383 w 419100"/>
              <a:gd name="connsiteY38" fmla="*/ 189826 h 419132"/>
              <a:gd name="connsiteX39" fmla="*/ 388618 w 419100"/>
              <a:gd name="connsiteY39" fmla="*/ 182567 h 419132"/>
              <a:gd name="connsiteX40" fmla="*/ 381354 w 419100"/>
              <a:gd name="connsiteY40" fmla="*/ 170811 h 419132"/>
              <a:gd name="connsiteX41" fmla="*/ 376615 w 419100"/>
              <a:gd name="connsiteY41" fmla="*/ 156241 h 419132"/>
              <a:gd name="connsiteX42" fmla="*/ 374510 w 419100"/>
              <a:gd name="connsiteY42" fmla="*/ 153457 h 419132"/>
              <a:gd name="connsiteX43" fmla="*/ 371184 w 419100"/>
              <a:gd name="connsiteY43" fmla="*/ 152400 h 419132"/>
              <a:gd name="connsiteX44" fmla="*/ 367856 w 419100"/>
              <a:gd name="connsiteY44" fmla="*/ 153457 h 419132"/>
              <a:gd name="connsiteX45" fmla="*/ 365752 w 419100"/>
              <a:gd name="connsiteY45" fmla="*/ 156241 h 419132"/>
              <a:gd name="connsiteX46" fmla="*/ 361013 w 419100"/>
              <a:gd name="connsiteY46" fmla="*/ 170811 h 419132"/>
              <a:gd name="connsiteX47" fmla="*/ 353875 w 419100"/>
              <a:gd name="connsiteY47" fmla="*/ 182513 h 419132"/>
              <a:gd name="connsiteX48" fmla="*/ 342275 w 419100"/>
              <a:gd name="connsiteY48" fmla="*/ 189826 h 419132"/>
              <a:gd name="connsiteX49" fmla="*/ 327694 w 419100"/>
              <a:gd name="connsiteY49" fmla="*/ 194561 h 419132"/>
              <a:gd name="connsiteX50" fmla="*/ 324907 w 419100"/>
              <a:gd name="connsiteY50" fmla="*/ 196665 h 419132"/>
              <a:gd name="connsiteX51" fmla="*/ 323850 w 419100"/>
              <a:gd name="connsiteY51" fmla="*/ 199989 h 419132"/>
              <a:gd name="connsiteX52" fmla="*/ 324907 w 419100"/>
              <a:gd name="connsiteY52" fmla="*/ 203313 h 419132"/>
              <a:gd name="connsiteX53" fmla="*/ 327694 w 419100"/>
              <a:gd name="connsiteY53" fmla="*/ 205416 h 419132"/>
              <a:gd name="connsiteX54" fmla="*/ 342275 w 419100"/>
              <a:gd name="connsiteY54" fmla="*/ 210152 h 419132"/>
              <a:gd name="connsiteX55" fmla="*/ 354054 w 419100"/>
              <a:gd name="connsiteY55" fmla="*/ 217442 h 419132"/>
              <a:gd name="connsiteX56" fmla="*/ 361304 w 419100"/>
              <a:gd name="connsiteY56" fmla="*/ 229238 h 419132"/>
              <a:gd name="connsiteX57" fmla="*/ 366044 w 419100"/>
              <a:gd name="connsiteY57" fmla="*/ 243810 h 419132"/>
              <a:gd name="connsiteX58" fmla="*/ 368149 w 419100"/>
              <a:gd name="connsiteY58" fmla="*/ 246593 h 419132"/>
              <a:gd name="connsiteX59" fmla="*/ 371475 w 419100"/>
              <a:gd name="connsiteY59" fmla="*/ 247650 h 419132"/>
              <a:gd name="connsiteX60" fmla="*/ 374801 w 419100"/>
              <a:gd name="connsiteY60" fmla="*/ 246593 h 419132"/>
              <a:gd name="connsiteX61" fmla="*/ 376906 w 419100"/>
              <a:gd name="connsiteY61" fmla="*/ 243810 h 419132"/>
              <a:gd name="connsiteX62" fmla="*/ 381646 w 419100"/>
              <a:gd name="connsiteY62" fmla="*/ 229238 h 419132"/>
              <a:gd name="connsiteX63" fmla="*/ 388910 w 419100"/>
              <a:gd name="connsiteY63" fmla="*/ 217482 h 419132"/>
              <a:gd name="connsiteX64" fmla="*/ 400675 w 419100"/>
              <a:gd name="connsiteY64" fmla="*/ 210224 h 419132"/>
              <a:gd name="connsiteX65" fmla="*/ 415256 w 419100"/>
              <a:gd name="connsiteY65" fmla="*/ 205489 h 419132"/>
              <a:gd name="connsiteX66" fmla="*/ 418043 w 419100"/>
              <a:gd name="connsiteY66" fmla="*/ 203385 h 419132"/>
              <a:gd name="connsiteX67" fmla="*/ 419100 w 419100"/>
              <a:gd name="connsiteY67" fmla="*/ 200061 h 419132"/>
              <a:gd name="connsiteX68" fmla="*/ 418043 w 419100"/>
              <a:gd name="connsiteY68" fmla="*/ 196737 h 419132"/>
              <a:gd name="connsiteX69" fmla="*/ 415256 w 419100"/>
              <a:gd name="connsiteY69" fmla="*/ 194634 h 419132"/>
              <a:gd name="connsiteX70" fmla="*/ 414964 w 419100"/>
              <a:gd name="connsiteY70" fmla="*/ 194561 h 419132"/>
              <a:gd name="connsiteX71" fmla="*/ 190500 w 419100"/>
              <a:gd name="connsiteY71" fmla="*/ 38100 h 419132"/>
              <a:gd name="connsiteX72" fmla="*/ 243057 w 419100"/>
              <a:gd name="connsiteY72" fmla="*/ 45442 h 419132"/>
              <a:gd name="connsiteX73" fmla="*/ 236030 w 419100"/>
              <a:gd name="connsiteY73" fmla="*/ 48750 h 419132"/>
              <a:gd name="connsiteX74" fmla="*/ 210503 w 419100"/>
              <a:gd name="connsiteY74" fmla="*/ 57132 h 419132"/>
              <a:gd name="connsiteX75" fmla="*/ 196767 w 419100"/>
              <a:gd name="connsiteY75" fmla="*/ 66794 h 419132"/>
              <a:gd name="connsiteX76" fmla="*/ 190500 w 419100"/>
              <a:gd name="connsiteY76" fmla="*/ 66675 h 419132"/>
              <a:gd name="connsiteX77" fmla="*/ 28575 w 419100"/>
              <a:gd name="connsiteY77" fmla="*/ 228600 h 419132"/>
              <a:gd name="connsiteX78" fmla="*/ 49016 w 419100"/>
              <a:gd name="connsiteY78" fmla="*/ 307419 h 419132"/>
              <a:gd name="connsiteX79" fmla="*/ 51886 w 419100"/>
              <a:gd name="connsiteY79" fmla="*/ 312557 h 419132"/>
              <a:gd name="connsiteX80" fmla="*/ 30689 w 419100"/>
              <a:gd name="connsiteY80" fmla="*/ 388456 h 419132"/>
              <a:gd name="connsiteX81" fmla="*/ 106633 w 419100"/>
              <a:gd name="connsiteY81" fmla="*/ 367269 h 419132"/>
              <a:gd name="connsiteX82" fmla="*/ 111768 w 419100"/>
              <a:gd name="connsiteY82" fmla="*/ 370132 h 419132"/>
              <a:gd name="connsiteX83" fmla="*/ 190500 w 419100"/>
              <a:gd name="connsiteY83" fmla="*/ 390525 h 419132"/>
              <a:gd name="connsiteX84" fmla="*/ 350029 w 419100"/>
              <a:gd name="connsiteY84" fmla="*/ 256508 h 419132"/>
              <a:gd name="connsiteX85" fmla="*/ 356425 w 419100"/>
              <a:gd name="connsiteY85" fmla="*/ 263061 h 419132"/>
              <a:gd name="connsiteX86" fmla="*/ 370713 w 419100"/>
              <a:gd name="connsiteY86" fmla="*/ 267643 h 419132"/>
              <a:gd name="connsiteX87" fmla="*/ 377173 w 419100"/>
              <a:gd name="connsiteY87" fmla="*/ 266778 h 419132"/>
              <a:gd name="connsiteX88" fmla="*/ 190500 w 419100"/>
              <a:gd name="connsiteY88" fmla="*/ 419100 h 419132"/>
              <a:gd name="connsiteX89" fmla="*/ 103115 w 419100"/>
              <a:gd name="connsiteY89" fmla="*/ 397916 h 419132"/>
              <a:gd name="connsiteX90" fmla="*/ 30233 w 419100"/>
              <a:gd name="connsiteY90" fmla="*/ 418248 h 419132"/>
              <a:gd name="connsiteX91" fmla="*/ 894 w 419100"/>
              <a:gd name="connsiteY91" fmla="*/ 401719 h 419132"/>
              <a:gd name="connsiteX92" fmla="*/ 894 w 419100"/>
              <a:gd name="connsiteY92" fmla="*/ 388908 h 419132"/>
              <a:gd name="connsiteX93" fmla="*/ 21233 w 419100"/>
              <a:gd name="connsiteY93" fmla="*/ 316081 h 419132"/>
              <a:gd name="connsiteX94" fmla="*/ 0 w 419100"/>
              <a:gd name="connsiteY94" fmla="*/ 228600 h 419132"/>
              <a:gd name="connsiteX95" fmla="*/ 190500 w 419100"/>
              <a:gd name="connsiteY95" fmla="*/ 38100 h 4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19100" h="419132">
                <a:moveTo>
                  <a:pt x="268382" y="122154"/>
                </a:moveTo>
                <a:cubicBezTo>
                  <a:pt x="267005" y="120374"/>
                  <a:pt x="265513" y="118678"/>
                  <a:pt x="263917" y="117075"/>
                </a:cubicBezTo>
                <a:cubicBezTo>
                  <a:pt x="257969" y="111110"/>
                  <a:pt x="250709" y="106616"/>
                  <a:pt x="242716" y="103953"/>
                </a:cubicBezTo>
                <a:lnTo>
                  <a:pt x="216469" y="95429"/>
                </a:lnTo>
                <a:cubicBezTo>
                  <a:pt x="214446" y="94716"/>
                  <a:pt x="212693" y="93393"/>
                  <a:pt x="211455" y="91643"/>
                </a:cubicBezTo>
                <a:cubicBezTo>
                  <a:pt x="210215" y="89894"/>
                  <a:pt x="209550" y="87803"/>
                  <a:pt x="209550" y="85659"/>
                </a:cubicBezTo>
                <a:cubicBezTo>
                  <a:pt x="209550" y="83516"/>
                  <a:pt x="210215" y="81425"/>
                  <a:pt x="211455" y="79675"/>
                </a:cubicBezTo>
                <a:cubicBezTo>
                  <a:pt x="212693" y="77926"/>
                  <a:pt x="214446" y="76603"/>
                  <a:pt x="216469" y="75890"/>
                </a:cubicBezTo>
                <a:lnTo>
                  <a:pt x="242716" y="67366"/>
                </a:lnTo>
                <a:cubicBezTo>
                  <a:pt x="250597" y="64647"/>
                  <a:pt x="257745" y="60142"/>
                  <a:pt x="263595" y="54204"/>
                </a:cubicBezTo>
                <a:cubicBezTo>
                  <a:pt x="269285" y="48430"/>
                  <a:pt x="273602" y="41452"/>
                  <a:pt x="276225" y="33789"/>
                </a:cubicBezTo>
                <a:lnTo>
                  <a:pt x="276442" y="33140"/>
                </a:lnTo>
                <a:lnTo>
                  <a:pt x="284973" y="6913"/>
                </a:lnTo>
                <a:cubicBezTo>
                  <a:pt x="285687" y="4892"/>
                  <a:pt x="287011" y="3141"/>
                  <a:pt x="288762" y="1903"/>
                </a:cubicBezTo>
                <a:cubicBezTo>
                  <a:pt x="290513" y="665"/>
                  <a:pt x="292604" y="0"/>
                  <a:pt x="294749" y="0"/>
                </a:cubicBezTo>
                <a:cubicBezTo>
                  <a:pt x="296896" y="0"/>
                  <a:pt x="298988" y="665"/>
                  <a:pt x="300739" y="1903"/>
                </a:cubicBezTo>
                <a:cubicBezTo>
                  <a:pt x="302489" y="3141"/>
                  <a:pt x="303813" y="4892"/>
                  <a:pt x="304528" y="6913"/>
                </a:cubicBezTo>
                <a:lnTo>
                  <a:pt x="313058" y="33140"/>
                </a:lnTo>
                <a:cubicBezTo>
                  <a:pt x="315710" y="41114"/>
                  <a:pt x="320187" y="48359"/>
                  <a:pt x="326132" y="54300"/>
                </a:cubicBezTo>
                <a:cubicBezTo>
                  <a:pt x="332080" y="60242"/>
                  <a:pt x="339330" y="64716"/>
                  <a:pt x="347310" y="67366"/>
                </a:cubicBezTo>
                <a:lnTo>
                  <a:pt x="373557" y="75890"/>
                </a:lnTo>
                <a:lnTo>
                  <a:pt x="374081" y="76021"/>
                </a:lnTo>
                <a:cubicBezTo>
                  <a:pt x="376104" y="76734"/>
                  <a:pt x="377857" y="78057"/>
                  <a:pt x="379095" y="79807"/>
                </a:cubicBezTo>
                <a:cubicBezTo>
                  <a:pt x="380335" y="81556"/>
                  <a:pt x="381000" y="83647"/>
                  <a:pt x="381000" y="85791"/>
                </a:cubicBezTo>
                <a:cubicBezTo>
                  <a:pt x="381000" y="87934"/>
                  <a:pt x="380335" y="90025"/>
                  <a:pt x="379095" y="91775"/>
                </a:cubicBezTo>
                <a:cubicBezTo>
                  <a:pt x="377857" y="93524"/>
                  <a:pt x="376104" y="94847"/>
                  <a:pt x="374081" y="95560"/>
                </a:cubicBezTo>
                <a:lnTo>
                  <a:pt x="347834" y="104084"/>
                </a:lnTo>
                <a:cubicBezTo>
                  <a:pt x="339856" y="106734"/>
                  <a:pt x="332603" y="111208"/>
                  <a:pt x="326658" y="117150"/>
                </a:cubicBezTo>
                <a:cubicBezTo>
                  <a:pt x="320712" y="123091"/>
                  <a:pt x="316236" y="130336"/>
                  <a:pt x="313582" y="138310"/>
                </a:cubicBezTo>
                <a:lnTo>
                  <a:pt x="305051" y="164537"/>
                </a:lnTo>
                <a:cubicBezTo>
                  <a:pt x="304975" y="164755"/>
                  <a:pt x="304891" y="164970"/>
                  <a:pt x="304800" y="165181"/>
                </a:cubicBezTo>
                <a:cubicBezTo>
                  <a:pt x="304048" y="166930"/>
                  <a:pt x="302826" y="168442"/>
                  <a:pt x="301264" y="169547"/>
                </a:cubicBezTo>
                <a:cubicBezTo>
                  <a:pt x="299512" y="170785"/>
                  <a:pt x="297420" y="171450"/>
                  <a:pt x="295275" y="171450"/>
                </a:cubicBezTo>
                <a:cubicBezTo>
                  <a:pt x="293130" y="171450"/>
                  <a:pt x="291038" y="170785"/>
                  <a:pt x="289286" y="169547"/>
                </a:cubicBezTo>
                <a:cubicBezTo>
                  <a:pt x="287535" y="168309"/>
                  <a:pt x="286211" y="166558"/>
                  <a:pt x="285499" y="164537"/>
                </a:cubicBezTo>
                <a:lnTo>
                  <a:pt x="276968" y="138310"/>
                </a:lnTo>
                <a:cubicBezTo>
                  <a:pt x="275040" y="132461"/>
                  <a:pt x="272131" y="126999"/>
                  <a:pt x="268382" y="122154"/>
                </a:cubicBezTo>
                <a:close/>
                <a:moveTo>
                  <a:pt x="414964" y="194561"/>
                </a:moveTo>
                <a:lnTo>
                  <a:pt x="400383" y="189826"/>
                </a:lnTo>
                <a:cubicBezTo>
                  <a:pt x="395950" y="188353"/>
                  <a:pt x="391921" y="185868"/>
                  <a:pt x="388618" y="182567"/>
                </a:cubicBezTo>
                <a:cubicBezTo>
                  <a:pt x="385315" y="179266"/>
                  <a:pt x="382827" y="175241"/>
                  <a:pt x="381354" y="170811"/>
                </a:cubicBezTo>
                <a:lnTo>
                  <a:pt x="376615" y="156241"/>
                </a:lnTo>
                <a:cubicBezTo>
                  <a:pt x="376218" y="155118"/>
                  <a:pt x="375483" y="154145"/>
                  <a:pt x="374510" y="153457"/>
                </a:cubicBezTo>
                <a:cubicBezTo>
                  <a:pt x="373538" y="152769"/>
                  <a:pt x="372376" y="152400"/>
                  <a:pt x="371184" y="152400"/>
                </a:cubicBezTo>
                <a:cubicBezTo>
                  <a:pt x="369991" y="152400"/>
                  <a:pt x="368829" y="152769"/>
                  <a:pt x="367856" y="153457"/>
                </a:cubicBezTo>
                <a:cubicBezTo>
                  <a:pt x="366884" y="154145"/>
                  <a:pt x="366149" y="155118"/>
                  <a:pt x="365752" y="156241"/>
                </a:cubicBezTo>
                <a:lnTo>
                  <a:pt x="361013" y="170811"/>
                </a:lnTo>
                <a:cubicBezTo>
                  <a:pt x="359569" y="175210"/>
                  <a:pt x="357125" y="179215"/>
                  <a:pt x="353875" y="182513"/>
                </a:cubicBezTo>
                <a:cubicBezTo>
                  <a:pt x="350625" y="185812"/>
                  <a:pt x="346655" y="188315"/>
                  <a:pt x="342275" y="189826"/>
                </a:cubicBezTo>
                <a:lnTo>
                  <a:pt x="327694" y="194561"/>
                </a:lnTo>
                <a:cubicBezTo>
                  <a:pt x="326570" y="194958"/>
                  <a:pt x="325597" y="195691"/>
                  <a:pt x="324907" y="196665"/>
                </a:cubicBezTo>
                <a:cubicBezTo>
                  <a:pt x="324220" y="197636"/>
                  <a:pt x="323850" y="198798"/>
                  <a:pt x="323850" y="199989"/>
                </a:cubicBezTo>
                <a:cubicBezTo>
                  <a:pt x="323850" y="201179"/>
                  <a:pt x="324220" y="202341"/>
                  <a:pt x="324907" y="203313"/>
                </a:cubicBezTo>
                <a:cubicBezTo>
                  <a:pt x="325597" y="204285"/>
                  <a:pt x="326570" y="205020"/>
                  <a:pt x="327694" y="205416"/>
                </a:cubicBezTo>
                <a:lnTo>
                  <a:pt x="342275" y="210152"/>
                </a:lnTo>
                <a:cubicBezTo>
                  <a:pt x="346716" y="211632"/>
                  <a:pt x="350749" y="214128"/>
                  <a:pt x="354054" y="217442"/>
                </a:cubicBezTo>
                <a:cubicBezTo>
                  <a:pt x="357357" y="220755"/>
                  <a:pt x="359841" y="224796"/>
                  <a:pt x="361304" y="229238"/>
                </a:cubicBezTo>
                <a:lnTo>
                  <a:pt x="366044" y="243810"/>
                </a:lnTo>
                <a:cubicBezTo>
                  <a:pt x="366440" y="244932"/>
                  <a:pt x="367175" y="245905"/>
                  <a:pt x="368149" y="246593"/>
                </a:cubicBezTo>
                <a:cubicBezTo>
                  <a:pt x="369120" y="247280"/>
                  <a:pt x="370283" y="247650"/>
                  <a:pt x="371475" y="247650"/>
                </a:cubicBezTo>
                <a:cubicBezTo>
                  <a:pt x="372668" y="247650"/>
                  <a:pt x="373830" y="247280"/>
                  <a:pt x="374801" y="246593"/>
                </a:cubicBezTo>
                <a:cubicBezTo>
                  <a:pt x="375775" y="245905"/>
                  <a:pt x="376510" y="244932"/>
                  <a:pt x="376906" y="243810"/>
                </a:cubicBezTo>
                <a:lnTo>
                  <a:pt x="381646" y="229238"/>
                </a:lnTo>
                <a:cubicBezTo>
                  <a:pt x="383120" y="224809"/>
                  <a:pt x="385606" y="220784"/>
                  <a:pt x="388910" y="217482"/>
                </a:cubicBezTo>
                <a:cubicBezTo>
                  <a:pt x="392213" y="214183"/>
                  <a:pt x="396242" y="211697"/>
                  <a:pt x="400675" y="210224"/>
                </a:cubicBezTo>
                <a:lnTo>
                  <a:pt x="415256" y="205489"/>
                </a:lnTo>
                <a:cubicBezTo>
                  <a:pt x="416380" y="205092"/>
                  <a:pt x="417353" y="204359"/>
                  <a:pt x="418043" y="203385"/>
                </a:cubicBezTo>
                <a:cubicBezTo>
                  <a:pt x="418730" y="202414"/>
                  <a:pt x="419100" y="201252"/>
                  <a:pt x="419100" y="200061"/>
                </a:cubicBezTo>
                <a:cubicBezTo>
                  <a:pt x="419100" y="198871"/>
                  <a:pt x="418730" y="197709"/>
                  <a:pt x="418043" y="196737"/>
                </a:cubicBezTo>
                <a:cubicBezTo>
                  <a:pt x="417353" y="195765"/>
                  <a:pt x="416380" y="195030"/>
                  <a:pt x="415256" y="194634"/>
                </a:cubicBezTo>
                <a:lnTo>
                  <a:pt x="414964" y="194561"/>
                </a:lnTo>
                <a:close/>
                <a:moveTo>
                  <a:pt x="190500" y="38100"/>
                </a:moveTo>
                <a:cubicBezTo>
                  <a:pt x="208731" y="38100"/>
                  <a:pt x="226364" y="40661"/>
                  <a:pt x="243057" y="45442"/>
                </a:cubicBezTo>
                <a:cubicBezTo>
                  <a:pt x="240859" y="46808"/>
                  <a:pt x="238500" y="47920"/>
                  <a:pt x="236030" y="48750"/>
                </a:cubicBezTo>
                <a:lnTo>
                  <a:pt x="210503" y="57132"/>
                </a:lnTo>
                <a:cubicBezTo>
                  <a:pt x="205125" y="59050"/>
                  <a:pt x="200379" y="62395"/>
                  <a:pt x="196767" y="66794"/>
                </a:cubicBezTo>
                <a:cubicBezTo>
                  <a:pt x="194689" y="66715"/>
                  <a:pt x="192599" y="66675"/>
                  <a:pt x="190500" y="66675"/>
                </a:cubicBezTo>
                <a:cubicBezTo>
                  <a:pt x="101071" y="66675"/>
                  <a:pt x="28575" y="139171"/>
                  <a:pt x="28575" y="228600"/>
                </a:cubicBezTo>
                <a:cubicBezTo>
                  <a:pt x="28575" y="256596"/>
                  <a:pt x="35676" y="283529"/>
                  <a:pt x="49016" y="307419"/>
                </a:cubicBezTo>
                <a:lnTo>
                  <a:pt x="51886" y="312557"/>
                </a:lnTo>
                <a:lnTo>
                  <a:pt x="30689" y="388456"/>
                </a:lnTo>
                <a:lnTo>
                  <a:pt x="106633" y="367269"/>
                </a:lnTo>
                <a:lnTo>
                  <a:pt x="111768" y="370132"/>
                </a:lnTo>
                <a:cubicBezTo>
                  <a:pt x="135637" y="383440"/>
                  <a:pt x="162538" y="390525"/>
                  <a:pt x="190500" y="390525"/>
                </a:cubicBezTo>
                <a:cubicBezTo>
                  <a:pt x="270413" y="390525"/>
                  <a:pt x="336804" y="332638"/>
                  <a:pt x="350029" y="256508"/>
                </a:cubicBezTo>
                <a:cubicBezTo>
                  <a:pt x="351743" y="259044"/>
                  <a:pt x="353903" y="261267"/>
                  <a:pt x="356425" y="263061"/>
                </a:cubicBezTo>
                <a:cubicBezTo>
                  <a:pt x="360594" y="266041"/>
                  <a:pt x="365589" y="267643"/>
                  <a:pt x="370713" y="267643"/>
                </a:cubicBezTo>
                <a:cubicBezTo>
                  <a:pt x="372908" y="267643"/>
                  <a:pt x="375079" y="267348"/>
                  <a:pt x="377173" y="266778"/>
                </a:cubicBezTo>
                <a:cubicBezTo>
                  <a:pt x="359493" y="353692"/>
                  <a:pt x="282635" y="419100"/>
                  <a:pt x="190500" y="419100"/>
                </a:cubicBezTo>
                <a:cubicBezTo>
                  <a:pt x="159671" y="419100"/>
                  <a:pt x="129879" y="411758"/>
                  <a:pt x="103115" y="397916"/>
                </a:cubicBezTo>
                <a:lnTo>
                  <a:pt x="30233" y="418248"/>
                </a:lnTo>
                <a:cubicBezTo>
                  <a:pt x="17566" y="421786"/>
                  <a:pt x="4431" y="414385"/>
                  <a:pt x="894" y="401719"/>
                </a:cubicBezTo>
                <a:cubicBezTo>
                  <a:pt x="-277" y="397528"/>
                  <a:pt x="-276" y="393095"/>
                  <a:pt x="894" y="388908"/>
                </a:cubicBezTo>
                <a:lnTo>
                  <a:pt x="21233" y="316081"/>
                </a:lnTo>
                <a:cubicBezTo>
                  <a:pt x="7360" y="289293"/>
                  <a:pt x="0" y="259467"/>
                  <a:pt x="0" y="228600"/>
                </a:cubicBezTo>
                <a:cubicBezTo>
                  <a:pt x="0" y="123390"/>
                  <a:pt x="85290" y="38100"/>
                  <a:pt x="190500" y="38100"/>
                </a:cubicBezTo>
                <a:close/>
              </a:path>
            </a:pathLst>
          </a:custGeom>
          <a:solidFill>
            <a:schemeClr val="accent1"/>
          </a:solidFill>
          <a:ln w="19050" cap="flat">
            <a:noFill/>
            <a:prstDash val="solid"/>
            <a:miter/>
          </a:ln>
        </p:spPr>
        <p:txBody>
          <a:bodyPr rtlCol="0" anchor="ctr"/>
          <a:lstStyle/>
          <a:p>
            <a:endParaRPr lang="en-US"/>
          </a:p>
        </p:txBody>
      </p:sp>
      <p:sp>
        <p:nvSpPr>
          <p:cNvPr id="26" name="Graphic 19">
            <a:extLst>
              <a:ext uri="{FF2B5EF4-FFF2-40B4-BE49-F238E27FC236}">
                <a16:creationId xmlns:a16="http://schemas.microsoft.com/office/drawing/2014/main" id="{F7847217-C2B4-ED14-8A1E-D6E65B913CC9}"/>
              </a:ext>
            </a:extLst>
          </p:cNvPr>
          <p:cNvSpPr/>
          <p:nvPr/>
        </p:nvSpPr>
        <p:spPr>
          <a:xfrm>
            <a:off x="6188082" y="2994764"/>
            <a:ext cx="399983" cy="399962"/>
          </a:xfrm>
          <a:custGeom>
            <a:avLst/>
            <a:gdLst>
              <a:gd name="connsiteX0" fmla="*/ 295208 w 399983"/>
              <a:gd name="connsiteY0" fmla="*/ 190413 h 399962"/>
              <a:gd name="connsiteX1" fmla="*/ 399983 w 399983"/>
              <a:gd name="connsiteY1" fmla="*/ 295188 h 399962"/>
              <a:gd name="connsiteX2" fmla="*/ 295208 w 399983"/>
              <a:gd name="connsiteY2" fmla="*/ 399963 h 399962"/>
              <a:gd name="connsiteX3" fmla="*/ 190433 w 399983"/>
              <a:gd name="connsiteY3" fmla="*/ 295188 h 399962"/>
              <a:gd name="connsiteX4" fmla="*/ 295208 w 399983"/>
              <a:gd name="connsiteY4" fmla="*/ 190413 h 399962"/>
              <a:gd name="connsiteX5" fmla="*/ 244792 w 399983"/>
              <a:gd name="connsiteY5" fmla="*/ 288452 h 399962"/>
              <a:gd name="connsiteX6" fmla="*/ 231322 w 399983"/>
              <a:gd name="connsiteY6" fmla="*/ 288452 h 399962"/>
              <a:gd name="connsiteX7" fmla="*/ 231322 w 399983"/>
              <a:gd name="connsiteY7" fmla="*/ 301922 h 399962"/>
              <a:gd name="connsiteX8" fmla="*/ 269422 w 399983"/>
              <a:gd name="connsiteY8" fmla="*/ 340022 h 399962"/>
              <a:gd name="connsiteX9" fmla="*/ 282892 w 399983"/>
              <a:gd name="connsiteY9" fmla="*/ 340022 h 399962"/>
              <a:gd name="connsiteX10" fmla="*/ 359092 w 399983"/>
              <a:gd name="connsiteY10" fmla="*/ 263822 h 399962"/>
              <a:gd name="connsiteX11" fmla="*/ 359092 w 399983"/>
              <a:gd name="connsiteY11" fmla="*/ 250352 h 399962"/>
              <a:gd name="connsiteX12" fmla="*/ 345622 w 399983"/>
              <a:gd name="connsiteY12" fmla="*/ 250352 h 399962"/>
              <a:gd name="connsiteX13" fmla="*/ 276158 w 399983"/>
              <a:gd name="connsiteY13" fmla="*/ 319816 h 399962"/>
              <a:gd name="connsiteX14" fmla="*/ 244792 w 399983"/>
              <a:gd name="connsiteY14" fmla="*/ 288452 h 399962"/>
              <a:gd name="connsiteX15" fmla="*/ 190856 w 399983"/>
              <a:gd name="connsiteY15" fmla="*/ 228499 h 399962"/>
              <a:gd name="connsiteX16" fmla="*/ 177357 w 399983"/>
              <a:gd name="connsiteY16" fmla="*/ 257080 h 399962"/>
              <a:gd name="connsiteX17" fmla="*/ 42841 w 399983"/>
              <a:gd name="connsiteY17" fmla="*/ 257086 h 399962"/>
              <a:gd name="connsiteX18" fmla="*/ 28575 w 399983"/>
              <a:gd name="connsiteY18" fmla="*/ 271352 h 399962"/>
              <a:gd name="connsiteX19" fmla="*/ 28575 w 399983"/>
              <a:gd name="connsiteY19" fmla="*/ 282356 h 399962"/>
              <a:gd name="connsiteX20" fmla="*/ 38842 w 399983"/>
              <a:gd name="connsiteY20" fmla="*/ 310190 h 399962"/>
              <a:gd name="connsiteX21" fmla="*/ 152333 w 399983"/>
              <a:gd name="connsiteY21" fmla="*/ 352357 h 399962"/>
              <a:gd name="connsiteX22" fmla="*/ 184341 w 399983"/>
              <a:gd name="connsiteY22" fmla="*/ 350339 h 399962"/>
              <a:gd name="connsiteX23" fmla="*/ 201705 w 399983"/>
              <a:gd name="connsiteY23" fmla="*/ 376369 h 399962"/>
              <a:gd name="connsiteX24" fmla="*/ 152333 w 399983"/>
              <a:gd name="connsiteY24" fmla="*/ 380932 h 399962"/>
              <a:gd name="connsiteX25" fmla="*/ 17112 w 399983"/>
              <a:gd name="connsiteY25" fmla="*/ 328746 h 399962"/>
              <a:gd name="connsiteX26" fmla="*/ 0 w 399983"/>
              <a:gd name="connsiteY26" fmla="*/ 282356 h 399962"/>
              <a:gd name="connsiteX27" fmla="*/ 0 w 399983"/>
              <a:gd name="connsiteY27" fmla="*/ 271352 h 399962"/>
              <a:gd name="connsiteX28" fmla="*/ 42841 w 399983"/>
              <a:gd name="connsiteY28" fmla="*/ 228511 h 399962"/>
              <a:gd name="connsiteX29" fmla="*/ 190856 w 399983"/>
              <a:gd name="connsiteY29" fmla="*/ 228499 h 399962"/>
              <a:gd name="connsiteX30" fmla="*/ 152333 w 399983"/>
              <a:gd name="connsiteY30" fmla="*/ 0 h 399962"/>
              <a:gd name="connsiteX31" fmla="*/ 247583 w 399983"/>
              <a:gd name="connsiteY31" fmla="*/ 95250 h 399962"/>
              <a:gd name="connsiteX32" fmla="*/ 152333 w 399983"/>
              <a:gd name="connsiteY32" fmla="*/ 190500 h 399962"/>
              <a:gd name="connsiteX33" fmla="*/ 57082 w 399983"/>
              <a:gd name="connsiteY33" fmla="*/ 95250 h 399962"/>
              <a:gd name="connsiteX34" fmla="*/ 152333 w 399983"/>
              <a:gd name="connsiteY34" fmla="*/ 0 h 399962"/>
              <a:gd name="connsiteX35" fmla="*/ 152333 w 399983"/>
              <a:gd name="connsiteY35" fmla="*/ 28575 h 399962"/>
              <a:gd name="connsiteX36" fmla="*/ 85657 w 399983"/>
              <a:gd name="connsiteY36" fmla="*/ 95250 h 399962"/>
              <a:gd name="connsiteX37" fmla="*/ 152333 w 399983"/>
              <a:gd name="connsiteY37" fmla="*/ 161925 h 399962"/>
              <a:gd name="connsiteX38" fmla="*/ 219008 w 399983"/>
              <a:gd name="connsiteY38" fmla="*/ 95250 h 399962"/>
              <a:gd name="connsiteX39" fmla="*/ 152333 w 399983"/>
              <a:gd name="connsiteY39" fmla="*/ 28575 h 39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9983" h="399962">
                <a:moveTo>
                  <a:pt x="295208" y="190413"/>
                </a:moveTo>
                <a:cubicBezTo>
                  <a:pt x="353073" y="190413"/>
                  <a:pt x="399983" y="237321"/>
                  <a:pt x="399983" y="295188"/>
                </a:cubicBezTo>
                <a:cubicBezTo>
                  <a:pt x="399983" y="353052"/>
                  <a:pt x="353073" y="399963"/>
                  <a:pt x="295208" y="399963"/>
                </a:cubicBezTo>
                <a:cubicBezTo>
                  <a:pt x="237342" y="399963"/>
                  <a:pt x="190433" y="353052"/>
                  <a:pt x="190433" y="295188"/>
                </a:cubicBezTo>
                <a:cubicBezTo>
                  <a:pt x="190433" y="237321"/>
                  <a:pt x="237342" y="190413"/>
                  <a:pt x="295208" y="190413"/>
                </a:cubicBezTo>
                <a:close/>
                <a:moveTo>
                  <a:pt x="244792" y="288452"/>
                </a:moveTo>
                <a:cubicBezTo>
                  <a:pt x="241074" y="284731"/>
                  <a:pt x="235043" y="284731"/>
                  <a:pt x="231322" y="288452"/>
                </a:cubicBezTo>
                <a:cubicBezTo>
                  <a:pt x="227602" y="292172"/>
                  <a:pt x="227602" y="298203"/>
                  <a:pt x="231322" y="301922"/>
                </a:cubicBezTo>
                <a:lnTo>
                  <a:pt x="269422" y="340022"/>
                </a:lnTo>
                <a:cubicBezTo>
                  <a:pt x="273143" y="343742"/>
                  <a:pt x="279174" y="343742"/>
                  <a:pt x="282892" y="340022"/>
                </a:cubicBezTo>
                <a:lnTo>
                  <a:pt x="359092" y="263822"/>
                </a:lnTo>
                <a:cubicBezTo>
                  <a:pt x="362813" y="260103"/>
                  <a:pt x="362813" y="254072"/>
                  <a:pt x="359092" y="250352"/>
                </a:cubicBezTo>
                <a:cubicBezTo>
                  <a:pt x="355374" y="246631"/>
                  <a:pt x="349343" y="246631"/>
                  <a:pt x="345622" y="250352"/>
                </a:cubicBezTo>
                <a:lnTo>
                  <a:pt x="276158" y="319816"/>
                </a:lnTo>
                <a:lnTo>
                  <a:pt x="244792" y="288452"/>
                </a:lnTo>
                <a:close/>
                <a:moveTo>
                  <a:pt x="190856" y="228499"/>
                </a:moveTo>
                <a:cubicBezTo>
                  <a:pt x="185204" y="237325"/>
                  <a:pt x="180641" y="246915"/>
                  <a:pt x="177357" y="257080"/>
                </a:cubicBezTo>
                <a:lnTo>
                  <a:pt x="42841" y="257086"/>
                </a:lnTo>
                <a:cubicBezTo>
                  <a:pt x="34962" y="257086"/>
                  <a:pt x="28575" y="263473"/>
                  <a:pt x="28575" y="271352"/>
                </a:cubicBezTo>
                <a:lnTo>
                  <a:pt x="28575" y="282356"/>
                </a:lnTo>
                <a:cubicBezTo>
                  <a:pt x="28575" y="292561"/>
                  <a:pt x="32216" y="302431"/>
                  <a:pt x="38842" y="310190"/>
                </a:cubicBezTo>
                <a:cubicBezTo>
                  <a:pt x="62718" y="338149"/>
                  <a:pt x="100168" y="352357"/>
                  <a:pt x="152333" y="352357"/>
                </a:cubicBezTo>
                <a:cubicBezTo>
                  <a:pt x="163695" y="352357"/>
                  <a:pt x="174361" y="351682"/>
                  <a:pt x="184341" y="350339"/>
                </a:cubicBezTo>
                <a:cubicBezTo>
                  <a:pt x="189012" y="359767"/>
                  <a:pt x="194870" y="368504"/>
                  <a:pt x="201705" y="376369"/>
                </a:cubicBezTo>
                <a:cubicBezTo>
                  <a:pt x="186551" y="379421"/>
                  <a:pt x="170074" y="380932"/>
                  <a:pt x="152333" y="380932"/>
                </a:cubicBezTo>
                <a:cubicBezTo>
                  <a:pt x="92404" y="380932"/>
                  <a:pt x="46950" y="363690"/>
                  <a:pt x="17112" y="328746"/>
                </a:cubicBezTo>
                <a:cubicBezTo>
                  <a:pt x="6068" y="315813"/>
                  <a:pt x="0" y="299364"/>
                  <a:pt x="0" y="282356"/>
                </a:cubicBezTo>
                <a:lnTo>
                  <a:pt x="0" y="271352"/>
                </a:lnTo>
                <a:cubicBezTo>
                  <a:pt x="0" y="247690"/>
                  <a:pt x="19180" y="228511"/>
                  <a:pt x="42841" y="228511"/>
                </a:cubicBezTo>
                <a:lnTo>
                  <a:pt x="190856" y="228499"/>
                </a:lnTo>
                <a:close/>
                <a:moveTo>
                  <a:pt x="152333" y="0"/>
                </a:moveTo>
                <a:cubicBezTo>
                  <a:pt x="204938" y="0"/>
                  <a:pt x="247583" y="42645"/>
                  <a:pt x="247583" y="95250"/>
                </a:cubicBezTo>
                <a:cubicBezTo>
                  <a:pt x="247583" y="147855"/>
                  <a:pt x="204938" y="190500"/>
                  <a:pt x="152333" y="190500"/>
                </a:cubicBezTo>
                <a:cubicBezTo>
                  <a:pt x="99727" y="190500"/>
                  <a:pt x="57082" y="147855"/>
                  <a:pt x="57082" y="95250"/>
                </a:cubicBezTo>
                <a:cubicBezTo>
                  <a:pt x="57082" y="42645"/>
                  <a:pt x="99727" y="0"/>
                  <a:pt x="152333" y="0"/>
                </a:cubicBezTo>
                <a:close/>
                <a:moveTo>
                  <a:pt x="152333" y="28575"/>
                </a:moveTo>
                <a:cubicBezTo>
                  <a:pt x="115509" y="28575"/>
                  <a:pt x="85657" y="58427"/>
                  <a:pt x="85657" y="95250"/>
                </a:cubicBezTo>
                <a:cubicBezTo>
                  <a:pt x="85657" y="132074"/>
                  <a:pt x="115509" y="161925"/>
                  <a:pt x="152333" y="161925"/>
                </a:cubicBezTo>
                <a:cubicBezTo>
                  <a:pt x="189157" y="161925"/>
                  <a:pt x="219008" y="132074"/>
                  <a:pt x="219008" y="95250"/>
                </a:cubicBezTo>
                <a:cubicBezTo>
                  <a:pt x="219008" y="58427"/>
                  <a:pt x="189157" y="28575"/>
                  <a:pt x="152333" y="28575"/>
                </a:cubicBezTo>
                <a:close/>
              </a:path>
            </a:pathLst>
          </a:custGeom>
          <a:solidFill>
            <a:schemeClr val="accent1"/>
          </a:solidFill>
          <a:ln w="19050" cap="flat">
            <a:noFill/>
            <a:prstDash val="solid"/>
            <a:miter/>
          </a:ln>
        </p:spPr>
        <p:txBody>
          <a:bodyPr rtlCol="0" anchor="ctr"/>
          <a:lstStyle/>
          <a:p>
            <a:endParaRPr lang="en-US"/>
          </a:p>
        </p:txBody>
      </p:sp>
      <p:sp>
        <p:nvSpPr>
          <p:cNvPr id="23" name="Graphic 21">
            <a:extLst>
              <a:ext uri="{FF2B5EF4-FFF2-40B4-BE49-F238E27FC236}">
                <a16:creationId xmlns:a16="http://schemas.microsoft.com/office/drawing/2014/main" id="{54823B93-B7C2-C01F-0F65-F42DFD0B6C06}"/>
              </a:ext>
            </a:extLst>
          </p:cNvPr>
          <p:cNvSpPr/>
          <p:nvPr/>
        </p:nvSpPr>
        <p:spPr>
          <a:xfrm>
            <a:off x="5519960" y="5131535"/>
            <a:ext cx="342900" cy="381000"/>
          </a:xfrm>
          <a:custGeom>
            <a:avLst/>
            <a:gdLst>
              <a:gd name="connsiteX0" fmla="*/ 0 w 342900"/>
              <a:gd name="connsiteY0" fmla="*/ 71438 h 381000"/>
              <a:gd name="connsiteX1" fmla="*/ 14288 w 342900"/>
              <a:gd name="connsiteY1" fmla="*/ 57150 h 381000"/>
              <a:gd name="connsiteX2" fmla="*/ 162878 w 342900"/>
              <a:gd name="connsiteY2" fmla="*/ 2858 h 381000"/>
              <a:gd name="connsiteX3" fmla="*/ 180023 w 342900"/>
              <a:gd name="connsiteY3" fmla="*/ 2858 h 381000"/>
              <a:gd name="connsiteX4" fmla="*/ 328613 w 342900"/>
              <a:gd name="connsiteY4" fmla="*/ 57150 h 381000"/>
              <a:gd name="connsiteX5" fmla="*/ 342900 w 342900"/>
              <a:gd name="connsiteY5" fmla="*/ 71438 h 381000"/>
              <a:gd name="connsiteX6" fmla="*/ 342900 w 342900"/>
              <a:gd name="connsiteY6" fmla="*/ 171450 h 381000"/>
              <a:gd name="connsiteX7" fmla="*/ 176687 w 342900"/>
              <a:gd name="connsiteY7" fmla="*/ 380006 h 381000"/>
              <a:gd name="connsiteX8" fmla="*/ 166213 w 342900"/>
              <a:gd name="connsiteY8" fmla="*/ 380006 h 381000"/>
              <a:gd name="connsiteX9" fmla="*/ 0 w 342900"/>
              <a:gd name="connsiteY9" fmla="*/ 171450 h 381000"/>
              <a:gd name="connsiteX10" fmla="*/ 0 w 342900"/>
              <a:gd name="connsiteY10" fmla="*/ 71438 h 381000"/>
              <a:gd name="connsiteX11" fmla="*/ 28575 w 342900"/>
              <a:gd name="connsiteY11" fmla="*/ 85305 h 381000"/>
              <a:gd name="connsiteX12" fmla="*/ 28575 w 342900"/>
              <a:gd name="connsiteY12" fmla="*/ 171450 h 381000"/>
              <a:gd name="connsiteX13" fmla="*/ 171450 w 342900"/>
              <a:gd name="connsiteY13" fmla="*/ 351318 h 381000"/>
              <a:gd name="connsiteX14" fmla="*/ 314325 w 342900"/>
              <a:gd name="connsiteY14" fmla="*/ 171450 h 381000"/>
              <a:gd name="connsiteX15" fmla="*/ 314325 w 342900"/>
              <a:gd name="connsiteY15" fmla="*/ 85305 h 381000"/>
              <a:gd name="connsiteX16" fmla="*/ 171450 w 342900"/>
              <a:gd name="connsiteY16" fmla="*/ 31962 h 381000"/>
              <a:gd name="connsiteX17" fmla="*/ 28575 w 342900"/>
              <a:gd name="connsiteY17" fmla="*/ 8530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900" h="381000">
                <a:moveTo>
                  <a:pt x="0" y="71438"/>
                </a:moveTo>
                <a:cubicBezTo>
                  <a:pt x="0" y="63547"/>
                  <a:pt x="6397" y="57150"/>
                  <a:pt x="14288" y="57150"/>
                </a:cubicBezTo>
                <a:cubicBezTo>
                  <a:pt x="65025" y="57150"/>
                  <a:pt x="114452" y="39177"/>
                  <a:pt x="162878" y="2858"/>
                </a:cubicBezTo>
                <a:cubicBezTo>
                  <a:pt x="167958" y="-953"/>
                  <a:pt x="174942" y="-953"/>
                  <a:pt x="180023" y="2858"/>
                </a:cubicBezTo>
                <a:cubicBezTo>
                  <a:pt x="228448" y="39177"/>
                  <a:pt x="277875" y="57150"/>
                  <a:pt x="328613" y="57150"/>
                </a:cubicBezTo>
                <a:cubicBezTo>
                  <a:pt x="336503" y="57150"/>
                  <a:pt x="342900" y="63547"/>
                  <a:pt x="342900" y="71438"/>
                </a:cubicBezTo>
                <a:lnTo>
                  <a:pt x="342900" y="171450"/>
                </a:lnTo>
                <a:cubicBezTo>
                  <a:pt x="342900" y="266723"/>
                  <a:pt x="286558" y="336722"/>
                  <a:pt x="176687" y="380006"/>
                </a:cubicBezTo>
                <a:cubicBezTo>
                  <a:pt x="173321" y="381331"/>
                  <a:pt x="169579" y="381331"/>
                  <a:pt x="166213" y="380006"/>
                </a:cubicBezTo>
                <a:cubicBezTo>
                  <a:pt x="56342" y="336722"/>
                  <a:pt x="0" y="266723"/>
                  <a:pt x="0" y="171450"/>
                </a:cubicBezTo>
                <a:lnTo>
                  <a:pt x="0" y="71438"/>
                </a:lnTo>
                <a:close/>
                <a:moveTo>
                  <a:pt x="28575" y="85305"/>
                </a:moveTo>
                <a:lnTo>
                  <a:pt x="28575" y="171450"/>
                </a:lnTo>
                <a:cubicBezTo>
                  <a:pt x="28575" y="252519"/>
                  <a:pt x="75312" y="312018"/>
                  <a:pt x="171450" y="351318"/>
                </a:cubicBezTo>
                <a:cubicBezTo>
                  <a:pt x="267588" y="312018"/>
                  <a:pt x="314325" y="252519"/>
                  <a:pt x="314325" y="171450"/>
                </a:cubicBezTo>
                <a:lnTo>
                  <a:pt x="314325" y="85305"/>
                </a:lnTo>
                <a:cubicBezTo>
                  <a:pt x="265227" y="82407"/>
                  <a:pt x="217536" y="64547"/>
                  <a:pt x="171450" y="31962"/>
                </a:cubicBezTo>
                <a:cubicBezTo>
                  <a:pt x="125365" y="64547"/>
                  <a:pt x="77674" y="82407"/>
                  <a:pt x="28575" y="85305"/>
                </a:cubicBezTo>
                <a:close/>
              </a:path>
            </a:pathLst>
          </a:custGeom>
          <a:solidFill>
            <a:schemeClr val="accent1"/>
          </a:solidFill>
          <a:ln w="19050" cap="flat">
            <a:noFill/>
            <a:prstDash val="solid"/>
            <a:miter/>
          </a:ln>
        </p:spPr>
        <p:txBody>
          <a:bodyPr rtlCol="0" anchor="ctr"/>
          <a:lstStyle/>
          <a:p>
            <a:endParaRPr lang="en-US"/>
          </a:p>
        </p:txBody>
      </p:sp>
    </p:spTree>
    <p:extLst>
      <p:ext uri="{BB962C8B-B14F-4D97-AF65-F5344CB8AC3E}">
        <p14:creationId xmlns:p14="http://schemas.microsoft.com/office/powerpoint/2010/main" val="3342450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DD72-0DC2-A742-884D-2D8B94FE6EBD}"/>
              </a:ext>
            </a:extLst>
          </p:cNvPr>
          <p:cNvSpPr>
            <a:spLocks noGrp="1"/>
          </p:cNvSpPr>
          <p:nvPr>
            <p:ph type="title" idx="4294967295"/>
          </p:nvPr>
        </p:nvSpPr>
        <p:spPr>
          <a:xfrm>
            <a:off x="523579" y="360649"/>
            <a:ext cx="11017250" cy="554038"/>
          </a:xfrm>
        </p:spPr>
        <p:txBody>
          <a:bodyPr>
            <a:normAutofit/>
          </a:bodyPr>
          <a:lstStyle/>
          <a:p>
            <a:r>
              <a:rPr lang="es-xl" sz="2800" dirty="0">
                <a:solidFill>
                  <a:schemeClr val="accent2">
                    <a:lumMod val="50000"/>
                  </a:schemeClr>
                </a:solidFill>
              </a:rPr>
              <a:t>Bloques de texto para la campaña</a:t>
            </a:r>
          </a:p>
        </p:txBody>
      </p:sp>
      <p:sp>
        <p:nvSpPr>
          <p:cNvPr id="35" name="Text Placeholder 16">
            <a:extLst>
              <a:ext uri="{FF2B5EF4-FFF2-40B4-BE49-F238E27FC236}">
                <a16:creationId xmlns:a16="http://schemas.microsoft.com/office/drawing/2014/main" id="{5723E295-267A-50B1-14E9-7338D81D6FD6}"/>
              </a:ext>
            </a:extLst>
          </p:cNvPr>
          <p:cNvSpPr txBox="1">
            <a:spLocks/>
          </p:cNvSpPr>
          <p:nvPr/>
        </p:nvSpPr>
        <p:spPr>
          <a:xfrm>
            <a:off x="4817273" y="2137142"/>
            <a:ext cx="3471417" cy="3601501"/>
          </a:xfrm>
          <a:prstGeom prst="rect">
            <a:avLst/>
          </a:prstGeom>
        </p:spPr>
        <p:txBody>
          <a:bodyPr lIns="90000" tIns="45720" rIns="91440" bIns="45720" anchor="t"/>
          <a:lstStyle>
            <a:lvl1pPr marL="179388" marR="0" indent="-179388" algn="l" defTabSz="932742" rtl="0" eaLnBrk="1" fontAlgn="auto" latinLnBrk="0" hangingPunct="1">
              <a:lnSpc>
                <a:spcPct val="100000"/>
              </a:lnSpc>
              <a:spcBef>
                <a:spcPct val="20000"/>
              </a:spcBef>
              <a:spcAft>
                <a:spcPts val="0"/>
              </a:spcAft>
              <a:buClrTx/>
              <a:buSzPct val="90000"/>
              <a:buFont typeface="Wingdings" pitchFamily="2" charset="2"/>
              <a:buChar char=""/>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600"/>
              </a:lnSpc>
              <a:buNone/>
            </a:pPr>
            <a:r>
              <a:rPr lang="es-xl" dirty="0">
                <a:latin typeface="Segoe UI"/>
                <a:cs typeface="Segoe UI"/>
              </a:rPr>
              <a:t>Transforme su flujo de trabajo diario </a:t>
            </a:r>
            <a:br>
              <a:rPr lang="en-US" dirty="0">
                <a:latin typeface="Segoe UI"/>
                <a:cs typeface="Segoe UI"/>
              </a:rPr>
            </a:br>
            <a:r>
              <a:rPr lang="es-xl" dirty="0">
                <a:latin typeface="Segoe UI"/>
                <a:cs typeface="Segoe UI"/>
              </a:rPr>
              <a:t>con Copilot para Microsoft 365, perfectamente integrado en herramientas conocidas, como Teams, Word, Excel </a:t>
            </a:r>
            <a:br>
              <a:rPr lang="en-US" dirty="0">
                <a:latin typeface="Segoe UI"/>
                <a:cs typeface="Segoe UI"/>
              </a:rPr>
            </a:br>
            <a:r>
              <a:rPr lang="es-xl" dirty="0">
                <a:latin typeface="Segoe UI"/>
                <a:cs typeface="Segoe UI"/>
              </a:rPr>
              <a:t>y más. </a:t>
            </a:r>
            <a:endParaRPr lang="es-EC" dirty="0">
              <a:latin typeface="Segoe UI"/>
              <a:cs typeface="Segoe UI"/>
            </a:endParaRPr>
          </a:p>
          <a:p>
            <a:pPr marL="0" indent="0">
              <a:lnSpc>
                <a:spcPts val="1600"/>
              </a:lnSpc>
              <a:buNone/>
            </a:pPr>
            <a:r>
              <a:rPr lang="es-xl" dirty="0">
                <a:latin typeface="Segoe UI"/>
                <a:cs typeface="Segoe UI"/>
              </a:rPr>
              <a:t>Esta IA de última generación, </a:t>
            </a:r>
            <a:r>
              <a:rPr lang="es-EC" dirty="0">
                <a:latin typeface="Segoe UI"/>
                <a:cs typeface="Segoe UI"/>
              </a:rPr>
              <a:t>potenciada</a:t>
            </a:r>
            <a:r>
              <a:rPr lang="es-xl" dirty="0">
                <a:latin typeface="Segoe UI"/>
                <a:cs typeface="Segoe UI"/>
              </a:rPr>
              <a:t> por extensos modelos de lenguaje y sus datos de Microsoft Graph, convierte el lenguaje natural en una potente herramienta de productividad. </a:t>
            </a:r>
            <a:r>
              <a:rPr lang="es-EC" dirty="0">
                <a:latin typeface="Segoe UI"/>
                <a:cs typeface="Segoe UI"/>
              </a:rPr>
              <a:t>Impulse </a:t>
            </a:r>
            <a:r>
              <a:rPr lang="es-xl" dirty="0">
                <a:latin typeface="Segoe UI"/>
                <a:cs typeface="Segoe UI"/>
              </a:rPr>
              <a:t>la creatividad y la eficiencia con Copilot, que revoluciona la forma de trabajar.</a:t>
            </a:r>
            <a:endParaRPr lang="en-US" dirty="0">
              <a:highlight>
                <a:srgbClr val="00FF00"/>
              </a:highlight>
              <a:latin typeface="Segoe UI"/>
              <a:cs typeface="Segoe UI"/>
            </a:endParaRPr>
          </a:p>
        </p:txBody>
      </p:sp>
      <p:sp>
        <p:nvSpPr>
          <p:cNvPr id="37" name="Text Placeholder 16">
            <a:extLst>
              <a:ext uri="{FF2B5EF4-FFF2-40B4-BE49-F238E27FC236}">
                <a16:creationId xmlns:a16="http://schemas.microsoft.com/office/drawing/2014/main" id="{1EDB1C03-DBA2-9C11-0245-1C1E109D4827}"/>
              </a:ext>
            </a:extLst>
          </p:cNvPr>
          <p:cNvSpPr txBox="1">
            <a:spLocks/>
          </p:cNvSpPr>
          <p:nvPr/>
        </p:nvSpPr>
        <p:spPr>
          <a:xfrm>
            <a:off x="8589173" y="2137143"/>
            <a:ext cx="2892508" cy="3401012"/>
          </a:xfrm>
          <a:prstGeom prst="rect">
            <a:avLst/>
          </a:prstGeom>
        </p:spPr>
        <p:txBody>
          <a:bodyPr lIns="90000" tIns="45720" rIns="91440" bIns="45720" anchor="t"/>
          <a:lstStyle>
            <a:lvl1pPr marL="179388" marR="0" indent="-179388" algn="l" defTabSz="932742" rtl="0" eaLnBrk="1" fontAlgn="auto" latinLnBrk="0" hangingPunct="1">
              <a:lnSpc>
                <a:spcPct val="100000"/>
              </a:lnSpc>
              <a:spcBef>
                <a:spcPct val="20000"/>
              </a:spcBef>
              <a:spcAft>
                <a:spcPts val="0"/>
              </a:spcAft>
              <a:buClrTx/>
              <a:buSzPct val="90000"/>
              <a:buFont typeface="Wingdings" pitchFamily="2" charset="2"/>
              <a:buChar char=""/>
              <a:tabLst/>
              <a:defRPr sz="14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8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600"/>
              </a:lnSpc>
              <a:buNone/>
            </a:pPr>
            <a:r>
              <a:rPr lang="es-xl" dirty="0">
                <a:ea typeface="+mn-lt"/>
                <a:cs typeface="+mn-lt"/>
              </a:rPr>
              <a:t>Aumente la productividad </a:t>
            </a:r>
            <a:br>
              <a:rPr lang="en-US" dirty="0">
                <a:ea typeface="+mn-lt"/>
                <a:cs typeface="+mn-lt"/>
              </a:rPr>
            </a:br>
            <a:r>
              <a:rPr lang="es-xl" dirty="0">
                <a:ea typeface="+mn-lt"/>
                <a:cs typeface="+mn-lt"/>
              </a:rPr>
              <a:t>con Copilot para Microsoft 365. Integración perfecta, IA potente </a:t>
            </a:r>
            <a:br>
              <a:rPr lang="en-US" dirty="0">
                <a:ea typeface="+mn-lt"/>
                <a:cs typeface="+mn-lt"/>
              </a:rPr>
            </a:br>
            <a:r>
              <a:rPr lang="es-xl" dirty="0">
                <a:ea typeface="+mn-lt"/>
                <a:cs typeface="+mn-lt"/>
              </a:rPr>
              <a:t>y eficiencia mejorada en herramientas </a:t>
            </a:r>
            <a:r>
              <a:rPr lang="es-EC" dirty="0">
                <a:ea typeface="+mn-lt"/>
                <a:cs typeface="+mn-lt"/>
              </a:rPr>
              <a:t>de productividad </a:t>
            </a:r>
            <a:r>
              <a:rPr lang="es-xl" dirty="0">
                <a:ea typeface="+mn-lt"/>
                <a:cs typeface="+mn-lt"/>
              </a:rPr>
              <a:t>conocidas.</a:t>
            </a:r>
            <a:endParaRPr lang="en-US" dirty="0"/>
          </a:p>
          <a:p>
            <a:pPr marL="0" indent="0">
              <a:lnSpc>
                <a:spcPts val="1600"/>
              </a:lnSpc>
              <a:spcBef>
                <a:spcPts val="0"/>
              </a:spcBef>
              <a:buNone/>
            </a:pPr>
            <a:endParaRPr lang="en-US" dirty="0">
              <a:highlight>
                <a:srgbClr val="00FF00"/>
              </a:highlight>
              <a:latin typeface="Segoe UI"/>
              <a:cs typeface="Segoe UI"/>
            </a:endParaRPr>
          </a:p>
        </p:txBody>
      </p:sp>
      <p:cxnSp>
        <p:nvCxnSpPr>
          <p:cNvPr id="39" name="Straight Connector 38">
            <a:extLst>
              <a:ext uri="{FF2B5EF4-FFF2-40B4-BE49-F238E27FC236}">
                <a16:creationId xmlns:a16="http://schemas.microsoft.com/office/drawing/2014/main" id="{2051B23C-62A0-68E0-B64B-E881433EA387}"/>
              </a:ext>
            </a:extLst>
          </p:cNvPr>
          <p:cNvCxnSpPr>
            <a:cxnSpLocks/>
          </p:cNvCxnSpPr>
          <p:nvPr/>
        </p:nvCxnSpPr>
        <p:spPr>
          <a:xfrm>
            <a:off x="584200" y="2017713"/>
            <a:ext cx="3481388" cy="0"/>
          </a:xfrm>
          <a:prstGeom prst="line">
            <a:avLst/>
          </a:prstGeom>
          <a:ln w="254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C404F0E-DA88-A996-C8FE-1086210CD486}"/>
              </a:ext>
            </a:extLst>
          </p:cNvPr>
          <p:cNvCxnSpPr>
            <a:cxnSpLocks/>
          </p:cNvCxnSpPr>
          <p:nvPr/>
        </p:nvCxnSpPr>
        <p:spPr>
          <a:xfrm>
            <a:off x="4825210" y="2015240"/>
            <a:ext cx="3471417" cy="0"/>
          </a:xfrm>
          <a:prstGeom prst="line">
            <a:avLst/>
          </a:prstGeom>
          <a:ln w="254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D1A022A-2281-E99D-59A5-A7DA6B3A2BFE}"/>
              </a:ext>
            </a:extLst>
          </p:cNvPr>
          <p:cNvCxnSpPr>
            <a:cxnSpLocks/>
          </p:cNvCxnSpPr>
          <p:nvPr/>
        </p:nvCxnSpPr>
        <p:spPr>
          <a:xfrm>
            <a:off x="8585998" y="2017713"/>
            <a:ext cx="2537874" cy="0"/>
          </a:xfrm>
          <a:prstGeom prst="line">
            <a:avLst/>
          </a:prstGeom>
          <a:ln w="254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 Placeholder 28">
            <a:extLst>
              <a:ext uri="{FF2B5EF4-FFF2-40B4-BE49-F238E27FC236}">
                <a16:creationId xmlns:a16="http://schemas.microsoft.com/office/drawing/2014/main" id="{D8A510ED-16DF-4EFC-37C8-4A8DAE41D821}"/>
              </a:ext>
            </a:extLst>
          </p:cNvPr>
          <p:cNvSpPr txBox="1">
            <a:spLocks/>
          </p:cNvSpPr>
          <p:nvPr/>
        </p:nvSpPr>
        <p:spPr>
          <a:xfrm>
            <a:off x="584200" y="1436688"/>
            <a:ext cx="2368802" cy="581025"/>
          </a:xfrm>
          <a:prstGeom prst="rect">
            <a:avLst/>
          </a:prstGeom>
        </p:spPr>
        <p:txBody>
          <a:bodyPr lIns="90000" tIns="46800" rIns="90000" bIns="4680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xl" dirty="0">
                <a:solidFill>
                  <a:srgbClr val="8661C5"/>
                </a:solidFill>
              </a:rPr>
              <a:t>100 palabras</a:t>
            </a:r>
          </a:p>
        </p:txBody>
      </p:sp>
      <p:sp>
        <p:nvSpPr>
          <p:cNvPr id="47" name="Text Placeholder 28">
            <a:extLst>
              <a:ext uri="{FF2B5EF4-FFF2-40B4-BE49-F238E27FC236}">
                <a16:creationId xmlns:a16="http://schemas.microsoft.com/office/drawing/2014/main" id="{89AC35AA-8F5C-C148-8ABB-9B74E22EF7BA}"/>
              </a:ext>
            </a:extLst>
          </p:cNvPr>
          <p:cNvSpPr txBox="1">
            <a:spLocks/>
          </p:cNvSpPr>
          <p:nvPr/>
        </p:nvSpPr>
        <p:spPr>
          <a:xfrm>
            <a:off x="4828981" y="1436688"/>
            <a:ext cx="1595438" cy="581025"/>
          </a:xfrm>
          <a:prstGeom prst="rect">
            <a:avLst/>
          </a:prstGeom>
        </p:spPr>
        <p:txBody>
          <a:bodyPr lIns="90000" tIns="46800" rIns="90000" bIns="4680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xl" dirty="0">
                <a:solidFill>
                  <a:srgbClr val="8661C5"/>
                </a:solidFill>
              </a:rPr>
              <a:t>50 palabras</a:t>
            </a:r>
          </a:p>
        </p:txBody>
      </p:sp>
      <p:sp>
        <p:nvSpPr>
          <p:cNvPr id="49" name="Text Placeholder 28">
            <a:extLst>
              <a:ext uri="{FF2B5EF4-FFF2-40B4-BE49-F238E27FC236}">
                <a16:creationId xmlns:a16="http://schemas.microsoft.com/office/drawing/2014/main" id="{8E8F12E2-BDB9-7F65-63E1-7AA5236CA5E2}"/>
              </a:ext>
            </a:extLst>
          </p:cNvPr>
          <p:cNvSpPr txBox="1">
            <a:spLocks/>
          </p:cNvSpPr>
          <p:nvPr/>
        </p:nvSpPr>
        <p:spPr>
          <a:xfrm>
            <a:off x="8612588" y="1434215"/>
            <a:ext cx="2653970" cy="581025"/>
          </a:xfrm>
          <a:prstGeom prst="rect">
            <a:avLst/>
          </a:prstGeom>
        </p:spPr>
        <p:txBody>
          <a:bodyPr lIns="90000" tIns="46800" rIns="90000" bIns="46800" anchor="ctr">
            <a:no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2"/>
                </a:solidFill>
                <a:latin typeface="+mj-lt"/>
                <a:ea typeface="+mn-ea"/>
                <a:cs typeface="Segoe UI" panose="020B0502040204020203" pitchFamily="34" charset="0"/>
              </a:defRPr>
            </a:lvl1pPr>
            <a:lvl2pPr marL="22860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bg1"/>
                </a:solidFill>
                <a:latin typeface="+mj-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xl" dirty="0">
                <a:solidFill>
                  <a:srgbClr val="8661C5"/>
                </a:solidFill>
              </a:rPr>
              <a:t>25 palabras</a:t>
            </a:r>
          </a:p>
        </p:txBody>
      </p:sp>
      <p:sp>
        <p:nvSpPr>
          <p:cNvPr id="27" name="TextBox 26">
            <a:extLst>
              <a:ext uri="{FF2B5EF4-FFF2-40B4-BE49-F238E27FC236}">
                <a16:creationId xmlns:a16="http://schemas.microsoft.com/office/drawing/2014/main" id="{6E1FA4E9-D898-09A4-4B11-744283F2DA94}"/>
              </a:ext>
            </a:extLst>
          </p:cNvPr>
          <p:cNvSpPr txBox="1"/>
          <p:nvPr/>
        </p:nvSpPr>
        <p:spPr>
          <a:xfrm>
            <a:off x="584199" y="1180481"/>
            <a:ext cx="8834121" cy="215444"/>
          </a:xfrm>
          <a:prstGeom prst="rect">
            <a:avLst/>
          </a:prstGeom>
          <a:noFill/>
        </p:spPr>
        <p:txBody>
          <a:bodyPr wrap="square" lIns="0" tIns="0" rIns="0" bIns="0" rtlCol="0">
            <a:spAutoFit/>
          </a:bodyPr>
          <a:lstStyle/>
          <a:p>
            <a:pPr algn="l"/>
            <a:r>
              <a:rPr lang="es-xl" sz="1400" dirty="0"/>
              <a:t>Personali</a:t>
            </a:r>
            <a:r>
              <a:rPr lang="es-EC" sz="1400" dirty="0" err="1"/>
              <a:t>za</a:t>
            </a:r>
            <a:r>
              <a:rPr lang="es-xl" sz="1400" dirty="0"/>
              <a:t> estos</a:t>
            </a:r>
            <a:r>
              <a:rPr lang="es-EC" sz="1400" dirty="0"/>
              <a:t> </a:t>
            </a:r>
            <a:r>
              <a:rPr lang="es-xl" sz="1400" dirty="0"/>
              <a:t>texto</a:t>
            </a:r>
            <a:r>
              <a:rPr lang="es-EC" sz="1400" dirty="0"/>
              <a:t>s</a:t>
            </a:r>
            <a:r>
              <a:rPr lang="es-xl" sz="1400" dirty="0"/>
              <a:t> para usarlos en </a:t>
            </a:r>
            <a:r>
              <a:rPr lang="es-EC" sz="1400" dirty="0"/>
              <a:t>t</a:t>
            </a:r>
            <a:r>
              <a:rPr lang="es-xl" sz="1400" dirty="0"/>
              <a:t>u campaña de generación de demanda.</a:t>
            </a:r>
          </a:p>
        </p:txBody>
      </p:sp>
      <p:sp>
        <p:nvSpPr>
          <p:cNvPr id="5" name="TextBox 4">
            <a:extLst>
              <a:ext uri="{FF2B5EF4-FFF2-40B4-BE49-F238E27FC236}">
                <a16:creationId xmlns:a16="http://schemas.microsoft.com/office/drawing/2014/main" id="{304E1915-7CE0-1289-1E6A-050D95883702}"/>
              </a:ext>
            </a:extLst>
          </p:cNvPr>
          <p:cNvSpPr txBox="1"/>
          <p:nvPr/>
        </p:nvSpPr>
        <p:spPr>
          <a:xfrm>
            <a:off x="576820" y="2215759"/>
            <a:ext cx="3629420" cy="41036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600"/>
              </a:lnSpc>
            </a:pPr>
            <a:r>
              <a:rPr lang="es-EC" sz="1400" dirty="0">
                <a:ea typeface="+mn-lt"/>
                <a:cs typeface="+mn-lt"/>
              </a:rPr>
              <a:t>Impulse</a:t>
            </a:r>
            <a:r>
              <a:rPr lang="es-xl" sz="1400" dirty="0">
                <a:ea typeface="+mn-lt"/>
                <a:cs typeface="+mn-lt"/>
              </a:rPr>
              <a:t> la creatividad y la innovación con Copilot para Microsoft 365, perfectamente integrado en el conjunto de aplicaciones </a:t>
            </a:r>
            <a:br>
              <a:rPr lang="en-US" sz="1400" dirty="0">
                <a:ea typeface="+mn-lt"/>
                <a:cs typeface="+mn-lt"/>
              </a:rPr>
            </a:br>
            <a:r>
              <a:rPr lang="es-xl" sz="1400" dirty="0">
                <a:ea typeface="+mn-lt"/>
                <a:cs typeface="+mn-lt"/>
              </a:rPr>
              <a:t>de Microsoft 365. Copilot colabora </a:t>
            </a:r>
            <a:br>
              <a:rPr lang="en-US" sz="1400" dirty="0">
                <a:ea typeface="+mn-lt"/>
                <a:cs typeface="+mn-lt"/>
              </a:rPr>
            </a:br>
            <a:r>
              <a:rPr lang="es-xl" sz="1400" dirty="0">
                <a:ea typeface="+mn-lt"/>
                <a:cs typeface="+mn-lt"/>
              </a:rPr>
              <a:t>con herramientas conocidas, como </a:t>
            </a:r>
            <a:br>
              <a:rPr lang="en-US" sz="1400" dirty="0">
                <a:ea typeface="+mn-lt"/>
                <a:cs typeface="+mn-lt"/>
              </a:rPr>
            </a:br>
            <a:r>
              <a:rPr lang="es-xl" sz="1400" dirty="0">
                <a:ea typeface="+mn-lt"/>
                <a:cs typeface="+mn-lt"/>
              </a:rPr>
              <a:t>Microsoft Teams, Word, Excel, PowerPoint, Outlook, Loop y más, lo que pone todo </a:t>
            </a:r>
            <a:br>
              <a:rPr lang="en-US" sz="1400" dirty="0">
                <a:ea typeface="+mn-lt"/>
                <a:cs typeface="+mn-lt"/>
              </a:rPr>
            </a:br>
            <a:r>
              <a:rPr lang="es-xl" sz="1400" dirty="0">
                <a:ea typeface="+mn-lt"/>
                <a:cs typeface="+mn-lt"/>
              </a:rPr>
              <a:t>el potencial de la IA al alcance de su mano. Transforme su experiencia de IA en las aplicaciones de productividad de confianza en las que confía a diario. </a:t>
            </a:r>
            <a:endParaRPr lang="es-EC" sz="1400" dirty="0">
              <a:ea typeface="+mn-lt"/>
              <a:cs typeface="+mn-lt"/>
            </a:endParaRPr>
          </a:p>
          <a:p>
            <a:pPr>
              <a:lnSpc>
                <a:spcPts val="1600"/>
              </a:lnSpc>
            </a:pPr>
            <a:r>
              <a:rPr lang="es-xl" sz="1400" dirty="0">
                <a:ea typeface="+mn-lt"/>
                <a:cs typeface="+mn-lt"/>
              </a:rPr>
              <a:t>Copilot para Microsoft 365, con tecnología de extensos modelos de lenguaje y alimentada por los datos de Microsoft Graph, convierte el lenguaje natural en una formidable herramienta</a:t>
            </a:r>
            <a:r>
              <a:rPr lang="es-EC" sz="1400" dirty="0">
                <a:ea typeface="+mn-lt"/>
                <a:cs typeface="+mn-lt"/>
              </a:rPr>
              <a:t> </a:t>
            </a:r>
            <a:r>
              <a:rPr lang="es-xl" sz="1400" dirty="0">
                <a:ea typeface="+mn-lt"/>
                <a:cs typeface="+mn-lt"/>
              </a:rPr>
              <a:t>de productividad. </a:t>
            </a:r>
            <a:endParaRPr lang="es-EC" sz="1400" dirty="0">
              <a:ea typeface="+mn-lt"/>
              <a:cs typeface="+mn-lt"/>
            </a:endParaRPr>
          </a:p>
          <a:p>
            <a:pPr>
              <a:lnSpc>
                <a:spcPts val="1600"/>
              </a:lnSpc>
            </a:pPr>
            <a:r>
              <a:rPr lang="es-xl" sz="1400" dirty="0">
                <a:ea typeface="+mn-lt"/>
                <a:cs typeface="+mn-lt"/>
              </a:rPr>
              <a:t>Con acceso en tiempo real a los datos de su empresa, Copilot se basa tanto en el contenido como en el contexto, lo que lleva la eficiencia a nuevos niveles.</a:t>
            </a:r>
            <a:endParaRPr lang="en-US" sz="2000" dirty="0">
              <a:cs typeface="Segoe UI"/>
            </a:endParaRPr>
          </a:p>
        </p:txBody>
      </p:sp>
    </p:spTree>
    <p:extLst>
      <p:ext uri="{BB962C8B-B14F-4D97-AF65-F5344CB8AC3E}">
        <p14:creationId xmlns:p14="http://schemas.microsoft.com/office/powerpoint/2010/main" val="1657227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7962B6-AD2B-595F-CDE7-EA1A05544684}"/>
              </a:ext>
            </a:extLst>
          </p:cNvPr>
          <p:cNvSpPr>
            <a:spLocks noGrp="1"/>
          </p:cNvSpPr>
          <p:nvPr>
            <p:ph type="title" idx="4294967295"/>
          </p:nvPr>
        </p:nvSpPr>
        <p:spPr>
          <a:xfrm>
            <a:off x="411125" y="4216807"/>
            <a:ext cx="6953694" cy="1092384"/>
          </a:xfrm>
        </p:spPr>
        <p:txBody>
          <a:bodyPr>
            <a:noAutofit/>
          </a:bodyPr>
          <a:lstStyle/>
          <a:p>
            <a:r>
              <a:rPr lang="es-xl" sz="3600" dirty="0">
                <a:solidFill>
                  <a:schemeClr val="accent3"/>
                </a:solidFill>
              </a:rPr>
              <a:t>Cre</a:t>
            </a:r>
            <a:r>
              <a:rPr lang="es-EC" sz="3600" dirty="0">
                <a:solidFill>
                  <a:schemeClr val="accent3"/>
                </a:solidFill>
              </a:rPr>
              <a:t>a</a:t>
            </a:r>
            <a:r>
              <a:rPr lang="es-xl" sz="3600" dirty="0">
                <a:solidFill>
                  <a:schemeClr val="accent3"/>
                </a:solidFill>
              </a:rPr>
              <a:t> </a:t>
            </a:r>
            <a:r>
              <a:rPr lang="es-EC" sz="3600" dirty="0">
                <a:solidFill>
                  <a:schemeClr val="accent3"/>
                </a:solidFill>
              </a:rPr>
              <a:t>t</a:t>
            </a:r>
            <a:r>
              <a:rPr lang="es-xl" sz="3600" dirty="0">
                <a:solidFill>
                  <a:schemeClr val="accent3"/>
                </a:solidFill>
              </a:rPr>
              <a:t>u campaña</a:t>
            </a:r>
          </a:p>
        </p:txBody>
      </p:sp>
    </p:spTree>
    <p:extLst>
      <p:ext uri="{BB962C8B-B14F-4D97-AF65-F5344CB8AC3E}">
        <p14:creationId xmlns:p14="http://schemas.microsoft.com/office/powerpoint/2010/main" val="133765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FE621-5E47-A768-0CDC-B702F94022B7}"/>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C2F752B1-56FE-BDA0-ACB9-1F43E554F9E7}"/>
              </a:ext>
            </a:extLst>
          </p:cNvPr>
          <p:cNvSpPr txBox="1">
            <a:spLocks noGrp="1"/>
          </p:cNvSpPr>
          <p:nvPr>
            <p:ph type="title" idx="4294967295"/>
          </p:nvPr>
        </p:nvSpPr>
        <p:spPr>
          <a:xfrm>
            <a:off x="551250" y="129099"/>
            <a:ext cx="11017250" cy="554038"/>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s-EC" sz="2400" dirty="0">
                <a:solidFill>
                  <a:srgbClr val="3B2E58"/>
                </a:solidFill>
              </a:rPr>
              <a:t>Sigue el siguiente r</a:t>
            </a:r>
            <a:r>
              <a:rPr lang="es-xl" sz="2400" dirty="0">
                <a:solidFill>
                  <a:srgbClr val="3B2E58"/>
                </a:solidFill>
              </a:rPr>
              <a:t>ecorrido </a:t>
            </a:r>
            <a:r>
              <a:rPr lang="es-EC" sz="2400" dirty="0">
                <a:solidFill>
                  <a:srgbClr val="3B2E58"/>
                </a:solidFill>
              </a:rPr>
              <a:t>para tu campaña de generación de demanda</a:t>
            </a:r>
            <a:endParaRPr kumimoji="0" lang="es-xl" sz="2000" b="0" i="0" u="none" strike="noStrike" kern="1200" cap="none" spc="-50" normalizeH="0" baseline="0" noProof="0" dirty="0">
              <a:ln w="3175">
                <a:noFill/>
              </a:ln>
              <a:solidFill>
                <a:srgbClr val="3B2E58"/>
              </a:solidFill>
              <a:effectLst/>
              <a:uLnTx/>
              <a:uFillTx/>
              <a:latin typeface="+mj-lt"/>
              <a:ea typeface="+mn-ea"/>
              <a:cs typeface="Segoe UI" pitchFamily="34" charset="0"/>
            </a:endParaRPr>
          </a:p>
        </p:txBody>
      </p:sp>
      <p:sp>
        <p:nvSpPr>
          <p:cNvPr id="23" name="TextBox 22">
            <a:extLst>
              <a:ext uri="{FF2B5EF4-FFF2-40B4-BE49-F238E27FC236}">
                <a16:creationId xmlns:a16="http://schemas.microsoft.com/office/drawing/2014/main" id="{69F1D71C-6508-0385-CF13-CAB7E2B4D47E}"/>
              </a:ext>
            </a:extLst>
          </p:cNvPr>
          <p:cNvSpPr txBox="1"/>
          <p:nvPr/>
        </p:nvSpPr>
        <p:spPr>
          <a:xfrm>
            <a:off x="584200" y="648878"/>
            <a:ext cx="10124440"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xl" sz="1400" b="0" i="0" u="none" strike="noStrike" kern="1200" cap="none" spc="0" normalizeH="0" baseline="0" noProof="0" dirty="0">
                <a:ln>
                  <a:noFill/>
                </a:ln>
                <a:solidFill>
                  <a:srgbClr val="000000"/>
                </a:solidFill>
                <a:effectLst/>
                <a:uLnTx/>
                <a:uFillTx/>
                <a:latin typeface="Segoe UI"/>
                <a:ea typeface="+mn-ea"/>
                <a:cs typeface="+mn-cs"/>
              </a:rPr>
              <a:t>Secuencie su campaña con los siguientes puntos de contacto de marketing, utilizando las plantillas de la biblioteca de recursos.</a:t>
            </a:r>
          </a:p>
        </p:txBody>
      </p:sp>
      <p:sp>
        <p:nvSpPr>
          <p:cNvPr id="14" name="Google Shape;582;p2">
            <a:extLst>
              <a:ext uri="{FF2B5EF4-FFF2-40B4-BE49-F238E27FC236}">
                <a16:creationId xmlns:a16="http://schemas.microsoft.com/office/drawing/2014/main" id="{D643EE72-8B08-BC27-46A4-C011DF1060FB}"/>
              </a:ext>
            </a:extLst>
          </p:cNvPr>
          <p:cNvSpPr/>
          <p:nvPr/>
        </p:nvSpPr>
        <p:spPr>
          <a:xfrm>
            <a:off x="584200" y="929240"/>
            <a:ext cx="5226050" cy="274320"/>
          </a:xfrm>
          <a:prstGeom prst="rect">
            <a:avLst/>
          </a:prstGeom>
          <a:solidFill>
            <a:schemeClr val="accent1">
              <a:lumMod val="75000"/>
            </a:schemeClr>
          </a:solidFill>
          <a:ln>
            <a:noFill/>
          </a:ln>
        </p:spPr>
        <p:txBody>
          <a:bodyPr spcFirstLastPara="1" wrap="square" lIns="91425" tIns="45700" rIns="91425" bIns="45700" anchor="ctr" anchorCtr="0">
            <a:noAutofit/>
          </a:bodyPr>
          <a:lstStyle/>
          <a:p>
            <a:pPr>
              <a:buClr>
                <a:srgbClr val="FFFFFF"/>
              </a:buClr>
              <a:buSzPts val="800"/>
            </a:pPr>
            <a:r>
              <a:rPr lang="es-xl" sz="1067" dirty="0">
                <a:solidFill>
                  <a:schemeClr val="bg1"/>
                </a:solidFill>
                <a:latin typeface="+mj-lt"/>
                <a:cs typeface="Arial" panose="020B0604020202020204" pitchFamily="34" charset="0"/>
                <a:sym typeface="Arial"/>
              </a:rPr>
              <a:t>1. PROMOCIÓN</a:t>
            </a:r>
            <a:endParaRPr lang="en-US" sz="1067" dirty="0">
              <a:solidFill>
                <a:schemeClr val="bg1"/>
              </a:solidFill>
              <a:latin typeface="+mj-lt"/>
              <a:cs typeface="Arial" panose="020B0604020202020204" pitchFamily="34" charset="0"/>
              <a:sym typeface="Arial"/>
            </a:endParaRPr>
          </a:p>
        </p:txBody>
      </p:sp>
      <p:sp>
        <p:nvSpPr>
          <p:cNvPr id="21" name="Google Shape;598;p2">
            <a:extLst>
              <a:ext uri="{FF2B5EF4-FFF2-40B4-BE49-F238E27FC236}">
                <a16:creationId xmlns:a16="http://schemas.microsoft.com/office/drawing/2014/main" id="{71E3A831-47A3-3316-F817-E88A1D8D9369}"/>
              </a:ext>
            </a:extLst>
          </p:cNvPr>
          <p:cNvSpPr/>
          <p:nvPr/>
        </p:nvSpPr>
        <p:spPr>
          <a:xfrm>
            <a:off x="6022806" y="929048"/>
            <a:ext cx="2953554" cy="274320"/>
          </a:xfrm>
          <a:prstGeom prst="rect">
            <a:avLst/>
          </a:prstGeom>
          <a:solidFill>
            <a:srgbClr val="613BA1"/>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rPr>
              <a:t>3. CONSIDERACIÓN</a:t>
            </a:r>
            <a:endParaRPr kumimoji="0" lang="en-US" sz="800" b="0" i="0" u="none" strike="noStrike" kern="1200" cap="none" spc="0" normalizeH="0" baseline="0" noProof="0" dirty="0">
              <a:ln>
                <a:noFill/>
              </a:ln>
              <a:solidFill>
                <a:schemeClr val="bg1"/>
              </a:solidFill>
              <a:effectLst/>
              <a:uLnTx/>
              <a:uFillTx/>
              <a:latin typeface="+mj-lt"/>
              <a:ea typeface="Arial"/>
              <a:cs typeface="Arial" panose="020B0604020202020204" pitchFamily="34" charset="0"/>
              <a:sym typeface="Arial"/>
            </a:endParaRPr>
          </a:p>
        </p:txBody>
      </p:sp>
      <p:sp>
        <p:nvSpPr>
          <p:cNvPr id="24" name="Google Shape;599;p2">
            <a:extLst>
              <a:ext uri="{FF2B5EF4-FFF2-40B4-BE49-F238E27FC236}">
                <a16:creationId xmlns:a16="http://schemas.microsoft.com/office/drawing/2014/main" id="{4AE4D297-6637-3C68-C957-43FE3BF22E6A}"/>
              </a:ext>
            </a:extLst>
          </p:cNvPr>
          <p:cNvSpPr/>
          <p:nvPr/>
        </p:nvSpPr>
        <p:spPr>
          <a:xfrm>
            <a:off x="9237135" y="929240"/>
            <a:ext cx="2651760" cy="274320"/>
          </a:xfrm>
          <a:prstGeom prst="rect">
            <a:avLst/>
          </a:prstGeom>
          <a:solidFill>
            <a:srgbClr val="482C76"/>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67" b="0" i="0" u="none" strike="noStrike" kern="1200" cap="none" spc="0" normalizeH="0" baseline="0" noProof="0">
                <a:ln>
                  <a:noFill/>
                </a:ln>
                <a:solidFill>
                  <a:schemeClr val="bg1"/>
                </a:solidFill>
                <a:effectLst/>
                <a:uLnTx/>
                <a:uFillTx/>
                <a:latin typeface="+mj-lt"/>
                <a:ea typeface="Arial"/>
                <a:cs typeface="Arial" panose="020B0604020202020204" pitchFamily="34" charset="0"/>
                <a:sym typeface="Arial"/>
              </a:rPr>
              <a:t>4. DECISIÓN</a:t>
            </a:r>
            <a:endParaRPr kumimoji="0" lang="en-US" sz="800" b="0" i="0" u="none" strike="noStrike" kern="1200" cap="none" spc="0" normalizeH="0" baseline="0" noProof="0">
              <a:ln>
                <a:noFill/>
              </a:ln>
              <a:solidFill>
                <a:schemeClr val="bg1"/>
              </a:solidFill>
              <a:effectLst/>
              <a:uLnTx/>
              <a:uFillTx/>
              <a:latin typeface="+mj-lt"/>
              <a:ea typeface="Arial"/>
              <a:cs typeface="Arial" panose="020B0604020202020204" pitchFamily="34" charset="0"/>
              <a:sym typeface="Arial"/>
            </a:endParaRPr>
          </a:p>
        </p:txBody>
      </p:sp>
      <p:sp>
        <p:nvSpPr>
          <p:cNvPr id="13" name="Google Shape;597;p2">
            <a:extLst>
              <a:ext uri="{FF2B5EF4-FFF2-40B4-BE49-F238E27FC236}">
                <a16:creationId xmlns:a16="http://schemas.microsoft.com/office/drawing/2014/main" id="{7F027ABF-AA4D-7B22-FE00-BBCAE617ACF2}"/>
              </a:ext>
            </a:extLst>
          </p:cNvPr>
          <p:cNvSpPr txBox="1"/>
          <p:nvPr/>
        </p:nvSpPr>
        <p:spPr>
          <a:xfrm>
            <a:off x="584200" y="1212062"/>
            <a:ext cx="2651760" cy="56425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1100"/>
              </a:lnSpc>
              <a:spcBef>
                <a:spcPts val="0"/>
              </a:spcBef>
              <a:spcAft>
                <a:spcPts val="0"/>
              </a:spcAft>
              <a:buClr>
                <a:srgbClr val="282828"/>
              </a:buClr>
              <a:buSzPts val="800"/>
              <a:buFontTx/>
              <a:buNone/>
              <a:tabLst/>
              <a:defRPr/>
            </a:pPr>
            <a:r>
              <a:rPr kumimoji="0" lang="es-EC"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Los anuncios en redes sociales te permitirán llegar a audiencias objetivo más amplias. </a:t>
            </a: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Los correos electrónicos promocionales se envían</a:t>
            </a:r>
            <a:r>
              <a:rPr kumimoji="0" lang="es-EC"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 a la lista de contactos</a:t>
            </a: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 existentes. </a:t>
            </a:r>
          </a:p>
        </p:txBody>
      </p:sp>
      <p:sp>
        <p:nvSpPr>
          <p:cNvPr id="133" name="Google Shape;593;p2">
            <a:extLst>
              <a:ext uri="{FF2B5EF4-FFF2-40B4-BE49-F238E27FC236}">
                <a16:creationId xmlns:a16="http://schemas.microsoft.com/office/drawing/2014/main" id="{D041F995-055D-047B-4F7A-737694D6B86D}"/>
              </a:ext>
            </a:extLst>
          </p:cNvPr>
          <p:cNvSpPr txBox="1"/>
          <p:nvPr/>
        </p:nvSpPr>
        <p:spPr>
          <a:xfrm>
            <a:off x="3455325" y="1212062"/>
            <a:ext cx="2358914" cy="1220807"/>
          </a:xfrm>
          <a:prstGeom prst="rect">
            <a:avLst/>
          </a:prstGeom>
          <a:noFill/>
          <a:ln>
            <a:noFill/>
          </a:ln>
        </p:spPr>
        <p:txBody>
          <a:bodyPr spcFirstLastPara="1" wrap="square" lIns="0" tIns="45700" rIns="0" bIns="45700" anchor="t" anchorCtr="0">
            <a:spAutoFit/>
          </a:bodyPr>
          <a:lstStyle>
            <a:defPPr>
              <a:defRPr lang="en-US"/>
            </a:defPPr>
            <a:lvl1pPr>
              <a:buClr>
                <a:srgbClr val="282828"/>
              </a:buClr>
              <a:buSzPts val="800"/>
              <a:defRPr sz="1000">
                <a:solidFill>
                  <a:srgbClr val="00000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1100"/>
              </a:lnSpc>
              <a:spcBef>
                <a:spcPts val="0"/>
              </a:spcBef>
              <a:spcAft>
                <a:spcPts val="0"/>
              </a:spcAft>
              <a:buClr>
                <a:srgbClr val="282828"/>
              </a:buClr>
              <a:buSzPts val="800"/>
              <a:buFontTx/>
              <a:buNone/>
              <a:tabLst/>
              <a:defRPr/>
            </a:pPr>
            <a:r>
              <a:rPr kumimoji="0" lang="es-EC" sz="950" b="0" i="0" u="none" strike="noStrike" kern="1200" cap="none" spc="0" normalizeH="0" baseline="0" noProof="0" dirty="0">
                <a:ln>
                  <a:noFill/>
                </a:ln>
                <a:solidFill>
                  <a:srgbClr val="000000"/>
                </a:solidFill>
                <a:effectLst/>
                <a:uLnTx/>
                <a:uFillTx/>
                <a:latin typeface="Segoe UI"/>
                <a:ea typeface="+mn-ea"/>
                <a:cs typeface="Arial"/>
                <a:sym typeface="Arial"/>
              </a:rPr>
              <a:t>Incluye en tu email </a:t>
            </a:r>
            <a:r>
              <a:rPr kumimoji="0" lang="es-xl" sz="950" b="0" i="0" u="none" strike="noStrike" kern="1200" cap="none" spc="0" normalizeH="0" baseline="0" noProof="0" dirty="0">
                <a:ln>
                  <a:noFill/>
                </a:ln>
                <a:solidFill>
                  <a:srgbClr val="000000"/>
                </a:solidFill>
                <a:effectLst/>
                <a:uLnTx/>
                <a:uFillTx/>
                <a:latin typeface="Segoe UI"/>
                <a:ea typeface="+mn-ea"/>
                <a:cs typeface="Arial"/>
                <a:sym typeface="Arial"/>
              </a:rPr>
              <a:t>el informe de</a:t>
            </a:r>
            <a:r>
              <a:rPr kumimoji="0" lang="es-EC" sz="950" b="0" i="0" u="none" strike="noStrike" kern="1200" cap="none" spc="0" normalizeH="0" baseline="0" noProof="0" dirty="0">
                <a:ln>
                  <a:noFill/>
                </a:ln>
                <a:solidFill>
                  <a:srgbClr val="000000"/>
                </a:solidFill>
                <a:effectLst/>
                <a:uLnTx/>
                <a:uFillTx/>
                <a:latin typeface="Segoe UI"/>
                <a:ea typeface="+mn-ea"/>
                <a:cs typeface="Arial"/>
                <a:sym typeface="Arial"/>
              </a:rPr>
              <a:t>l índice de trabajo. En los anuncios de redes sociales invita a descargar infografías, permitirá a tu audiencia conocer cómo Copilot para Microsoft 365. Los que descarguen entrarán al siguiente nivel donde se le enviará información más detallada para su consideración.</a:t>
            </a:r>
            <a:endParaRPr kumimoji="0" lang="es-xl" sz="950" b="0" i="0" u="none" strike="noStrike" kern="1200" cap="none" spc="0" normalizeH="0" baseline="0" noProof="0" dirty="0">
              <a:ln>
                <a:noFill/>
              </a:ln>
              <a:solidFill>
                <a:srgbClr val="000000"/>
              </a:solidFill>
              <a:effectLst/>
              <a:uLnTx/>
              <a:uFillTx/>
              <a:latin typeface="Segoe UI"/>
              <a:ea typeface="+mn-ea"/>
              <a:cs typeface="Arial"/>
              <a:sym typeface="Arial"/>
            </a:endParaRPr>
          </a:p>
        </p:txBody>
      </p:sp>
      <p:sp>
        <p:nvSpPr>
          <p:cNvPr id="171" name="Google Shape;592;p2">
            <a:extLst>
              <a:ext uri="{FF2B5EF4-FFF2-40B4-BE49-F238E27FC236}">
                <a16:creationId xmlns:a16="http://schemas.microsoft.com/office/drawing/2014/main" id="{A225E1F1-AC6F-F4DE-1EE8-648981285C14}"/>
              </a:ext>
            </a:extLst>
          </p:cNvPr>
          <p:cNvSpPr txBox="1"/>
          <p:nvPr/>
        </p:nvSpPr>
        <p:spPr>
          <a:xfrm>
            <a:off x="9232054" y="1161262"/>
            <a:ext cx="2712528" cy="733494"/>
          </a:xfrm>
          <a:prstGeom prst="rect">
            <a:avLst/>
          </a:prstGeom>
          <a:noFill/>
          <a:ln>
            <a:noFill/>
          </a:ln>
        </p:spPr>
        <p:txBody>
          <a:bodyPr spcFirstLastPara="1" wrap="square" lIns="0" tIns="45700" rIns="0" bIns="45700" anchor="t" anchorCtr="0">
            <a:spAutoFit/>
          </a:bodyPr>
          <a:lstStyle/>
          <a:p>
            <a:pPr marL="0" marR="0" lvl="0" indent="0" algn="l" defTabSz="914400" rtl="0" eaLnBrk="1" fontAlgn="auto" latinLnBrk="0" hangingPunct="1">
              <a:lnSpc>
                <a:spcPts val="1000"/>
              </a:lnSpc>
              <a:spcBef>
                <a:spcPts val="0"/>
              </a:spcBef>
              <a:spcAft>
                <a:spcPts val="0"/>
              </a:spcAft>
              <a:buClr>
                <a:srgbClr val="282828"/>
              </a:buClr>
              <a:buSzPts val="800"/>
              <a:buFontTx/>
              <a:buNone/>
              <a:tabLst/>
              <a:defRPr/>
            </a:pP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Los clientes potenciales </a:t>
            </a:r>
            <a:r>
              <a:rPr lang="es-EC" sz="950" dirty="0">
                <a:solidFill>
                  <a:srgbClr val="000000"/>
                </a:solidFill>
                <a:latin typeface="Segoe UI"/>
                <a:cs typeface="Arial" panose="020B0604020202020204" pitchFamily="34" charset="0"/>
                <a:sym typeface="Arial"/>
              </a:rPr>
              <a:t>usualmente </a:t>
            </a: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participarán </a:t>
            </a:r>
            <a:r>
              <a:rPr kumimoji="0" lang="es-EC"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del</a:t>
            </a: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 taller de Copilot para Microsoft 365</a:t>
            </a:r>
            <a:r>
              <a:rPr lang="es-EC" sz="950" dirty="0">
                <a:solidFill>
                  <a:srgbClr val="000000"/>
                </a:solidFill>
                <a:latin typeface="Segoe UI"/>
                <a:cs typeface="Arial" panose="020B0604020202020204" pitchFamily="34" charset="0"/>
                <a:sym typeface="Arial"/>
              </a:rPr>
              <a:t> donde podrás </a:t>
            </a: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identificar casos de uso que faciliten </a:t>
            </a:r>
            <a:br>
              <a:rPr kumimoji="0" lang="en-US"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br>
            <a:r>
              <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rPr>
              <a:t>la creación de un plan de implementación</a:t>
            </a:r>
            <a:r>
              <a:rPr lang="es-EC" sz="950" dirty="0">
                <a:solidFill>
                  <a:srgbClr val="000000"/>
                </a:solidFill>
                <a:latin typeface="Segoe UI"/>
                <a:cs typeface="Arial" panose="020B0604020202020204" pitchFamily="34" charset="0"/>
                <a:sym typeface="Arial"/>
              </a:rPr>
              <a:t>.</a:t>
            </a:r>
          </a:p>
          <a:p>
            <a:pPr marL="0" marR="0" lvl="0" indent="0" algn="l" defTabSz="914400" rtl="0" eaLnBrk="1" fontAlgn="auto" latinLnBrk="0" hangingPunct="1">
              <a:lnSpc>
                <a:spcPts val="1000"/>
              </a:lnSpc>
              <a:spcBef>
                <a:spcPts val="0"/>
              </a:spcBef>
              <a:spcAft>
                <a:spcPts val="0"/>
              </a:spcAft>
              <a:buClr>
                <a:srgbClr val="282828"/>
              </a:buClr>
              <a:buSzPts val="800"/>
              <a:buFontTx/>
              <a:buNone/>
              <a:tabLst/>
              <a:defRPr/>
            </a:pPr>
            <a:r>
              <a:rPr lang="es-EC" sz="950" dirty="0">
                <a:solidFill>
                  <a:srgbClr val="000000"/>
                </a:solidFill>
                <a:latin typeface="Segoe UI"/>
                <a:cs typeface="Arial" panose="020B0604020202020204" pitchFamily="34" charset="0"/>
                <a:sym typeface="Arial"/>
              </a:rPr>
              <a:t>Utiliza los recursos de ventas:</a:t>
            </a:r>
            <a:endParaRPr kumimoji="0" lang="es-xl" sz="950" b="0" i="0" u="none" strike="noStrike" kern="1200" cap="none" spc="0" normalizeH="0" baseline="0" noProof="0" dirty="0">
              <a:ln>
                <a:noFill/>
              </a:ln>
              <a:solidFill>
                <a:srgbClr val="000000"/>
              </a:solidFill>
              <a:effectLst/>
              <a:uLnTx/>
              <a:uFillTx/>
              <a:latin typeface="Segoe UI"/>
              <a:ea typeface="+mn-ea"/>
              <a:cs typeface="Arial" panose="020B0604020202020204" pitchFamily="34" charset="0"/>
              <a:sym typeface="Arial"/>
            </a:endParaRPr>
          </a:p>
        </p:txBody>
      </p:sp>
      <p:cxnSp>
        <p:nvCxnSpPr>
          <p:cNvPr id="25" name="Google Shape;604;p2">
            <a:extLst>
              <a:ext uri="{FF2B5EF4-FFF2-40B4-BE49-F238E27FC236}">
                <a16:creationId xmlns:a16="http://schemas.microsoft.com/office/drawing/2014/main" id="{2407771D-396E-7817-7321-CA2C918B56F0}"/>
              </a:ext>
            </a:extLst>
          </p:cNvPr>
          <p:cNvCxnSpPr>
            <a:cxnSpLocks/>
          </p:cNvCxnSpPr>
          <p:nvPr/>
        </p:nvCxnSpPr>
        <p:spPr>
          <a:xfrm>
            <a:off x="1733639" y="3034312"/>
            <a:ext cx="1067512" cy="1"/>
          </a:xfrm>
          <a:prstGeom prst="straightConnector1">
            <a:avLst/>
          </a:prstGeom>
          <a:noFill/>
          <a:ln w="9525" cap="flat" cmpd="sng">
            <a:solidFill>
              <a:schemeClr val="accent1">
                <a:lumMod val="60000"/>
                <a:lumOff val="40000"/>
              </a:schemeClr>
            </a:solidFill>
            <a:prstDash val="solid"/>
            <a:miter lim="800000"/>
            <a:headEnd type="none" w="sm" len="sm"/>
            <a:tailEnd type="triangle" w="med" len="med"/>
          </a:ln>
        </p:spPr>
      </p:cxnSp>
      <p:sp>
        <p:nvSpPr>
          <p:cNvPr id="26" name="Google Shape;597;p2">
            <a:extLst>
              <a:ext uri="{FF2B5EF4-FFF2-40B4-BE49-F238E27FC236}">
                <a16:creationId xmlns:a16="http://schemas.microsoft.com/office/drawing/2014/main" id="{1B58C9C1-8DCE-BD6D-AAFB-69EB305B3C90}"/>
              </a:ext>
            </a:extLst>
          </p:cNvPr>
          <p:cNvSpPr txBox="1"/>
          <p:nvPr/>
        </p:nvSpPr>
        <p:spPr>
          <a:xfrm>
            <a:off x="1777637" y="2286181"/>
            <a:ext cx="1096250" cy="71814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ts val="800"/>
              </a:lnSpc>
              <a:spcBef>
                <a:spcPts val="0"/>
              </a:spcBef>
              <a:spcAft>
                <a:spcPts val="0"/>
              </a:spcAft>
              <a:buClr>
                <a:srgbClr val="282828"/>
              </a:buClr>
              <a:buSzPts val="800"/>
              <a:buFontTx/>
              <a:buNone/>
              <a:tabLst/>
              <a:defRPr/>
            </a:pPr>
            <a:r>
              <a:rPr lang="en-US" sz="700" i="1" dirty="0">
                <a:solidFill>
                  <a:srgbClr val="000000"/>
                </a:solidFill>
                <a:cs typeface="Arial" panose="020B0604020202020204" pitchFamily="34" charset="0"/>
                <a:sym typeface="Arial"/>
              </a:rPr>
              <a:t>Email</a:t>
            </a:r>
            <a:r>
              <a:rPr lang="es-EC" sz="700" i="1" dirty="0">
                <a:solidFill>
                  <a:srgbClr val="000000"/>
                </a:solidFill>
                <a:cs typeface="Arial" panose="020B0604020202020204" pitchFamily="34" charset="0"/>
                <a:sym typeface="Arial"/>
              </a:rPr>
              <a:t>- </a:t>
            </a:r>
            <a:r>
              <a:rPr lang="es-ES" sz="700" i="1" dirty="0">
                <a:solidFill>
                  <a:srgbClr val="000000"/>
                </a:solidFill>
                <a:cs typeface="Arial" panose="020B0604020202020204" pitchFamily="34" charset="0"/>
                <a:sym typeface="Arial"/>
              </a:rPr>
              <a:t>Es momento de transformar tu manera de trabajar con </a:t>
            </a:r>
            <a:r>
              <a:rPr lang="es-ES" sz="700" i="1" dirty="0" err="1">
                <a:solidFill>
                  <a:srgbClr val="000000"/>
                </a:solidFill>
                <a:cs typeface="Arial" panose="020B0604020202020204" pitchFamily="34" charset="0"/>
                <a:sym typeface="Arial"/>
              </a:rPr>
              <a:t>Copilot</a:t>
            </a:r>
            <a:r>
              <a:rPr lang="es-ES" sz="700" i="1" dirty="0">
                <a:solidFill>
                  <a:srgbClr val="000000"/>
                </a:solidFill>
                <a:cs typeface="Arial" panose="020B0604020202020204" pitchFamily="34" charset="0"/>
                <a:sym typeface="Arial"/>
              </a:rPr>
              <a:t> para Microsoft 365</a:t>
            </a:r>
            <a:endParaRPr lang="es-EC" sz="700" i="1" dirty="0">
              <a:solidFill>
                <a:srgbClr val="000000"/>
              </a:solidFill>
              <a:cs typeface="Arial" panose="020B0604020202020204" pitchFamily="34" charset="0"/>
              <a:sym typeface="Arial"/>
            </a:endParaRPr>
          </a:p>
          <a:p>
            <a:pPr marL="0" marR="0" lvl="0" indent="0" algn="l" defTabSz="914400" rtl="0" eaLnBrk="1" fontAlgn="auto" latinLnBrk="0" hangingPunct="1">
              <a:lnSpc>
                <a:spcPts val="800"/>
              </a:lnSpc>
              <a:spcBef>
                <a:spcPts val="0"/>
              </a:spcBef>
              <a:spcAft>
                <a:spcPts val="0"/>
              </a:spcAft>
              <a:buClr>
                <a:srgbClr val="282828"/>
              </a:buClr>
              <a:buSzPts val="800"/>
              <a:buFontTx/>
              <a:buNone/>
              <a:tabLst/>
              <a:defRPr/>
            </a:pPr>
            <a:r>
              <a:rPr lang="es-xl" sz="700" dirty="0">
                <a:solidFill>
                  <a:srgbClr val="000000"/>
                </a:solidFill>
                <a:cs typeface="Arial" panose="020B0604020202020204" pitchFamily="34" charset="0"/>
                <a:sym typeface="Arial"/>
              </a:rPr>
              <a:t>Enví</a:t>
            </a:r>
            <a:r>
              <a:rPr lang="es-EC" sz="700" dirty="0">
                <a:solidFill>
                  <a:srgbClr val="000000"/>
                </a:solidFill>
                <a:cs typeface="Arial" panose="020B0604020202020204" pitchFamily="34" charset="0"/>
                <a:sym typeface="Arial"/>
              </a:rPr>
              <a:t>a</a:t>
            </a:r>
            <a:r>
              <a:rPr lang="es-xl" sz="700" dirty="0">
                <a:solidFill>
                  <a:srgbClr val="000000"/>
                </a:solidFill>
                <a:cs typeface="Arial" panose="020B0604020202020204" pitchFamily="34" charset="0"/>
                <a:sym typeface="Arial"/>
              </a:rPr>
              <a:t> </a:t>
            </a:r>
            <a:r>
              <a:rPr lang="es-EC" sz="700" dirty="0">
                <a:solidFill>
                  <a:srgbClr val="000000"/>
                </a:solidFill>
                <a:cs typeface="Arial" panose="020B0604020202020204" pitchFamily="34" charset="0"/>
                <a:sym typeface="Arial"/>
              </a:rPr>
              <a:t>el correo electrónico a tus </a:t>
            </a:r>
            <a:r>
              <a:rPr kumimoji="0" lang="es-xl" sz="700" b="0" i="0" u="none" strike="noStrike" kern="1200" cap="none" spc="0" normalizeH="0" baseline="0" noProof="0" dirty="0">
                <a:ln>
                  <a:noFill/>
                </a:ln>
                <a:solidFill>
                  <a:srgbClr val="000000"/>
                </a:solidFill>
                <a:effectLst/>
                <a:uLnTx/>
                <a:uFillTx/>
                <a:cs typeface="Arial" panose="020B0604020202020204" pitchFamily="34" charset="0"/>
                <a:sym typeface="Arial"/>
              </a:rPr>
              <a:t>contactos existentes</a:t>
            </a:r>
            <a:r>
              <a:rPr kumimoji="0" lang="es-EC" sz="700" b="0" i="0" u="none" strike="noStrike" kern="1200" cap="none" spc="0" normalizeH="0" baseline="0" noProof="0" dirty="0">
                <a:ln>
                  <a:noFill/>
                </a:ln>
                <a:solidFill>
                  <a:srgbClr val="000000"/>
                </a:solidFill>
                <a:effectLst/>
                <a:uLnTx/>
                <a:uFillTx/>
                <a:cs typeface="Arial" panose="020B0604020202020204" pitchFamily="34" charset="0"/>
                <a:sym typeface="Arial"/>
              </a:rPr>
              <a:t> o clientes con Microsoft 365</a:t>
            </a:r>
            <a:endParaRPr kumimoji="0" lang="es-xl" sz="700" b="0" i="0" u="none" strike="noStrike" kern="1200" cap="none" spc="0" normalizeH="0" baseline="0" noProof="0" dirty="0">
              <a:ln>
                <a:noFill/>
              </a:ln>
              <a:solidFill>
                <a:srgbClr val="000000"/>
              </a:solidFill>
              <a:effectLst/>
              <a:uLnTx/>
              <a:uFillTx/>
              <a:cs typeface="Arial" panose="020B0604020202020204" pitchFamily="34" charset="0"/>
              <a:sym typeface="Arial"/>
            </a:endParaRPr>
          </a:p>
        </p:txBody>
      </p:sp>
      <p:grpSp>
        <p:nvGrpSpPr>
          <p:cNvPr id="27" name="Group 26">
            <a:extLst>
              <a:ext uri="{FF2B5EF4-FFF2-40B4-BE49-F238E27FC236}">
                <a16:creationId xmlns:a16="http://schemas.microsoft.com/office/drawing/2014/main" id="{83BEF20B-CF24-CD03-5FBB-3F8EA102D7D1}"/>
              </a:ext>
            </a:extLst>
          </p:cNvPr>
          <p:cNvGrpSpPr/>
          <p:nvPr/>
        </p:nvGrpSpPr>
        <p:grpSpPr>
          <a:xfrm>
            <a:off x="515195" y="2908721"/>
            <a:ext cx="1138191" cy="338807"/>
            <a:chOff x="603854" y="3186549"/>
            <a:chExt cx="1443566" cy="235274"/>
          </a:xfrm>
        </p:grpSpPr>
        <p:sp>
          <p:nvSpPr>
            <p:cNvPr id="28" name="Rectangle 27">
              <a:extLst>
                <a:ext uri="{FF2B5EF4-FFF2-40B4-BE49-F238E27FC236}">
                  <a16:creationId xmlns:a16="http://schemas.microsoft.com/office/drawing/2014/main" id="{854BC4ED-26F5-377F-C333-0841886DAA92}"/>
                </a:ext>
              </a:extLst>
            </p:cNvPr>
            <p:cNvSpPr/>
            <p:nvPr/>
          </p:nvSpPr>
          <p:spPr bwMode="auto">
            <a:xfrm>
              <a:off x="631778" y="3186549"/>
              <a:ext cx="1394107" cy="235274"/>
            </a:xfrm>
            <a:prstGeom prst="rect">
              <a:avLst/>
            </a:prstGeom>
            <a:solidFill>
              <a:schemeClr val="accent1">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TextBox 28">
              <a:extLst>
                <a:ext uri="{FF2B5EF4-FFF2-40B4-BE49-F238E27FC236}">
                  <a16:creationId xmlns:a16="http://schemas.microsoft.com/office/drawing/2014/main" id="{E5643DD7-B510-7294-B7C8-995DAFFCFCF8}"/>
                </a:ext>
              </a:extLst>
            </p:cNvPr>
            <p:cNvSpPr txBox="1"/>
            <p:nvPr/>
          </p:nvSpPr>
          <p:spPr>
            <a:xfrm>
              <a:off x="603854" y="3244504"/>
              <a:ext cx="1443566" cy="125252"/>
            </a:xfrm>
            <a:prstGeom prst="rect">
              <a:avLst/>
            </a:prstGeom>
            <a:noFill/>
          </p:spPr>
          <p:txBody>
            <a:bodyPr wrap="square" lIns="0" tIns="0" rIns="0" bIns="0" rtlCol="0" anchor="ctr">
              <a:spAutoFit/>
            </a:bodyPr>
            <a:lstStyle/>
            <a:p>
              <a:pPr algn="ctr">
                <a:lnSpc>
                  <a:spcPts val="700"/>
                </a:lnSpc>
              </a:pPr>
              <a:r>
                <a:rPr lang="es-xl" sz="800" dirty="0">
                  <a:latin typeface="+mj-lt"/>
                </a:rPr>
                <a:t>Correo electrónico promocional</a:t>
              </a:r>
              <a:r>
                <a:rPr lang="es-EC" sz="800" dirty="0">
                  <a:latin typeface="+mj-lt"/>
                </a:rPr>
                <a:t> </a:t>
              </a:r>
              <a:r>
                <a:rPr lang="es-EC" sz="800" dirty="0" err="1">
                  <a:latin typeface="+mj-lt"/>
                </a:rPr>
                <a:t>N.°</a:t>
              </a:r>
              <a:r>
                <a:rPr lang="es-EC" sz="800" dirty="0">
                  <a:latin typeface="+mj-lt"/>
                </a:rPr>
                <a:t> 1</a:t>
              </a:r>
              <a:endParaRPr lang="es-xl" sz="800" dirty="0">
                <a:latin typeface="+mj-lt"/>
              </a:endParaRPr>
            </a:p>
          </p:txBody>
        </p:sp>
      </p:grpSp>
      <p:grpSp>
        <p:nvGrpSpPr>
          <p:cNvPr id="31" name="Group 30">
            <a:extLst>
              <a:ext uri="{FF2B5EF4-FFF2-40B4-BE49-F238E27FC236}">
                <a16:creationId xmlns:a16="http://schemas.microsoft.com/office/drawing/2014/main" id="{41BDB8E1-EEDE-44CB-521B-E1CB35A5623F}"/>
              </a:ext>
            </a:extLst>
          </p:cNvPr>
          <p:cNvGrpSpPr/>
          <p:nvPr/>
        </p:nvGrpSpPr>
        <p:grpSpPr>
          <a:xfrm>
            <a:off x="537723" y="5071783"/>
            <a:ext cx="1067510" cy="357202"/>
            <a:chOff x="651182" y="2845472"/>
            <a:chExt cx="1361373" cy="235274"/>
          </a:xfrm>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60AA942A-9453-7C19-A430-7233E8D5CB0B}"/>
                </a:ext>
              </a:extLst>
            </p:cNvPr>
            <p:cNvSpPr/>
            <p:nvPr/>
          </p:nvSpPr>
          <p:spPr bwMode="auto">
            <a:xfrm>
              <a:off x="651182" y="2845472"/>
              <a:ext cx="1361373" cy="235274"/>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3" name="TextBox 32">
              <a:extLst>
                <a:ext uri="{FF2B5EF4-FFF2-40B4-BE49-F238E27FC236}">
                  <a16:creationId xmlns:a16="http://schemas.microsoft.com/office/drawing/2014/main" id="{F6E62A2F-E088-08F2-C9D0-D76B54D4B962}"/>
                </a:ext>
              </a:extLst>
            </p:cNvPr>
            <p:cNvSpPr txBox="1"/>
            <p:nvPr/>
          </p:nvSpPr>
          <p:spPr>
            <a:xfrm>
              <a:off x="744822" y="2865409"/>
              <a:ext cx="1146735" cy="202720"/>
            </a:xfrm>
            <a:prstGeom prst="rect">
              <a:avLst/>
            </a:prstGeom>
            <a:noFill/>
          </p:spPr>
          <p:txBody>
            <a:bodyPr wrap="square" lIns="0" tIns="0" rIns="0" bIns="0" rtlCol="0">
              <a:spAutoFit/>
            </a:bodyPr>
            <a:lstStyle/>
            <a:p>
              <a:pPr algn="ctr">
                <a:lnSpc>
                  <a:spcPts val="800"/>
                </a:lnSpc>
              </a:pPr>
              <a:r>
                <a:rPr lang="es-xl" sz="800" dirty="0">
                  <a:latin typeface="+mj-lt"/>
                </a:rPr>
                <a:t>Anuncio</a:t>
              </a:r>
              <a:r>
                <a:rPr lang="es-EC" sz="800" dirty="0">
                  <a:latin typeface="+mj-lt"/>
                </a:rPr>
                <a:t># 2</a:t>
              </a:r>
              <a:r>
                <a:rPr lang="es-xl" sz="800" dirty="0">
                  <a:latin typeface="+mj-lt"/>
                </a:rPr>
                <a:t> pagado/orgánico en redes sociales</a:t>
              </a:r>
            </a:p>
          </p:txBody>
        </p:sp>
      </p:grpSp>
      <p:sp>
        <p:nvSpPr>
          <p:cNvPr id="34" name="Google Shape;597;p2">
            <a:extLst>
              <a:ext uri="{FF2B5EF4-FFF2-40B4-BE49-F238E27FC236}">
                <a16:creationId xmlns:a16="http://schemas.microsoft.com/office/drawing/2014/main" id="{66D7FB68-4B77-4827-9EA0-AD0B46FD1D87}"/>
              </a:ext>
            </a:extLst>
          </p:cNvPr>
          <p:cNvSpPr txBox="1"/>
          <p:nvPr/>
        </p:nvSpPr>
        <p:spPr>
          <a:xfrm>
            <a:off x="1773790" y="3367077"/>
            <a:ext cx="1112798" cy="87254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282828"/>
              </a:buClr>
              <a:buSzPts val="800"/>
              <a:buFont typeface="Arial"/>
              <a:buNone/>
              <a:tabLst/>
              <a:defRPr/>
            </a:pPr>
            <a:r>
              <a:rPr lang="es-EC" sz="700" dirty="0">
                <a:solidFill>
                  <a:srgbClr val="000000"/>
                </a:solidFill>
                <a:cs typeface="Arial" panose="020B0604020202020204" pitchFamily="34" charset="0"/>
                <a:sym typeface="Arial"/>
              </a:rPr>
              <a:t>Genera nuevos interesados e invita a descargar la infografía. Puedes realizar un anuncio pagado en redes sociales para llegar </a:t>
            </a:r>
            <a:r>
              <a:rPr kumimoji="0" lang="es-EC" sz="700" b="0" i="0" u="none" strike="noStrike" kern="1200" cap="none" spc="0" normalizeH="0" baseline="0" noProof="0" dirty="0">
                <a:ln>
                  <a:noFill/>
                </a:ln>
                <a:solidFill>
                  <a:srgbClr val="000000"/>
                </a:solidFill>
                <a:effectLst/>
                <a:uLnTx/>
                <a:uFillTx/>
                <a:cs typeface="Arial" panose="020B0604020202020204" pitchFamily="34" charset="0"/>
                <a:sym typeface="Arial"/>
              </a:rPr>
              <a:t>a una audiencia más amplia</a:t>
            </a:r>
            <a:r>
              <a:rPr kumimoji="0" lang="es-xl" sz="700" b="0" i="0" u="none" strike="noStrike" kern="1200" cap="none" spc="0" normalizeH="0" baseline="0" noProof="0" dirty="0">
                <a:ln>
                  <a:noFill/>
                </a:ln>
                <a:solidFill>
                  <a:srgbClr val="000000"/>
                </a:solidFill>
                <a:effectLst/>
                <a:uLnTx/>
                <a:uFillTx/>
                <a:cs typeface="Arial" panose="020B0604020202020204" pitchFamily="34" charset="0"/>
                <a:sym typeface="Arial"/>
              </a:rPr>
              <a:t>.</a:t>
            </a:r>
            <a:r>
              <a:rPr kumimoji="0" lang="es-EC" sz="700" b="0" i="0" u="none" strike="noStrike" kern="1200" cap="none" spc="0" normalizeH="0" baseline="0" noProof="0" dirty="0">
                <a:ln>
                  <a:noFill/>
                </a:ln>
                <a:solidFill>
                  <a:srgbClr val="000000"/>
                </a:solidFill>
                <a:effectLst/>
                <a:uLnTx/>
                <a:uFillTx/>
                <a:cs typeface="Arial" panose="020B0604020202020204" pitchFamily="34" charset="0"/>
                <a:sym typeface="Arial"/>
              </a:rPr>
              <a:t> Tienes 2 opciones de infografías. </a:t>
            </a:r>
            <a:r>
              <a:rPr lang="es-EC" sz="700" dirty="0">
                <a:solidFill>
                  <a:srgbClr val="000000"/>
                </a:solidFill>
                <a:cs typeface="Arial" panose="020B0604020202020204" pitchFamily="34" charset="0"/>
                <a:sym typeface="Arial"/>
              </a:rPr>
              <a:t>(Recopila nuevos datos de contacto)</a:t>
            </a:r>
            <a:endParaRPr kumimoji="0" lang="es-xl" sz="700" b="0" i="0" u="none" strike="noStrike" kern="1200" cap="none" spc="0" normalizeH="0" baseline="0" noProof="0" dirty="0">
              <a:ln>
                <a:noFill/>
              </a:ln>
              <a:solidFill>
                <a:srgbClr val="000000"/>
              </a:solidFill>
              <a:effectLst/>
              <a:uLnTx/>
              <a:uFillTx/>
              <a:cs typeface="Arial" panose="020B0604020202020204" pitchFamily="34" charset="0"/>
              <a:sym typeface="Arial"/>
            </a:endParaRPr>
          </a:p>
        </p:txBody>
      </p:sp>
      <p:cxnSp>
        <p:nvCxnSpPr>
          <p:cNvPr id="39" name="Google Shape;604;p2">
            <a:extLst>
              <a:ext uri="{FF2B5EF4-FFF2-40B4-BE49-F238E27FC236}">
                <a16:creationId xmlns:a16="http://schemas.microsoft.com/office/drawing/2014/main" id="{9500F1AF-AA9F-F83C-6D13-2FBD8428617C}"/>
              </a:ext>
            </a:extLst>
          </p:cNvPr>
          <p:cNvCxnSpPr>
            <a:cxnSpLocks/>
          </p:cNvCxnSpPr>
          <p:nvPr/>
        </p:nvCxnSpPr>
        <p:spPr>
          <a:xfrm>
            <a:off x="1732123" y="4355822"/>
            <a:ext cx="1067512" cy="1"/>
          </a:xfrm>
          <a:prstGeom prst="straightConnector1">
            <a:avLst/>
          </a:prstGeom>
          <a:noFill/>
          <a:ln w="9525" cap="flat" cmpd="sng">
            <a:solidFill>
              <a:schemeClr val="accent1">
                <a:lumMod val="60000"/>
                <a:lumOff val="40000"/>
              </a:schemeClr>
            </a:solidFill>
            <a:prstDash val="solid"/>
            <a:miter lim="800000"/>
            <a:headEnd type="none" w="sm" len="sm"/>
            <a:tailEnd type="triangle" w="med" len="med"/>
          </a:ln>
        </p:spPr>
      </p:cxnSp>
      <p:cxnSp>
        <p:nvCxnSpPr>
          <p:cNvPr id="40" name="Google Shape;604;p2">
            <a:extLst>
              <a:ext uri="{FF2B5EF4-FFF2-40B4-BE49-F238E27FC236}">
                <a16:creationId xmlns:a16="http://schemas.microsoft.com/office/drawing/2014/main" id="{F382418B-CE3D-9F04-FA62-8B447DD9EABB}"/>
              </a:ext>
            </a:extLst>
          </p:cNvPr>
          <p:cNvCxnSpPr>
            <a:cxnSpLocks/>
          </p:cNvCxnSpPr>
          <p:nvPr/>
        </p:nvCxnSpPr>
        <p:spPr>
          <a:xfrm>
            <a:off x="1732720" y="5344945"/>
            <a:ext cx="1067512" cy="1"/>
          </a:xfrm>
          <a:prstGeom prst="straightConnector1">
            <a:avLst/>
          </a:prstGeom>
          <a:noFill/>
          <a:ln w="9525" cap="flat" cmpd="sng">
            <a:solidFill>
              <a:schemeClr val="accent1">
                <a:lumMod val="60000"/>
                <a:lumOff val="40000"/>
              </a:schemeClr>
            </a:solidFill>
            <a:prstDash val="solid"/>
            <a:miter lim="800000"/>
            <a:headEnd type="none" w="sm" len="sm"/>
            <a:tailEnd type="triangle" w="med" len="med"/>
          </a:ln>
        </p:spPr>
      </p:cxnSp>
      <p:sp>
        <p:nvSpPr>
          <p:cNvPr id="54" name="Google Shape;606;p2">
            <a:extLst>
              <a:ext uri="{FF2B5EF4-FFF2-40B4-BE49-F238E27FC236}">
                <a16:creationId xmlns:a16="http://schemas.microsoft.com/office/drawing/2014/main" id="{BCF554C9-F114-B31F-FB55-1ED692A2572B}"/>
              </a:ext>
            </a:extLst>
          </p:cNvPr>
          <p:cNvSpPr/>
          <p:nvPr/>
        </p:nvSpPr>
        <p:spPr>
          <a:xfrm rot="5400000">
            <a:off x="1522256" y="3363063"/>
            <a:ext cx="3158351" cy="268587"/>
          </a:xfrm>
          <a:prstGeom prst="triangle">
            <a:avLst>
              <a:gd name="adj" fmla="val 50000"/>
            </a:avLst>
          </a:prstGeom>
          <a:solidFill>
            <a:srgbClr val="EAE4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lang="en-US" sz="1867" b="0" i="0" u="none" strike="noStrike" kern="1200" cap="none" spc="0" normalizeH="0" baseline="0" noProof="0">
              <a:ln>
                <a:noFill/>
              </a:ln>
              <a:solidFill>
                <a:srgbClr val="FFFFFF"/>
              </a:solidFill>
              <a:effectLst/>
              <a:uLnTx/>
              <a:uFillTx/>
              <a:latin typeface="Segoe UI"/>
              <a:ea typeface="Arial"/>
              <a:cs typeface="Arial" panose="020B0604020202020204" pitchFamily="34" charset="0"/>
              <a:sym typeface="Arial"/>
            </a:endParaRPr>
          </a:p>
        </p:txBody>
      </p:sp>
      <p:grpSp>
        <p:nvGrpSpPr>
          <p:cNvPr id="71" name="Group 70" descr="Materiales de adquisición: Página de aterrizaje privada e IDC InfoBrief: Transformando la atención médica: las cuatro piedras angulares de los análisis clínicos.">
            <a:extLst>
              <a:ext uri="{FF2B5EF4-FFF2-40B4-BE49-F238E27FC236}">
                <a16:creationId xmlns:a16="http://schemas.microsoft.com/office/drawing/2014/main" id="{B9195252-A08B-6835-9CF1-242EF17C7721}"/>
              </a:ext>
            </a:extLst>
          </p:cNvPr>
          <p:cNvGrpSpPr/>
          <p:nvPr/>
        </p:nvGrpSpPr>
        <p:grpSpPr>
          <a:xfrm>
            <a:off x="3548701" y="2017050"/>
            <a:ext cx="2446598" cy="2289467"/>
            <a:chOff x="3558884" y="2062307"/>
            <a:chExt cx="2446598" cy="2403336"/>
          </a:xfrm>
        </p:grpSpPr>
        <p:cxnSp>
          <p:nvCxnSpPr>
            <p:cNvPr id="97" name="Google Shape;588;p2">
              <a:extLst>
                <a:ext uri="{FF2B5EF4-FFF2-40B4-BE49-F238E27FC236}">
                  <a16:creationId xmlns:a16="http://schemas.microsoft.com/office/drawing/2014/main" id="{8298D2EA-9E25-7506-0988-56F7A48CCA37}"/>
                </a:ext>
              </a:extLst>
            </p:cNvPr>
            <p:cNvCxnSpPr>
              <a:cxnSpLocks/>
              <a:stCxn id="225" idx="3"/>
              <a:endCxn id="99" idx="1"/>
            </p:cNvCxnSpPr>
            <p:nvPr/>
          </p:nvCxnSpPr>
          <p:spPr>
            <a:xfrm flipV="1">
              <a:off x="5235205" y="2062307"/>
              <a:ext cx="770277" cy="1972459"/>
            </a:xfrm>
            <a:prstGeom prst="bentConnector3">
              <a:avLst>
                <a:gd name="adj1" fmla="val 50000"/>
              </a:avLst>
            </a:prstGeom>
            <a:noFill/>
            <a:ln w="9525" cap="flat" cmpd="sng">
              <a:solidFill>
                <a:schemeClr val="accent2"/>
              </a:solidFill>
              <a:prstDash val="solid"/>
              <a:round/>
              <a:headEnd type="none" w="sm" len="sm"/>
              <a:tailEnd type="triangle" w="med" len="med"/>
            </a:ln>
          </p:spPr>
        </p:cxnSp>
        <p:sp>
          <p:nvSpPr>
            <p:cNvPr id="225" name="Google Shape;601;p2">
              <a:extLst>
                <a:ext uri="{FF2B5EF4-FFF2-40B4-BE49-F238E27FC236}">
                  <a16:creationId xmlns:a16="http://schemas.microsoft.com/office/drawing/2014/main" id="{EB904B7F-36FB-39A3-E7D4-805DF85BBD85}"/>
                </a:ext>
              </a:extLst>
            </p:cNvPr>
            <p:cNvSpPr/>
            <p:nvPr/>
          </p:nvSpPr>
          <p:spPr>
            <a:xfrm>
              <a:off x="3558884" y="3603889"/>
              <a:ext cx="1676321" cy="861754"/>
            </a:xfrm>
            <a:prstGeom prst="rect">
              <a:avLst/>
            </a:prstGeom>
            <a:solidFill>
              <a:schemeClr val="accent1">
                <a:lumMod val="75000"/>
              </a:schemeClr>
            </a:solidFill>
            <a:ln>
              <a:noFill/>
            </a:ln>
            <a:effectLst>
              <a:outerShdw blurRad="50800" dist="38100" dir="5400000" algn="t" rotWithShape="0">
                <a:prstClr val="black">
                  <a:alpha val="40000"/>
                </a:prstClr>
              </a:outerShdw>
            </a:effectLst>
          </p:spPr>
          <p:txBody>
            <a:bodyPr spcFirstLastPara="1" wrap="square" lIns="121900" tIns="60950" rIns="121900" bIns="60950" anchor="ctr" anchorCtr="0">
              <a:spAutoFit/>
            </a:bodyPr>
            <a:lstStyle/>
            <a:p>
              <a:pPr algn="l"/>
              <a:r>
                <a:rPr lang="es-xl" sz="800" b="1" i="0" dirty="0">
                  <a:solidFill>
                    <a:schemeClr val="bg1"/>
                  </a:solidFill>
                  <a:effectLst/>
                  <a:latin typeface="Segoe UI" panose="020B0502040204020203" pitchFamily="34" charset="0"/>
                </a:rPr>
                <a:t>Informe especial del índice </a:t>
              </a:r>
              <a:br>
                <a:rPr lang="en-US" sz="800" b="1" i="0" dirty="0">
                  <a:solidFill>
                    <a:schemeClr val="bg1"/>
                  </a:solidFill>
                  <a:effectLst/>
                  <a:latin typeface="Segoe UI" panose="020B0502040204020203" pitchFamily="34" charset="0"/>
                </a:rPr>
              </a:br>
              <a:r>
                <a:rPr lang="es-xl" sz="800" b="1" i="0" dirty="0">
                  <a:solidFill>
                    <a:schemeClr val="bg1"/>
                  </a:solidFill>
                  <a:effectLst/>
                  <a:latin typeface="Segoe UI" panose="020B0502040204020203" pitchFamily="34" charset="0"/>
                </a:rPr>
                <a:t>de tendencias laborales: </a:t>
              </a:r>
              <a:r>
                <a:rPr lang="es-xl" sz="800" b="0" i="0" dirty="0">
                  <a:solidFill>
                    <a:schemeClr val="bg1"/>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¿Qué pueden enseñarnos los primeros usuarios de Copilot sobre </a:t>
              </a:r>
              <a:br>
                <a:rPr lang="en-US" sz="800" b="0" i="0" dirty="0">
                  <a:solidFill>
                    <a:schemeClr val="bg1"/>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br>
              <a:r>
                <a:rPr lang="es-xl" sz="800" b="0" i="0" dirty="0">
                  <a:solidFill>
                    <a:schemeClr val="bg1"/>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la IA generativa en el trabajo?</a:t>
              </a:r>
              <a:endParaRPr lang="en-US" sz="800" b="0" i="0" dirty="0">
                <a:solidFill>
                  <a:schemeClr val="bg1"/>
                </a:solidFill>
                <a:effectLst/>
                <a:latin typeface="Segoe UI" panose="020B0502040204020203" pitchFamily="34" charset="0"/>
              </a:endParaRPr>
            </a:p>
          </p:txBody>
        </p:sp>
      </p:grpSp>
      <p:sp>
        <p:nvSpPr>
          <p:cNvPr id="99" name="Google Shape;596;p2">
            <a:extLst>
              <a:ext uri="{FF2B5EF4-FFF2-40B4-BE49-F238E27FC236}">
                <a16:creationId xmlns:a16="http://schemas.microsoft.com/office/drawing/2014/main" id="{5BAACF3E-33B2-CFB2-0F82-64FBE39F553F}"/>
              </a:ext>
            </a:extLst>
          </p:cNvPr>
          <p:cNvSpPr/>
          <p:nvPr/>
        </p:nvSpPr>
        <p:spPr>
          <a:xfrm>
            <a:off x="5995299" y="1878560"/>
            <a:ext cx="2926844" cy="276979"/>
          </a:xfrm>
          <a:prstGeom prst="rect">
            <a:avLst/>
          </a:prstGeom>
          <a:solidFill>
            <a:srgbClr val="613BA1"/>
          </a:solidFill>
          <a:ln>
            <a:noFill/>
          </a:ln>
          <a:effectLst/>
        </p:spPr>
        <p:txBody>
          <a:bodyPr spcFirstLastPara="1" wrap="square" lIns="121900" tIns="60950" rIns="121900" bIns="60950" anchor="ctr"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800"/>
              <a:buFont typeface="Arial"/>
              <a:buNone/>
              <a:tabLst/>
              <a:defRPr/>
            </a:pPr>
            <a:endParaRPr kumimoji="0" lang="es-xl" sz="1000" b="0" i="0" u="none" strike="noStrike" kern="1200" cap="none" spc="0" normalizeH="0" baseline="0" noProof="0" dirty="0">
              <a:ln>
                <a:noFill/>
              </a:ln>
              <a:solidFill>
                <a:srgbClr val="FFFFFF"/>
              </a:solidFill>
              <a:effectLst/>
              <a:uLnTx/>
              <a:uFillTx/>
              <a:latin typeface="Segoe UI Semibold"/>
              <a:ea typeface="Arial"/>
              <a:cs typeface="Arial" panose="020B0604020202020204" pitchFamily="34" charset="0"/>
              <a:sym typeface="Arial"/>
            </a:endParaRPr>
          </a:p>
        </p:txBody>
      </p:sp>
      <p:sp>
        <p:nvSpPr>
          <p:cNvPr id="144" name="Google Shape;561;p2">
            <a:extLst>
              <a:ext uri="{FF2B5EF4-FFF2-40B4-BE49-F238E27FC236}">
                <a16:creationId xmlns:a16="http://schemas.microsoft.com/office/drawing/2014/main" id="{CAF7CC81-CBA4-C345-1B78-69B97EAAD3EB}"/>
              </a:ext>
            </a:extLst>
          </p:cNvPr>
          <p:cNvSpPr txBox="1"/>
          <p:nvPr/>
        </p:nvSpPr>
        <p:spPr>
          <a:xfrm>
            <a:off x="5988829" y="2215579"/>
            <a:ext cx="1810516" cy="215444"/>
          </a:xfrm>
          <a:prstGeom prst="rect">
            <a:avLst/>
          </a:prstGeom>
          <a:noFill/>
          <a:ln>
            <a:noFill/>
          </a:ln>
        </p:spPr>
        <p:txBody>
          <a:bodyPr spcFirstLastPara="1" wrap="square" lIns="0" tIns="0" rIns="0" bIns="45720" anchor="t" anchorCtr="0">
            <a:spAutoFit/>
          </a:bodyPr>
          <a:lstStyle/>
          <a:p>
            <a:pPr marL="0" marR="0" lvl="0" indent="0" algn="l" defTabSz="914400" rtl="0" eaLnBrk="1" fontAlgn="auto" latinLnBrk="0" hangingPunct="1">
              <a:lnSpc>
                <a:spcPct val="100000"/>
              </a:lnSpc>
              <a:spcBef>
                <a:spcPts val="0"/>
              </a:spcBef>
              <a:spcAft>
                <a:spcPts val="0"/>
              </a:spcAft>
              <a:buClr>
                <a:srgbClr val="0078D4"/>
              </a:buClr>
              <a:buSzPts val="800"/>
              <a:buFont typeface="Arial"/>
              <a:buNone/>
              <a:tabLst/>
              <a:defRPr/>
            </a:pPr>
            <a:r>
              <a:rPr kumimoji="0" lang="es-xl" sz="1100" b="0" i="0" u="none" strike="noStrike" kern="1200" cap="none" spc="0" normalizeH="0" baseline="0" noProof="0" dirty="0">
                <a:ln>
                  <a:noFill/>
                </a:ln>
                <a:solidFill>
                  <a:srgbClr val="000000"/>
                </a:solidFill>
                <a:effectLst/>
                <a:uLnTx/>
                <a:uFillTx/>
                <a:latin typeface="Segoe UI Semibold" panose="020B0702040204020203" pitchFamily="34" charset="0"/>
                <a:ea typeface="Arial"/>
                <a:cs typeface="Segoe UI Semibold" panose="020B0702040204020203" pitchFamily="34" charset="0"/>
                <a:sym typeface="Arial"/>
              </a:rPr>
              <a:t>Correo electrónico N.° </a:t>
            </a:r>
            <a:r>
              <a:rPr kumimoji="0" lang="es-EC" sz="1100" b="0" i="0" u="none" strike="noStrike" kern="1200" cap="none" spc="0" normalizeH="0" baseline="0" noProof="0" dirty="0">
                <a:ln>
                  <a:noFill/>
                </a:ln>
                <a:solidFill>
                  <a:srgbClr val="000000"/>
                </a:solidFill>
                <a:effectLst/>
                <a:uLnTx/>
                <a:uFillTx/>
                <a:latin typeface="Segoe UI Semibold" panose="020B0702040204020203" pitchFamily="34" charset="0"/>
                <a:ea typeface="Arial"/>
                <a:cs typeface="Segoe UI Semibold" panose="020B0702040204020203" pitchFamily="34" charset="0"/>
                <a:sym typeface="Arial"/>
              </a:rPr>
              <a:t>2</a:t>
            </a:r>
            <a:endParaRPr kumimoji="0" lang="es-xl" sz="1100" b="0" i="0" u="none" strike="noStrike" kern="1200" cap="none" spc="0" normalizeH="0" baseline="0" noProof="0" dirty="0">
              <a:ln>
                <a:noFill/>
              </a:ln>
              <a:solidFill>
                <a:srgbClr val="000000"/>
              </a:solidFill>
              <a:effectLst/>
              <a:uLnTx/>
              <a:uFillTx/>
              <a:latin typeface="Segoe UI Semibold" panose="020B0702040204020203" pitchFamily="34" charset="0"/>
              <a:ea typeface="Arial"/>
              <a:cs typeface="Segoe UI Semibold" panose="020B0702040204020203" pitchFamily="34" charset="0"/>
              <a:sym typeface="Arial"/>
            </a:endParaRPr>
          </a:p>
        </p:txBody>
      </p:sp>
      <p:cxnSp>
        <p:nvCxnSpPr>
          <p:cNvPr id="153" name="Google Shape;562;p2">
            <a:extLst>
              <a:ext uri="{FF2B5EF4-FFF2-40B4-BE49-F238E27FC236}">
                <a16:creationId xmlns:a16="http://schemas.microsoft.com/office/drawing/2014/main" id="{E12993A2-EC04-417D-5951-8667A118F77F}"/>
              </a:ext>
            </a:extLst>
          </p:cNvPr>
          <p:cNvCxnSpPr>
            <a:cxnSpLocks/>
          </p:cNvCxnSpPr>
          <p:nvPr/>
        </p:nvCxnSpPr>
        <p:spPr>
          <a:xfrm>
            <a:off x="6876169" y="2855281"/>
            <a:ext cx="0" cy="528414"/>
          </a:xfrm>
          <a:prstGeom prst="straightConnector1">
            <a:avLst/>
          </a:prstGeom>
          <a:noFill/>
          <a:ln w="9525" cap="flat" cmpd="sng">
            <a:solidFill>
              <a:schemeClr val="accent3"/>
            </a:solidFill>
            <a:prstDash val="solid"/>
            <a:round/>
            <a:headEnd type="none" w="sm" len="sm"/>
            <a:tailEnd type="triangle" w="med" len="med"/>
          </a:ln>
        </p:spPr>
      </p:cxnSp>
      <p:sp>
        <p:nvSpPr>
          <p:cNvPr id="158" name="Google Shape;561;p2">
            <a:extLst>
              <a:ext uri="{FF2B5EF4-FFF2-40B4-BE49-F238E27FC236}">
                <a16:creationId xmlns:a16="http://schemas.microsoft.com/office/drawing/2014/main" id="{4EB64D98-D237-430D-9B6F-29B43277603F}"/>
              </a:ext>
            </a:extLst>
          </p:cNvPr>
          <p:cNvSpPr txBox="1"/>
          <p:nvPr/>
        </p:nvSpPr>
        <p:spPr>
          <a:xfrm>
            <a:off x="5999766" y="3518835"/>
            <a:ext cx="1612120" cy="215444"/>
          </a:xfrm>
          <a:prstGeom prst="rect">
            <a:avLst/>
          </a:prstGeom>
          <a:noFill/>
          <a:ln>
            <a:noFill/>
          </a:ln>
        </p:spPr>
        <p:txBody>
          <a:bodyPr spcFirstLastPara="1" wrap="square" lIns="0" tIns="0" rIns="0" bIns="45720" anchor="t" anchorCtr="0">
            <a:spAutoFit/>
          </a:bodyPr>
          <a:lstStyle/>
          <a:p>
            <a:pPr marL="0" marR="0" lvl="0" indent="0" algn="l" defTabSz="914400" rtl="0" eaLnBrk="1" fontAlgn="auto" latinLnBrk="0" hangingPunct="1">
              <a:lnSpc>
                <a:spcPct val="100000"/>
              </a:lnSpc>
              <a:spcBef>
                <a:spcPts val="0"/>
              </a:spcBef>
              <a:spcAft>
                <a:spcPts val="0"/>
              </a:spcAft>
              <a:buClr>
                <a:srgbClr val="0078D4"/>
              </a:buClr>
              <a:buSzPts val="800"/>
              <a:buFont typeface="Arial"/>
              <a:buNone/>
              <a:tabLst/>
              <a:defRPr/>
            </a:pPr>
            <a:r>
              <a:rPr kumimoji="0" lang="es-xl" sz="1100" b="0" i="0" u="none" strike="noStrike" kern="1200" cap="none" spc="0" normalizeH="0" baseline="0" noProof="0" dirty="0">
                <a:ln>
                  <a:noFill/>
                </a:ln>
                <a:solidFill>
                  <a:srgbClr val="000000"/>
                </a:solidFill>
                <a:effectLst/>
                <a:uLnTx/>
                <a:uFillTx/>
                <a:latin typeface="Segoe UI Semibold" panose="020B0702040204020203" pitchFamily="34" charset="0"/>
                <a:ea typeface="Arial"/>
                <a:cs typeface="Segoe UI Semibold" panose="020B0702040204020203" pitchFamily="34" charset="0"/>
                <a:sym typeface="Arial"/>
              </a:rPr>
              <a:t>Correo electrónico N.° </a:t>
            </a:r>
            <a:r>
              <a:rPr lang="es-EC" sz="1100" dirty="0">
                <a:solidFill>
                  <a:srgbClr val="000000"/>
                </a:solidFill>
                <a:latin typeface="Segoe UI Semibold" panose="020B0702040204020203" pitchFamily="34" charset="0"/>
                <a:ea typeface="Arial"/>
                <a:cs typeface="Segoe UI Semibold" panose="020B0702040204020203" pitchFamily="34" charset="0"/>
                <a:sym typeface="Arial"/>
              </a:rPr>
              <a:t>3</a:t>
            </a:r>
            <a:endParaRPr kumimoji="0" lang="es-xl" sz="1100" b="0" i="0" u="none" strike="noStrike" kern="1200" cap="none" spc="0" normalizeH="0" baseline="0" noProof="0" dirty="0">
              <a:ln>
                <a:noFill/>
              </a:ln>
              <a:solidFill>
                <a:srgbClr val="000000"/>
              </a:solidFill>
              <a:effectLst/>
              <a:uLnTx/>
              <a:uFillTx/>
              <a:latin typeface="Segoe UI Semibold" panose="020B0702040204020203" pitchFamily="34" charset="0"/>
              <a:ea typeface="Arial"/>
              <a:cs typeface="Segoe UI Semibold" panose="020B0702040204020203" pitchFamily="34" charset="0"/>
              <a:sym typeface="Arial"/>
            </a:endParaRPr>
          </a:p>
        </p:txBody>
      </p:sp>
      <p:sp>
        <p:nvSpPr>
          <p:cNvPr id="237" name="Google Shape;606;p2">
            <a:extLst>
              <a:ext uri="{FF2B5EF4-FFF2-40B4-BE49-F238E27FC236}">
                <a16:creationId xmlns:a16="http://schemas.microsoft.com/office/drawing/2014/main" id="{D7833786-E127-A309-BDD6-F84D4B6932F2}"/>
              </a:ext>
            </a:extLst>
          </p:cNvPr>
          <p:cNvSpPr/>
          <p:nvPr/>
        </p:nvSpPr>
        <p:spPr>
          <a:xfrm rot="5400000">
            <a:off x="7034940" y="4016037"/>
            <a:ext cx="4190657" cy="282699"/>
          </a:xfrm>
          <a:prstGeom prst="triangle">
            <a:avLst>
              <a:gd name="adj" fmla="val 50000"/>
            </a:avLst>
          </a:prstGeom>
          <a:solidFill>
            <a:srgbClr val="EAE4D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 typeface="Arial"/>
              <a:buNone/>
              <a:tabLst/>
              <a:defRPr/>
            </a:pPr>
            <a:endParaRPr kumimoji="0" lang="en-US" sz="1867" b="0" i="0" u="none" strike="noStrike" kern="1200" cap="none" spc="0" normalizeH="0" baseline="0" noProof="0">
              <a:ln>
                <a:noFill/>
              </a:ln>
              <a:solidFill>
                <a:srgbClr val="FFFFFF"/>
              </a:solidFill>
              <a:effectLst/>
              <a:uLnTx/>
              <a:uFillTx/>
              <a:latin typeface="Segoe UI"/>
              <a:ea typeface="Arial"/>
              <a:cs typeface="Arial" panose="020B0604020202020204" pitchFamily="34" charset="0"/>
              <a:sym typeface="Arial"/>
            </a:endParaRPr>
          </a:p>
        </p:txBody>
      </p:sp>
      <p:sp>
        <p:nvSpPr>
          <p:cNvPr id="5" name="Google Shape;563;p2">
            <a:extLst>
              <a:ext uri="{FF2B5EF4-FFF2-40B4-BE49-F238E27FC236}">
                <a16:creationId xmlns:a16="http://schemas.microsoft.com/office/drawing/2014/main" id="{F9A31C53-5D1A-68D9-F9B3-098D693DEAF2}"/>
              </a:ext>
            </a:extLst>
          </p:cNvPr>
          <p:cNvSpPr/>
          <p:nvPr/>
        </p:nvSpPr>
        <p:spPr>
          <a:xfrm>
            <a:off x="5992973" y="3684703"/>
            <a:ext cx="1913056" cy="347538"/>
          </a:xfrm>
          <a:prstGeom prst="rect">
            <a:avLst/>
          </a:prstGeom>
          <a:solidFill>
            <a:srgbClr val="613BA1"/>
          </a:solidFill>
          <a:ln w="12700" cap="flat" cmpd="sng">
            <a:noFill/>
            <a:prstDash val="solid"/>
            <a:round/>
            <a:headEnd type="none" w="sm" len="sm"/>
            <a:tailEnd type="none" w="sm" len="sm"/>
          </a:ln>
        </p:spPr>
        <p:txBody>
          <a:bodyPr spcFirstLastPara="1" wrap="square" lIns="0" tIns="45700" rIns="0" bIns="45700" anchor="ctr" anchorCtr="0">
            <a:noAutofit/>
          </a:bodyPr>
          <a:lstStyle/>
          <a:p>
            <a:pPr marL="0" marR="0" lvl="0" indent="0" algn="ctr" defTabSz="932742" rtl="0" eaLnBrk="1" fontAlgn="auto" latinLnBrk="0" hangingPunct="1">
              <a:lnSpc>
                <a:spcPts val="700"/>
              </a:lnSpc>
              <a:spcBef>
                <a:spcPts val="0"/>
              </a:spcBef>
              <a:spcAft>
                <a:spcPts val="0"/>
              </a:spcAft>
              <a:buClrTx/>
              <a:buSzTx/>
              <a:buFontTx/>
              <a:buNone/>
              <a:tabLst/>
              <a:defRPr/>
            </a:pPr>
            <a:r>
              <a:rPr kumimoji="0" lang="es-xl" sz="600" b="0" i="0" u="none" strike="noStrike" kern="1200" cap="none" spc="0" normalizeH="0" baseline="0" noProof="0" dirty="0">
                <a:ln>
                  <a:noFill/>
                </a:ln>
                <a:solidFill>
                  <a:schemeClr val="bg1"/>
                </a:solidFill>
                <a:effectLst/>
                <a:uLnTx/>
                <a:uFillTx/>
                <a:latin typeface="Segoe UI Semilight"/>
                <a:cs typeface="Segoe UI Semilight"/>
              </a:rPr>
              <a:t>Liber</a:t>
            </a:r>
            <a:r>
              <a:rPr kumimoji="0" lang="es-EC" sz="600" b="0" i="0" u="none" strike="noStrike" kern="1200" cap="none" spc="0" normalizeH="0" baseline="0" noProof="0" dirty="0">
                <a:ln>
                  <a:noFill/>
                </a:ln>
                <a:solidFill>
                  <a:schemeClr val="bg1"/>
                </a:solidFill>
                <a:effectLst/>
                <a:uLnTx/>
                <a:uFillTx/>
                <a:latin typeface="Segoe UI Semilight"/>
                <a:cs typeface="Segoe UI Semilight"/>
              </a:rPr>
              <a:t>a</a:t>
            </a:r>
            <a:r>
              <a:rPr kumimoji="0" lang="es-xl" sz="600" b="0" i="0" u="none" strike="noStrike" kern="1200" cap="none" spc="0" normalizeH="0" baseline="0" noProof="0" dirty="0">
                <a:ln>
                  <a:noFill/>
                </a:ln>
                <a:solidFill>
                  <a:schemeClr val="bg1"/>
                </a:solidFill>
                <a:effectLst/>
                <a:uLnTx/>
                <a:uFillTx/>
                <a:latin typeface="Segoe UI Semilight"/>
                <a:cs typeface="Segoe UI Semilight"/>
              </a:rPr>
              <a:t> todo el potencial de Copilot para Microsoft 365 con [Nombre del socio]</a:t>
            </a:r>
            <a:r>
              <a:rPr kumimoji="0" lang="en-US" sz="600" b="0" i="0" u="none" strike="noStrike" kern="1200" cap="none" spc="0" normalizeH="0" noProof="0" dirty="0">
                <a:ln>
                  <a:noFill/>
                </a:ln>
                <a:solidFill>
                  <a:schemeClr val="bg1"/>
                </a:solidFill>
                <a:effectLst/>
                <a:uLnTx/>
                <a:uFillTx/>
                <a:latin typeface="Segoe UI Semilight"/>
                <a:cs typeface="Segoe UI Semilight"/>
              </a:rPr>
              <a:t> </a:t>
            </a:r>
            <a:r>
              <a:rPr kumimoji="0" lang="es-xl" sz="600" b="0" i="0" u="none" strike="noStrike" kern="1200" cap="none" spc="0" normalizeH="0" baseline="0" noProof="0" dirty="0">
                <a:ln>
                  <a:noFill/>
                </a:ln>
                <a:solidFill>
                  <a:schemeClr val="bg1"/>
                </a:solidFill>
                <a:effectLst/>
                <a:uLnTx/>
                <a:uFillTx/>
                <a:latin typeface="Segoe UI Semilight"/>
                <a:cs typeface="Segoe UI Semilight"/>
              </a:rPr>
              <a:t>.CTA: </a:t>
            </a:r>
            <a:r>
              <a:rPr kumimoji="0" lang="es-EC" sz="600" b="0" i="0" u="none" strike="noStrike" kern="1200" cap="none" spc="0" normalizeH="0" baseline="0" noProof="0" dirty="0">
                <a:ln>
                  <a:noFill/>
                </a:ln>
                <a:solidFill>
                  <a:schemeClr val="bg1"/>
                </a:solidFill>
                <a:effectLst/>
                <a:uLnTx/>
                <a:uFillTx/>
                <a:latin typeface="Segoe UI Semilight"/>
                <a:cs typeface="Segoe UI Semilight"/>
              </a:rPr>
              <a:t>Descarga Folleto </a:t>
            </a:r>
            <a:r>
              <a:rPr kumimoji="0" lang="es-xl" sz="600" b="0" i="0" u="none" strike="noStrike" kern="1200" cap="none" spc="0" normalizeH="0" baseline="0" noProof="0" dirty="0">
                <a:ln>
                  <a:noFill/>
                </a:ln>
                <a:solidFill>
                  <a:schemeClr val="bg1"/>
                </a:solidFill>
                <a:effectLst/>
                <a:uLnTx/>
                <a:uFillTx/>
                <a:latin typeface="Segoe UI Semilight"/>
                <a:cs typeface="Segoe UI Semilight"/>
              </a:rPr>
              <a:t>de ingredientes para</a:t>
            </a:r>
            <a:r>
              <a:rPr kumimoji="0" lang="en-US" sz="600" b="0" i="0" u="none" strike="noStrike" kern="1200" cap="none" spc="0" normalizeH="0" noProof="0" dirty="0">
                <a:ln>
                  <a:noFill/>
                </a:ln>
                <a:solidFill>
                  <a:schemeClr val="bg1"/>
                </a:solidFill>
                <a:effectLst/>
                <a:uLnTx/>
                <a:uFillTx/>
                <a:latin typeface="Segoe UI Semilight"/>
                <a:cs typeface="Segoe UI Semilight"/>
              </a:rPr>
              <a:t> </a:t>
            </a:r>
            <a:r>
              <a:rPr kumimoji="0" lang="es-EC" sz="600" b="0" i="0" u="none" strike="noStrike" kern="1200" cap="none" spc="0" normalizeH="0" baseline="0" noProof="0" dirty="0" err="1">
                <a:ln>
                  <a:noFill/>
                </a:ln>
                <a:solidFill>
                  <a:schemeClr val="bg1"/>
                </a:solidFill>
                <a:effectLst/>
                <a:uLnTx/>
                <a:uFillTx/>
                <a:latin typeface="Segoe UI Semilight"/>
                <a:cs typeface="Segoe UI Semilight"/>
              </a:rPr>
              <a:t>prompting</a:t>
            </a:r>
            <a:r>
              <a:rPr kumimoji="0" lang="es-EC" sz="600" b="0" i="0" u="none" strike="noStrike" kern="1200" cap="none" spc="0" normalizeH="0" baseline="0" noProof="0" dirty="0">
                <a:ln>
                  <a:noFill/>
                </a:ln>
                <a:solidFill>
                  <a:schemeClr val="bg1"/>
                </a:solidFill>
                <a:effectLst/>
                <a:uLnTx/>
                <a:uFillTx/>
                <a:latin typeface="Segoe UI Semilight"/>
                <a:cs typeface="Segoe UI Semilight"/>
              </a:rPr>
              <a:t> exitoso.</a:t>
            </a:r>
            <a:endParaRPr kumimoji="0" lang="en-US" sz="600" b="0" i="0" u="none" strike="noStrike" kern="1200" cap="none" spc="0" normalizeH="0" baseline="0" noProof="0" dirty="0">
              <a:ln>
                <a:noFill/>
              </a:ln>
              <a:solidFill>
                <a:schemeClr val="bg1"/>
              </a:solidFill>
              <a:effectLst/>
              <a:uLnTx/>
              <a:uFillTx/>
              <a:latin typeface="Segoe UI"/>
              <a:ea typeface="Arial"/>
              <a:cs typeface="Arial"/>
              <a:sym typeface="Arial"/>
            </a:endParaRPr>
          </a:p>
        </p:txBody>
      </p:sp>
      <p:sp>
        <p:nvSpPr>
          <p:cNvPr id="7" name="Google Shape;563;p2">
            <a:extLst>
              <a:ext uri="{FF2B5EF4-FFF2-40B4-BE49-F238E27FC236}">
                <a16:creationId xmlns:a16="http://schemas.microsoft.com/office/drawing/2014/main" id="{3DE30E38-3E68-3A7A-1047-EB0423B03DCA}"/>
              </a:ext>
            </a:extLst>
          </p:cNvPr>
          <p:cNvSpPr/>
          <p:nvPr/>
        </p:nvSpPr>
        <p:spPr>
          <a:xfrm>
            <a:off x="5997155" y="2471191"/>
            <a:ext cx="1893628" cy="323281"/>
          </a:xfrm>
          <a:prstGeom prst="rect">
            <a:avLst/>
          </a:prstGeom>
          <a:solidFill>
            <a:srgbClr val="613BA1"/>
          </a:solid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lang="es-xl" sz="600" dirty="0">
                <a:solidFill>
                  <a:schemeClr val="bg1"/>
                </a:solidFill>
                <a:latin typeface="Segoe UI Semilight"/>
                <a:cs typeface="Segoe UI Semilight"/>
              </a:rPr>
              <a:t>Prepar</a:t>
            </a:r>
            <a:r>
              <a:rPr lang="es-EC" sz="600" dirty="0">
                <a:solidFill>
                  <a:schemeClr val="bg1"/>
                </a:solidFill>
                <a:latin typeface="Segoe UI Semilight"/>
                <a:cs typeface="Segoe UI Semilight"/>
              </a:rPr>
              <a:t>a</a:t>
            </a:r>
            <a:r>
              <a:rPr lang="es-xl" sz="600" dirty="0">
                <a:solidFill>
                  <a:schemeClr val="bg1"/>
                </a:solidFill>
                <a:latin typeface="Segoe UI Semilight"/>
                <a:cs typeface="Segoe UI Semilight"/>
              </a:rPr>
              <a:t> </a:t>
            </a:r>
            <a:r>
              <a:rPr lang="es-EC" sz="600" dirty="0">
                <a:solidFill>
                  <a:schemeClr val="bg1"/>
                </a:solidFill>
                <a:latin typeface="Segoe UI Semilight"/>
                <a:cs typeface="Segoe UI Semilight"/>
              </a:rPr>
              <a:t>a tu empresa para la IA</a:t>
            </a:r>
            <a:r>
              <a:rPr lang="es-xl" sz="600" dirty="0">
                <a:solidFill>
                  <a:schemeClr val="bg1"/>
                </a:solidFill>
                <a:latin typeface="Segoe UI Semilight"/>
                <a:cs typeface="Segoe UI Semilight"/>
              </a:rPr>
              <a:t>.</a:t>
            </a:r>
            <a:r>
              <a:rPr lang="en-US" sz="600" dirty="0">
                <a:solidFill>
                  <a:schemeClr val="bg1"/>
                </a:solidFill>
                <a:latin typeface="Segoe UI Semilight"/>
                <a:cs typeface="Segoe UI Semilight"/>
              </a:rPr>
              <a:t> </a:t>
            </a:r>
            <a:r>
              <a:rPr lang="es-xl" sz="600" dirty="0">
                <a:solidFill>
                  <a:schemeClr val="bg1"/>
                </a:solidFill>
                <a:latin typeface="Segoe UI Semibold"/>
              </a:rPr>
              <a:t>(</a:t>
            </a:r>
            <a:r>
              <a:rPr kumimoji="0" lang="es-xl" sz="600" b="0" i="0" u="none" strike="noStrike" kern="1200" cap="none" spc="0" normalizeH="0" baseline="0" dirty="0">
                <a:ln>
                  <a:noFill/>
                </a:ln>
                <a:solidFill>
                  <a:schemeClr val="bg1"/>
                </a:solidFill>
                <a:effectLst/>
                <a:uLnTx/>
                <a:uFillTx/>
                <a:latin typeface="Segoe UI Semilight"/>
                <a:cs typeface="Segoe UI Semilight"/>
              </a:rPr>
              <a:t>CTA </a:t>
            </a:r>
            <a:r>
              <a:rPr lang="es-EC" sz="600" dirty="0">
                <a:solidFill>
                  <a:schemeClr val="bg1"/>
                </a:solidFill>
              </a:rPr>
              <a:t>Comparte los Recursos disponibles en </a:t>
            </a:r>
            <a:r>
              <a:rPr lang="es-EC" sz="600" dirty="0" err="1">
                <a:solidFill>
                  <a:schemeClr val="bg1"/>
                </a:solidFill>
              </a:rPr>
              <a:t>Copilot</a:t>
            </a:r>
            <a:r>
              <a:rPr lang="es-EC" sz="600" dirty="0">
                <a:solidFill>
                  <a:schemeClr val="bg1"/>
                </a:solidFill>
              </a:rPr>
              <a:t> </a:t>
            </a:r>
            <a:r>
              <a:rPr lang="es-EC" sz="600" dirty="0" err="1">
                <a:solidFill>
                  <a:schemeClr val="bg1"/>
                </a:solidFill>
              </a:rPr>
              <a:t>Lab</a:t>
            </a:r>
            <a:r>
              <a:rPr lang="es-xl" sz="600" dirty="0">
                <a:solidFill>
                  <a:schemeClr val="bg1"/>
                </a:solidFill>
                <a:latin typeface="Segoe UI Semilight"/>
                <a:cs typeface="Segoe UI Semilight"/>
              </a:rPr>
              <a:t>).</a:t>
            </a:r>
            <a:endParaRPr kumimoji="0" lang="en-US" sz="600" b="0" i="0" u="none" strike="noStrike" kern="1200" cap="none" spc="0" normalizeH="0" baseline="0" noProof="0" dirty="0">
              <a:ln>
                <a:noFill/>
              </a:ln>
              <a:solidFill>
                <a:schemeClr val="bg1"/>
              </a:solidFill>
              <a:effectLst/>
              <a:uLnTx/>
              <a:uFillTx/>
              <a:latin typeface="Segoe UI Semibold"/>
            </a:endParaRPr>
          </a:p>
        </p:txBody>
      </p:sp>
      <p:sp>
        <p:nvSpPr>
          <p:cNvPr id="58" name="Google Shape;601;p2">
            <a:extLst>
              <a:ext uri="{FF2B5EF4-FFF2-40B4-BE49-F238E27FC236}">
                <a16:creationId xmlns:a16="http://schemas.microsoft.com/office/drawing/2014/main" id="{A98B1D8B-486C-D610-9C52-F6A48EE503C4}"/>
              </a:ext>
            </a:extLst>
          </p:cNvPr>
          <p:cNvSpPr/>
          <p:nvPr/>
        </p:nvSpPr>
        <p:spPr>
          <a:xfrm>
            <a:off x="9324326" y="1994100"/>
            <a:ext cx="2648649" cy="284673"/>
          </a:xfrm>
          <a:prstGeom prst="rect">
            <a:avLst/>
          </a:prstGeom>
          <a:solidFill>
            <a:schemeClr val="bg2"/>
          </a:solidFill>
          <a:ln>
            <a:noFill/>
          </a:ln>
          <a:effectLst/>
        </p:spPr>
        <p:txBody>
          <a:bodyPr spcFirstLastPara="1" wrap="square" lIns="121900" tIns="60950" rIns="121900" bIns="6095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EC" sz="1000" b="0" i="0" u="none" strike="noStrike" kern="1200" cap="none" spc="0" normalizeH="0" baseline="0" noProof="0" dirty="0">
                <a:ln>
                  <a:noFill/>
                </a:ln>
                <a:solidFill>
                  <a:srgbClr val="000000"/>
                </a:solidFill>
                <a:effectLst/>
                <a:uLnTx/>
                <a:uFillTx/>
                <a:latin typeface="Segoe UI Semibold"/>
                <a:ea typeface="Arial"/>
                <a:cs typeface="Arial" panose="020B0604020202020204" pitchFamily="34" charset="0"/>
                <a:sym typeface="Arial"/>
              </a:rPr>
              <a:t>Recursos de ventas</a:t>
            </a:r>
            <a:endParaRPr kumimoji="0" lang="es-xl" sz="1000" b="0" i="0" u="none" strike="noStrike" kern="1200" cap="none" spc="0" normalizeH="0" baseline="0" noProof="0" dirty="0">
              <a:ln>
                <a:noFill/>
              </a:ln>
              <a:solidFill>
                <a:srgbClr val="000000"/>
              </a:solidFill>
              <a:effectLst/>
              <a:uLnTx/>
              <a:uFillTx/>
              <a:latin typeface="Segoe UI Semibold"/>
              <a:ea typeface="Arial"/>
              <a:cs typeface="Arial" panose="020B0604020202020204" pitchFamily="34" charset="0"/>
              <a:sym typeface="Arial"/>
            </a:endParaRPr>
          </a:p>
        </p:txBody>
      </p:sp>
      <p:cxnSp>
        <p:nvCxnSpPr>
          <p:cNvPr id="59" name="Google Shape;562;p2">
            <a:extLst>
              <a:ext uri="{FF2B5EF4-FFF2-40B4-BE49-F238E27FC236}">
                <a16:creationId xmlns:a16="http://schemas.microsoft.com/office/drawing/2014/main" id="{3630B657-ED7C-AAE7-C746-6B660D9A0838}"/>
              </a:ext>
            </a:extLst>
          </p:cNvPr>
          <p:cNvCxnSpPr>
            <a:cxnSpLocks/>
          </p:cNvCxnSpPr>
          <p:nvPr/>
        </p:nvCxnSpPr>
        <p:spPr>
          <a:xfrm>
            <a:off x="11401975" y="2239720"/>
            <a:ext cx="0" cy="388690"/>
          </a:xfrm>
          <a:prstGeom prst="straightConnector1">
            <a:avLst/>
          </a:prstGeom>
          <a:noFill/>
          <a:ln w="9525" cap="flat" cmpd="sng">
            <a:solidFill>
              <a:schemeClr val="bg2"/>
            </a:solidFill>
            <a:prstDash val="solid"/>
            <a:round/>
            <a:headEnd type="none" w="sm" len="sm"/>
            <a:tailEnd type="triangle" w="med" len="med"/>
          </a:ln>
        </p:spPr>
      </p:cxnSp>
      <p:sp>
        <p:nvSpPr>
          <p:cNvPr id="60" name="Google Shape;601;p2">
            <a:extLst>
              <a:ext uri="{FF2B5EF4-FFF2-40B4-BE49-F238E27FC236}">
                <a16:creationId xmlns:a16="http://schemas.microsoft.com/office/drawing/2014/main" id="{9A63EBC6-62DE-5B55-C853-F2BE2BBE9BB1}"/>
              </a:ext>
            </a:extLst>
          </p:cNvPr>
          <p:cNvSpPr/>
          <p:nvPr/>
        </p:nvSpPr>
        <p:spPr>
          <a:xfrm>
            <a:off x="10825821" y="3083149"/>
            <a:ext cx="1161221" cy="538589"/>
          </a:xfrm>
          <a:prstGeom prst="rect">
            <a:avLst/>
          </a:prstGeom>
          <a:solidFill>
            <a:srgbClr val="482C76"/>
          </a:solidFill>
          <a:ln>
            <a:noFill/>
          </a:ln>
          <a:effectLst>
            <a:outerShdw blurRad="50800" dist="38100" dir="2700000" algn="tl" rotWithShape="0">
              <a:prstClr val="black">
                <a:alpha val="40000"/>
              </a:prstClr>
            </a:outerShdw>
          </a:effectLst>
        </p:spPr>
        <p:txBody>
          <a:bodyPr spcFirstLastPara="1" wrap="square" lIns="121900" tIns="60950" rIns="121900" bIns="609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xl" sz="900" b="0" i="0" u="none" strike="noStrike" kern="1200" cap="none" spc="0" normalizeH="0" baseline="0" noProof="0" dirty="0">
                <a:ln>
                  <a:noFill/>
                </a:ln>
                <a:solidFill>
                  <a:schemeClr val="bg1"/>
                </a:solidFill>
                <a:effectLst/>
                <a:uLnTx/>
                <a:uFillTx/>
                <a:latin typeface="Segoe UI Semibold"/>
                <a:ea typeface="+mn-ea"/>
                <a:cs typeface="+mn-cs"/>
                <a:hlinkClick r:id="rId4">
                  <a:extLst>
                    <a:ext uri="{A12FA001-AC4F-418D-AE19-62706E023703}">
                      <ahyp:hlinkClr xmlns:ahyp="http://schemas.microsoft.com/office/drawing/2018/hyperlinkcolor" val="tx"/>
                    </a:ext>
                  </a:extLst>
                </a:hlinkClick>
              </a:rPr>
              <a:t>Enlace del taller de Copilot para Microsoft 365</a:t>
            </a:r>
            <a:endParaRPr kumimoji="0" lang="en-US" sz="900" b="0" i="0" u="none" strike="noStrike" kern="1200" cap="none" spc="0" normalizeH="0" baseline="0" noProof="0" dirty="0">
              <a:ln>
                <a:noFill/>
              </a:ln>
              <a:solidFill>
                <a:schemeClr val="bg1"/>
              </a:solidFill>
              <a:effectLst/>
              <a:uLnTx/>
              <a:uFillTx/>
              <a:latin typeface="Segoe UI Semibold"/>
              <a:ea typeface="+mn-ea"/>
              <a:cs typeface="+mn-cs"/>
            </a:endParaRPr>
          </a:p>
        </p:txBody>
      </p:sp>
      <p:sp>
        <p:nvSpPr>
          <p:cNvPr id="76" name="Google Shape;601;p2">
            <a:extLst>
              <a:ext uri="{FF2B5EF4-FFF2-40B4-BE49-F238E27FC236}">
                <a16:creationId xmlns:a16="http://schemas.microsoft.com/office/drawing/2014/main" id="{6BA73B2D-81B0-27E5-9822-B834371192BC}"/>
              </a:ext>
            </a:extLst>
          </p:cNvPr>
          <p:cNvSpPr/>
          <p:nvPr/>
        </p:nvSpPr>
        <p:spPr>
          <a:xfrm>
            <a:off x="9372517" y="3087006"/>
            <a:ext cx="1177333" cy="538589"/>
          </a:xfrm>
          <a:prstGeom prst="rect">
            <a:avLst/>
          </a:prstGeom>
          <a:solidFill>
            <a:srgbClr val="482C76"/>
          </a:solidFill>
          <a:ln>
            <a:noFill/>
          </a:ln>
          <a:effectLst>
            <a:outerShdw blurRad="50800" dist="38100" dir="2700000" algn="tl" rotWithShape="0">
              <a:prstClr val="black">
                <a:alpha val="40000"/>
              </a:prstClr>
            </a:outerShdw>
          </a:effectLst>
        </p:spPr>
        <p:txBody>
          <a:bodyPr spcFirstLastPara="1" wrap="square" lIns="121900" tIns="60950" rIns="121900" bIns="60950" anchor="ctr"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lang="es-xl" sz="900" dirty="0">
                <a:solidFill>
                  <a:schemeClr val="bg1"/>
                </a:solidFill>
                <a:latin typeface="Segoe UI Semibold"/>
                <a:ea typeface="Arial"/>
                <a:cs typeface="Arial" panose="020B0604020202020204" pitchFamily="34" charset="0"/>
                <a:sym typeface="Arial"/>
              </a:rPr>
              <a:t>Presentación de partner a cliente</a:t>
            </a:r>
            <a:endParaRPr kumimoji="0" lang="en-US" sz="900" b="0" i="0" u="none" strike="noStrike" kern="1200" cap="none" spc="0" normalizeH="0" baseline="0" noProof="0" dirty="0">
              <a:ln>
                <a:noFill/>
              </a:ln>
              <a:solidFill>
                <a:schemeClr val="bg1"/>
              </a:solidFill>
              <a:effectLst/>
              <a:uLnTx/>
              <a:uFillTx/>
              <a:latin typeface="Segoe UI Semibold"/>
              <a:ea typeface="Arial"/>
              <a:cs typeface="Arial" panose="020B0604020202020204" pitchFamily="34" charset="0"/>
              <a:sym typeface="Arial"/>
            </a:endParaRPr>
          </a:p>
        </p:txBody>
      </p:sp>
      <p:sp>
        <p:nvSpPr>
          <p:cNvPr id="77" name="Google Shape;601;p2">
            <a:extLst>
              <a:ext uri="{FF2B5EF4-FFF2-40B4-BE49-F238E27FC236}">
                <a16:creationId xmlns:a16="http://schemas.microsoft.com/office/drawing/2014/main" id="{DF3A196C-BEF6-8E70-322F-70482645525D}"/>
              </a:ext>
            </a:extLst>
          </p:cNvPr>
          <p:cNvSpPr/>
          <p:nvPr/>
        </p:nvSpPr>
        <p:spPr>
          <a:xfrm>
            <a:off x="9338394" y="3859321"/>
            <a:ext cx="2648648" cy="276979"/>
          </a:xfrm>
          <a:prstGeom prst="rect">
            <a:avLst/>
          </a:prstGeom>
          <a:solidFill>
            <a:schemeClr val="bg2"/>
          </a:solidFill>
          <a:ln>
            <a:noFill/>
          </a:ln>
          <a:effectLst/>
        </p:spPr>
        <p:txBody>
          <a:bodyPr spcFirstLastPara="1" wrap="square" lIns="121900" tIns="60950" rIns="121900" bIns="6095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800"/>
              <a:buFont typeface="Arial"/>
              <a:buNone/>
              <a:tabLst/>
              <a:defRPr/>
            </a:pPr>
            <a:r>
              <a:rPr kumimoji="0" lang="es-xl" sz="1000" b="0" i="0" u="none" strike="noStrike" kern="1200" cap="none" spc="0" normalizeH="0" baseline="0" noProof="0" dirty="0" err="1">
                <a:ln>
                  <a:noFill/>
                </a:ln>
                <a:solidFill>
                  <a:srgbClr val="000000"/>
                </a:solidFill>
                <a:effectLst/>
                <a:uLnTx/>
                <a:uFillTx/>
                <a:latin typeface="Segoe UI Semibold"/>
                <a:ea typeface="Arial"/>
                <a:cs typeface="Arial"/>
                <a:sym typeface="Arial"/>
              </a:rPr>
              <a:t>Capacitación</a:t>
            </a:r>
            <a:r>
              <a:rPr kumimoji="0" lang="es-xl" sz="1000" b="0" i="0" u="none" strike="noStrike" kern="1200" cap="none" spc="0" normalizeH="0" baseline="0" noProof="0">
                <a:ln>
                  <a:noFill/>
                </a:ln>
                <a:solidFill>
                  <a:srgbClr val="000000"/>
                </a:solidFill>
                <a:effectLst/>
                <a:uLnTx/>
                <a:uFillTx/>
                <a:latin typeface="Segoe UI Semibold"/>
                <a:ea typeface="Arial"/>
                <a:cs typeface="Arial"/>
                <a:sym typeface="Arial"/>
              </a:rPr>
              <a:t> y </a:t>
            </a:r>
            <a:r>
              <a:rPr lang="es-xl" sz="1000">
                <a:solidFill>
                  <a:srgbClr val="000000"/>
                </a:solidFill>
                <a:latin typeface="Segoe UI Semibold"/>
                <a:ea typeface="Arial"/>
                <a:cs typeface="Arial"/>
                <a:sym typeface="Arial"/>
              </a:rPr>
              <a:t>recursos</a:t>
            </a:r>
            <a:r>
              <a:rPr kumimoji="0" lang="es-xl" sz="1000" b="0" i="0" u="none" strike="noStrike" kern="1200" cap="none" spc="0" normalizeH="0" baseline="0" noProof="0">
                <a:ln>
                  <a:noFill/>
                </a:ln>
                <a:solidFill>
                  <a:srgbClr val="000000"/>
                </a:solidFill>
                <a:effectLst/>
                <a:uLnTx/>
                <a:uFillTx/>
                <a:latin typeface="Segoe UI Semibold"/>
                <a:ea typeface="Arial"/>
                <a:cs typeface="Arial"/>
                <a:sym typeface="Arial"/>
              </a:rPr>
              <a:t> de partners</a:t>
            </a:r>
          </a:p>
        </p:txBody>
      </p:sp>
      <p:sp>
        <p:nvSpPr>
          <p:cNvPr id="45" name="Google Shape;601;p2">
            <a:extLst>
              <a:ext uri="{FF2B5EF4-FFF2-40B4-BE49-F238E27FC236}">
                <a16:creationId xmlns:a16="http://schemas.microsoft.com/office/drawing/2014/main" id="{2388994A-8190-9D2D-DD47-BB18EFC06102}"/>
              </a:ext>
            </a:extLst>
          </p:cNvPr>
          <p:cNvSpPr/>
          <p:nvPr/>
        </p:nvSpPr>
        <p:spPr>
          <a:xfrm>
            <a:off x="3564883" y="6354014"/>
            <a:ext cx="2150473" cy="246201"/>
          </a:xfrm>
          <a:prstGeom prst="rect">
            <a:avLst/>
          </a:prstGeom>
          <a:solidFill>
            <a:schemeClr val="accent1">
              <a:lumMod val="75000"/>
            </a:schemeClr>
          </a:solidFill>
          <a:ln>
            <a:noFill/>
          </a:ln>
          <a:effectLst>
            <a:outerShdw blurRad="50800" dist="38100" dir="5400000" algn="t" rotWithShape="0">
              <a:prstClr val="black">
                <a:alpha val="40000"/>
              </a:prstClr>
            </a:outerShdw>
          </a:effectLst>
        </p:spPr>
        <p:txBody>
          <a:bodyPr spcFirstLastPara="1" wrap="square" lIns="121900" tIns="60950" rIns="121900" bIns="60950" anchor="ctr" anchorCtr="0">
            <a:spAutoFit/>
          </a:bodyPr>
          <a:lstStyle/>
          <a:p>
            <a:pPr marL="0" marR="0" lvl="0" indent="0" defTabSz="914400" rtl="0" eaLnBrk="1" fontAlgn="auto" latinLnBrk="0" hangingPunct="1">
              <a:lnSpc>
                <a:spcPct val="100000"/>
              </a:lnSpc>
              <a:spcBef>
                <a:spcPts val="0"/>
              </a:spcBef>
              <a:spcAft>
                <a:spcPts val="0"/>
              </a:spcAft>
              <a:buClr>
                <a:srgbClr val="FFFFFF"/>
              </a:buClr>
              <a:buSzPts val="800"/>
              <a:buFontTx/>
              <a:buNone/>
              <a:tabLst/>
              <a:defRPr/>
            </a:pPr>
            <a:r>
              <a:rPr lang="es-xl" sz="800" dirty="0">
                <a:solidFill>
                  <a:srgbClr val="FFFFFF"/>
                </a:solidFill>
                <a:latin typeface="+mj-lt"/>
                <a:cs typeface="Arial"/>
              </a:rPr>
              <a:t>Infografía</a:t>
            </a:r>
            <a:r>
              <a:rPr lang="es-EC" sz="800" dirty="0">
                <a:solidFill>
                  <a:srgbClr val="FFFFFF"/>
                </a:solidFill>
                <a:latin typeface="+mj-lt"/>
                <a:cs typeface="Arial"/>
              </a:rPr>
              <a:t>s</a:t>
            </a:r>
            <a:r>
              <a:rPr lang="es-xl" sz="800" dirty="0">
                <a:solidFill>
                  <a:srgbClr val="FFFFFF"/>
                </a:solidFill>
                <a:latin typeface="+mj-lt"/>
                <a:cs typeface="Arial"/>
              </a:rPr>
              <a:t> y </a:t>
            </a:r>
            <a:r>
              <a:rPr lang="es-EC" sz="800" dirty="0" err="1">
                <a:solidFill>
                  <a:srgbClr val="FFFFFF"/>
                </a:solidFill>
                <a:latin typeface="+mj-lt"/>
                <a:cs typeface="Arial"/>
              </a:rPr>
              <a:t>brochure</a:t>
            </a:r>
            <a:r>
              <a:rPr lang="es-EC" sz="800" dirty="0">
                <a:solidFill>
                  <a:srgbClr val="FFFFFF"/>
                </a:solidFill>
                <a:latin typeface="+mj-lt"/>
                <a:cs typeface="Arial"/>
              </a:rPr>
              <a:t> con datos</a:t>
            </a:r>
            <a:endParaRPr lang="en-US" sz="800" b="0" i="0" u="none" strike="noStrike" kern="1200" cap="none" spc="0" normalizeH="0" baseline="0" noProof="0" dirty="0" err="1">
              <a:ln>
                <a:noFill/>
              </a:ln>
              <a:solidFill>
                <a:srgbClr val="FFFFFF"/>
              </a:solidFill>
              <a:effectLst/>
              <a:uLnTx/>
              <a:uFillTx/>
              <a:latin typeface="+mj-lt"/>
              <a:cs typeface="Arial"/>
            </a:endParaRPr>
          </a:p>
        </p:txBody>
      </p:sp>
      <p:sp>
        <p:nvSpPr>
          <p:cNvPr id="46" name="Rectangle 45">
            <a:extLst>
              <a:ext uri="{FF2B5EF4-FFF2-40B4-BE49-F238E27FC236}">
                <a16:creationId xmlns:a16="http://schemas.microsoft.com/office/drawing/2014/main" id="{A3D87DC6-9D58-D1A0-3FA7-20604380B2BF}"/>
              </a:ext>
            </a:extLst>
          </p:cNvPr>
          <p:cNvSpPr/>
          <p:nvPr/>
        </p:nvSpPr>
        <p:spPr bwMode="auto">
          <a:xfrm>
            <a:off x="589255" y="6051894"/>
            <a:ext cx="2827723" cy="430865"/>
          </a:xfrm>
          <a:prstGeom prst="rect">
            <a:avLst/>
          </a:prstGeom>
          <a:solidFill>
            <a:schemeClr val="accent1">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7" name="TextBox 46">
            <a:extLst>
              <a:ext uri="{FF2B5EF4-FFF2-40B4-BE49-F238E27FC236}">
                <a16:creationId xmlns:a16="http://schemas.microsoft.com/office/drawing/2014/main" id="{265EE79B-002E-451E-81B1-8D97C9836A65}"/>
              </a:ext>
            </a:extLst>
          </p:cNvPr>
          <p:cNvSpPr txBox="1"/>
          <p:nvPr/>
        </p:nvSpPr>
        <p:spPr>
          <a:xfrm>
            <a:off x="548639" y="6142059"/>
            <a:ext cx="2871125" cy="246221"/>
          </a:xfrm>
          <a:prstGeom prst="rect">
            <a:avLst/>
          </a:prstGeom>
          <a:noFill/>
        </p:spPr>
        <p:txBody>
          <a:bodyPr wrap="square" lIns="0" tIns="0" rIns="0" bIns="0" rtlCol="0">
            <a:spAutoFit/>
          </a:bodyPr>
          <a:lstStyle/>
          <a:p>
            <a:pPr algn="ctr"/>
            <a:r>
              <a:rPr lang="es-xl" sz="800" dirty="0">
                <a:latin typeface="+mj-lt"/>
              </a:rPr>
              <a:t>Anuncios en redes sociales con GIF animados específicos </a:t>
            </a:r>
            <a:br>
              <a:rPr lang="en-US" sz="800" dirty="0">
                <a:latin typeface="+mj-lt"/>
              </a:rPr>
            </a:br>
            <a:r>
              <a:rPr lang="es-xl" sz="800" dirty="0">
                <a:latin typeface="+mj-lt"/>
              </a:rPr>
              <a:t>de la aplicación (Word, PowerPoint, Excel y Outlook)</a:t>
            </a:r>
          </a:p>
        </p:txBody>
      </p:sp>
      <p:sp>
        <p:nvSpPr>
          <p:cNvPr id="48" name="Google Shape;561;p2">
            <a:extLst>
              <a:ext uri="{FF2B5EF4-FFF2-40B4-BE49-F238E27FC236}">
                <a16:creationId xmlns:a16="http://schemas.microsoft.com/office/drawing/2014/main" id="{54B07CC5-14D6-6590-D642-99BA4F0EC895}"/>
              </a:ext>
            </a:extLst>
          </p:cNvPr>
          <p:cNvSpPr txBox="1"/>
          <p:nvPr/>
        </p:nvSpPr>
        <p:spPr>
          <a:xfrm>
            <a:off x="5984342" y="4718607"/>
            <a:ext cx="1783653" cy="215444"/>
          </a:xfrm>
          <a:prstGeom prst="rect">
            <a:avLst/>
          </a:prstGeom>
          <a:noFill/>
          <a:ln>
            <a:noFill/>
          </a:ln>
        </p:spPr>
        <p:txBody>
          <a:bodyPr spcFirstLastPara="1" wrap="square" lIns="0" tIns="0" rIns="0" bIns="45720" anchor="t" anchorCtr="0">
            <a:spAutoFit/>
          </a:bodyPr>
          <a:lstStyle/>
          <a:p>
            <a:pPr>
              <a:buClr>
                <a:srgbClr val="0078D4"/>
              </a:buClr>
              <a:buSzPts val="800"/>
              <a:defRPr/>
            </a:pPr>
            <a:r>
              <a:rPr lang="es-xl" sz="1100" dirty="0">
                <a:solidFill>
                  <a:srgbClr val="000000"/>
                </a:solidFill>
                <a:latin typeface="Segoe UI Semibold" panose="020B0702040204020203" pitchFamily="34" charset="0"/>
                <a:cs typeface="Segoe UI Semibold" panose="020B0702040204020203" pitchFamily="34" charset="0"/>
                <a:sym typeface="Arial"/>
              </a:rPr>
              <a:t>Correo electrónico N.° </a:t>
            </a:r>
            <a:r>
              <a:rPr lang="es-EC" sz="1100" dirty="0">
                <a:solidFill>
                  <a:srgbClr val="000000"/>
                </a:solidFill>
                <a:latin typeface="Segoe UI Semibold" panose="020B0702040204020203" pitchFamily="34" charset="0"/>
                <a:cs typeface="Segoe UI Semibold" panose="020B0702040204020203" pitchFamily="34" charset="0"/>
                <a:sym typeface="Arial"/>
              </a:rPr>
              <a:t>4</a:t>
            </a:r>
            <a:endParaRPr lang="es-xl" sz="1100" dirty="0">
              <a:solidFill>
                <a:srgbClr val="000000"/>
              </a:solidFill>
              <a:latin typeface="Segoe UI Semibold" panose="020B0702040204020203" pitchFamily="34" charset="0"/>
              <a:cs typeface="Segoe UI Semibold" panose="020B0702040204020203" pitchFamily="34" charset="0"/>
              <a:sym typeface="Arial"/>
            </a:endParaRPr>
          </a:p>
        </p:txBody>
      </p:sp>
      <p:sp>
        <p:nvSpPr>
          <p:cNvPr id="52" name="Google Shape;563;p2">
            <a:extLst>
              <a:ext uri="{FF2B5EF4-FFF2-40B4-BE49-F238E27FC236}">
                <a16:creationId xmlns:a16="http://schemas.microsoft.com/office/drawing/2014/main" id="{7C42D3A7-3C35-A5E4-7C01-8286787429EB}"/>
              </a:ext>
            </a:extLst>
          </p:cNvPr>
          <p:cNvSpPr/>
          <p:nvPr/>
        </p:nvSpPr>
        <p:spPr>
          <a:xfrm>
            <a:off x="5991456" y="4884128"/>
            <a:ext cx="1953159" cy="345539"/>
          </a:xfrm>
          <a:prstGeom prst="rect">
            <a:avLst/>
          </a:prstGeom>
          <a:solidFill>
            <a:srgbClr val="613BA1"/>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s-xl" sz="700" b="0" i="0" u="none" strike="noStrike" kern="1200" cap="none" spc="0" normalizeH="0" baseline="0" dirty="0">
              <a:ln>
                <a:noFill/>
              </a:ln>
              <a:solidFill>
                <a:schemeClr val="bg1"/>
              </a:solidFill>
              <a:effectLst/>
              <a:uLnTx/>
              <a:uFillTx/>
              <a:latin typeface="Segoe UI Semilight"/>
              <a:ea typeface="+mn-ea"/>
              <a:cs typeface="Segoe UI Semilight"/>
            </a:endParaRPr>
          </a:p>
        </p:txBody>
      </p:sp>
      <p:sp>
        <p:nvSpPr>
          <p:cNvPr id="53" name="Google Shape;561;p2">
            <a:extLst>
              <a:ext uri="{FF2B5EF4-FFF2-40B4-BE49-F238E27FC236}">
                <a16:creationId xmlns:a16="http://schemas.microsoft.com/office/drawing/2014/main" id="{4A1E7956-D45B-1DC1-577C-BE135522F37D}"/>
              </a:ext>
            </a:extLst>
          </p:cNvPr>
          <p:cNvSpPr txBox="1"/>
          <p:nvPr/>
        </p:nvSpPr>
        <p:spPr>
          <a:xfrm>
            <a:off x="6059381" y="6021156"/>
            <a:ext cx="1809205" cy="215444"/>
          </a:xfrm>
          <a:prstGeom prst="rect">
            <a:avLst/>
          </a:prstGeom>
          <a:noFill/>
          <a:ln>
            <a:noFill/>
          </a:ln>
        </p:spPr>
        <p:txBody>
          <a:bodyPr spcFirstLastPara="1" wrap="square" lIns="0" tIns="0" rIns="0" bIns="45720" anchor="t" anchorCtr="0">
            <a:spAutoFit/>
          </a:bodyPr>
          <a:lstStyle/>
          <a:p>
            <a:pPr marR="0" lvl="0" indent="0" fontAlgn="auto">
              <a:lnSpc>
                <a:spcPct val="100000"/>
              </a:lnSpc>
              <a:spcBef>
                <a:spcPts val="0"/>
              </a:spcBef>
              <a:spcAft>
                <a:spcPts val="0"/>
              </a:spcAft>
              <a:buClr>
                <a:srgbClr val="0078D4"/>
              </a:buClr>
              <a:buSzPts val="800"/>
              <a:buFont typeface="Arial"/>
              <a:buNone/>
              <a:tabLst/>
              <a:defRPr/>
            </a:pPr>
            <a:r>
              <a:rPr lang="es-xl" sz="1100" dirty="0">
                <a:solidFill>
                  <a:srgbClr val="000000"/>
                </a:solidFill>
                <a:latin typeface="Segoe UI Semibold" panose="020B0702040204020203" pitchFamily="34" charset="0"/>
                <a:cs typeface="Segoe UI Semibold" panose="020B0702040204020203" pitchFamily="34" charset="0"/>
                <a:sym typeface="Arial"/>
              </a:rPr>
              <a:t>Correo electrónico N.° 5</a:t>
            </a:r>
          </a:p>
        </p:txBody>
      </p:sp>
      <p:sp>
        <p:nvSpPr>
          <p:cNvPr id="61" name="Google Shape;563;p2">
            <a:extLst>
              <a:ext uri="{FF2B5EF4-FFF2-40B4-BE49-F238E27FC236}">
                <a16:creationId xmlns:a16="http://schemas.microsoft.com/office/drawing/2014/main" id="{B4032B85-CE08-8025-F395-B1645AE60633}"/>
              </a:ext>
            </a:extLst>
          </p:cNvPr>
          <p:cNvSpPr/>
          <p:nvPr/>
        </p:nvSpPr>
        <p:spPr>
          <a:xfrm>
            <a:off x="6029260" y="6191258"/>
            <a:ext cx="1953159" cy="243850"/>
          </a:xfrm>
          <a:prstGeom prst="rect">
            <a:avLst/>
          </a:prstGeom>
          <a:solidFill>
            <a:srgbClr val="613BA1"/>
          </a:solidFill>
          <a:ln w="127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xl" sz="800" dirty="0">
                <a:solidFill>
                  <a:schemeClr val="bg1"/>
                </a:solidFill>
                <a:latin typeface="Segoe UI Semilight"/>
                <a:cs typeface="Segoe UI Semilight"/>
              </a:rPr>
              <a:t>Invitación al taller de Copilot</a:t>
            </a:r>
            <a:br>
              <a:rPr lang="en-US" sz="800" dirty="0">
                <a:solidFill>
                  <a:schemeClr val="bg1"/>
                </a:solidFill>
                <a:latin typeface="Segoe UI Semilight"/>
                <a:cs typeface="Segoe UI Semilight"/>
              </a:rPr>
            </a:br>
            <a:r>
              <a:rPr lang="es-xl" sz="800" dirty="0">
                <a:solidFill>
                  <a:schemeClr val="bg1"/>
                </a:solidFill>
                <a:latin typeface="Segoe UI Semilight"/>
                <a:cs typeface="Segoe UI Semilight"/>
              </a:rPr>
              <a:t> para Microsoft 365.</a:t>
            </a:r>
          </a:p>
        </p:txBody>
      </p:sp>
      <p:graphicFrame>
        <p:nvGraphicFramePr>
          <p:cNvPr id="62" name="Table 61">
            <a:extLst>
              <a:ext uri="{FF2B5EF4-FFF2-40B4-BE49-F238E27FC236}">
                <a16:creationId xmlns:a16="http://schemas.microsoft.com/office/drawing/2014/main" id="{9F917246-6162-9FD1-34C4-085B01C04439}"/>
              </a:ext>
            </a:extLst>
          </p:cNvPr>
          <p:cNvGraphicFramePr>
            <a:graphicFrameLocks noGrp="1"/>
          </p:cNvGraphicFramePr>
          <p:nvPr>
            <p:extLst>
              <p:ext uri="{D42A27DB-BD31-4B8C-83A1-F6EECF244321}">
                <p14:modId xmlns:p14="http://schemas.microsoft.com/office/powerpoint/2010/main" val="1842309552"/>
              </p:ext>
            </p:extLst>
          </p:nvPr>
        </p:nvGraphicFramePr>
        <p:xfrm>
          <a:off x="9356928" y="5634099"/>
          <a:ext cx="2674783" cy="731492"/>
        </p:xfrm>
        <a:graphic>
          <a:graphicData uri="http://schemas.openxmlformats.org/drawingml/2006/table">
            <a:tbl>
              <a:tblPr firstRow="1" bandRow="1">
                <a:tableStyleId>{5C22544A-7EE6-4342-B048-85BDC9FD1C3A}</a:tableStyleId>
              </a:tblPr>
              <a:tblGrid>
                <a:gridCol w="2674783">
                  <a:extLst>
                    <a:ext uri="{9D8B030D-6E8A-4147-A177-3AD203B41FA5}">
                      <a16:colId xmlns:a16="http://schemas.microsoft.com/office/drawing/2014/main" val="4219535839"/>
                    </a:ext>
                  </a:extLst>
                </a:gridCol>
              </a:tblGrid>
              <a:tr h="302027">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s-xl" sz="900" kern="1200" dirty="0">
                          <a:solidFill>
                            <a:schemeClr val="bg1"/>
                          </a:solidFill>
                          <a:latin typeface="Segoe UI Semibold"/>
                          <a:ea typeface="+mn-ea"/>
                          <a:cs typeface="Arial" panose="020B0604020202020204" pitchFamily="34" charset="0"/>
                        </a:rPr>
                        <a:t>Guía de venta para partners de Copilot </a:t>
                      </a:r>
                      <a:br>
                        <a:rPr lang="en-US" sz="900" kern="1200" dirty="0">
                          <a:solidFill>
                            <a:schemeClr val="bg1"/>
                          </a:solidFill>
                          <a:latin typeface="Segoe UI Semibold"/>
                          <a:ea typeface="+mn-ea"/>
                          <a:cs typeface="Arial" panose="020B0604020202020204" pitchFamily="34" charset="0"/>
                        </a:rPr>
                      </a:br>
                      <a:r>
                        <a:rPr lang="es-xl" sz="900" kern="1200" dirty="0">
                          <a:solidFill>
                            <a:schemeClr val="bg1"/>
                          </a:solidFill>
                          <a:latin typeface="Segoe UI Semibold"/>
                          <a:ea typeface="+mn-ea"/>
                          <a:cs typeface="Arial" panose="020B0604020202020204" pitchFamily="34" charset="0"/>
                        </a:rPr>
                        <a:t>para Microsoft 365</a:t>
                      </a:r>
                    </a:p>
                  </a:txBody>
                  <a:tcPr marL="45720" marR="45720" marT="45713" marB="45713" anchor="ctr">
                    <a:solidFill>
                      <a:srgbClr val="593794"/>
                    </a:solidFill>
                  </a:tcPr>
                </a:tc>
                <a:extLst>
                  <a:ext uri="{0D108BD9-81ED-4DB2-BD59-A6C34878D82A}">
                    <a16:rowId xmlns:a16="http://schemas.microsoft.com/office/drawing/2014/main" val="2359350764"/>
                  </a:ext>
                </a:extLst>
              </a:tr>
              <a:tr h="302027">
                <a:tc>
                  <a:txBody>
                    <a:bodyPr/>
                    <a:lstStyle/>
                    <a:p>
                      <a:pPr lvl="0" algn="ctr">
                        <a:lnSpc>
                          <a:spcPct val="100000"/>
                        </a:lnSpc>
                        <a:spcBef>
                          <a:spcPts val="0"/>
                        </a:spcBef>
                        <a:spcAft>
                          <a:spcPts val="0"/>
                        </a:spcAft>
                        <a:buNone/>
                      </a:pPr>
                      <a:r>
                        <a:rPr lang="es-xl" sz="900" kern="1200" dirty="0">
                          <a:solidFill>
                            <a:schemeClr val="bg1"/>
                          </a:solidFill>
                          <a:latin typeface="Segoe UI Semibold"/>
                          <a:ea typeface="+mn-ea"/>
                          <a:cs typeface="Arial" panose="020B0604020202020204" pitchFamily="34" charset="0"/>
                        </a:rPr>
                        <a:t>Biblioteca de situaciones de cliente de Copilot para Microsoft 365</a:t>
                      </a:r>
                    </a:p>
                  </a:txBody>
                  <a:tcPr marL="45720" marR="45720" marT="45713" marB="45713" anchor="ctr">
                    <a:solidFill>
                      <a:srgbClr val="593794"/>
                    </a:solidFill>
                  </a:tcPr>
                </a:tc>
                <a:extLst>
                  <a:ext uri="{0D108BD9-81ED-4DB2-BD59-A6C34878D82A}">
                    <a16:rowId xmlns:a16="http://schemas.microsoft.com/office/drawing/2014/main" val="1009204573"/>
                  </a:ext>
                </a:extLst>
              </a:tr>
            </a:tbl>
          </a:graphicData>
        </a:graphic>
      </p:graphicFrame>
      <p:pic>
        <p:nvPicPr>
          <p:cNvPr id="41" name="Picture 40">
            <a:extLst>
              <a:ext uri="{FF2B5EF4-FFF2-40B4-BE49-F238E27FC236}">
                <a16:creationId xmlns:a16="http://schemas.microsoft.com/office/drawing/2014/main" id="{7DCE7F1D-C02F-C177-6E54-DC9A6E5F91AE}"/>
              </a:ext>
            </a:extLst>
          </p:cNvPr>
          <p:cNvPicPr>
            <a:picLocks noChangeAspect="1"/>
          </p:cNvPicPr>
          <p:nvPr/>
        </p:nvPicPr>
        <p:blipFill>
          <a:blip r:embed="rId5"/>
          <a:stretch>
            <a:fillRect/>
          </a:stretch>
        </p:blipFill>
        <p:spPr>
          <a:xfrm>
            <a:off x="560178" y="5565411"/>
            <a:ext cx="908373" cy="505512"/>
          </a:xfrm>
          <a:prstGeom prst="rect">
            <a:avLst/>
          </a:prstGeom>
          <a:ln>
            <a:noFill/>
          </a:ln>
          <a:effectLst>
            <a:outerShdw blurRad="292100" dist="139700" dir="2700000" algn="tl" rotWithShape="0">
              <a:srgbClr val="333333">
                <a:alpha val="65000"/>
              </a:srgbClr>
            </a:outerShdw>
          </a:effectLst>
        </p:spPr>
      </p:pic>
      <p:pic>
        <p:nvPicPr>
          <p:cNvPr id="43" name="Picture 42">
            <a:extLst>
              <a:ext uri="{FF2B5EF4-FFF2-40B4-BE49-F238E27FC236}">
                <a16:creationId xmlns:a16="http://schemas.microsoft.com/office/drawing/2014/main" id="{6442C501-C1C0-0D83-7861-944B5D090F89}"/>
              </a:ext>
            </a:extLst>
          </p:cNvPr>
          <p:cNvPicPr>
            <a:picLocks noChangeAspect="1"/>
          </p:cNvPicPr>
          <p:nvPr/>
        </p:nvPicPr>
        <p:blipFill>
          <a:blip r:embed="rId6"/>
          <a:stretch>
            <a:fillRect/>
          </a:stretch>
        </p:blipFill>
        <p:spPr>
          <a:xfrm>
            <a:off x="1534808" y="5565411"/>
            <a:ext cx="957262" cy="472455"/>
          </a:xfrm>
          <a:prstGeom prst="rect">
            <a:avLst/>
          </a:prstGeom>
          <a:ln>
            <a:noFill/>
          </a:ln>
          <a:effectLst>
            <a:outerShdw blurRad="292100" dist="139700" dir="2700000" algn="tl" rotWithShape="0">
              <a:srgbClr val="333333">
                <a:alpha val="65000"/>
              </a:srgbClr>
            </a:outerShdw>
          </a:effectLst>
        </p:spPr>
      </p:pic>
      <p:pic>
        <p:nvPicPr>
          <p:cNvPr id="50" name="Picture 49">
            <a:extLst>
              <a:ext uri="{FF2B5EF4-FFF2-40B4-BE49-F238E27FC236}">
                <a16:creationId xmlns:a16="http://schemas.microsoft.com/office/drawing/2014/main" id="{4937F45B-BDB7-62A9-15A9-C9F281F6696A}"/>
              </a:ext>
            </a:extLst>
          </p:cNvPr>
          <p:cNvPicPr>
            <a:picLocks noChangeAspect="1"/>
          </p:cNvPicPr>
          <p:nvPr/>
        </p:nvPicPr>
        <p:blipFill>
          <a:blip r:embed="rId7"/>
          <a:stretch>
            <a:fillRect/>
          </a:stretch>
        </p:blipFill>
        <p:spPr>
          <a:xfrm>
            <a:off x="2557915" y="5565411"/>
            <a:ext cx="845398" cy="472455"/>
          </a:xfrm>
          <a:prstGeom prst="rect">
            <a:avLst/>
          </a:prstGeom>
          <a:ln>
            <a:noFill/>
          </a:ln>
          <a:effectLst>
            <a:outerShdw blurRad="292100" dist="139700" dir="2700000" algn="tl" rotWithShape="0">
              <a:srgbClr val="333333">
                <a:alpha val="65000"/>
              </a:srgbClr>
            </a:outerShdw>
          </a:effectLst>
        </p:spPr>
      </p:pic>
      <p:pic>
        <p:nvPicPr>
          <p:cNvPr id="56" name="Picture 55">
            <a:extLst>
              <a:ext uri="{FF2B5EF4-FFF2-40B4-BE49-F238E27FC236}">
                <a16:creationId xmlns:a16="http://schemas.microsoft.com/office/drawing/2014/main" id="{C11AB439-9348-56E9-7BE6-716B388D3B71}"/>
              </a:ext>
            </a:extLst>
          </p:cNvPr>
          <p:cNvPicPr>
            <a:picLocks noChangeAspect="1"/>
          </p:cNvPicPr>
          <p:nvPr/>
        </p:nvPicPr>
        <p:blipFill>
          <a:blip r:embed="rId8"/>
          <a:stretch>
            <a:fillRect/>
          </a:stretch>
        </p:blipFill>
        <p:spPr>
          <a:xfrm>
            <a:off x="3545187" y="2488073"/>
            <a:ext cx="1679835" cy="1013604"/>
          </a:xfrm>
          <a:prstGeom prst="rect">
            <a:avLst/>
          </a:prstGeom>
          <a:ln>
            <a:noFill/>
          </a:ln>
          <a:effectLst>
            <a:outerShdw blurRad="292100" dist="139700" dir="2700000" algn="tl" rotWithShape="0">
              <a:srgbClr val="333333">
                <a:alpha val="65000"/>
              </a:srgbClr>
            </a:outerShdw>
          </a:effectLst>
        </p:spPr>
      </p:pic>
      <p:pic>
        <p:nvPicPr>
          <p:cNvPr id="90" name="Picture 89">
            <a:extLst>
              <a:ext uri="{FF2B5EF4-FFF2-40B4-BE49-F238E27FC236}">
                <a16:creationId xmlns:a16="http://schemas.microsoft.com/office/drawing/2014/main" id="{4915E614-75B6-FFFB-E587-942DBE71F9D6}"/>
              </a:ext>
            </a:extLst>
          </p:cNvPr>
          <p:cNvPicPr>
            <a:picLocks noChangeAspect="1"/>
          </p:cNvPicPr>
          <p:nvPr/>
        </p:nvPicPr>
        <p:blipFill>
          <a:blip r:embed="rId9"/>
          <a:stretch>
            <a:fillRect/>
          </a:stretch>
        </p:blipFill>
        <p:spPr>
          <a:xfrm>
            <a:off x="9359449" y="2439968"/>
            <a:ext cx="1177333" cy="651003"/>
          </a:xfrm>
          <a:prstGeom prst="rect">
            <a:avLst/>
          </a:prstGeom>
          <a:ln>
            <a:noFill/>
          </a:ln>
          <a:effectLst>
            <a:outerShdw blurRad="292100" dist="139700" dir="2700000" algn="tl" rotWithShape="0">
              <a:srgbClr val="333333">
                <a:alpha val="65000"/>
              </a:srgbClr>
            </a:outerShdw>
          </a:effectLst>
        </p:spPr>
      </p:pic>
      <p:pic>
        <p:nvPicPr>
          <p:cNvPr id="92" name="Picture 91">
            <a:extLst>
              <a:ext uri="{FF2B5EF4-FFF2-40B4-BE49-F238E27FC236}">
                <a16:creationId xmlns:a16="http://schemas.microsoft.com/office/drawing/2014/main" id="{C9EF13FF-B74B-89A0-0B31-3ABDDE8514D2}"/>
              </a:ext>
            </a:extLst>
          </p:cNvPr>
          <p:cNvPicPr>
            <a:picLocks noChangeAspect="1"/>
          </p:cNvPicPr>
          <p:nvPr/>
        </p:nvPicPr>
        <p:blipFill rotWithShape="1">
          <a:blip r:embed="rId10"/>
          <a:srcRect r="26650"/>
          <a:stretch/>
        </p:blipFill>
        <p:spPr>
          <a:xfrm>
            <a:off x="10825821" y="2424389"/>
            <a:ext cx="1161221" cy="643181"/>
          </a:xfrm>
          <a:prstGeom prst="rect">
            <a:avLst/>
          </a:prstGeom>
          <a:ln>
            <a:noFill/>
          </a:ln>
          <a:effectLst>
            <a:outerShdw blurRad="292100" dist="139700" dir="2700000" algn="tl" rotWithShape="0">
              <a:srgbClr val="333333">
                <a:alpha val="65000"/>
              </a:srgbClr>
            </a:outerShdw>
          </a:effectLst>
        </p:spPr>
      </p:pic>
      <p:pic>
        <p:nvPicPr>
          <p:cNvPr id="94" name="Picture 93">
            <a:extLst>
              <a:ext uri="{FF2B5EF4-FFF2-40B4-BE49-F238E27FC236}">
                <a16:creationId xmlns:a16="http://schemas.microsoft.com/office/drawing/2014/main" id="{F534CE17-2C34-214A-CB2F-336351CDA6B6}"/>
              </a:ext>
            </a:extLst>
          </p:cNvPr>
          <p:cNvPicPr>
            <a:picLocks noChangeAspect="1"/>
          </p:cNvPicPr>
          <p:nvPr/>
        </p:nvPicPr>
        <p:blipFill>
          <a:blip r:embed="rId11"/>
          <a:stretch>
            <a:fillRect/>
          </a:stretch>
        </p:blipFill>
        <p:spPr>
          <a:xfrm>
            <a:off x="9309887" y="4291134"/>
            <a:ext cx="951680" cy="535897"/>
          </a:xfrm>
          <a:prstGeom prst="rect">
            <a:avLst/>
          </a:prstGeom>
          <a:ln>
            <a:noFill/>
          </a:ln>
          <a:effectLst>
            <a:outerShdw blurRad="292100" dist="139700" dir="2700000" algn="tl" rotWithShape="0">
              <a:srgbClr val="333333">
                <a:alpha val="65000"/>
              </a:srgbClr>
            </a:outerShdw>
          </a:effectLst>
        </p:spPr>
      </p:pic>
      <p:pic>
        <p:nvPicPr>
          <p:cNvPr id="96" name="Picture 95">
            <a:extLst>
              <a:ext uri="{FF2B5EF4-FFF2-40B4-BE49-F238E27FC236}">
                <a16:creationId xmlns:a16="http://schemas.microsoft.com/office/drawing/2014/main" id="{F9898EB0-B55C-6C89-7644-8AE42B9A42FB}"/>
              </a:ext>
            </a:extLst>
          </p:cNvPr>
          <p:cNvPicPr>
            <a:picLocks noChangeAspect="1"/>
          </p:cNvPicPr>
          <p:nvPr/>
        </p:nvPicPr>
        <p:blipFill>
          <a:blip r:embed="rId12"/>
          <a:stretch>
            <a:fillRect/>
          </a:stretch>
        </p:blipFill>
        <p:spPr>
          <a:xfrm>
            <a:off x="9909964" y="4521857"/>
            <a:ext cx="1085618" cy="597807"/>
          </a:xfrm>
          <a:prstGeom prst="rect">
            <a:avLst/>
          </a:prstGeom>
          <a:ln>
            <a:noFill/>
          </a:ln>
          <a:effectLst>
            <a:outerShdw blurRad="292100" dist="139700" dir="2700000" algn="tl" rotWithShape="0">
              <a:srgbClr val="333333">
                <a:alpha val="65000"/>
              </a:srgbClr>
            </a:outerShdw>
          </a:effectLst>
        </p:spPr>
      </p:pic>
      <p:pic>
        <p:nvPicPr>
          <p:cNvPr id="100" name="Picture 99">
            <a:extLst>
              <a:ext uri="{FF2B5EF4-FFF2-40B4-BE49-F238E27FC236}">
                <a16:creationId xmlns:a16="http://schemas.microsoft.com/office/drawing/2014/main" id="{1F423EC4-5168-9266-E69B-5A59EBDE01A7}"/>
              </a:ext>
            </a:extLst>
          </p:cNvPr>
          <p:cNvPicPr>
            <a:picLocks noChangeAspect="1"/>
          </p:cNvPicPr>
          <p:nvPr/>
        </p:nvPicPr>
        <p:blipFill>
          <a:blip r:embed="rId13"/>
          <a:stretch>
            <a:fillRect/>
          </a:stretch>
        </p:blipFill>
        <p:spPr>
          <a:xfrm>
            <a:off x="10861644" y="4678775"/>
            <a:ext cx="1102726" cy="625677"/>
          </a:xfrm>
          <a:prstGeom prst="rect">
            <a:avLst/>
          </a:prstGeom>
          <a:ln>
            <a:noFill/>
          </a:ln>
          <a:effectLst>
            <a:outerShdw blurRad="292100" dist="139700" dir="2700000" algn="tl" rotWithShape="0">
              <a:srgbClr val="333333">
                <a:alpha val="65000"/>
              </a:srgbClr>
            </a:outerShdw>
          </a:effectLst>
        </p:spPr>
      </p:pic>
      <p:pic>
        <p:nvPicPr>
          <p:cNvPr id="104" name="Picture 103">
            <a:extLst>
              <a:ext uri="{FF2B5EF4-FFF2-40B4-BE49-F238E27FC236}">
                <a16:creationId xmlns:a16="http://schemas.microsoft.com/office/drawing/2014/main" id="{9977E880-5B2D-CEC4-32D3-74961BB6DCF6}"/>
              </a:ext>
            </a:extLst>
          </p:cNvPr>
          <p:cNvPicPr>
            <a:picLocks noChangeAspect="1"/>
          </p:cNvPicPr>
          <p:nvPr/>
        </p:nvPicPr>
        <p:blipFill>
          <a:blip r:embed="rId14"/>
          <a:stretch>
            <a:fillRect/>
          </a:stretch>
        </p:blipFill>
        <p:spPr>
          <a:xfrm>
            <a:off x="7815584" y="3832204"/>
            <a:ext cx="643026" cy="879846"/>
          </a:xfrm>
          <a:prstGeom prst="rect">
            <a:avLst/>
          </a:prstGeom>
          <a:ln>
            <a:noFill/>
          </a:ln>
          <a:effectLst>
            <a:outerShdw blurRad="292100" dist="139700" dir="2700000" algn="tl" rotWithShape="0">
              <a:srgbClr val="333333">
                <a:alpha val="65000"/>
              </a:srgbClr>
            </a:outerShdw>
          </a:effectLst>
        </p:spPr>
      </p:pic>
      <p:pic>
        <p:nvPicPr>
          <p:cNvPr id="106" name="Picture 105">
            <a:extLst>
              <a:ext uri="{FF2B5EF4-FFF2-40B4-BE49-F238E27FC236}">
                <a16:creationId xmlns:a16="http://schemas.microsoft.com/office/drawing/2014/main" id="{1F0729D4-BE67-43BB-C2B0-F226D3E69F13}"/>
              </a:ext>
            </a:extLst>
          </p:cNvPr>
          <p:cNvPicPr>
            <a:picLocks noChangeAspect="1"/>
          </p:cNvPicPr>
          <p:nvPr/>
        </p:nvPicPr>
        <p:blipFill>
          <a:blip r:embed="rId15"/>
          <a:stretch>
            <a:fillRect/>
          </a:stretch>
        </p:blipFill>
        <p:spPr>
          <a:xfrm>
            <a:off x="7806975" y="5008423"/>
            <a:ext cx="635878" cy="849112"/>
          </a:xfrm>
          <a:prstGeom prst="rect">
            <a:avLst/>
          </a:prstGeom>
          <a:ln>
            <a:noFill/>
          </a:ln>
          <a:effectLst>
            <a:outerShdw blurRad="292100" dist="139700" dir="2700000" algn="tl" rotWithShape="0">
              <a:srgbClr val="333333">
                <a:alpha val="65000"/>
              </a:srgbClr>
            </a:outerShdw>
          </a:effectLst>
        </p:spPr>
      </p:pic>
      <p:pic>
        <p:nvPicPr>
          <p:cNvPr id="109" name="Picture 108">
            <a:extLst>
              <a:ext uri="{FF2B5EF4-FFF2-40B4-BE49-F238E27FC236}">
                <a16:creationId xmlns:a16="http://schemas.microsoft.com/office/drawing/2014/main" id="{46BF5942-27E7-73C6-4956-BA96FB46E71A}"/>
              </a:ext>
            </a:extLst>
          </p:cNvPr>
          <p:cNvPicPr>
            <a:picLocks noChangeAspect="1"/>
          </p:cNvPicPr>
          <p:nvPr/>
        </p:nvPicPr>
        <p:blipFill>
          <a:blip r:embed="rId16"/>
          <a:stretch>
            <a:fillRect/>
          </a:stretch>
        </p:blipFill>
        <p:spPr>
          <a:xfrm>
            <a:off x="3554197" y="4405685"/>
            <a:ext cx="995281" cy="1910555"/>
          </a:xfrm>
          <a:prstGeom prst="rect">
            <a:avLst/>
          </a:prstGeom>
          <a:ln>
            <a:noFill/>
          </a:ln>
          <a:effectLst>
            <a:outerShdw blurRad="292100" dist="139700" dir="2700000" algn="tl" rotWithShape="0">
              <a:srgbClr val="333333">
                <a:alpha val="65000"/>
              </a:srgbClr>
            </a:outerShdw>
          </a:effectLst>
        </p:spPr>
      </p:pic>
      <p:sp>
        <p:nvSpPr>
          <p:cNvPr id="105" name="Google Shape;568;p2">
            <a:extLst>
              <a:ext uri="{FF2B5EF4-FFF2-40B4-BE49-F238E27FC236}">
                <a16:creationId xmlns:a16="http://schemas.microsoft.com/office/drawing/2014/main" id="{093064C5-91A7-DD34-D791-67FDCEA0EE3B}"/>
              </a:ext>
            </a:extLst>
          </p:cNvPr>
          <p:cNvSpPr txBox="1"/>
          <p:nvPr/>
        </p:nvSpPr>
        <p:spPr>
          <a:xfrm>
            <a:off x="6076372" y="1931084"/>
            <a:ext cx="2641320" cy="183355"/>
          </a:xfrm>
          <a:prstGeom prst="rect">
            <a:avLst/>
          </a:prstGeom>
          <a:noFill/>
          <a:ln>
            <a:noFill/>
          </a:ln>
        </p:spPr>
        <p:txBody>
          <a:bodyPr spcFirstLastPara="1" wrap="square" lIns="0" tIns="18288" rIns="36576" bIns="18288" anchor="ctr" anchorCtr="0">
            <a:noAutofit/>
          </a:bodyPr>
          <a:lstStyle/>
          <a:p>
            <a:pPr lvl="0">
              <a:lnSpc>
                <a:spcPts val="1000"/>
              </a:lnSpc>
              <a:buClr>
                <a:srgbClr val="FFFFFF"/>
              </a:buClr>
              <a:buSzPts val="800"/>
              <a:defRPr/>
            </a:pPr>
            <a:r>
              <a:rPr lang="es-EC" sz="900" dirty="0">
                <a:solidFill>
                  <a:srgbClr val="FFFFFF"/>
                </a:solidFill>
                <a:latin typeface="Segoe UI Semibold"/>
                <a:ea typeface="Arial"/>
                <a:cs typeface="Arial" panose="020B0604020202020204" pitchFamily="34" charset="0"/>
                <a:sym typeface="Arial"/>
              </a:rPr>
              <a:t>Recursos</a:t>
            </a:r>
            <a:r>
              <a:rPr lang="es-xl" sz="900" dirty="0">
                <a:solidFill>
                  <a:srgbClr val="FFFFFF"/>
                </a:solidFill>
                <a:latin typeface="Segoe UI Semibold"/>
                <a:ea typeface="Arial"/>
                <a:cs typeface="Arial" panose="020B0604020202020204" pitchFamily="34" charset="0"/>
                <a:sym typeface="Arial"/>
              </a:rPr>
              <a:t> de fortalecimiento</a:t>
            </a:r>
            <a:r>
              <a:rPr lang="es-EC" sz="900" dirty="0">
                <a:solidFill>
                  <a:srgbClr val="FFFFFF"/>
                </a:solidFill>
                <a:latin typeface="Segoe UI Semibold"/>
                <a:ea typeface="Arial"/>
                <a:cs typeface="Arial" panose="020B0604020202020204" pitchFamily="34" charset="0"/>
                <a:sym typeface="Arial"/>
              </a:rPr>
              <a:t> </a:t>
            </a:r>
            <a:r>
              <a:rPr lang="es-xl" sz="900" dirty="0">
                <a:solidFill>
                  <a:srgbClr val="FFFFFF"/>
                </a:solidFill>
                <a:latin typeface="Segoe UI Semibold"/>
                <a:ea typeface="Arial"/>
                <a:cs typeface="Arial" panose="020B0604020202020204" pitchFamily="34" charset="0"/>
                <a:sym typeface="Arial"/>
              </a:rPr>
              <a:t>por correo electrónico</a:t>
            </a:r>
          </a:p>
        </p:txBody>
      </p:sp>
      <p:sp>
        <p:nvSpPr>
          <p:cNvPr id="107" name="Google Shape;567;p2">
            <a:extLst>
              <a:ext uri="{FF2B5EF4-FFF2-40B4-BE49-F238E27FC236}">
                <a16:creationId xmlns:a16="http://schemas.microsoft.com/office/drawing/2014/main" id="{FB4FDB47-8212-5C49-72AE-E3ED7F6A7A4A}"/>
              </a:ext>
            </a:extLst>
          </p:cNvPr>
          <p:cNvSpPr txBox="1"/>
          <p:nvPr/>
        </p:nvSpPr>
        <p:spPr>
          <a:xfrm>
            <a:off x="5912368" y="4916692"/>
            <a:ext cx="2144640" cy="182880"/>
          </a:xfrm>
          <a:prstGeom prst="rect">
            <a:avLst/>
          </a:prstGeom>
          <a:noFill/>
          <a:ln>
            <a:noFill/>
          </a:ln>
        </p:spPr>
        <p:txBody>
          <a:bodyPr spcFirstLastPara="1" wrap="square" lIns="0" tIns="0" rIns="0" bIns="0" anchor="t" anchorCtr="0">
            <a:noAutofit/>
          </a:bodyPr>
          <a:lstStyle/>
          <a:p>
            <a:pPr lvl="0" algn="ctr" defTabSz="932742">
              <a:lnSpc>
                <a:spcPts val="600"/>
              </a:lnSpc>
              <a:defRPr/>
            </a:pPr>
            <a:r>
              <a:rPr lang="es-xl" sz="600" dirty="0">
                <a:solidFill>
                  <a:schemeClr val="bg1"/>
                </a:solidFill>
                <a:latin typeface="Segoe UI Semilight"/>
                <a:cs typeface="Segoe UI Semilight"/>
              </a:rPr>
              <a:t>Sa</a:t>
            </a:r>
            <a:r>
              <a:rPr lang="es-EC" sz="600" dirty="0">
                <a:solidFill>
                  <a:schemeClr val="bg1"/>
                </a:solidFill>
                <a:latin typeface="Segoe UI Semilight"/>
                <a:cs typeface="Segoe UI Semilight"/>
              </a:rPr>
              <a:t>ca</a:t>
            </a:r>
            <a:r>
              <a:rPr lang="es-xl" sz="600" dirty="0">
                <a:solidFill>
                  <a:schemeClr val="bg1"/>
                </a:solidFill>
                <a:latin typeface="Segoe UI Semilight"/>
                <a:cs typeface="Segoe UI Semilight"/>
              </a:rPr>
              <a:t> el máximo provecho de Copilot para Microsoft 365: </a:t>
            </a:r>
            <a:br>
              <a:rPr lang="en-US" sz="600" dirty="0">
                <a:solidFill>
                  <a:schemeClr val="bg1"/>
                </a:solidFill>
                <a:latin typeface="Segoe UI Semilight"/>
                <a:cs typeface="Segoe UI Semilight"/>
              </a:rPr>
            </a:br>
            <a:r>
              <a:rPr lang="es-xl" sz="600" dirty="0">
                <a:solidFill>
                  <a:schemeClr val="bg1"/>
                </a:solidFill>
                <a:latin typeface="Segoe UI Semilight"/>
                <a:cs typeface="Segoe UI Semilight"/>
              </a:rPr>
              <a:t>qué hacer y qué no hacer al </a:t>
            </a:r>
            <a:r>
              <a:rPr lang="es-EC" sz="600" dirty="0">
                <a:solidFill>
                  <a:schemeClr val="bg1"/>
                </a:solidFill>
                <a:latin typeface="Segoe UI Semilight"/>
                <a:cs typeface="Segoe UI Semilight"/>
              </a:rPr>
              <a:t>generar prompts</a:t>
            </a:r>
            <a:r>
              <a:rPr lang="es-xl" sz="600" dirty="0">
                <a:solidFill>
                  <a:schemeClr val="bg1"/>
                </a:solidFill>
                <a:latin typeface="Segoe UI Semilight"/>
                <a:cs typeface="Segoe UI Semilight"/>
              </a:rPr>
              <a:t>.</a:t>
            </a:r>
            <a:br>
              <a:rPr lang="en-US" sz="600" dirty="0">
                <a:solidFill>
                  <a:schemeClr val="bg1"/>
                </a:solidFill>
                <a:latin typeface="Segoe UI Semilight"/>
                <a:cs typeface="Segoe UI Semilight"/>
              </a:rPr>
            </a:br>
            <a:r>
              <a:rPr lang="es-xl" sz="600" dirty="0">
                <a:solidFill>
                  <a:schemeClr val="bg1"/>
                </a:solidFill>
                <a:latin typeface="Segoe UI Semilight"/>
                <a:cs typeface="Segoe UI Semilight"/>
              </a:rPr>
              <a:t>CTA: </a:t>
            </a:r>
            <a:r>
              <a:rPr lang="es-EC" sz="600" dirty="0">
                <a:solidFill>
                  <a:schemeClr val="bg1"/>
                </a:solidFill>
                <a:latin typeface="Segoe UI Semilight"/>
                <a:cs typeface="Segoe UI Semilight"/>
              </a:rPr>
              <a:t>Descarga </a:t>
            </a:r>
            <a:r>
              <a:rPr lang="es-xl" sz="600" dirty="0">
                <a:solidFill>
                  <a:schemeClr val="bg1"/>
                </a:solidFill>
                <a:latin typeface="Segoe UI Semilight"/>
                <a:cs typeface="Segoe UI Semilight"/>
              </a:rPr>
              <a:t>Folleto de</a:t>
            </a:r>
            <a:r>
              <a:rPr lang="es-EC" sz="600" dirty="0">
                <a:solidFill>
                  <a:schemeClr val="bg1"/>
                </a:solidFill>
                <a:latin typeface="Segoe UI Semilight"/>
                <a:cs typeface="Segoe UI Semilight"/>
              </a:rPr>
              <a:t> consejos</a:t>
            </a:r>
            <a:r>
              <a:rPr lang="es-xl" sz="600" dirty="0">
                <a:solidFill>
                  <a:schemeClr val="bg1"/>
                </a:solidFill>
                <a:latin typeface="Segoe UI Semilight"/>
                <a:cs typeface="Segoe UI Semilight"/>
              </a:rPr>
              <a:t> qué hacer </a:t>
            </a:r>
            <a:br>
              <a:rPr lang="en-US" sz="600" dirty="0">
                <a:solidFill>
                  <a:schemeClr val="bg1"/>
                </a:solidFill>
                <a:latin typeface="Segoe UI Semilight"/>
                <a:cs typeface="Segoe UI Semilight"/>
              </a:rPr>
            </a:br>
            <a:r>
              <a:rPr lang="es-xl" sz="600" dirty="0">
                <a:solidFill>
                  <a:schemeClr val="bg1"/>
                </a:solidFill>
                <a:latin typeface="Segoe UI Semilight"/>
                <a:cs typeface="Segoe UI Semilight"/>
              </a:rPr>
              <a:t>y qué no hacer al</a:t>
            </a:r>
            <a:r>
              <a:rPr lang="es-EC" sz="600" dirty="0">
                <a:solidFill>
                  <a:schemeClr val="bg1"/>
                </a:solidFill>
                <a:latin typeface="Segoe UI Semilight"/>
                <a:cs typeface="Segoe UI Semilight"/>
              </a:rPr>
              <a:t> generar prompts</a:t>
            </a:r>
            <a:endParaRPr lang="es-xl" sz="600" dirty="0">
              <a:solidFill>
                <a:schemeClr val="bg1"/>
              </a:solidFill>
              <a:latin typeface="Segoe UI Semilight"/>
              <a:cs typeface="Segoe UI Semilight"/>
            </a:endParaRPr>
          </a:p>
        </p:txBody>
      </p:sp>
      <p:pic>
        <p:nvPicPr>
          <p:cNvPr id="3" name="Picture 2">
            <a:extLst>
              <a:ext uri="{FF2B5EF4-FFF2-40B4-BE49-F238E27FC236}">
                <a16:creationId xmlns:a16="http://schemas.microsoft.com/office/drawing/2014/main" id="{0B41AC60-4AC6-0102-A4EF-BA4DF5187B23}"/>
              </a:ext>
            </a:extLst>
          </p:cNvPr>
          <p:cNvPicPr>
            <a:picLocks noChangeAspect="1"/>
          </p:cNvPicPr>
          <p:nvPr/>
        </p:nvPicPr>
        <p:blipFill>
          <a:blip r:embed="rId17"/>
          <a:stretch>
            <a:fillRect/>
          </a:stretch>
        </p:blipFill>
        <p:spPr>
          <a:xfrm>
            <a:off x="526733" y="3347865"/>
            <a:ext cx="1141708" cy="599188"/>
          </a:xfrm>
          <a:prstGeom prst="rect">
            <a:avLst/>
          </a:prstGeom>
        </p:spPr>
      </p:pic>
      <p:grpSp>
        <p:nvGrpSpPr>
          <p:cNvPr id="16" name="Group 15">
            <a:extLst>
              <a:ext uri="{FF2B5EF4-FFF2-40B4-BE49-F238E27FC236}">
                <a16:creationId xmlns:a16="http://schemas.microsoft.com/office/drawing/2014/main" id="{3CA11AD1-C3DA-CF03-342E-A47B6CACB8E7}"/>
              </a:ext>
            </a:extLst>
          </p:cNvPr>
          <p:cNvGrpSpPr/>
          <p:nvPr/>
        </p:nvGrpSpPr>
        <p:grpSpPr>
          <a:xfrm>
            <a:off x="536473" y="3960603"/>
            <a:ext cx="1128706" cy="357202"/>
            <a:chOff x="651182" y="2845472"/>
            <a:chExt cx="1361373" cy="235274"/>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6EC762B5-2608-E259-6B43-2EDD26A0ADB3}"/>
                </a:ext>
              </a:extLst>
            </p:cNvPr>
            <p:cNvSpPr/>
            <p:nvPr/>
          </p:nvSpPr>
          <p:spPr bwMode="auto">
            <a:xfrm>
              <a:off x="651182" y="2845472"/>
              <a:ext cx="1361373" cy="235274"/>
            </a:xfrm>
            <a:prstGeom prst="rect">
              <a:avLst/>
            </a:pr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TextBox 34">
              <a:extLst>
                <a:ext uri="{FF2B5EF4-FFF2-40B4-BE49-F238E27FC236}">
                  <a16:creationId xmlns:a16="http://schemas.microsoft.com/office/drawing/2014/main" id="{49D42C14-54BF-7446-80FD-3929E49BA00E}"/>
                </a:ext>
              </a:extLst>
            </p:cNvPr>
            <p:cNvSpPr txBox="1"/>
            <p:nvPr/>
          </p:nvSpPr>
          <p:spPr>
            <a:xfrm>
              <a:off x="744821" y="2865409"/>
              <a:ext cx="1146734" cy="202720"/>
            </a:xfrm>
            <a:prstGeom prst="rect">
              <a:avLst/>
            </a:prstGeom>
            <a:noFill/>
          </p:spPr>
          <p:txBody>
            <a:bodyPr wrap="square" lIns="0" tIns="0" rIns="0" bIns="0" rtlCol="0">
              <a:spAutoFit/>
            </a:bodyPr>
            <a:lstStyle/>
            <a:p>
              <a:pPr algn="ctr">
                <a:lnSpc>
                  <a:spcPts val="800"/>
                </a:lnSpc>
              </a:pPr>
              <a:r>
                <a:rPr lang="es-xl" sz="800" dirty="0">
                  <a:latin typeface="+mj-lt"/>
                </a:rPr>
                <a:t>Anuncio</a:t>
              </a:r>
              <a:r>
                <a:rPr lang="es-EC" sz="800" dirty="0">
                  <a:latin typeface="+mj-lt"/>
                </a:rPr>
                <a:t>#1</a:t>
              </a:r>
              <a:r>
                <a:rPr lang="es-xl" sz="800" dirty="0">
                  <a:latin typeface="+mj-lt"/>
                </a:rPr>
                <a:t> pagado/orgánico en redes sociales</a:t>
              </a:r>
            </a:p>
          </p:txBody>
        </p:sp>
      </p:grpSp>
      <p:pic>
        <p:nvPicPr>
          <p:cNvPr id="57" name="Picture 56">
            <a:extLst>
              <a:ext uri="{FF2B5EF4-FFF2-40B4-BE49-F238E27FC236}">
                <a16:creationId xmlns:a16="http://schemas.microsoft.com/office/drawing/2014/main" id="{FDFB63A8-0A82-8311-9778-079FB547B72C}"/>
              </a:ext>
            </a:extLst>
          </p:cNvPr>
          <p:cNvPicPr>
            <a:picLocks noChangeAspect="1"/>
          </p:cNvPicPr>
          <p:nvPr/>
        </p:nvPicPr>
        <p:blipFill>
          <a:blip r:embed="rId18"/>
          <a:stretch>
            <a:fillRect/>
          </a:stretch>
        </p:blipFill>
        <p:spPr>
          <a:xfrm>
            <a:off x="544383" y="4509345"/>
            <a:ext cx="1088309" cy="567531"/>
          </a:xfrm>
          <a:prstGeom prst="rect">
            <a:avLst/>
          </a:prstGeom>
        </p:spPr>
      </p:pic>
      <p:sp>
        <p:nvSpPr>
          <p:cNvPr id="79" name="Google Shape;597;p2">
            <a:extLst>
              <a:ext uri="{FF2B5EF4-FFF2-40B4-BE49-F238E27FC236}">
                <a16:creationId xmlns:a16="http://schemas.microsoft.com/office/drawing/2014/main" id="{8141F80E-28BD-656C-28AE-ACD6B6A4E841}"/>
              </a:ext>
            </a:extLst>
          </p:cNvPr>
          <p:cNvSpPr txBox="1"/>
          <p:nvPr/>
        </p:nvSpPr>
        <p:spPr>
          <a:xfrm>
            <a:off x="1796446" y="4501436"/>
            <a:ext cx="1112798" cy="7755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282828"/>
              </a:buClr>
              <a:buSzPts val="800"/>
              <a:buFont typeface="Arial"/>
              <a:buNone/>
              <a:tabLst/>
              <a:defRPr/>
            </a:pPr>
            <a:r>
              <a:rPr lang="es-EC" sz="700" dirty="0">
                <a:solidFill>
                  <a:srgbClr val="000000"/>
                </a:solidFill>
                <a:cs typeface="Arial" panose="020B0604020202020204" pitchFamily="34" charset="0"/>
                <a:sym typeface="Arial"/>
              </a:rPr>
              <a:t>Genera nuevos interesados e invita a descargar la hoja con datos. Puedes realizar un anuncio pagado en redes sociales para llegar </a:t>
            </a:r>
            <a:r>
              <a:rPr kumimoji="0" lang="es-EC" sz="700" b="0" i="0" u="none" strike="noStrike" kern="1200" cap="none" spc="0" normalizeH="0" baseline="0" noProof="0" dirty="0">
                <a:ln>
                  <a:noFill/>
                </a:ln>
                <a:solidFill>
                  <a:srgbClr val="000000"/>
                </a:solidFill>
                <a:effectLst/>
                <a:uLnTx/>
                <a:uFillTx/>
                <a:cs typeface="Arial" panose="020B0604020202020204" pitchFamily="34" charset="0"/>
                <a:sym typeface="Arial"/>
              </a:rPr>
              <a:t>a una audiencia más amplia. </a:t>
            </a:r>
            <a:r>
              <a:rPr lang="es-EC" sz="700" dirty="0">
                <a:solidFill>
                  <a:srgbClr val="000000"/>
                </a:solidFill>
                <a:cs typeface="Arial" panose="020B0604020202020204" pitchFamily="34" charset="0"/>
                <a:sym typeface="Arial"/>
              </a:rPr>
              <a:t>(Recopila nuevos datos de contacto)</a:t>
            </a:r>
            <a:endParaRPr kumimoji="0" lang="es-xl" sz="700" b="0" i="0" u="none" strike="noStrike" kern="1200" cap="none" spc="0" normalizeH="0" baseline="0" noProof="0" dirty="0">
              <a:ln>
                <a:noFill/>
              </a:ln>
              <a:solidFill>
                <a:srgbClr val="000000"/>
              </a:solidFill>
              <a:effectLst/>
              <a:uLnTx/>
              <a:uFillTx/>
              <a:cs typeface="Arial" panose="020B0604020202020204" pitchFamily="34" charset="0"/>
              <a:sym typeface="Arial"/>
            </a:endParaRPr>
          </a:p>
        </p:txBody>
      </p:sp>
      <p:pic>
        <p:nvPicPr>
          <p:cNvPr id="83" name="Picture 82">
            <a:extLst>
              <a:ext uri="{FF2B5EF4-FFF2-40B4-BE49-F238E27FC236}">
                <a16:creationId xmlns:a16="http://schemas.microsoft.com/office/drawing/2014/main" id="{3273E8B7-E39B-1638-383E-AFF77DFE0039}"/>
              </a:ext>
            </a:extLst>
          </p:cNvPr>
          <p:cNvPicPr>
            <a:picLocks noChangeAspect="1"/>
          </p:cNvPicPr>
          <p:nvPr/>
        </p:nvPicPr>
        <p:blipFill>
          <a:blip r:embed="rId19"/>
          <a:stretch>
            <a:fillRect/>
          </a:stretch>
        </p:blipFill>
        <p:spPr>
          <a:xfrm>
            <a:off x="538950" y="2089404"/>
            <a:ext cx="1094135" cy="774420"/>
          </a:xfrm>
          <a:prstGeom prst="rect">
            <a:avLst/>
          </a:prstGeom>
        </p:spPr>
      </p:pic>
      <p:pic>
        <p:nvPicPr>
          <p:cNvPr id="6" name="Picture 5">
            <a:extLst>
              <a:ext uri="{FF2B5EF4-FFF2-40B4-BE49-F238E27FC236}">
                <a16:creationId xmlns:a16="http://schemas.microsoft.com/office/drawing/2014/main" id="{62101673-630B-4027-5DF1-F67677905647}"/>
              </a:ext>
            </a:extLst>
          </p:cNvPr>
          <p:cNvPicPr>
            <a:picLocks noChangeAspect="1"/>
          </p:cNvPicPr>
          <p:nvPr/>
        </p:nvPicPr>
        <p:blipFill>
          <a:blip r:embed="rId20"/>
          <a:stretch>
            <a:fillRect/>
          </a:stretch>
        </p:blipFill>
        <p:spPr>
          <a:xfrm>
            <a:off x="4611310" y="4421665"/>
            <a:ext cx="909134" cy="1195873"/>
          </a:xfrm>
          <a:prstGeom prst="rect">
            <a:avLst/>
          </a:prstGeom>
        </p:spPr>
      </p:pic>
      <p:pic>
        <p:nvPicPr>
          <p:cNvPr id="10" name="Picture 9">
            <a:extLst>
              <a:ext uri="{FF2B5EF4-FFF2-40B4-BE49-F238E27FC236}">
                <a16:creationId xmlns:a16="http://schemas.microsoft.com/office/drawing/2014/main" id="{D8A70CA7-2DFC-B385-F848-348382DFD95A}"/>
              </a:ext>
            </a:extLst>
          </p:cNvPr>
          <p:cNvPicPr>
            <a:picLocks noChangeAspect="1"/>
          </p:cNvPicPr>
          <p:nvPr/>
        </p:nvPicPr>
        <p:blipFill>
          <a:blip r:embed="rId21"/>
          <a:stretch>
            <a:fillRect/>
          </a:stretch>
        </p:blipFill>
        <p:spPr>
          <a:xfrm>
            <a:off x="4798391" y="5144637"/>
            <a:ext cx="909447" cy="1176637"/>
          </a:xfrm>
          <a:prstGeom prst="rect">
            <a:avLst/>
          </a:prstGeom>
        </p:spPr>
      </p:pic>
      <p:sp>
        <p:nvSpPr>
          <p:cNvPr id="11" name="Google Shape;593;p2">
            <a:extLst>
              <a:ext uri="{FF2B5EF4-FFF2-40B4-BE49-F238E27FC236}">
                <a16:creationId xmlns:a16="http://schemas.microsoft.com/office/drawing/2014/main" id="{FF5EC873-D354-9498-EB79-55BE9AB774C7}"/>
              </a:ext>
            </a:extLst>
          </p:cNvPr>
          <p:cNvSpPr txBox="1"/>
          <p:nvPr/>
        </p:nvSpPr>
        <p:spPr>
          <a:xfrm>
            <a:off x="6087739" y="1254560"/>
            <a:ext cx="2834404" cy="374421"/>
          </a:xfrm>
          <a:prstGeom prst="rect">
            <a:avLst/>
          </a:prstGeom>
          <a:noFill/>
          <a:ln>
            <a:noFill/>
          </a:ln>
        </p:spPr>
        <p:txBody>
          <a:bodyPr spcFirstLastPara="1" wrap="square" lIns="0" tIns="45700" rIns="0" bIns="45700" anchor="t" anchorCtr="0">
            <a:spAutoFit/>
          </a:bodyPr>
          <a:lstStyle>
            <a:defPPr>
              <a:defRPr lang="en-US"/>
            </a:defPPr>
            <a:lvl1pPr>
              <a:buClr>
                <a:srgbClr val="282828"/>
              </a:buClr>
              <a:buSzPts val="800"/>
              <a:defRPr sz="1000">
                <a:solidFill>
                  <a:srgbClr val="00000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ts val="1100"/>
              </a:lnSpc>
              <a:spcBef>
                <a:spcPts val="0"/>
              </a:spcBef>
              <a:spcAft>
                <a:spcPts val="0"/>
              </a:spcAft>
              <a:buClr>
                <a:srgbClr val="282828"/>
              </a:buClr>
              <a:buSzPts val="800"/>
              <a:buFontTx/>
              <a:buNone/>
              <a:tabLst/>
              <a:defRPr/>
            </a:pPr>
            <a:r>
              <a:rPr kumimoji="0" lang="es-EC" sz="950" b="0" i="0" u="none" strike="noStrike" kern="1200" cap="none" spc="0" normalizeH="0" baseline="0" noProof="0" dirty="0">
                <a:ln>
                  <a:noFill/>
                </a:ln>
                <a:solidFill>
                  <a:srgbClr val="000000"/>
                </a:solidFill>
                <a:effectLst/>
                <a:uLnTx/>
                <a:uFillTx/>
                <a:latin typeface="Segoe UI"/>
                <a:ea typeface="+mn-ea"/>
                <a:cs typeface="Arial"/>
                <a:sym typeface="Arial"/>
              </a:rPr>
              <a:t>Utiliza </a:t>
            </a:r>
            <a:r>
              <a:rPr lang="es-EC" sz="950" dirty="0">
                <a:latin typeface="Segoe UI"/>
                <a:cs typeface="Arial"/>
                <a:sym typeface="Arial"/>
              </a:rPr>
              <a:t>l</a:t>
            </a:r>
            <a:r>
              <a:rPr kumimoji="0" lang="es-EC" sz="950" b="0" i="0" u="none" strike="noStrike" kern="1200" cap="none" spc="0" normalizeH="0" baseline="0" noProof="0" dirty="0">
                <a:ln>
                  <a:noFill/>
                </a:ln>
                <a:solidFill>
                  <a:srgbClr val="000000"/>
                </a:solidFill>
                <a:effectLst/>
                <a:uLnTx/>
                <a:uFillTx/>
                <a:latin typeface="Segoe UI"/>
                <a:ea typeface="+mn-ea"/>
                <a:cs typeface="Arial"/>
                <a:sym typeface="Arial"/>
              </a:rPr>
              <a:t>os correos electrónicos para ampliar información a posibles clientes e interesados.  </a:t>
            </a:r>
            <a:endParaRPr kumimoji="0" lang="es-xl" sz="950" b="0" i="0" u="none" strike="noStrike" kern="1200" cap="none" spc="0" normalizeH="0" baseline="0" noProof="0" dirty="0">
              <a:ln>
                <a:noFill/>
              </a:ln>
              <a:solidFill>
                <a:srgbClr val="000000"/>
              </a:solidFill>
              <a:effectLst/>
              <a:uLnTx/>
              <a:uFillTx/>
              <a:latin typeface="Segoe UI"/>
              <a:ea typeface="+mn-ea"/>
              <a:cs typeface="Arial"/>
              <a:sym typeface="Arial"/>
            </a:endParaRPr>
          </a:p>
        </p:txBody>
      </p:sp>
      <p:pic>
        <p:nvPicPr>
          <p:cNvPr id="20" name="Picture 19">
            <a:extLst>
              <a:ext uri="{FF2B5EF4-FFF2-40B4-BE49-F238E27FC236}">
                <a16:creationId xmlns:a16="http://schemas.microsoft.com/office/drawing/2014/main" id="{A8B0F009-7C55-BB64-F8F2-89BEDA4C260D}"/>
              </a:ext>
            </a:extLst>
          </p:cNvPr>
          <p:cNvPicPr>
            <a:picLocks noChangeAspect="1"/>
          </p:cNvPicPr>
          <p:nvPr/>
        </p:nvPicPr>
        <p:blipFill>
          <a:blip r:embed="rId22"/>
          <a:stretch>
            <a:fillRect/>
          </a:stretch>
        </p:blipFill>
        <p:spPr>
          <a:xfrm>
            <a:off x="7950202" y="2380968"/>
            <a:ext cx="857656" cy="713559"/>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2FA3354C-BD7F-5973-BBFF-CD28B39F71C0}"/>
              </a:ext>
            </a:extLst>
          </p:cNvPr>
          <p:cNvPicPr>
            <a:picLocks noChangeAspect="1"/>
          </p:cNvPicPr>
          <p:nvPr/>
        </p:nvPicPr>
        <p:blipFill>
          <a:blip r:embed="rId23"/>
          <a:stretch>
            <a:fillRect/>
          </a:stretch>
        </p:blipFill>
        <p:spPr>
          <a:xfrm>
            <a:off x="7994444" y="4751957"/>
            <a:ext cx="911907" cy="695069"/>
          </a:xfrm>
          <a:prstGeom prst="rect">
            <a:avLst/>
          </a:prstGeom>
          <a:ln>
            <a:noFill/>
          </a:ln>
          <a:effectLst>
            <a:outerShdw blurRad="292100" dist="139700" dir="2700000" algn="tl" rotWithShape="0">
              <a:srgbClr val="333333">
                <a:alpha val="65000"/>
              </a:srgbClr>
            </a:outerShdw>
          </a:effectLst>
        </p:spPr>
      </p:pic>
      <p:cxnSp>
        <p:nvCxnSpPr>
          <p:cNvPr id="38" name="Google Shape;562;p2">
            <a:extLst>
              <a:ext uri="{FF2B5EF4-FFF2-40B4-BE49-F238E27FC236}">
                <a16:creationId xmlns:a16="http://schemas.microsoft.com/office/drawing/2014/main" id="{82217521-48F0-D9A5-EA20-513CB1A4FB8F}"/>
              </a:ext>
            </a:extLst>
          </p:cNvPr>
          <p:cNvCxnSpPr>
            <a:cxnSpLocks/>
          </p:cNvCxnSpPr>
          <p:nvPr/>
        </p:nvCxnSpPr>
        <p:spPr>
          <a:xfrm>
            <a:off x="6876169" y="4157458"/>
            <a:ext cx="0" cy="528414"/>
          </a:xfrm>
          <a:prstGeom prst="straightConnector1">
            <a:avLst/>
          </a:prstGeom>
          <a:noFill/>
          <a:ln w="9525" cap="flat" cmpd="sng">
            <a:solidFill>
              <a:schemeClr val="accent3"/>
            </a:solidFill>
            <a:prstDash val="solid"/>
            <a:round/>
            <a:headEnd type="none" w="sm" len="sm"/>
            <a:tailEnd type="triangle" w="med" len="med"/>
          </a:ln>
        </p:spPr>
      </p:cxnSp>
      <p:pic>
        <p:nvPicPr>
          <p:cNvPr id="81" name="Picture 80">
            <a:extLst>
              <a:ext uri="{FF2B5EF4-FFF2-40B4-BE49-F238E27FC236}">
                <a16:creationId xmlns:a16="http://schemas.microsoft.com/office/drawing/2014/main" id="{DC022689-1038-251A-BFE3-58E4C2A9280B}"/>
              </a:ext>
            </a:extLst>
          </p:cNvPr>
          <p:cNvPicPr>
            <a:picLocks noChangeAspect="1"/>
          </p:cNvPicPr>
          <p:nvPr/>
        </p:nvPicPr>
        <p:blipFill>
          <a:blip r:embed="rId24"/>
          <a:stretch>
            <a:fillRect/>
          </a:stretch>
        </p:blipFill>
        <p:spPr>
          <a:xfrm>
            <a:off x="7982419" y="3646455"/>
            <a:ext cx="889245" cy="646462"/>
          </a:xfrm>
          <a:prstGeom prst="rect">
            <a:avLst/>
          </a:prstGeom>
          <a:ln>
            <a:noFill/>
          </a:ln>
          <a:effectLst>
            <a:outerShdw blurRad="292100" dist="139700" dir="2700000" algn="tl" rotWithShape="0">
              <a:srgbClr val="333333">
                <a:alpha val="65000"/>
              </a:srgbClr>
            </a:outerShdw>
          </a:effectLst>
        </p:spPr>
      </p:pic>
      <p:cxnSp>
        <p:nvCxnSpPr>
          <p:cNvPr id="85" name="Google Shape;562;p2">
            <a:extLst>
              <a:ext uri="{FF2B5EF4-FFF2-40B4-BE49-F238E27FC236}">
                <a16:creationId xmlns:a16="http://schemas.microsoft.com/office/drawing/2014/main" id="{1A8259C5-5FC7-1B91-7F51-D6AFE124452F}"/>
              </a:ext>
            </a:extLst>
          </p:cNvPr>
          <p:cNvCxnSpPr>
            <a:cxnSpLocks/>
          </p:cNvCxnSpPr>
          <p:nvPr/>
        </p:nvCxnSpPr>
        <p:spPr>
          <a:xfrm>
            <a:off x="6894087" y="5328542"/>
            <a:ext cx="0" cy="528414"/>
          </a:xfrm>
          <a:prstGeom prst="straightConnector1">
            <a:avLst/>
          </a:prstGeom>
          <a:noFill/>
          <a:ln w="9525" cap="flat" cmpd="sng">
            <a:solidFill>
              <a:schemeClr val="accent3"/>
            </a:solidFill>
            <a:prstDash val="solid"/>
            <a:round/>
            <a:headEnd type="none" w="sm" len="sm"/>
            <a:tailEnd type="triangle" w="med" len="med"/>
          </a:ln>
        </p:spPr>
      </p:cxnSp>
      <p:pic>
        <p:nvPicPr>
          <p:cNvPr id="88" name="Picture 87">
            <a:extLst>
              <a:ext uri="{FF2B5EF4-FFF2-40B4-BE49-F238E27FC236}">
                <a16:creationId xmlns:a16="http://schemas.microsoft.com/office/drawing/2014/main" id="{455EF660-08EB-5250-9681-0649784BE9F4}"/>
              </a:ext>
            </a:extLst>
          </p:cNvPr>
          <p:cNvPicPr>
            <a:picLocks noChangeAspect="1"/>
          </p:cNvPicPr>
          <p:nvPr/>
        </p:nvPicPr>
        <p:blipFill>
          <a:blip r:embed="rId25"/>
          <a:stretch>
            <a:fillRect/>
          </a:stretch>
        </p:blipFill>
        <p:spPr>
          <a:xfrm>
            <a:off x="8014797" y="5906066"/>
            <a:ext cx="887625" cy="752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1519079"/>
      </p:ext>
    </p:extLst>
  </p:cSld>
  <p:clrMapOvr>
    <a:masterClrMapping/>
  </p:clrMapOvr>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3.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4.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4f136f8-d6e3-432a-ae76-0cd9ae994d5c">
      <Terms xmlns="http://schemas.microsoft.com/office/infopath/2007/PartnerControls"/>
    </lcf76f155ced4ddcb4097134ff3c332f>
    <TaxCatchAll xmlns="33293bf9-c36b-4820-8614-1173818622d2" xsi:nil="true"/>
    <Revisado xmlns="14f136f8-d6e3-432a-ae76-0cd9ae994d5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15CB04-2D8F-4442-9561-0DCFD040B8A3}">
  <ds:schemaRefs>
    <ds:schemaRef ds:uri="33293bf9-c36b-4820-8614-1173818622d2"/>
    <ds:schemaRef ds:uri="http://schemas.microsoft.com/office/2006/documentManagement/types"/>
    <ds:schemaRef ds:uri="http://purl.org/dc/dcmitype/"/>
    <ds:schemaRef ds:uri="http://schemas.microsoft.com/office/2006/metadata/properties"/>
    <ds:schemaRef ds:uri="14f136f8-d6e3-432a-ae76-0cd9ae994d5c"/>
    <ds:schemaRef ds:uri="http://schemas.openxmlformats.org/package/2006/metadata/core-properties"/>
    <ds:schemaRef ds:uri="http://purl.org/dc/elements/1.1/"/>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CC8232B1-7E95-4690-9523-E18BA643F3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9462CE-BE1F-4AE1-8E3D-FC80F278103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2465</Words>
  <Application>Microsoft Office PowerPoint</Application>
  <PresentationFormat>Panorámica</PresentationFormat>
  <Paragraphs>215</Paragraphs>
  <Slides>15</Slides>
  <Notes>15</Notes>
  <HiddenSlides>0</HiddenSlides>
  <MMClips>0</MMClips>
  <ScaleCrop>false</ScaleCrop>
  <HeadingPairs>
    <vt:vector size="4" baseType="variant">
      <vt:variant>
        <vt:lpstr>Tema</vt:lpstr>
      </vt:variant>
      <vt:variant>
        <vt:i4>4</vt:i4>
      </vt:variant>
      <vt:variant>
        <vt:lpstr>Títulos de diapositiva</vt:lpstr>
      </vt:variant>
      <vt:variant>
        <vt:i4>15</vt:i4>
      </vt:variant>
    </vt:vector>
  </HeadingPairs>
  <TitlesOfParts>
    <vt:vector size="19" baseType="lpstr">
      <vt:lpstr>White Template</vt:lpstr>
      <vt:lpstr>White Template</vt:lpstr>
      <vt:lpstr>1_White Template</vt:lpstr>
      <vt:lpstr>M365 Copilot Theme</vt:lpstr>
      <vt:lpstr>Tu compañero de IA para  el día a día Guía de ejecución de la campaña de Marketing</vt:lpstr>
      <vt:lpstr>Tabla de contenidos</vt:lpstr>
      <vt:lpstr>Descripción general de la campaña de generación de demanda</vt:lpstr>
      <vt:lpstr>Dirígete al público objetivo ideal </vt:lpstr>
      <vt:lpstr>Públicos prioritarios</vt:lpstr>
      <vt:lpstr>Marco de la mensajería</vt:lpstr>
      <vt:lpstr>Bloques de texto para la campaña</vt:lpstr>
      <vt:lpstr>Crea tu campaña</vt:lpstr>
      <vt:lpstr>Sigue el siguiente recorrido para tu campaña de generación de demanda</vt:lpstr>
      <vt:lpstr>Biblioteca de recursos de la campaña</vt:lpstr>
      <vt:lpstr>Activa, haz seguimiento y cierra ventas</vt:lpstr>
      <vt:lpstr>Guía sobre la campaña</vt:lpstr>
      <vt:lpstr>Personaliza los activos de su campaña</vt:lpstr>
      <vt:lpstr>Personalización de sus correos  electrónicos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 compañero de IA para  el día a día Guía de ejecución de Campaign-in-a-Box</dc:title>
  <dc:creator/>
  <cp:lastModifiedBy/>
  <cp:revision>12</cp:revision>
  <dcterms:created xsi:type="dcterms:W3CDTF">2023-10-16T15:30:21Z</dcterms:created>
  <dcterms:modified xsi:type="dcterms:W3CDTF">2025-03-05T19:14:10Z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0x0101006FE86F58F15CF64E9ED39C9A6DA3E724</vt:lpwstr>
  </property>
</Properties>
</file>