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entation.xml" ContentType="application/vnd.openxmlformats-officedocument.presentationml.presentation.main+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6.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35"/>
  </p:notesMasterIdLst>
  <p:handoutMasterIdLst>
    <p:handoutMasterId r:id="rId36"/>
  </p:handoutMasterIdLst>
  <p:sldIdLst>
    <p:sldId id="421" r:id="rId2"/>
    <p:sldId id="412" r:id="rId3"/>
    <p:sldId id="487" r:id="rId4"/>
    <p:sldId id="430" r:id="rId5"/>
    <p:sldId id="401" r:id="rId6"/>
    <p:sldId id="438" r:id="rId7"/>
    <p:sldId id="398" r:id="rId8"/>
    <p:sldId id="446" r:id="rId9"/>
    <p:sldId id="427" r:id="rId10"/>
    <p:sldId id="447" r:id="rId11"/>
    <p:sldId id="428" r:id="rId12"/>
    <p:sldId id="449" r:id="rId13"/>
    <p:sldId id="455" r:id="rId14"/>
    <p:sldId id="439" r:id="rId15"/>
    <p:sldId id="440" r:id="rId16"/>
    <p:sldId id="431" r:id="rId17"/>
    <p:sldId id="448" r:id="rId18"/>
    <p:sldId id="432" r:id="rId19"/>
    <p:sldId id="450" r:id="rId20"/>
    <p:sldId id="434" r:id="rId21"/>
    <p:sldId id="451" r:id="rId22"/>
    <p:sldId id="433" r:id="rId23"/>
    <p:sldId id="452" r:id="rId24"/>
    <p:sldId id="435" r:id="rId25"/>
    <p:sldId id="441" r:id="rId26"/>
    <p:sldId id="442" r:id="rId27"/>
    <p:sldId id="443" r:id="rId28"/>
    <p:sldId id="444" r:id="rId29"/>
    <p:sldId id="436" r:id="rId30"/>
    <p:sldId id="453" r:id="rId31"/>
    <p:sldId id="437" r:id="rId32"/>
    <p:sldId id="454" r:id="rId33"/>
    <p:sldId id="44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gital Literacy: Access information online" id="{055E2EC1-38EC-4883-A309-67700504DFB1}">
          <p14:sldIdLst>
            <p14:sldId id="421"/>
            <p14:sldId id="412"/>
            <p14:sldId id="487"/>
            <p14:sldId id="430"/>
            <p14:sldId id="401"/>
            <p14:sldId id="438"/>
            <p14:sldId id="398"/>
            <p14:sldId id="446"/>
            <p14:sldId id="427"/>
            <p14:sldId id="447"/>
            <p14:sldId id="428"/>
            <p14:sldId id="449"/>
            <p14:sldId id="455"/>
            <p14:sldId id="439"/>
            <p14:sldId id="440"/>
            <p14:sldId id="431"/>
            <p14:sldId id="448"/>
            <p14:sldId id="432"/>
            <p14:sldId id="450"/>
            <p14:sldId id="434"/>
            <p14:sldId id="451"/>
            <p14:sldId id="433"/>
            <p14:sldId id="452"/>
            <p14:sldId id="435"/>
            <p14:sldId id="441"/>
            <p14:sldId id="442"/>
            <p14:sldId id="443"/>
            <p14:sldId id="444"/>
            <p14:sldId id="436"/>
            <p14:sldId id="453"/>
            <p14:sldId id="437"/>
            <p14:sldId id="454"/>
            <p14:sldId id="445"/>
          </p14:sldIdLst>
        </p14:section>
      </p14:sectionLst>
    </p:ext>
    <p:ext uri="{EFAFB233-063F-42B5-8137-9DF3F51BA10A}">
      <p15:sldGuideLst xmlns:p15="http://schemas.microsoft.com/office/powerpoint/2012/main">
        <p15:guide id="1" pos="2275" userDrawn="1">
          <p15:clr>
            <a:srgbClr val="A4A3A4"/>
          </p15:clr>
        </p15:guide>
        <p15:guide id="2" orient="horz" pos="6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8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A4373A"/>
    <a:srgbClr val="217346"/>
    <a:srgbClr val="B7472A"/>
    <a:srgbClr val="2B579A"/>
    <a:srgbClr val="00B294"/>
    <a:srgbClr val="FFB901"/>
    <a:srgbClr val="BBD80A"/>
    <a:srgbClr val="FF8B00"/>
    <a:srgbClr val="01BC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97" autoAdjust="0"/>
    <p:restoredTop sz="93872" autoAdjust="0"/>
  </p:normalViewPr>
  <p:slideViewPr>
    <p:cSldViewPr snapToGrid="0">
      <p:cViewPr varScale="1">
        <p:scale>
          <a:sx n="114" d="100"/>
          <a:sy n="114" d="100"/>
        </p:scale>
        <p:origin x="624" y="132"/>
      </p:cViewPr>
      <p:guideLst>
        <p:guide pos="2275"/>
        <p:guide orient="horz" pos="663"/>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ustomXml" Target="../customXml/item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customXml" Target="../customXml/item2.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4F2345-EC98-4DA1-BEDE-E955624755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C33E638-B8D4-466B-AD53-47551EDA16C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51EFA-6533-45C3-8394-23FFC04F750D}" type="datetimeFigureOut">
              <a:rPr lang="en-US" smtClean="0"/>
              <a:t>2/24/20</a:t>
            </a:fld>
            <a:endParaRPr lang="en-US" dirty="0"/>
          </a:p>
        </p:txBody>
      </p:sp>
      <p:sp>
        <p:nvSpPr>
          <p:cNvPr id="4" name="Footer Placeholder 3">
            <a:extLst>
              <a:ext uri="{FF2B5EF4-FFF2-40B4-BE49-F238E27FC236}">
                <a16:creationId xmlns:a16="http://schemas.microsoft.com/office/drawing/2014/main" id="{C2889FA8-6777-4B9D-A1A9-C7DBF5FEA9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04C72C3-43D9-4379-9293-03F53C8488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E2DD4-2E30-4434-A427-2EC50491079F}" type="slidenum">
              <a:rPr lang="en-US" smtClean="0"/>
              <a:t>‹#›</a:t>
            </a:fld>
            <a:endParaRPr lang="en-US" dirty="0"/>
          </a:p>
        </p:txBody>
      </p:sp>
    </p:spTree>
    <p:extLst>
      <p:ext uri="{BB962C8B-B14F-4D97-AF65-F5344CB8AC3E}">
        <p14:creationId xmlns:p14="http://schemas.microsoft.com/office/powerpoint/2010/main" val="24103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4C180-10CF-422C-B717-65F1B78C7EB7}" type="datetimeFigureOut">
              <a:rPr lang="en-US" noProof="0" smtClean="0"/>
              <a:t>2/24/20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375C1-7C5C-42A2-80F2-05631BB3764E}" type="slidenum">
              <a:rPr lang="en-US" noProof="0" smtClean="0"/>
              <a:t>‹#›</a:t>
            </a:fld>
            <a:endParaRPr lang="en-US" noProof="0" dirty="0"/>
          </a:p>
        </p:txBody>
      </p:sp>
    </p:spTree>
    <p:extLst>
      <p:ext uri="{BB962C8B-B14F-4D97-AF65-F5344CB8AC3E}">
        <p14:creationId xmlns:p14="http://schemas.microsoft.com/office/powerpoint/2010/main" val="35725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8375C1-7C5C-42A2-80F2-05631BB3764E}" type="slidenum">
              <a:rPr lang="en-US" noProof="0" smtClean="0"/>
              <a:t>1</a:t>
            </a:fld>
            <a:endParaRPr lang="en-US" noProof="0" dirty="0"/>
          </a:p>
        </p:txBody>
      </p:sp>
    </p:spTree>
    <p:extLst>
      <p:ext uri="{BB962C8B-B14F-4D97-AF65-F5344CB8AC3E}">
        <p14:creationId xmlns:p14="http://schemas.microsoft.com/office/powerpoint/2010/main" val="28328459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11</a:t>
            </a:fld>
            <a:endParaRPr lang="en-US" noProof="0" dirty="0"/>
          </a:p>
        </p:txBody>
      </p:sp>
    </p:spTree>
    <p:extLst>
      <p:ext uri="{BB962C8B-B14F-4D97-AF65-F5344CB8AC3E}">
        <p14:creationId xmlns:p14="http://schemas.microsoft.com/office/powerpoint/2010/main" val="3559088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12</a:t>
            </a:fld>
            <a:endParaRPr lang="en-US" noProof="0" dirty="0"/>
          </a:p>
        </p:txBody>
      </p:sp>
    </p:spTree>
    <p:extLst>
      <p:ext uri="{BB962C8B-B14F-4D97-AF65-F5344CB8AC3E}">
        <p14:creationId xmlns:p14="http://schemas.microsoft.com/office/powerpoint/2010/main" val="9936573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8375C1-7C5C-42A2-80F2-05631BB3764E}" type="slidenum">
              <a:rPr lang="en-US" noProof="0" smtClean="0"/>
              <a:t>13</a:t>
            </a:fld>
            <a:endParaRPr lang="en-US" noProof="0" dirty="0"/>
          </a:p>
        </p:txBody>
      </p:sp>
    </p:spTree>
    <p:extLst>
      <p:ext uri="{BB962C8B-B14F-4D97-AF65-F5344CB8AC3E}">
        <p14:creationId xmlns:p14="http://schemas.microsoft.com/office/powerpoint/2010/main" val="1058574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14</a:t>
            </a:fld>
            <a:endParaRPr lang="en-US" noProof="0" dirty="0"/>
          </a:p>
        </p:txBody>
      </p:sp>
    </p:spTree>
    <p:extLst>
      <p:ext uri="{BB962C8B-B14F-4D97-AF65-F5344CB8AC3E}">
        <p14:creationId xmlns:p14="http://schemas.microsoft.com/office/powerpoint/2010/main" val="5225107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15</a:t>
            </a:fld>
            <a:endParaRPr lang="en-US" noProof="0" dirty="0"/>
          </a:p>
        </p:txBody>
      </p:sp>
    </p:spTree>
    <p:extLst>
      <p:ext uri="{BB962C8B-B14F-4D97-AF65-F5344CB8AC3E}">
        <p14:creationId xmlns:p14="http://schemas.microsoft.com/office/powerpoint/2010/main" val="16231565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16</a:t>
            </a:fld>
            <a:endParaRPr lang="en-US" noProof="0" dirty="0"/>
          </a:p>
        </p:txBody>
      </p:sp>
    </p:spTree>
    <p:extLst>
      <p:ext uri="{BB962C8B-B14F-4D97-AF65-F5344CB8AC3E}">
        <p14:creationId xmlns:p14="http://schemas.microsoft.com/office/powerpoint/2010/main" val="41368230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17</a:t>
            </a:fld>
            <a:endParaRPr lang="en-US" noProof="0" dirty="0"/>
          </a:p>
        </p:txBody>
      </p:sp>
    </p:spTree>
    <p:extLst>
      <p:ext uri="{BB962C8B-B14F-4D97-AF65-F5344CB8AC3E}">
        <p14:creationId xmlns:p14="http://schemas.microsoft.com/office/powerpoint/2010/main" val="21121137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18</a:t>
            </a:fld>
            <a:endParaRPr lang="en-US" noProof="0" dirty="0"/>
          </a:p>
        </p:txBody>
      </p:sp>
    </p:spTree>
    <p:extLst>
      <p:ext uri="{BB962C8B-B14F-4D97-AF65-F5344CB8AC3E}">
        <p14:creationId xmlns:p14="http://schemas.microsoft.com/office/powerpoint/2010/main" val="3015832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19</a:t>
            </a:fld>
            <a:endParaRPr lang="en-US" noProof="0" dirty="0"/>
          </a:p>
        </p:txBody>
      </p:sp>
    </p:spTree>
    <p:extLst>
      <p:ext uri="{BB962C8B-B14F-4D97-AF65-F5344CB8AC3E}">
        <p14:creationId xmlns:p14="http://schemas.microsoft.com/office/powerpoint/2010/main" val="8372344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20</a:t>
            </a:fld>
            <a:endParaRPr lang="en-US" noProof="0" dirty="0"/>
          </a:p>
        </p:txBody>
      </p:sp>
    </p:spTree>
    <p:extLst>
      <p:ext uri="{BB962C8B-B14F-4D97-AF65-F5344CB8AC3E}">
        <p14:creationId xmlns:p14="http://schemas.microsoft.com/office/powerpoint/2010/main" val="24551681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8375C1-7C5C-42A2-80F2-05631BB376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80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21</a:t>
            </a:fld>
            <a:endParaRPr lang="en-US" noProof="0" dirty="0"/>
          </a:p>
        </p:txBody>
      </p:sp>
    </p:spTree>
    <p:extLst>
      <p:ext uri="{BB962C8B-B14F-4D97-AF65-F5344CB8AC3E}">
        <p14:creationId xmlns:p14="http://schemas.microsoft.com/office/powerpoint/2010/main" val="318497791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22</a:t>
            </a:fld>
            <a:endParaRPr lang="en-US" noProof="0" dirty="0"/>
          </a:p>
        </p:txBody>
      </p:sp>
    </p:spTree>
    <p:extLst>
      <p:ext uri="{BB962C8B-B14F-4D97-AF65-F5344CB8AC3E}">
        <p14:creationId xmlns:p14="http://schemas.microsoft.com/office/powerpoint/2010/main" val="283299884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23</a:t>
            </a:fld>
            <a:endParaRPr lang="en-US" noProof="0" dirty="0"/>
          </a:p>
        </p:txBody>
      </p:sp>
    </p:spTree>
    <p:extLst>
      <p:ext uri="{BB962C8B-B14F-4D97-AF65-F5344CB8AC3E}">
        <p14:creationId xmlns:p14="http://schemas.microsoft.com/office/powerpoint/2010/main" val="302510802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8375C1-7C5C-42A2-80F2-05631BB3764E}" type="slidenum">
              <a:rPr lang="en-US" noProof="0" smtClean="0"/>
              <a:t>24</a:t>
            </a:fld>
            <a:endParaRPr lang="en-US" noProof="0" dirty="0"/>
          </a:p>
        </p:txBody>
      </p:sp>
    </p:spTree>
    <p:extLst>
      <p:ext uri="{BB962C8B-B14F-4D97-AF65-F5344CB8AC3E}">
        <p14:creationId xmlns:p14="http://schemas.microsoft.com/office/powerpoint/2010/main" val="28162514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25</a:t>
            </a:fld>
            <a:endParaRPr lang="en-US" noProof="0" dirty="0"/>
          </a:p>
        </p:txBody>
      </p:sp>
    </p:spTree>
    <p:extLst>
      <p:ext uri="{BB962C8B-B14F-4D97-AF65-F5344CB8AC3E}">
        <p14:creationId xmlns:p14="http://schemas.microsoft.com/office/powerpoint/2010/main" val="33651973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29</a:t>
            </a:fld>
            <a:endParaRPr lang="en-US" noProof="0" dirty="0"/>
          </a:p>
        </p:txBody>
      </p:sp>
    </p:spTree>
    <p:extLst>
      <p:ext uri="{BB962C8B-B14F-4D97-AF65-F5344CB8AC3E}">
        <p14:creationId xmlns:p14="http://schemas.microsoft.com/office/powerpoint/2010/main" val="226305213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30</a:t>
            </a:fld>
            <a:endParaRPr lang="en-US" noProof="0" dirty="0"/>
          </a:p>
        </p:txBody>
      </p:sp>
    </p:spTree>
    <p:extLst>
      <p:ext uri="{BB962C8B-B14F-4D97-AF65-F5344CB8AC3E}">
        <p14:creationId xmlns:p14="http://schemas.microsoft.com/office/powerpoint/2010/main" val="2153346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31</a:t>
            </a:fld>
            <a:endParaRPr lang="en-US" noProof="0" dirty="0"/>
          </a:p>
        </p:txBody>
      </p:sp>
    </p:spTree>
    <p:extLst>
      <p:ext uri="{BB962C8B-B14F-4D97-AF65-F5344CB8AC3E}">
        <p14:creationId xmlns:p14="http://schemas.microsoft.com/office/powerpoint/2010/main" val="20150412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32</a:t>
            </a:fld>
            <a:endParaRPr lang="en-US" noProof="0" dirty="0"/>
          </a:p>
        </p:txBody>
      </p:sp>
    </p:spTree>
    <p:extLst>
      <p:ext uri="{BB962C8B-B14F-4D97-AF65-F5344CB8AC3E}">
        <p14:creationId xmlns:p14="http://schemas.microsoft.com/office/powerpoint/2010/main" val="32724560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168375C1-7C5C-42A2-80F2-05631BB3764E}" type="slidenum">
              <a:rPr lang="en-US" noProof="0" smtClean="0"/>
              <a:t>4</a:t>
            </a:fld>
            <a:endParaRPr lang="en-US" noProof="0" dirty="0"/>
          </a:p>
        </p:txBody>
      </p:sp>
    </p:spTree>
    <p:extLst>
      <p:ext uri="{BB962C8B-B14F-4D97-AF65-F5344CB8AC3E}">
        <p14:creationId xmlns:p14="http://schemas.microsoft.com/office/powerpoint/2010/main" val="3786709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5</a:t>
            </a:fld>
            <a:endParaRPr lang="en-US" noProof="0" dirty="0"/>
          </a:p>
        </p:txBody>
      </p:sp>
    </p:spTree>
    <p:extLst>
      <p:ext uri="{BB962C8B-B14F-4D97-AF65-F5344CB8AC3E}">
        <p14:creationId xmlns:p14="http://schemas.microsoft.com/office/powerpoint/2010/main" val="1627641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6</a:t>
            </a:fld>
            <a:endParaRPr lang="en-US" noProof="0" dirty="0"/>
          </a:p>
        </p:txBody>
      </p:sp>
    </p:spTree>
    <p:extLst>
      <p:ext uri="{BB962C8B-B14F-4D97-AF65-F5344CB8AC3E}">
        <p14:creationId xmlns:p14="http://schemas.microsoft.com/office/powerpoint/2010/main" val="40758520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7</a:t>
            </a:fld>
            <a:endParaRPr lang="en-US" noProof="0" dirty="0"/>
          </a:p>
        </p:txBody>
      </p:sp>
    </p:spTree>
    <p:extLst>
      <p:ext uri="{BB962C8B-B14F-4D97-AF65-F5344CB8AC3E}">
        <p14:creationId xmlns:p14="http://schemas.microsoft.com/office/powerpoint/2010/main" val="219755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8</a:t>
            </a:fld>
            <a:endParaRPr lang="en-US" noProof="0" dirty="0"/>
          </a:p>
        </p:txBody>
      </p:sp>
    </p:spTree>
    <p:extLst>
      <p:ext uri="{BB962C8B-B14F-4D97-AF65-F5344CB8AC3E}">
        <p14:creationId xmlns:p14="http://schemas.microsoft.com/office/powerpoint/2010/main" val="41682871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9</a:t>
            </a:fld>
            <a:endParaRPr lang="en-US" noProof="0" dirty="0"/>
          </a:p>
        </p:txBody>
      </p:sp>
    </p:spTree>
    <p:extLst>
      <p:ext uri="{BB962C8B-B14F-4D97-AF65-F5344CB8AC3E}">
        <p14:creationId xmlns:p14="http://schemas.microsoft.com/office/powerpoint/2010/main" val="8263482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10</a:t>
            </a:fld>
            <a:endParaRPr lang="en-US" noProof="0" dirty="0"/>
          </a:p>
        </p:txBody>
      </p:sp>
    </p:spTree>
    <p:extLst>
      <p:ext uri="{BB962C8B-B14F-4D97-AF65-F5344CB8AC3E}">
        <p14:creationId xmlns:p14="http://schemas.microsoft.com/office/powerpoint/2010/main" val="16125090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ord 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93770000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ccess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507482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 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1495666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look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36800848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werpoint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641059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cel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6182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r>
              <a:rPr lang="en-US" noProof="0" dirty="0"/>
              <a:t> </a:t>
            </a:r>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22410823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7815"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p:nvPr>
        </p:nvSpPr>
        <p:spPr>
          <a:xfrm>
            <a:off x="5760000" y="1102659"/>
            <a:ext cx="5989088" cy="3998370"/>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spAutoFit/>
          </a:bodyPr>
          <a:lstStyle>
            <a:lvl1pPr>
              <a:defRPr sz="3200">
                <a:solidFill>
                  <a:schemeClr val="tx1"/>
                </a:solidFill>
              </a:defRPr>
            </a:lvl1pPr>
          </a:lstStyle>
          <a:p>
            <a:r>
              <a:rPr lang="en-US" noProof="0" dirty="0"/>
              <a:t>Click to edit Master title style16</a:t>
            </a:r>
          </a:p>
        </p:txBody>
      </p:sp>
      <p:sp>
        <p:nvSpPr>
          <p:cNvPr id="22" name="Rectangle 21">
            <a:extLst>
              <a:ext uri="{FF2B5EF4-FFF2-40B4-BE49-F238E27FC236}">
                <a16:creationId xmlns:a16="http://schemas.microsoft.com/office/drawing/2014/main" id="{94AEA84C-37BE-4C98-BBD7-B168C85E793A}"/>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E48B7F6-777F-447C-B4F2-A21ECF8A8634}"/>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2099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399" y="4347457"/>
            <a:ext cx="9945829" cy="800219"/>
          </a:xfrm>
        </p:spPr>
        <p:txBody>
          <a:bodyPr anchor="b">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398" y="5341608"/>
            <a:ext cx="9945829" cy="492443"/>
          </a:xfrm>
        </p:spPr>
        <p:txBody>
          <a:bodyPr wrap="square" anchor="ctr">
            <a:spAutoFit/>
          </a:bodyPr>
          <a:lstStyle>
            <a:lvl1pPr marL="0" indent="0" algn="l">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Module name</a:t>
            </a:r>
          </a:p>
        </p:txBody>
      </p:sp>
    </p:spTree>
    <p:extLst>
      <p:ext uri="{BB962C8B-B14F-4D97-AF65-F5344CB8AC3E}">
        <p14:creationId xmlns:p14="http://schemas.microsoft.com/office/powerpoint/2010/main" val="37714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47482"/>
            <a:ext cx="5989088" cy="5269193"/>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8567162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12192000"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bg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bg1"/>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bg1"/>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93583274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tlook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6122640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ubtitle, Content, and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5BDB31-F4C7-4828-9F35-4121AB231130}"/>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816403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Instructions bullet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2454062" y="967113"/>
            <a:ext cx="9288986"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17" name="Content Placeholder 2">
            <a:extLst>
              <a:ext uri="{FF2B5EF4-FFF2-40B4-BE49-F238E27FC236}">
                <a16:creationId xmlns:a16="http://schemas.microsoft.com/office/drawing/2014/main" id="{71114B0D-0BDA-43CA-B61E-FB4846D6DA01}"/>
              </a:ext>
            </a:extLst>
          </p:cNvPr>
          <p:cNvSpPr>
            <a:spLocks noGrp="1"/>
          </p:cNvSpPr>
          <p:nvPr>
            <p:ph idx="1"/>
          </p:nvPr>
        </p:nvSpPr>
        <p:spPr>
          <a:xfrm>
            <a:off x="2454062" y="1623297"/>
            <a:ext cx="9295025" cy="4093029"/>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cxnSp>
        <p:nvCxnSpPr>
          <p:cNvPr id="25" name="Straight Connector 24">
            <a:extLst>
              <a:ext uri="{FF2B5EF4-FFF2-40B4-BE49-F238E27FC236}">
                <a16:creationId xmlns:a16="http://schemas.microsoft.com/office/drawing/2014/main" id="{6E9A5DEF-D9D1-4330-89CE-3F73A42FC073}"/>
              </a:ext>
            </a:extLst>
          </p:cNvPr>
          <p:cNvCxnSpPr>
            <a:cxnSpLocks/>
          </p:cNvCxnSpPr>
          <p:nvPr userDrawn="1"/>
        </p:nvCxnSpPr>
        <p:spPr>
          <a:xfrm>
            <a:off x="1990165" y="967113"/>
            <a:ext cx="0" cy="4769857"/>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8927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4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ord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B579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B579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60153898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utlook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0078D4"/>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0078D4"/>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2697123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werpoint_3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B7472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B7472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41577237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xcel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17346"/>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17346"/>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356021970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ccess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A4373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A4373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281965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7" name="Slide Number Placeholder 6">
            <a:extLst>
              <a:ext uri="{FF2B5EF4-FFF2-40B4-BE49-F238E27FC236}">
                <a16:creationId xmlns:a16="http://schemas.microsoft.com/office/drawing/2014/main" id="{FC0C6D2B-0FF5-4A5F-A062-480FFA6DA09A}"/>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10" name="Text Placeholder 8">
            <a:extLst>
              <a:ext uri="{FF2B5EF4-FFF2-40B4-BE49-F238E27FC236}">
                <a16:creationId xmlns:a16="http://schemas.microsoft.com/office/drawing/2014/main" id="{F7878D91-5C8E-42C7-97EC-09F689A77EFC}"/>
              </a:ext>
            </a:extLst>
          </p:cNvPr>
          <p:cNvSpPr>
            <a:spLocks noGrp="1"/>
          </p:cNvSpPr>
          <p:nvPr>
            <p:ph type="body" sz="quarter" idx="33"/>
          </p:nvPr>
        </p:nvSpPr>
        <p:spPr>
          <a:xfrm>
            <a:off x="431800" y="1640540"/>
            <a:ext cx="11366500" cy="4976859"/>
          </a:xfrm>
        </p:spPr>
        <p:txBody>
          <a:bodyPr/>
          <a:lstStyle>
            <a:lvl1pPr>
              <a:lnSpc>
                <a:spcPct val="90000"/>
              </a:lnSpc>
              <a:spcBef>
                <a:spcPts val="0"/>
              </a:spcBef>
              <a:spcAft>
                <a:spcPts val="800"/>
              </a:spcAft>
              <a:defRPr sz="2000"/>
            </a:lvl1pPr>
            <a:lvl2pPr>
              <a:lnSpc>
                <a:spcPct val="90000"/>
              </a:lnSpc>
              <a:spcBef>
                <a:spcPts val="0"/>
              </a:spcBef>
              <a:spcAft>
                <a:spcPts val="800"/>
              </a:spcAft>
              <a:defRPr sz="2000"/>
            </a:lvl2pPr>
            <a:lvl3pPr>
              <a:lnSpc>
                <a:spcPct val="90000"/>
              </a:lnSpc>
              <a:spcBef>
                <a:spcPts val="0"/>
              </a:spcBef>
              <a:spcAft>
                <a:spcPts val="800"/>
              </a:spcAft>
              <a:defRPr sz="2000"/>
            </a:lvl3pPr>
            <a:lvl4pPr>
              <a:lnSpc>
                <a:spcPct val="90000"/>
              </a:lnSpc>
              <a:spcBef>
                <a:spcPts val="0"/>
              </a:spcBef>
              <a:spcAft>
                <a:spcPts val="800"/>
              </a:spcAft>
              <a:defRPr sz="2000"/>
            </a:lvl4pPr>
            <a:lvl5pPr>
              <a:lnSpc>
                <a:spcPct val="90000"/>
              </a:lnSpc>
              <a:spcBef>
                <a:spcPts val="0"/>
              </a:spcBef>
              <a:spcAft>
                <a:spcPts val="800"/>
              </a:spcAft>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865453B2-E8DB-4AC3-96A8-0991B3E33135}"/>
              </a:ext>
            </a:extLst>
          </p:cNvPr>
          <p:cNvSpPr>
            <a:spLocks noGrp="1"/>
          </p:cNvSpPr>
          <p:nvPr>
            <p:ph type="title"/>
          </p:nvPr>
        </p:nvSpPr>
        <p:spPr>
          <a:xfrm>
            <a:off x="446400" y="1008000"/>
            <a:ext cx="11340000" cy="432000"/>
          </a:xfrm>
        </p:spPr>
        <p:txBody>
          <a:bodyPr/>
          <a:lstStyle>
            <a:lvl1pPr>
              <a:defRPr sz="3200"/>
            </a:lvl1pPr>
          </a:lstStyle>
          <a:p>
            <a:r>
              <a:rPr lang="en-US" noProof="0"/>
              <a:t>Click to edit Master title style</a:t>
            </a:r>
            <a:endParaRPr lang="en-US" noProof="0" dirty="0"/>
          </a:p>
        </p:txBody>
      </p:sp>
    </p:spTree>
    <p:extLst>
      <p:ext uri="{BB962C8B-B14F-4D97-AF65-F5344CB8AC3E}">
        <p14:creationId xmlns:p14="http://schemas.microsoft.com/office/powerpoint/2010/main" val="24342674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owerpoint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 </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770936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xcel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627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cess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26741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ord 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2300012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utlook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9146924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owerPoint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4938262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cel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9338316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47D8FD-2235-485B-95E1-2EBD5AB47AAD}"/>
              </a:ext>
            </a:extLst>
          </p:cNvPr>
          <p:cNvSpPr>
            <a:spLocks noGrp="1"/>
          </p:cNvSpPr>
          <p:nvPr>
            <p:ph type="title"/>
          </p:nvPr>
        </p:nvSpPr>
        <p:spPr>
          <a:xfrm>
            <a:off x="446288" y="441325"/>
            <a:ext cx="11302799" cy="432000"/>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99F4A233-446A-4EDA-9622-BBF0631DFEFF}"/>
              </a:ext>
            </a:extLst>
          </p:cNvPr>
          <p:cNvSpPr>
            <a:spLocks noGrp="1"/>
          </p:cNvSpPr>
          <p:nvPr>
            <p:ph type="body" idx="1"/>
          </p:nvPr>
        </p:nvSpPr>
        <p:spPr>
          <a:xfrm>
            <a:off x="446288" y="1084729"/>
            <a:ext cx="11302799" cy="5331945"/>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4487801"/>
      </p:ext>
    </p:extLst>
  </p:cSld>
  <p:clrMap bg1="lt1" tx1="dk1" bg2="lt2" tx2="dk2" accent1="accent1" accent2="accent2" accent3="accent3" accent4="accent4" accent5="accent5" accent6="accent6" hlink="hlink" folHlink="folHlink"/>
  <p:sldLayoutIdLst>
    <p:sldLayoutId id="2147483649" r:id="rId1"/>
    <p:sldLayoutId id="2147483693" r:id="rId2"/>
    <p:sldLayoutId id="2147483696" r:id="rId3"/>
    <p:sldLayoutId id="2147483698" r:id="rId4"/>
    <p:sldLayoutId id="2147483699" r:id="rId5"/>
    <p:sldLayoutId id="2147483681" r:id="rId6"/>
    <p:sldLayoutId id="2147483705" r:id="rId7"/>
    <p:sldLayoutId id="2147483706" r:id="rId8"/>
    <p:sldLayoutId id="2147483707" r:id="rId9"/>
    <p:sldLayoutId id="2147483708" r:id="rId10"/>
    <p:sldLayoutId id="2147483662" r:id="rId11"/>
    <p:sldLayoutId id="2147483694" r:id="rId12"/>
    <p:sldLayoutId id="2147483697" r:id="rId13"/>
    <p:sldLayoutId id="2147483700" r:id="rId14"/>
    <p:sldLayoutId id="2147483701" r:id="rId15"/>
    <p:sldLayoutId id="2147483684" r:id="rId16"/>
    <p:sldLayoutId id="2147483682" r:id="rId17"/>
    <p:sldLayoutId id="2147483685" r:id="rId18"/>
    <p:sldLayoutId id="2147483692" r:id="rId19"/>
    <p:sldLayoutId id="2147483688" r:id="rId20"/>
    <p:sldLayoutId id="2147483691" r:id="rId21"/>
    <p:sldLayoutId id="2147483668" r:id="rId22"/>
    <p:sldLayoutId id="2147483695" r:id="rId23"/>
    <p:sldLayoutId id="2147483702" r:id="rId24"/>
    <p:sldLayoutId id="2147483703" r:id="rId25"/>
    <p:sldLayoutId id="2147483704" r:id="rId26"/>
    <p:sldLayoutId id="2147483654" r:id="rId2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ftr="0" dt="0"/>
  <p:txStyles>
    <p:titleStyle>
      <a:lvl1pPr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65113" marR="0" indent="-265113"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sz="2000" kern="120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01" userDrawn="1">
          <p15:clr>
            <a:srgbClr val="F26B43"/>
          </p15:clr>
        </p15:guide>
        <p15:guide id="2" pos="279" userDrawn="1">
          <p15:clr>
            <a:srgbClr val="F26B43"/>
          </p15:clr>
        </p15:guide>
        <p15:guide id="3" orient="horz" pos="278" userDrawn="1">
          <p15:clr>
            <a:srgbClr val="F26B43"/>
          </p15:clr>
        </p15:guide>
        <p15:guide id="4"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3.xml"/><Relationship Id="rId1" Type="http://schemas.openxmlformats.org/officeDocument/2006/relationships/slideLayout" Target="../slideLayouts/slideLayout18.xml"/><Relationship Id="rId5" Type="http://schemas.openxmlformats.org/officeDocument/2006/relationships/image" Target="../media/image10.sv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18.xml"/><Relationship Id="rId5" Type="http://schemas.openxmlformats.org/officeDocument/2006/relationships/image" Target="../media/image13.sv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4.xml"/><Relationship Id="rId1" Type="http://schemas.openxmlformats.org/officeDocument/2006/relationships/slideLayout" Target="../slideLayouts/slideLayout18.xml"/><Relationship Id="rId5" Type="http://schemas.openxmlformats.org/officeDocument/2006/relationships/image" Target="../media/image16.svg"/><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8.xml"/><Relationship Id="rId4" Type="http://schemas.openxmlformats.org/officeDocument/2006/relationships/image" Target="../media/image19.svg"/></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18.xml"/><Relationship Id="rId4" Type="http://schemas.openxmlformats.org/officeDocument/2006/relationships/image" Target="../media/image22.svg"/></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18.xml"/><Relationship Id="rId4" Type="http://schemas.openxmlformats.org/officeDocument/2006/relationships/image" Target="../media/image25.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4.sv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8.xml"/><Relationship Id="rId5" Type="http://schemas.openxmlformats.org/officeDocument/2006/relationships/image" Target="../media/image7.sv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9B140BF-48C5-40CA-8850-559C1EC7E168}"/>
              </a:ext>
            </a:extLst>
          </p:cNvPr>
          <p:cNvSpPr>
            <a:spLocks noGrp="1"/>
          </p:cNvSpPr>
          <p:nvPr>
            <p:ph type="body" sz="quarter" idx="12"/>
          </p:nvPr>
        </p:nvSpPr>
        <p:spPr/>
        <p:txBody>
          <a:bodyPr/>
          <a:lstStyle/>
          <a:p>
            <a:r>
              <a:rPr lang="en-US" dirty="0"/>
              <a:t>An instructional supplement to Microsoft Digital Literacy</a:t>
            </a:r>
          </a:p>
        </p:txBody>
      </p:sp>
      <p:sp>
        <p:nvSpPr>
          <p:cNvPr id="2" name="Title 1">
            <a:extLst>
              <a:ext uri="{FF2B5EF4-FFF2-40B4-BE49-F238E27FC236}">
                <a16:creationId xmlns:a16="http://schemas.microsoft.com/office/drawing/2014/main" id="{C1E41E13-0DFA-1C49-BC63-E1B911F87DAC}"/>
              </a:ext>
            </a:extLst>
          </p:cNvPr>
          <p:cNvSpPr>
            <a:spLocks noGrp="1"/>
          </p:cNvSpPr>
          <p:nvPr>
            <p:ph type="title" idx="4294967295"/>
          </p:nvPr>
        </p:nvSpPr>
        <p:spPr>
          <a:xfrm>
            <a:off x="504087" y="3897668"/>
            <a:ext cx="11302799" cy="1020856"/>
          </a:xfrm>
        </p:spPr>
        <p:txBody>
          <a:bodyPr/>
          <a:lstStyle/>
          <a:p>
            <a:pPr rtl="0" eaLnBrk="1" fontAlgn="auto" latinLnBrk="0" hangingPunct="1"/>
            <a:r>
              <a:rPr lang="en-US" sz="5200" b="0" kern="1200" spc="-50" baseline="0" dirty="0">
                <a:ln>
                  <a:noFill/>
                </a:ln>
                <a:solidFill>
                  <a:srgbClr val="FFFFFF"/>
                </a:solidFill>
                <a:effectLst/>
                <a:latin typeface="Segoe Semibold" panose="020B0502040504020203" pitchFamily="34" charset="0"/>
                <a:ea typeface="+mn-ea"/>
                <a:cs typeface="Segoe UI" panose="020B0502040204020203" pitchFamily="34" charset="0"/>
              </a:rPr>
              <a:t>Lesson guide</a:t>
            </a:r>
            <a:endParaRPr lang="en-US" dirty="0">
              <a:effectLst/>
            </a:endParaRPr>
          </a:p>
        </p:txBody>
      </p:sp>
    </p:spTree>
    <p:extLst>
      <p:ext uri="{BB962C8B-B14F-4D97-AF65-F5344CB8AC3E}">
        <p14:creationId xmlns:p14="http://schemas.microsoft.com/office/powerpoint/2010/main" val="37343994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0119C6-EF71-5043-B365-6FB8C56FA251}"/>
              </a:ext>
            </a:extLst>
          </p:cNvPr>
          <p:cNvSpPr>
            <a:spLocks noGrp="1"/>
          </p:cNvSpPr>
          <p:nvPr>
            <p:ph type="title"/>
          </p:nvPr>
        </p:nvSpPr>
        <p:spPr>
          <a:xfrm>
            <a:off x="443310" y="442398"/>
            <a:ext cx="11288650" cy="432000"/>
          </a:xfrm>
        </p:spPr>
        <p:txBody>
          <a:bodyPr/>
          <a:lstStyle/>
          <a:p>
            <a:r>
              <a:rPr lang="en-US" dirty="0">
                <a:solidFill>
                  <a:srgbClr val="000000"/>
                </a:solidFill>
              </a:rPr>
              <a:t>Knowledge check </a:t>
            </a:r>
            <a:r>
              <a:rPr lang="en-IN" dirty="0"/>
              <a:t>question</a:t>
            </a:r>
            <a:r>
              <a:rPr lang="en-US" dirty="0">
                <a:solidFill>
                  <a:srgbClr val="000000"/>
                </a:solidFill>
              </a:rPr>
              <a:t> – get connected</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83733"/>
            <a:ext cx="11366500" cy="5419703"/>
          </a:xfrm>
        </p:spPr>
        <p:txBody>
          <a:bodyPr/>
          <a:lstStyle/>
          <a:p>
            <a:pPr marL="0" indent="0">
              <a:buNone/>
            </a:pPr>
            <a:r>
              <a:rPr lang="en-US" dirty="0">
                <a:latin typeface="+mn-lt"/>
              </a:rPr>
              <a:t>Which of the following terms does not apply to the internet? </a:t>
            </a:r>
            <a:endParaRPr lang="en-US" b="1" dirty="0">
              <a:solidFill>
                <a:srgbClr val="0D0D0D"/>
              </a:solidFill>
              <a:latin typeface="+mn-lt"/>
            </a:endParaRPr>
          </a:p>
          <a:p>
            <a:pPr marL="722313" lvl="1" indent="-457200" fontAlgn="base">
              <a:buFont typeface="+mj-lt"/>
              <a:buAutoNum type="alphaLcParenR"/>
            </a:pPr>
            <a:r>
              <a:rPr lang="en-US" dirty="0">
                <a:latin typeface="+mn-lt"/>
              </a:rPr>
              <a:t>Massive </a:t>
            </a:r>
          </a:p>
          <a:p>
            <a:pPr marL="722313" lvl="1" indent="-457200" fontAlgn="base">
              <a:buFont typeface="+mj-lt"/>
              <a:buAutoNum type="alphaLcParenR"/>
            </a:pPr>
            <a:r>
              <a:rPr lang="en-US" b="1" dirty="0">
                <a:latin typeface="+mn-lt"/>
              </a:rPr>
              <a:t>An application - Correct! The internet is not an application. It is a network.</a:t>
            </a:r>
            <a:r>
              <a:rPr lang="en-US" dirty="0">
                <a:latin typeface="+mn-lt"/>
              </a:rPr>
              <a:t> </a:t>
            </a:r>
          </a:p>
          <a:p>
            <a:pPr marL="722313" lvl="1" indent="-457200" fontAlgn="base">
              <a:buFont typeface="+mj-lt"/>
              <a:buAutoNum type="alphaLcParenR"/>
            </a:pPr>
            <a:r>
              <a:rPr lang="en-US" dirty="0">
                <a:latin typeface="+mn-lt"/>
              </a:rPr>
              <a:t>A network</a:t>
            </a:r>
          </a:p>
          <a:p>
            <a:pPr marL="722313" lvl="1" indent="-457200" fontAlgn="base">
              <a:buFont typeface="+mj-lt"/>
              <a:buAutoNum type="alphaLcParenR"/>
            </a:pPr>
            <a:r>
              <a:rPr lang="en-US" dirty="0">
                <a:latin typeface="+mn-lt"/>
              </a:rPr>
              <a:t>Global</a:t>
            </a:r>
          </a:p>
        </p:txBody>
      </p:sp>
    </p:spTree>
    <p:extLst>
      <p:ext uri="{BB962C8B-B14F-4D97-AF65-F5344CB8AC3E}">
        <p14:creationId xmlns:p14="http://schemas.microsoft.com/office/powerpoint/2010/main" val="68930222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get connected</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72444"/>
            <a:ext cx="11366500" cy="5430993"/>
          </a:xfrm>
        </p:spPr>
        <p:txBody>
          <a:bodyPr/>
          <a:lstStyle/>
          <a:p>
            <a:pPr marL="0" indent="0">
              <a:buNone/>
            </a:pPr>
            <a:r>
              <a:rPr lang="en-US" dirty="0">
                <a:latin typeface="+mn-lt"/>
              </a:rPr>
              <a:t>Which of the following is a wireless option for connecting to the internet? </a:t>
            </a:r>
            <a:endParaRPr lang="en-US" dirty="0">
              <a:solidFill>
                <a:srgbClr val="0D0D0D"/>
              </a:solidFill>
              <a:latin typeface="+mn-lt"/>
            </a:endParaRPr>
          </a:p>
          <a:p>
            <a:pPr marL="722313" lvl="1" indent="-457200" fontAlgn="base">
              <a:buFont typeface="+mj-lt"/>
              <a:buAutoNum type="alphaLcParenR"/>
            </a:pPr>
            <a:r>
              <a:rPr lang="en-US" dirty="0">
                <a:latin typeface="+mn-lt"/>
              </a:rPr>
              <a:t>Ethernet </a:t>
            </a:r>
          </a:p>
          <a:p>
            <a:pPr marL="722313" lvl="1" indent="-457200" fontAlgn="base">
              <a:buFont typeface="+mj-lt"/>
              <a:buAutoNum type="alphaLcParenR"/>
            </a:pPr>
            <a:r>
              <a:rPr lang="en-US" dirty="0">
                <a:latin typeface="+mn-lt"/>
              </a:rPr>
              <a:t>Wi-Fi </a:t>
            </a:r>
          </a:p>
          <a:p>
            <a:pPr marL="722313" lvl="1" indent="-457200" fontAlgn="base">
              <a:buFont typeface="+mj-lt"/>
              <a:buAutoNum type="alphaLcParenR"/>
            </a:pPr>
            <a:r>
              <a:rPr lang="en-US" dirty="0">
                <a:latin typeface="+mn-lt"/>
              </a:rPr>
              <a:t>Router</a:t>
            </a:r>
          </a:p>
          <a:p>
            <a:pPr marL="722313" lvl="1" indent="-457200" fontAlgn="base">
              <a:buFont typeface="+mj-lt"/>
              <a:buAutoNum type="alphaLcParenR"/>
            </a:pPr>
            <a:r>
              <a:rPr lang="en-US" dirty="0">
                <a:latin typeface="+mn-lt"/>
              </a:rPr>
              <a:t>Modem</a:t>
            </a:r>
          </a:p>
        </p:txBody>
      </p:sp>
    </p:spTree>
    <p:extLst>
      <p:ext uri="{BB962C8B-B14F-4D97-AF65-F5344CB8AC3E}">
        <p14:creationId xmlns:p14="http://schemas.microsoft.com/office/powerpoint/2010/main" val="199603725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get connected</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72444"/>
            <a:ext cx="11366500" cy="5430993"/>
          </a:xfrm>
        </p:spPr>
        <p:txBody>
          <a:bodyPr/>
          <a:lstStyle/>
          <a:p>
            <a:pPr marL="0" indent="0">
              <a:buNone/>
            </a:pPr>
            <a:r>
              <a:rPr lang="en-US" dirty="0"/>
              <a:t>Which of the following is a wireless option for connecting to the internet? </a:t>
            </a:r>
            <a:endParaRPr lang="en-US" b="1" dirty="0">
              <a:solidFill>
                <a:srgbClr val="0D0D0D"/>
              </a:solidFill>
              <a:latin typeface="Segoe"/>
            </a:endParaRPr>
          </a:p>
          <a:p>
            <a:pPr marL="722313" lvl="1" indent="-457200" fontAlgn="base">
              <a:buFont typeface="+mj-lt"/>
              <a:buAutoNum type="alphaLcParenR"/>
            </a:pPr>
            <a:r>
              <a:rPr lang="en-US" dirty="0"/>
              <a:t>Ethernet </a:t>
            </a:r>
          </a:p>
          <a:p>
            <a:pPr marL="722313" lvl="1" indent="-457200" fontAlgn="base">
              <a:buFont typeface="+mj-lt"/>
              <a:buAutoNum type="alphaLcParenR"/>
            </a:pPr>
            <a:r>
              <a:rPr lang="en-US" b="1" dirty="0"/>
              <a:t>Wi-Fi - Correct! Wi-Fi is a wireless option. </a:t>
            </a:r>
          </a:p>
          <a:p>
            <a:pPr marL="722313" lvl="1" indent="-457200" fontAlgn="base">
              <a:buFont typeface="+mj-lt"/>
              <a:buAutoNum type="alphaLcParenR"/>
            </a:pPr>
            <a:r>
              <a:rPr lang="en-US" dirty="0"/>
              <a:t>Router</a:t>
            </a:r>
          </a:p>
          <a:p>
            <a:pPr marL="722313" lvl="1" indent="-457200" fontAlgn="base">
              <a:buFont typeface="+mj-lt"/>
              <a:buAutoNum type="alphaLcParenR"/>
            </a:pPr>
            <a:r>
              <a:rPr lang="en-US" dirty="0"/>
              <a:t>Modem</a:t>
            </a:r>
          </a:p>
        </p:txBody>
      </p:sp>
    </p:spTree>
    <p:extLst>
      <p:ext uri="{BB962C8B-B14F-4D97-AF65-F5344CB8AC3E}">
        <p14:creationId xmlns:p14="http://schemas.microsoft.com/office/powerpoint/2010/main" val="411184070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D87A0EC-4BF6-EC49-9785-9E7A2FC0ECDD}"/>
              </a:ext>
            </a:extLst>
          </p:cNvPr>
          <p:cNvSpPr>
            <a:spLocks noGrp="1"/>
          </p:cNvSpPr>
          <p:nvPr>
            <p:ph type="title" idx="4294967295"/>
          </p:nvPr>
        </p:nvSpPr>
        <p:spPr>
          <a:xfrm>
            <a:off x="446288" y="456315"/>
            <a:ext cx="11302799" cy="432000"/>
          </a:xfrm>
        </p:spPr>
        <p:txBody>
          <a:bodyPr/>
          <a:lstStyle/>
          <a:p>
            <a:r>
              <a:rPr lang="en-US" dirty="0"/>
              <a:t>Browse the web</a:t>
            </a:r>
            <a:endParaRPr lang="en-US" dirty="0">
              <a:effectLst/>
            </a:endParaRPr>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2913" y="1055707"/>
            <a:ext cx="11301325" cy="720000"/>
          </a:xfrm>
          <a:solidFill>
            <a:srgbClr val="0078D4"/>
          </a:solidFill>
        </p:spPr>
        <p:txBody>
          <a:bodyPr/>
          <a:lstStyle/>
          <a:p>
            <a:pPr marL="0" indent="0">
              <a:buNone/>
            </a:pPr>
            <a:r>
              <a:rPr lang="en-US" dirty="0"/>
              <a:t>Course module summary</a:t>
            </a:r>
          </a:p>
        </p:txBody>
      </p:sp>
      <p:sp>
        <p:nvSpPr>
          <p:cNvPr id="4" name="Content Placeholder 3">
            <a:extLst>
              <a:ext uri="{FF2B5EF4-FFF2-40B4-BE49-F238E27FC236}">
                <a16:creationId xmlns:a16="http://schemas.microsoft.com/office/drawing/2014/main" id="{86A64E8B-346A-4253-B927-1B536DD190F1}"/>
              </a:ext>
            </a:extLst>
          </p:cNvPr>
          <p:cNvSpPr>
            <a:spLocks noGrp="1"/>
          </p:cNvSpPr>
          <p:nvPr>
            <p:ph idx="15"/>
          </p:nvPr>
        </p:nvSpPr>
        <p:spPr>
          <a:xfrm>
            <a:off x="442913" y="1775707"/>
            <a:ext cx="11301325" cy="4140000"/>
          </a:xfrm>
        </p:spPr>
        <p:txBody>
          <a:bodyPr/>
          <a:lstStyle/>
          <a:p>
            <a:r>
              <a:rPr lang="en-US" dirty="0"/>
              <a:t>What is the difference between the internet and the web? </a:t>
            </a:r>
          </a:p>
          <a:p>
            <a:r>
              <a:rPr lang="en-US" dirty="0"/>
              <a:t>What is a website? </a:t>
            </a:r>
          </a:p>
          <a:p>
            <a:r>
              <a:rPr lang="en-US" dirty="0"/>
              <a:t>What is a web browser? </a:t>
            </a:r>
          </a:p>
          <a:p>
            <a:endParaRPr lang="en-US" dirty="0"/>
          </a:p>
          <a:p>
            <a:endParaRPr lang="en-US" dirty="0"/>
          </a:p>
        </p:txBody>
      </p:sp>
    </p:spTree>
    <p:extLst>
      <p:ext uri="{BB962C8B-B14F-4D97-AF65-F5344CB8AC3E}">
        <p14:creationId xmlns:p14="http://schemas.microsoft.com/office/powerpoint/2010/main" val="399657897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Using web browsers to browse the web</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016987"/>
          </a:xfrm>
        </p:spPr>
        <p:txBody>
          <a:bodyPr/>
          <a:lstStyle/>
          <a:p>
            <a:pPr marL="457200" indent="-457200" fontAlgn="base">
              <a:buFont typeface="+mj-lt"/>
              <a:buAutoNum type="arabicPeriod"/>
            </a:pPr>
            <a:r>
              <a:rPr lang="en-US" dirty="0"/>
              <a:t>Access digital content on the web using a web browser, like Microsoft Edge, as a tool to access and interact with content on the web.</a:t>
            </a:r>
          </a:p>
          <a:p>
            <a:pPr marL="457200" indent="-457200" fontAlgn="base">
              <a:buFont typeface="+mj-lt"/>
              <a:buAutoNum type="arabicPeriod"/>
            </a:pPr>
            <a:r>
              <a:rPr lang="en-US" dirty="0"/>
              <a:t>Navigate between webpages using a web browser by first typing a webpage URL into the web browser.</a:t>
            </a:r>
          </a:p>
          <a:p>
            <a:pPr marL="457200" lvl="0" indent="-457200" fontAlgn="base">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pic>
        <p:nvPicPr>
          <p:cNvPr id="4" name="Picture 3">
            <a:extLst>
              <a:ext uri="{FF2B5EF4-FFF2-40B4-BE49-F238E27FC236}">
                <a16:creationId xmlns:a16="http://schemas.microsoft.com/office/drawing/2014/main" id="{A4FC91E4-012C-45E7-ADF4-ABA924E80C90}"/>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2475" r="10120"/>
          <a:stretch/>
        </p:blipFill>
        <p:spPr>
          <a:xfrm>
            <a:off x="0" y="0"/>
            <a:ext cx="5310554" cy="6860725"/>
          </a:xfrm>
          <a:prstGeom prst="rect">
            <a:avLst/>
          </a:prstGeom>
        </p:spPr>
      </p:pic>
      <p:pic>
        <p:nvPicPr>
          <p:cNvPr id="5" name="Graphic 4">
            <a:extLst>
              <a:ext uri="{FF2B5EF4-FFF2-40B4-BE49-F238E27FC236}">
                <a16:creationId xmlns:a16="http://schemas.microsoft.com/office/drawing/2014/main" id="{44F4F535-ED74-4DED-8647-66C641B17EFF}"/>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61560" y="3998780"/>
            <a:ext cx="2468880" cy="1965960"/>
          </a:xfrm>
          <a:prstGeom prst="rect">
            <a:avLst/>
          </a:prstGeom>
        </p:spPr>
      </p:pic>
    </p:spTree>
    <p:extLst>
      <p:ext uri="{BB962C8B-B14F-4D97-AF65-F5344CB8AC3E}">
        <p14:creationId xmlns:p14="http://schemas.microsoft.com/office/powerpoint/2010/main" val="2252961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8663DB9A-DEF0-4A5E-9ACE-7FE897989AF5}"/>
              </a:ext>
              <a:ext uri="{C183D7F6-B498-43B3-948B-1728B52AA6E4}">
                <adec:decorative xmlns:adec="http://schemas.microsoft.com/office/drawing/2017/decorative" val="1"/>
              </a:ext>
            </a:extLst>
          </p:cNvPr>
          <p:cNvGrpSpPr/>
          <p:nvPr/>
        </p:nvGrpSpPr>
        <p:grpSpPr>
          <a:xfrm>
            <a:off x="1" y="0"/>
            <a:ext cx="5307724" cy="6867258"/>
            <a:chOff x="1" y="0"/>
            <a:chExt cx="5307724" cy="6867258"/>
          </a:xfrm>
        </p:grpSpPr>
        <p:pic>
          <p:nvPicPr>
            <p:cNvPr id="6" name="Picture 5">
              <a:extLst>
                <a:ext uri="{FF2B5EF4-FFF2-40B4-BE49-F238E27FC236}">
                  <a16:creationId xmlns:a16="http://schemas.microsoft.com/office/drawing/2014/main" id="{0DE5D967-80DE-4822-A0E1-BF81E4D2B57F}"/>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1215" r="11481"/>
            <a:stretch/>
          </p:blipFill>
          <p:spPr>
            <a:xfrm>
              <a:off x="1" y="1321"/>
              <a:ext cx="5307724" cy="6865937"/>
            </a:xfrm>
            <a:prstGeom prst="rect">
              <a:avLst/>
            </a:prstGeom>
          </p:spPr>
        </p:pic>
        <p:sp>
          <p:nvSpPr>
            <p:cNvPr id="7" name="Rectangle 6">
              <a:extLst>
                <a:ext uri="{FF2B5EF4-FFF2-40B4-BE49-F238E27FC236}">
                  <a16:creationId xmlns:a16="http://schemas.microsoft.com/office/drawing/2014/main" id="{E6704C2A-7CDF-4028-94F3-AFD492FE7E5F}"/>
                </a:ext>
                <a:ext uri="{C183D7F6-B498-43B3-948B-1728B52AA6E4}">
                  <adec:decorative xmlns:adec="http://schemas.microsoft.com/office/drawing/2017/decorative" val="1"/>
                </a:ext>
              </a:extLst>
            </p:cNvPr>
            <p:cNvSpPr/>
            <p:nvPr/>
          </p:nvSpPr>
          <p:spPr>
            <a:xfrm flipH="1">
              <a:off x="3368254" y="0"/>
              <a:ext cx="1939471" cy="6858000"/>
            </a:xfrm>
            <a:prstGeom prst="rect">
              <a:avLst/>
            </a:prstGeom>
            <a:gradFill>
              <a:gsLst>
                <a:gs pos="0">
                  <a:schemeClr val="bg1">
                    <a:alpha val="60000"/>
                  </a:schemeClr>
                </a:gs>
                <a:gs pos="10000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Safely completing basic online transactions</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816477"/>
          </a:xfrm>
        </p:spPr>
        <p:txBody>
          <a:bodyPr vert="horz" lIns="0" tIns="0" rIns="0" bIns="0" rtlCol="0" anchor="t">
            <a:noAutofit/>
          </a:bodyPr>
          <a:lstStyle/>
          <a:p>
            <a:pPr marL="457200" indent="-457200" fontAlgn="base">
              <a:buFont typeface="+mj-lt"/>
              <a:buAutoNum type="arabicPeriod"/>
            </a:pPr>
            <a:r>
              <a:rPr lang="en-US" dirty="0"/>
              <a:t>Do some online research first and search the web to identify the product you need and a reliable seller and where you might purchase it. </a:t>
            </a:r>
          </a:p>
          <a:p>
            <a:pPr marL="457200" indent="-457200" fontAlgn="base">
              <a:buFont typeface="+mj-lt"/>
              <a:buAutoNum type="arabicPeriod"/>
            </a:pPr>
            <a:r>
              <a:rPr lang="en-US" dirty="0">
                <a:latin typeface="Segoe UI"/>
                <a:cs typeface="Segoe UI"/>
              </a:rPr>
              <a:t>Read reviews written by others about the product or service you are looking for.</a:t>
            </a:r>
          </a:p>
          <a:p>
            <a:pPr marL="457200" indent="-457200" fontAlgn="base">
              <a:buFont typeface="+mj-lt"/>
              <a:buAutoNum type="arabicPeriod"/>
            </a:pPr>
            <a:r>
              <a:rPr lang="en-US" dirty="0"/>
              <a:t>Compare prices and policies from a few different websites or sellers before making your purchase.</a:t>
            </a:r>
          </a:p>
          <a:p>
            <a:pPr marL="457200" indent="-457200" fontAlgn="base">
              <a:buFont typeface="+mj-lt"/>
              <a:buAutoNum type="arabicPeriod"/>
            </a:pPr>
            <a:r>
              <a:rPr lang="en-US" dirty="0">
                <a:latin typeface="Segoe UI"/>
                <a:cs typeface="Segoe UI"/>
              </a:rPr>
              <a:t>Be cautious when sharing your information to create an account and verify that the site is secure and trustworthy.</a:t>
            </a:r>
          </a:p>
          <a:p>
            <a:pPr marL="457200" indent="-457200" fontAlgn="base">
              <a:buFont typeface="+mj-lt"/>
              <a:buAutoNum type="arabicPeriod"/>
            </a:pPr>
            <a:r>
              <a:rPr lang="en-US" dirty="0"/>
              <a:t>Familiarize yourself with the e-commerce platform's warranty, refund, billing, shipping policies. </a:t>
            </a:r>
          </a:p>
          <a:p>
            <a:pPr marL="457200" indent="-457200">
              <a:buFont typeface="+mj-lt"/>
              <a:buAutoNum type="arabicPeriod"/>
            </a:pPr>
            <a:endParaRPr lang="en-US" dirty="0"/>
          </a:p>
        </p:txBody>
      </p:sp>
      <p:pic>
        <p:nvPicPr>
          <p:cNvPr id="5" name="Graphic 4">
            <a:extLst>
              <a:ext uri="{FF2B5EF4-FFF2-40B4-BE49-F238E27FC236}">
                <a16:creationId xmlns:a16="http://schemas.microsoft.com/office/drawing/2014/main" id="{33934A44-43B7-45ED-98E3-7E93754DB2B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606700" y="1614640"/>
            <a:ext cx="2331720" cy="2331720"/>
          </a:xfrm>
          <a:prstGeom prst="rect">
            <a:avLst/>
          </a:prstGeom>
        </p:spPr>
      </p:pic>
    </p:spTree>
    <p:extLst>
      <p:ext uri="{BB962C8B-B14F-4D97-AF65-F5344CB8AC3E}">
        <p14:creationId xmlns:p14="http://schemas.microsoft.com/office/powerpoint/2010/main" val="108854899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27289"/>
            <a:ext cx="11366500" cy="5476147"/>
          </a:xfrm>
        </p:spPr>
        <p:txBody>
          <a:bodyPr/>
          <a:lstStyle/>
          <a:p>
            <a:pPr marL="0" indent="0">
              <a:buNone/>
            </a:pPr>
            <a:r>
              <a:rPr lang="en-US" dirty="0">
                <a:latin typeface="+mn-lt"/>
              </a:rPr>
              <a:t>To access the World Wide Web, you need to use: </a:t>
            </a:r>
            <a:endParaRPr lang="en-US" dirty="0">
              <a:solidFill>
                <a:srgbClr val="0D0D0D"/>
              </a:solidFill>
              <a:latin typeface="+mn-lt"/>
            </a:endParaRPr>
          </a:p>
          <a:p>
            <a:pPr lvl="1" fontAlgn="base"/>
            <a:r>
              <a:rPr lang="en-US" dirty="0">
                <a:latin typeface="+mn-lt"/>
              </a:rPr>
              <a:t>Notepad </a:t>
            </a:r>
          </a:p>
          <a:p>
            <a:pPr lvl="1" fontAlgn="base"/>
            <a:r>
              <a:rPr lang="en-US" dirty="0">
                <a:latin typeface="+mn-lt"/>
              </a:rPr>
              <a:t>Microsoft Edge</a:t>
            </a:r>
          </a:p>
          <a:p>
            <a:pPr lvl="1" fontAlgn="base"/>
            <a:r>
              <a:rPr lang="en-US" dirty="0">
                <a:latin typeface="+mn-lt"/>
              </a:rPr>
              <a:t>Microsoft Word</a:t>
            </a:r>
          </a:p>
          <a:p>
            <a:pPr lvl="1" fontAlgn="base"/>
            <a:r>
              <a:rPr lang="en-US" dirty="0">
                <a:latin typeface="+mn-lt"/>
              </a:rPr>
              <a:t>Microsoft Windows </a:t>
            </a:r>
          </a:p>
        </p:txBody>
      </p:sp>
    </p:spTree>
    <p:extLst>
      <p:ext uri="{BB962C8B-B14F-4D97-AF65-F5344CB8AC3E}">
        <p14:creationId xmlns:p14="http://schemas.microsoft.com/office/powerpoint/2010/main" val="13413609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27289"/>
            <a:ext cx="11366500" cy="5476147"/>
          </a:xfrm>
        </p:spPr>
        <p:txBody>
          <a:bodyPr/>
          <a:lstStyle/>
          <a:p>
            <a:pPr marL="0" indent="0">
              <a:buNone/>
            </a:pPr>
            <a:r>
              <a:rPr lang="en-US" dirty="0"/>
              <a:t>To access the World Wide Web, you need to use: </a:t>
            </a:r>
            <a:endParaRPr lang="en-US" b="1" dirty="0">
              <a:solidFill>
                <a:srgbClr val="0D0D0D"/>
              </a:solidFill>
              <a:latin typeface="Segoe"/>
            </a:endParaRPr>
          </a:p>
          <a:p>
            <a:pPr lvl="1" fontAlgn="base"/>
            <a:r>
              <a:rPr lang="en-US" dirty="0"/>
              <a:t>Notepad </a:t>
            </a:r>
          </a:p>
          <a:p>
            <a:pPr lvl="1" fontAlgn="base"/>
            <a:r>
              <a:rPr lang="en-US" b="1" dirty="0"/>
              <a:t>Microsoft Edge - Correct! Microsoft Edge is a web browsing application. </a:t>
            </a:r>
            <a:endParaRPr lang="en-US" dirty="0"/>
          </a:p>
          <a:p>
            <a:pPr lvl="1" fontAlgn="base"/>
            <a:r>
              <a:rPr lang="en-US" dirty="0"/>
              <a:t>Microsoft Word</a:t>
            </a:r>
          </a:p>
          <a:p>
            <a:pPr lvl="1" fontAlgn="base"/>
            <a:r>
              <a:rPr lang="en-US" dirty="0"/>
              <a:t>Microsoft Windows </a:t>
            </a:r>
          </a:p>
        </p:txBody>
      </p:sp>
    </p:spTree>
    <p:extLst>
      <p:ext uri="{BB962C8B-B14F-4D97-AF65-F5344CB8AC3E}">
        <p14:creationId xmlns:p14="http://schemas.microsoft.com/office/powerpoint/2010/main" val="71514036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C50B7-08FB-EA4F-B2D7-90BD1D73F73A}"/>
              </a:ext>
            </a:extLst>
          </p:cNvPr>
          <p:cNvSpPr>
            <a:spLocks noGrp="1"/>
          </p:cNvSpPr>
          <p:nvPr>
            <p:ph type="title"/>
          </p:nvPr>
        </p:nvSpPr>
        <p:spPr>
          <a:xfrm>
            <a:off x="443310" y="441325"/>
            <a:ext cx="11340000" cy="432000"/>
          </a:xfrm>
        </p:spPr>
        <p:txBody>
          <a:bodyPr/>
          <a:lstStyle/>
          <a:p>
            <a:pPr rtl="0" eaLnBrk="1" latinLnBrk="0" hangingPunct="1"/>
            <a:r>
              <a:rPr lang="en-US" kern="1200" dirty="0">
                <a:solidFill>
                  <a:srgbClr val="000000"/>
                </a:solidFill>
                <a:effectLst/>
                <a:cs typeface="+mn-cs"/>
              </a:rPr>
              <a:t>Knowledge check question – </a:t>
            </a:r>
            <a:r>
              <a:rPr lang="en-IN" kern="1200" dirty="0">
                <a:solidFill>
                  <a:srgbClr val="000000"/>
                </a:solidFill>
                <a:effectLst/>
                <a:cs typeface="+mn-cs"/>
              </a:rPr>
              <a:t>browse the web</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38578"/>
            <a:ext cx="11366500" cy="5464858"/>
          </a:xfrm>
        </p:spPr>
        <p:txBody>
          <a:bodyPr/>
          <a:lstStyle/>
          <a:p>
            <a:pPr marL="0" indent="0">
              <a:buNone/>
            </a:pPr>
            <a:r>
              <a:rPr lang="en-US" dirty="0">
                <a:latin typeface="+mn-lt"/>
              </a:rPr>
              <a:t>Which of the following features of the browser allows you to open multiple webpages in the same window? </a:t>
            </a:r>
            <a:endParaRPr lang="en-US" dirty="0">
              <a:solidFill>
                <a:srgbClr val="0D0D0D"/>
              </a:solidFill>
              <a:latin typeface="+mn-lt"/>
            </a:endParaRPr>
          </a:p>
          <a:p>
            <a:pPr marL="722313" lvl="1" indent="-457200" fontAlgn="base">
              <a:buFont typeface="+mj-lt"/>
              <a:buAutoNum type="alphaLcParenR"/>
            </a:pPr>
            <a:r>
              <a:rPr lang="en-US" dirty="0">
                <a:latin typeface="+mn-lt"/>
              </a:rPr>
              <a:t>Tabs </a:t>
            </a:r>
          </a:p>
          <a:p>
            <a:pPr marL="722313" lvl="1" indent="-457200" fontAlgn="base">
              <a:buFont typeface="+mj-lt"/>
              <a:buAutoNum type="alphaLcParenR"/>
            </a:pPr>
            <a:r>
              <a:rPr lang="en-US" dirty="0">
                <a:latin typeface="+mn-lt"/>
              </a:rPr>
              <a:t>Favorites</a:t>
            </a:r>
          </a:p>
          <a:p>
            <a:pPr marL="722313" lvl="1" indent="-457200" fontAlgn="base">
              <a:buFont typeface="+mj-lt"/>
              <a:buAutoNum type="alphaLcParenR"/>
            </a:pPr>
            <a:r>
              <a:rPr lang="en-US" dirty="0">
                <a:latin typeface="+mn-lt"/>
              </a:rPr>
              <a:t>History</a:t>
            </a:r>
          </a:p>
          <a:p>
            <a:pPr marL="722313" lvl="1" indent="-457200" fontAlgn="base">
              <a:buFont typeface="+mj-lt"/>
              <a:buAutoNum type="alphaLcParenR"/>
            </a:pPr>
            <a:r>
              <a:rPr lang="en-US" dirty="0">
                <a:latin typeface="+mn-lt"/>
              </a:rPr>
              <a:t>Address bar</a:t>
            </a:r>
          </a:p>
        </p:txBody>
      </p:sp>
    </p:spTree>
    <p:extLst>
      <p:ext uri="{BB962C8B-B14F-4D97-AF65-F5344CB8AC3E}">
        <p14:creationId xmlns:p14="http://schemas.microsoft.com/office/powerpoint/2010/main" val="69614087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C50B7-08FB-EA4F-B2D7-90BD1D73F73A}"/>
              </a:ext>
            </a:extLst>
          </p:cNvPr>
          <p:cNvSpPr>
            <a:spLocks noGrp="1"/>
          </p:cNvSpPr>
          <p:nvPr>
            <p:ph type="title"/>
          </p:nvPr>
        </p:nvSpPr>
        <p:spPr>
          <a:xfrm>
            <a:off x="443310" y="441325"/>
            <a:ext cx="11340000" cy="432000"/>
          </a:xfrm>
        </p:spPr>
        <p:txBody>
          <a:bodyPr/>
          <a:lstStyle/>
          <a:p>
            <a:pPr rtl="0" eaLnBrk="1" latinLnBrk="0" hangingPunct="1"/>
            <a:r>
              <a:rPr lang="en-US" kern="1200" dirty="0">
                <a:solidFill>
                  <a:srgbClr val="000000"/>
                </a:solidFill>
                <a:effectLst/>
                <a:cs typeface="+mn-cs"/>
              </a:rPr>
              <a:t>Knowledge check question – </a:t>
            </a:r>
            <a:r>
              <a:rPr lang="en-IN" kern="1200" dirty="0">
                <a:solidFill>
                  <a:srgbClr val="000000"/>
                </a:solidFill>
                <a:effectLst/>
                <a:cs typeface="+mn-cs"/>
              </a:rPr>
              <a:t>browse the web</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38578"/>
            <a:ext cx="11366500" cy="5464858"/>
          </a:xfrm>
        </p:spPr>
        <p:txBody>
          <a:bodyPr/>
          <a:lstStyle/>
          <a:p>
            <a:pPr marL="0" indent="0">
              <a:buNone/>
            </a:pPr>
            <a:r>
              <a:rPr lang="en-US" dirty="0"/>
              <a:t>Which of the following features of the browser allows you to open multiple webpages in the same window? </a:t>
            </a:r>
            <a:endParaRPr lang="en-US" b="1" dirty="0">
              <a:solidFill>
                <a:srgbClr val="0D0D0D"/>
              </a:solidFill>
              <a:latin typeface="Segoe"/>
            </a:endParaRPr>
          </a:p>
          <a:p>
            <a:pPr marL="722313" lvl="1" indent="-457200" fontAlgn="base">
              <a:buFont typeface="+mj-lt"/>
              <a:buAutoNum type="alphaLcParenR"/>
            </a:pPr>
            <a:r>
              <a:rPr lang="en-US" b="1" dirty="0"/>
              <a:t>Tabs - Correct! Tabs allow you move between different webpages. </a:t>
            </a:r>
          </a:p>
          <a:p>
            <a:pPr marL="722313" lvl="1" indent="-457200" fontAlgn="base">
              <a:buFont typeface="+mj-lt"/>
              <a:buAutoNum type="alphaLcParenR"/>
            </a:pPr>
            <a:r>
              <a:rPr lang="en-US" dirty="0"/>
              <a:t>Favorites</a:t>
            </a:r>
          </a:p>
          <a:p>
            <a:pPr marL="722313" lvl="1" indent="-457200" fontAlgn="base">
              <a:buFont typeface="+mj-lt"/>
              <a:buAutoNum type="alphaLcParenR"/>
            </a:pPr>
            <a:r>
              <a:rPr lang="en-US" dirty="0"/>
              <a:t>History</a:t>
            </a:r>
          </a:p>
          <a:p>
            <a:pPr marL="722313" lvl="1" indent="-457200" fontAlgn="base">
              <a:buFont typeface="+mj-lt"/>
              <a:buAutoNum type="alphaLcParenR"/>
            </a:pPr>
            <a:r>
              <a:rPr lang="en-US" dirty="0"/>
              <a:t>Address bar</a:t>
            </a:r>
          </a:p>
        </p:txBody>
      </p:sp>
    </p:spTree>
    <p:extLst>
      <p:ext uri="{BB962C8B-B14F-4D97-AF65-F5344CB8AC3E}">
        <p14:creationId xmlns:p14="http://schemas.microsoft.com/office/powerpoint/2010/main" val="203669218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9790BE9-649D-456D-A3FA-4FFC6A686391}"/>
              </a:ext>
            </a:extLst>
          </p:cNvPr>
          <p:cNvSpPr>
            <a:spLocks noGrp="1"/>
          </p:cNvSpPr>
          <p:nvPr>
            <p:ph type="ctrTitle"/>
          </p:nvPr>
        </p:nvSpPr>
        <p:spPr>
          <a:xfrm>
            <a:off x="446400" y="3429000"/>
            <a:ext cx="7941244" cy="1600438"/>
          </a:xfrm>
        </p:spPr>
        <p:txBody>
          <a:bodyPr/>
          <a:lstStyle/>
          <a:p>
            <a:r>
              <a:rPr lang="en-US" dirty="0"/>
              <a:t>Access information online</a:t>
            </a:r>
          </a:p>
        </p:txBody>
      </p:sp>
      <p:sp>
        <p:nvSpPr>
          <p:cNvPr id="14" name="Module # and module title">
            <a:extLst>
              <a:ext uri="{FF2B5EF4-FFF2-40B4-BE49-F238E27FC236}">
                <a16:creationId xmlns:a16="http://schemas.microsoft.com/office/drawing/2014/main" id="{E0907C0C-0E2F-48C5-A9ED-A949D0B7A476}"/>
              </a:ext>
            </a:extLst>
          </p:cNvPr>
          <p:cNvSpPr>
            <a:spLocks noGrp="1"/>
          </p:cNvSpPr>
          <p:nvPr>
            <p:ph type="subTitle" idx="1"/>
          </p:nvPr>
        </p:nvSpPr>
        <p:spPr/>
        <p:txBody>
          <a:bodyPr anchor="b" anchorCtr="0"/>
          <a:lstStyle/>
          <a:p>
            <a:r>
              <a:rPr lang="en-IN" dirty="0"/>
              <a:t>Digital Literacy</a:t>
            </a:r>
            <a:endParaRPr lang="en-US" dirty="0"/>
          </a:p>
        </p:txBody>
      </p:sp>
    </p:spTree>
    <p:extLst>
      <p:ext uri="{BB962C8B-B14F-4D97-AF65-F5344CB8AC3E}">
        <p14:creationId xmlns:p14="http://schemas.microsoft.com/office/powerpoint/2010/main" val="21165568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49867"/>
            <a:ext cx="11366500" cy="5453570"/>
          </a:xfrm>
        </p:spPr>
        <p:txBody>
          <a:bodyPr/>
          <a:lstStyle/>
          <a:p>
            <a:pPr marL="0" indent="0">
              <a:buNone/>
            </a:pPr>
            <a:r>
              <a:rPr lang="en-US" dirty="0">
                <a:latin typeface="+mn-lt"/>
              </a:rPr>
              <a:t>Which of the following opens a new webpage when clicked? </a:t>
            </a:r>
            <a:endParaRPr lang="en-US" dirty="0">
              <a:solidFill>
                <a:srgbClr val="0D0D0D"/>
              </a:solidFill>
              <a:latin typeface="+mn-lt"/>
            </a:endParaRPr>
          </a:p>
          <a:p>
            <a:pPr marL="722313" lvl="1" indent="-457200" fontAlgn="base">
              <a:buFont typeface="+mj-lt"/>
              <a:buAutoNum type="alphaLcParenR"/>
            </a:pPr>
            <a:r>
              <a:rPr lang="en-US" dirty="0">
                <a:latin typeface="+mn-lt"/>
              </a:rPr>
              <a:t>A hyperlink </a:t>
            </a:r>
          </a:p>
          <a:p>
            <a:pPr marL="722313" lvl="1" indent="-457200" fontAlgn="base">
              <a:buFont typeface="+mj-lt"/>
              <a:buAutoNum type="alphaLcParenR"/>
            </a:pPr>
            <a:r>
              <a:rPr lang="en-US" dirty="0">
                <a:latin typeface="+mn-lt"/>
              </a:rPr>
              <a:t>A webpage</a:t>
            </a:r>
          </a:p>
          <a:p>
            <a:pPr marL="722313" lvl="1" indent="-457200" fontAlgn="base">
              <a:buFont typeface="+mj-lt"/>
              <a:buAutoNum type="alphaLcParenR"/>
            </a:pPr>
            <a:r>
              <a:rPr lang="en-US" dirty="0">
                <a:latin typeface="+mn-lt"/>
              </a:rPr>
              <a:t>A URL</a:t>
            </a:r>
          </a:p>
          <a:p>
            <a:pPr marL="722313" lvl="1" indent="-457200" fontAlgn="base">
              <a:buFont typeface="+mj-lt"/>
              <a:buAutoNum type="alphaLcParenR"/>
            </a:pPr>
            <a:r>
              <a:rPr lang="en-US" dirty="0">
                <a:latin typeface="+mn-lt"/>
              </a:rPr>
              <a:t>A tooltip</a:t>
            </a:r>
          </a:p>
        </p:txBody>
      </p:sp>
    </p:spTree>
    <p:extLst>
      <p:ext uri="{BB962C8B-B14F-4D97-AF65-F5344CB8AC3E}">
        <p14:creationId xmlns:p14="http://schemas.microsoft.com/office/powerpoint/2010/main" val="36637095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49867"/>
            <a:ext cx="11366500" cy="5453570"/>
          </a:xfrm>
        </p:spPr>
        <p:txBody>
          <a:bodyPr/>
          <a:lstStyle/>
          <a:p>
            <a:pPr marL="0" indent="0">
              <a:buNone/>
            </a:pPr>
            <a:r>
              <a:rPr lang="en-US" dirty="0">
                <a:latin typeface="+mn-lt"/>
              </a:rPr>
              <a:t>Which of the following opens a new webpage when clicked? </a:t>
            </a:r>
            <a:endParaRPr lang="en-US" b="1" dirty="0">
              <a:solidFill>
                <a:srgbClr val="0D0D0D"/>
              </a:solidFill>
              <a:latin typeface="+mn-lt"/>
            </a:endParaRPr>
          </a:p>
          <a:p>
            <a:pPr marL="722313" lvl="1" indent="-457200" fontAlgn="base">
              <a:buFont typeface="+mj-lt"/>
              <a:buAutoNum type="alphaLcParenR"/>
            </a:pPr>
            <a:r>
              <a:rPr lang="en-US" b="1" dirty="0">
                <a:latin typeface="+mn-lt"/>
              </a:rPr>
              <a:t>A hyperlink - Correct! A hyperlink stores a link to a webpage. </a:t>
            </a:r>
          </a:p>
          <a:p>
            <a:pPr marL="722313" lvl="1" indent="-457200" fontAlgn="base">
              <a:buFont typeface="+mj-lt"/>
              <a:buAutoNum type="alphaLcParenR"/>
            </a:pPr>
            <a:r>
              <a:rPr lang="en-US" dirty="0">
                <a:latin typeface="+mn-lt"/>
              </a:rPr>
              <a:t>A webpage</a:t>
            </a:r>
          </a:p>
          <a:p>
            <a:pPr marL="722313" lvl="1" indent="-457200" fontAlgn="base">
              <a:buFont typeface="+mj-lt"/>
              <a:buAutoNum type="alphaLcParenR"/>
            </a:pPr>
            <a:r>
              <a:rPr lang="en-US" dirty="0">
                <a:latin typeface="+mn-lt"/>
              </a:rPr>
              <a:t>A URL</a:t>
            </a:r>
          </a:p>
          <a:p>
            <a:pPr marL="722313" lvl="1" indent="-457200" fontAlgn="base">
              <a:buFont typeface="+mj-lt"/>
              <a:buAutoNum type="alphaLcParenR"/>
            </a:pPr>
            <a:r>
              <a:rPr lang="en-US" dirty="0">
                <a:latin typeface="+mn-lt"/>
              </a:rPr>
              <a:t>A tooltip</a:t>
            </a:r>
          </a:p>
        </p:txBody>
      </p:sp>
    </p:spTree>
    <p:extLst>
      <p:ext uri="{BB962C8B-B14F-4D97-AF65-F5344CB8AC3E}">
        <p14:creationId xmlns:p14="http://schemas.microsoft.com/office/powerpoint/2010/main" val="360265555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27289"/>
            <a:ext cx="11366500" cy="5476148"/>
          </a:xfrm>
        </p:spPr>
        <p:txBody>
          <a:bodyPr/>
          <a:lstStyle/>
          <a:p>
            <a:pPr marL="0" indent="0">
              <a:buNone/>
            </a:pPr>
            <a:r>
              <a:rPr lang="en-US" dirty="0">
                <a:latin typeface="+mn-lt"/>
              </a:rPr>
              <a:t>Which of the following can provide you with information about a product based on other customers' experiences?</a:t>
            </a:r>
            <a:endParaRPr lang="en-US" dirty="0">
              <a:solidFill>
                <a:srgbClr val="0D0D0D"/>
              </a:solidFill>
              <a:latin typeface="+mn-lt"/>
            </a:endParaRPr>
          </a:p>
          <a:p>
            <a:pPr marL="722313" lvl="1" indent="-457200" fontAlgn="base">
              <a:buFont typeface="+mj-lt"/>
              <a:buAutoNum type="alphaLcParenR"/>
            </a:pPr>
            <a:r>
              <a:rPr lang="en-US" dirty="0">
                <a:latin typeface="+mn-lt"/>
              </a:rPr>
              <a:t>Return policy</a:t>
            </a:r>
          </a:p>
          <a:p>
            <a:pPr marL="722313" lvl="1" indent="-457200" fontAlgn="base">
              <a:buFont typeface="+mj-lt"/>
              <a:buAutoNum type="alphaLcParenR"/>
            </a:pPr>
            <a:r>
              <a:rPr lang="en-US" dirty="0">
                <a:latin typeface="+mn-lt"/>
              </a:rPr>
              <a:t>Search history</a:t>
            </a:r>
          </a:p>
          <a:p>
            <a:pPr marL="722313" lvl="1" indent="-457200" fontAlgn="base">
              <a:buFont typeface="+mj-lt"/>
              <a:buAutoNum type="alphaLcParenR"/>
            </a:pPr>
            <a:r>
              <a:rPr lang="en-US" dirty="0">
                <a:latin typeface="+mn-lt"/>
              </a:rPr>
              <a:t>Shipping policies </a:t>
            </a:r>
          </a:p>
          <a:p>
            <a:pPr marL="722313" lvl="1" indent="-457200" fontAlgn="base">
              <a:buFont typeface="+mj-lt"/>
              <a:buAutoNum type="alphaLcParenR"/>
            </a:pPr>
            <a:r>
              <a:rPr lang="en-US" dirty="0">
                <a:latin typeface="+mn-lt"/>
              </a:rPr>
              <a:t>Product ratings</a:t>
            </a:r>
            <a:endParaRPr lang="en-US" dirty="0"/>
          </a:p>
        </p:txBody>
      </p:sp>
    </p:spTree>
    <p:extLst>
      <p:ext uri="{BB962C8B-B14F-4D97-AF65-F5344CB8AC3E}">
        <p14:creationId xmlns:p14="http://schemas.microsoft.com/office/powerpoint/2010/main" val="347854035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a:extLst>
              <a:ext uri="{FF2B5EF4-FFF2-40B4-BE49-F238E27FC236}">
                <a16:creationId xmlns:a16="http://schemas.microsoft.com/office/drawing/2014/main" id="{811C68F1-7B67-4CD7-B6BF-346C49126817}"/>
              </a:ext>
            </a:extLst>
          </p:cNvPr>
          <p:cNvSpPr>
            <a:spLocks noGrp="1"/>
          </p:cNvSpPr>
          <p:nvPr>
            <p:ph type="title"/>
          </p:nvPr>
        </p:nvSpPr>
        <p:spPr>
          <a:xfrm>
            <a:off x="445050" y="441325"/>
            <a:ext cx="11340000" cy="432000"/>
          </a:xfrm>
        </p:spPr>
        <p:txBody>
          <a:bodyPr>
            <a:noAutofit/>
          </a:bodyPr>
          <a:lstStyle/>
          <a:p>
            <a:r>
              <a:rPr lang="en-IN" dirty="0"/>
              <a:t>Knowledge check question – browse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27289"/>
            <a:ext cx="11366500" cy="5476148"/>
          </a:xfrm>
        </p:spPr>
        <p:txBody>
          <a:bodyPr/>
          <a:lstStyle/>
          <a:p>
            <a:pPr marL="0" indent="0">
              <a:buNone/>
            </a:pPr>
            <a:r>
              <a:rPr lang="en-US" dirty="0">
                <a:latin typeface="+mn-lt"/>
              </a:rPr>
              <a:t>Which of the following can provide you with information about a product based on other customers' experiences?</a:t>
            </a:r>
            <a:endParaRPr lang="en-US" b="1" dirty="0">
              <a:solidFill>
                <a:srgbClr val="0D0D0D"/>
              </a:solidFill>
              <a:latin typeface="+mn-lt"/>
            </a:endParaRPr>
          </a:p>
          <a:p>
            <a:pPr marL="722313" lvl="1" indent="-457200" fontAlgn="base">
              <a:buFont typeface="+mj-lt"/>
              <a:buAutoNum type="alphaLcParenR"/>
            </a:pPr>
            <a:r>
              <a:rPr lang="en-US" dirty="0">
                <a:latin typeface="+mn-lt"/>
              </a:rPr>
              <a:t>Return policy</a:t>
            </a:r>
          </a:p>
          <a:p>
            <a:pPr marL="722313" lvl="1" indent="-457200" fontAlgn="base">
              <a:buFont typeface="+mj-lt"/>
              <a:buAutoNum type="alphaLcParenR"/>
            </a:pPr>
            <a:r>
              <a:rPr lang="en-US" dirty="0">
                <a:latin typeface="+mn-lt"/>
              </a:rPr>
              <a:t>Search history</a:t>
            </a:r>
          </a:p>
          <a:p>
            <a:pPr marL="722313" lvl="1" indent="-457200" fontAlgn="base">
              <a:buFont typeface="+mj-lt"/>
              <a:buAutoNum type="alphaLcParenR"/>
            </a:pPr>
            <a:r>
              <a:rPr lang="en-US" dirty="0">
                <a:latin typeface="+mn-lt"/>
              </a:rPr>
              <a:t>Shipping policies </a:t>
            </a:r>
          </a:p>
          <a:p>
            <a:pPr marL="722313" lvl="1" indent="-457200" fontAlgn="base">
              <a:buFont typeface="+mj-lt"/>
              <a:buAutoNum type="alphaLcParenR"/>
            </a:pPr>
            <a:r>
              <a:rPr lang="en-US" b="1" dirty="0">
                <a:latin typeface="+mn-lt"/>
              </a:rPr>
              <a:t>Product ratings - Correct! Product ratings express the opinions of customers about a product.</a:t>
            </a:r>
            <a:r>
              <a:rPr lang="en-US" dirty="0">
                <a:latin typeface="+mn-lt"/>
              </a:rPr>
              <a:t> </a:t>
            </a:r>
          </a:p>
          <a:p>
            <a:pPr marL="722313" lvl="1" indent="-457200" fontAlgn="base">
              <a:buFont typeface="+mj-lt"/>
              <a:buAutoNum type="alphaLcParenR"/>
            </a:pPr>
            <a:endParaRPr lang="en-US" dirty="0"/>
          </a:p>
        </p:txBody>
      </p:sp>
    </p:spTree>
    <p:extLst>
      <p:ext uri="{BB962C8B-B14F-4D97-AF65-F5344CB8AC3E}">
        <p14:creationId xmlns:p14="http://schemas.microsoft.com/office/powerpoint/2010/main" val="111671591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11287EA-F0DC-0743-A92B-6CEC82F4956C}"/>
              </a:ext>
            </a:extLst>
          </p:cNvPr>
          <p:cNvSpPr>
            <a:spLocks noGrp="1"/>
          </p:cNvSpPr>
          <p:nvPr>
            <p:ph type="title" idx="4294967295"/>
          </p:nvPr>
        </p:nvSpPr>
        <p:spPr>
          <a:xfrm>
            <a:off x="446288" y="456315"/>
            <a:ext cx="11302799" cy="432000"/>
          </a:xfrm>
        </p:spPr>
        <p:txBody>
          <a:bodyPr/>
          <a:lstStyle/>
          <a:p>
            <a:r>
              <a:rPr lang="en-US" dirty="0"/>
              <a:t>Search the web</a:t>
            </a:r>
            <a:br>
              <a:rPr lang="en-US" dirty="0"/>
            </a:br>
            <a:endParaRPr lang="en-US" dirty="0">
              <a:effectLst/>
            </a:endParaRP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3" y="1775707"/>
            <a:ext cx="11288513" cy="4140000"/>
          </a:xfrm>
        </p:spPr>
        <p:txBody>
          <a:bodyPr/>
          <a:lstStyle/>
          <a:p>
            <a:pPr lvl="0" fontAlgn="base"/>
            <a:r>
              <a:rPr lang="en-US" dirty="0"/>
              <a:t>Why are search engines useful? </a:t>
            </a:r>
          </a:p>
          <a:p>
            <a:pPr lvl="0" fontAlgn="base"/>
            <a:r>
              <a:rPr lang="en-US" dirty="0"/>
              <a:t>How can you find content on the web using a search engine? </a:t>
            </a:r>
          </a:p>
          <a:p>
            <a:pPr lvl="0" fontAlgn="base"/>
            <a:r>
              <a:rPr lang="en-US" dirty="0"/>
              <a:t>How can you evaluate the credibility of an online source of content? </a:t>
            </a:r>
          </a:p>
          <a:p>
            <a:pPr lvl="0" fontAlgn="base"/>
            <a:r>
              <a:rPr lang="en-US" dirty="0"/>
              <a:t>Why is it important to think critically about the messages we come across online? </a:t>
            </a:r>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3" y="1055707"/>
            <a:ext cx="11288513" cy="720000"/>
          </a:xfrm>
          <a:solidFill>
            <a:srgbClr val="0078D4"/>
          </a:solidFill>
        </p:spPr>
        <p:txBody>
          <a:bodyPr/>
          <a:lstStyle/>
          <a:p>
            <a:r>
              <a:rPr lang="en-US" dirty="0"/>
              <a:t>Course module summary </a:t>
            </a:r>
          </a:p>
        </p:txBody>
      </p:sp>
    </p:spTree>
    <p:extLst>
      <p:ext uri="{BB962C8B-B14F-4D97-AF65-F5344CB8AC3E}">
        <p14:creationId xmlns:p14="http://schemas.microsoft.com/office/powerpoint/2010/main" val="121626577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Try-it: Conduct a simple keyword search using Bing</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016987"/>
          </a:xfrm>
        </p:spPr>
        <p:txBody>
          <a:bodyPr/>
          <a:lstStyle/>
          <a:p>
            <a:pPr marL="0" lvl="0" indent="0" fontAlgn="base">
              <a:buNone/>
            </a:pPr>
            <a:r>
              <a:rPr lang="en-US" dirty="0"/>
              <a:t>Use a search engine to search for your favorite food.</a:t>
            </a:r>
          </a:p>
          <a:p>
            <a:pPr marL="0" lvl="0" indent="0" fontAlgn="base">
              <a:buNone/>
            </a:pPr>
            <a:r>
              <a:rPr lang="en-US" dirty="0"/>
              <a:t>What types of search results did you get? </a:t>
            </a:r>
          </a:p>
          <a:p>
            <a:pPr marL="0" lvl="0" indent="0" fontAlgn="base">
              <a:buNone/>
            </a:pPr>
            <a:r>
              <a:rPr lang="en-US" dirty="0"/>
              <a:t>What surprised you about these results?</a:t>
            </a:r>
          </a:p>
          <a:p>
            <a:pPr marL="457200" indent="-457200">
              <a:buFont typeface="+mj-lt"/>
              <a:buAutoNum type="arabicPeriod"/>
            </a:pPr>
            <a:endParaRPr lang="en-US" dirty="0"/>
          </a:p>
          <a:p>
            <a:pPr marL="457200" indent="-457200">
              <a:buFont typeface="+mj-lt"/>
              <a:buAutoNum type="arabicPeriod"/>
            </a:pPr>
            <a:endParaRPr lang="en-US" dirty="0"/>
          </a:p>
          <a:p>
            <a:pPr marL="457200" indent="-457200">
              <a:buFont typeface="+mj-lt"/>
              <a:buAutoNum type="arabicPeriod"/>
            </a:pPr>
            <a:endParaRPr lang="en-US" dirty="0"/>
          </a:p>
        </p:txBody>
      </p:sp>
      <p:pic>
        <p:nvPicPr>
          <p:cNvPr id="4" name="Picture 3">
            <a:extLst>
              <a:ext uri="{FF2B5EF4-FFF2-40B4-BE49-F238E27FC236}">
                <a16:creationId xmlns:a16="http://schemas.microsoft.com/office/drawing/2014/main" id="{C1EC6A7D-9266-4133-869A-E3FE5007F7AA}"/>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223" r="20341"/>
          <a:stretch/>
        </p:blipFill>
        <p:spPr>
          <a:xfrm>
            <a:off x="0" y="0"/>
            <a:ext cx="5310554" cy="6858000"/>
          </a:xfrm>
          <a:prstGeom prst="rect">
            <a:avLst/>
          </a:prstGeom>
        </p:spPr>
      </p:pic>
      <p:pic>
        <p:nvPicPr>
          <p:cNvPr id="5" name="Graphic 4">
            <a:extLst>
              <a:ext uri="{FF2B5EF4-FFF2-40B4-BE49-F238E27FC236}">
                <a16:creationId xmlns:a16="http://schemas.microsoft.com/office/drawing/2014/main" id="{86159353-7FE4-46BF-A607-D785F4DB378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22154" y="4360127"/>
            <a:ext cx="2377440" cy="2245360"/>
          </a:xfrm>
          <a:prstGeom prst="rect">
            <a:avLst/>
          </a:prstGeom>
        </p:spPr>
      </p:pic>
    </p:spTree>
    <p:extLst>
      <p:ext uri="{BB962C8B-B14F-4D97-AF65-F5344CB8AC3E}">
        <p14:creationId xmlns:p14="http://schemas.microsoft.com/office/powerpoint/2010/main" val="36028988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5C564-8F1F-4E06-997C-E7F16FD0502E}"/>
              </a:ext>
            </a:extLst>
          </p:cNvPr>
          <p:cNvSpPr>
            <a:spLocks noGrp="1"/>
          </p:cNvSpPr>
          <p:nvPr>
            <p:ph type="title"/>
          </p:nvPr>
        </p:nvSpPr>
        <p:spPr/>
        <p:txBody>
          <a:bodyPr/>
          <a:lstStyle/>
          <a:p>
            <a:r>
              <a:rPr lang="en-US" dirty="0"/>
              <a:t>Try-it: Compare search results returned by Bing</a:t>
            </a:r>
          </a:p>
        </p:txBody>
      </p:sp>
      <p:sp>
        <p:nvSpPr>
          <p:cNvPr id="3" name="Content Placeholder 2">
            <a:extLst>
              <a:ext uri="{FF2B5EF4-FFF2-40B4-BE49-F238E27FC236}">
                <a16:creationId xmlns:a16="http://schemas.microsoft.com/office/drawing/2014/main" id="{9B9FB782-7D82-4B6E-A959-F4F8AD8B48E0}"/>
              </a:ext>
            </a:extLst>
          </p:cNvPr>
          <p:cNvSpPr>
            <a:spLocks noGrp="1"/>
          </p:cNvSpPr>
          <p:nvPr>
            <p:ph idx="1"/>
          </p:nvPr>
        </p:nvSpPr>
        <p:spPr>
          <a:xfrm>
            <a:off x="5760000" y="1588807"/>
            <a:ext cx="5989088" cy="5269193"/>
          </a:xfrm>
        </p:spPr>
        <p:txBody>
          <a:bodyPr/>
          <a:lstStyle/>
          <a:p>
            <a:pPr marL="0" lvl="0" indent="0" fontAlgn="base">
              <a:buNone/>
            </a:pPr>
            <a:r>
              <a:rPr lang="en-US" dirty="0"/>
              <a:t>Use a search engine to find the height of Mount Rainier. If you have a friend or classmate nearby, challenge them to see who will find the answer first.</a:t>
            </a:r>
          </a:p>
          <a:p>
            <a:pPr marL="0" lvl="0" indent="0" fontAlgn="base">
              <a:buNone/>
            </a:pPr>
            <a:r>
              <a:rPr lang="en-US" dirty="0"/>
              <a:t>What search term helped find the right answer? </a:t>
            </a:r>
          </a:p>
          <a:p>
            <a:pPr marL="0" lvl="0" indent="0" fontAlgn="base">
              <a:buNone/>
            </a:pPr>
            <a:r>
              <a:rPr lang="en-US" dirty="0"/>
              <a:t>Were there any search terms that weren't as helpful?</a:t>
            </a:r>
          </a:p>
          <a:p>
            <a:pPr marL="0" lvl="0" indent="0" fontAlgn="base">
              <a:buNone/>
            </a:pPr>
            <a:r>
              <a:rPr lang="en-US" dirty="0"/>
              <a:t>Were there any search term suggestions that helped you word your search?</a:t>
            </a:r>
          </a:p>
        </p:txBody>
      </p:sp>
      <p:pic>
        <p:nvPicPr>
          <p:cNvPr id="4" name="Picture 3">
            <a:extLst>
              <a:ext uri="{FF2B5EF4-FFF2-40B4-BE49-F238E27FC236}">
                <a16:creationId xmlns:a16="http://schemas.microsoft.com/office/drawing/2014/main" id="{6BEF41D3-C231-4F71-B4C8-ECFCE3B879A9}"/>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2564"/>
          <a:stretch/>
        </p:blipFill>
        <p:spPr>
          <a:xfrm>
            <a:off x="0" y="0"/>
            <a:ext cx="5310554" cy="6858000"/>
          </a:xfrm>
          <a:prstGeom prst="rect">
            <a:avLst/>
          </a:prstGeom>
        </p:spPr>
      </p:pic>
      <p:pic>
        <p:nvPicPr>
          <p:cNvPr id="5" name="Graphic 4">
            <a:extLst>
              <a:ext uri="{FF2B5EF4-FFF2-40B4-BE49-F238E27FC236}">
                <a16:creationId xmlns:a16="http://schemas.microsoft.com/office/drawing/2014/main" id="{897EE898-C52A-443D-9924-06375BAF4D7D}"/>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13569" y="339970"/>
            <a:ext cx="819150" cy="2971800"/>
          </a:xfrm>
          <a:prstGeom prst="rect">
            <a:avLst/>
          </a:prstGeom>
        </p:spPr>
      </p:pic>
    </p:spTree>
    <p:extLst>
      <p:ext uri="{BB962C8B-B14F-4D97-AF65-F5344CB8AC3E}">
        <p14:creationId xmlns:p14="http://schemas.microsoft.com/office/powerpoint/2010/main" val="196168430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7A15867-25D6-4EB9-8041-9CDF4A012191}"/>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6833" t="-1" r="15731" b="-1"/>
          <a:stretch/>
        </p:blipFill>
        <p:spPr>
          <a:xfrm>
            <a:off x="0" y="0"/>
            <a:ext cx="5310554" cy="6858000"/>
          </a:xfrm>
          <a:prstGeom prst="rect">
            <a:avLst/>
          </a:prstGeom>
        </p:spPr>
      </p:pic>
      <p:sp>
        <p:nvSpPr>
          <p:cNvPr id="2" name="Title 1">
            <a:extLst>
              <a:ext uri="{FF2B5EF4-FFF2-40B4-BE49-F238E27FC236}">
                <a16:creationId xmlns:a16="http://schemas.microsoft.com/office/drawing/2014/main" id="{5DC278D9-7CA1-4E17-B717-467DD489A7B2}"/>
              </a:ext>
            </a:extLst>
          </p:cNvPr>
          <p:cNvSpPr>
            <a:spLocks noGrp="1"/>
          </p:cNvSpPr>
          <p:nvPr>
            <p:ph type="title"/>
          </p:nvPr>
        </p:nvSpPr>
        <p:spPr/>
        <p:txBody>
          <a:bodyPr/>
          <a:lstStyle/>
          <a:p>
            <a:r>
              <a:rPr lang="en-US" dirty="0"/>
              <a:t>Describe and evaluate different media forms</a:t>
            </a:r>
          </a:p>
        </p:txBody>
      </p:sp>
      <p:sp>
        <p:nvSpPr>
          <p:cNvPr id="3" name="Content Placeholder 2">
            <a:extLst>
              <a:ext uri="{FF2B5EF4-FFF2-40B4-BE49-F238E27FC236}">
                <a16:creationId xmlns:a16="http://schemas.microsoft.com/office/drawing/2014/main" id="{319AFF6A-BEC1-4518-B1DF-24A3974F1587}"/>
              </a:ext>
            </a:extLst>
          </p:cNvPr>
          <p:cNvSpPr>
            <a:spLocks noGrp="1"/>
          </p:cNvSpPr>
          <p:nvPr>
            <p:ph idx="1"/>
          </p:nvPr>
        </p:nvSpPr>
        <p:spPr>
          <a:xfrm>
            <a:off x="5760000" y="1524000"/>
            <a:ext cx="5989088" cy="4892675"/>
          </a:xfrm>
        </p:spPr>
        <p:txBody>
          <a:bodyPr/>
          <a:lstStyle/>
          <a:p>
            <a:pPr marL="457200" indent="-457200">
              <a:buFont typeface="+mj-lt"/>
              <a:buAutoNum type="arabicPeriod"/>
            </a:pPr>
            <a:r>
              <a:rPr lang="en-US">
                <a:latin typeface="Segoe UI"/>
                <a:cs typeface="Segoe UI"/>
              </a:rPr>
              <a:t>Be aware of traditional forms of media includ</a:t>
            </a:r>
            <a:r>
              <a:rPr lang="en-US">
                <a:solidFill>
                  <a:schemeClr val="tx1"/>
                </a:solidFill>
                <a:latin typeface="Segoe UI"/>
                <a:cs typeface="Segoe UI"/>
              </a:rPr>
              <a:t>ing</a:t>
            </a:r>
            <a:r>
              <a:rPr lang="en-US">
                <a:latin typeface="Segoe UI"/>
                <a:cs typeface="Segoe UI"/>
              </a:rPr>
              <a:t> </a:t>
            </a:r>
            <a:r>
              <a:rPr lang="en-US" dirty="0">
                <a:latin typeface="Segoe UI"/>
                <a:cs typeface="Segoe UI"/>
              </a:rPr>
              <a:t>newspapers, TV, radio, and printed books, and more recent developments such as email, e-books, online games, and apps.</a:t>
            </a:r>
          </a:p>
          <a:p>
            <a:pPr marL="457200" indent="-457200">
              <a:buFont typeface="+mj-lt"/>
              <a:buAutoNum type="arabicPeriod"/>
            </a:pPr>
            <a:r>
              <a:rPr lang="en-US" dirty="0"/>
              <a:t>Develop the skills to read the media rather than just absorb it.</a:t>
            </a:r>
          </a:p>
          <a:p>
            <a:pPr marL="457200" indent="-457200">
              <a:buFont typeface="+mj-lt"/>
              <a:buAutoNum type="arabicPeriod"/>
            </a:pPr>
            <a:r>
              <a:rPr lang="en-US" dirty="0"/>
              <a:t>Develop media literacy skills by purposefully assessing the messages and thinking critically about them rather than just idly accepting them.</a:t>
            </a:r>
          </a:p>
          <a:p>
            <a:pPr marL="457200" indent="-457200">
              <a:buFont typeface="+mj-lt"/>
              <a:buAutoNum type="arabicPeriod"/>
            </a:pPr>
            <a:r>
              <a:rPr lang="en-US" dirty="0"/>
              <a:t>Consider new information encountered carefully.</a:t>
            </a:r>
          </a:p>
        </p:txBody>
      </p:sp>
      <p:pic>
        <p:nvPicPr>
          <p:cNvPr id="5" name="Graphic 4">
            <a:extLst>
              <a:ext uri="{FF2B5EF4-FFF2-40B4-BE49-F238E27FC236}">
                <a16:creationId xmlns:a16="http://schemas.microsoft.com/office/drawing/2014/main" id="{4AE41451-72AE-48B1-BB02-84E0A9193B2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287270" y="5188070"/>
            <a:ext cx="6789420" cy="1033780"/>
          </a:xfrm>
          <a:prstGeom prst="rect">
            <a:avLst/>
          </a:prstGeom>
        </p:spPr>
      </p:pic>
    </p:spTree>
    <p:extLst>
      <p:ext uri="{BB962C8B-B14F-4D97-AF65-F5344CB8AC3E}">
        <p14:creationId xmlns:p14="http://schemas.microsoft.com/office/powerpoint/2010/main" val="8947172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8E337E4-0DB1-4542-A01B-CB33F7F57D41}"/>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7778" r="4786"/>
          <a:stretch/>
        </p:blipFill>
        <p:spPr>
          <a:xfrm flipH="1">
            <a:off x="0" y="0"/>
            <a:ext cx="5310554" cy="6858000"/>
          </a:xfrm>
          <a:prstGeom prst="rect">
            <a:avLst/>
          </a:prstGeom>
        </p:spPr>
      </p:pic>
      <p:sp>
        <p:nvSpPr>
          <p:cNvPr id="2" name="Title 1">
            <a:extLst>
              <a:ext uri="{FF2B5EF4-FFF2-40B4-BE49-F238E27FC236}">
                <a16:creationId xmlns:a16="http://schemas.microsoft.com/office/drawing/2014/main" id="{5DC278D9-7CA1-4E17-B717-467DD489A7B2}"/>
              </a:ext>
            </a:extLst>
          </p:cNvPr>
          <p:cNvSpPr>
            <a:spLocks noGrp="1"/>
          </p:cNvSpPr>
          <p:nvPr>
            <p:ph type="title"/>
          </p:nvPr>
        </p:nvSpPr>
        <p:spPr/>
        <p:txBody>
          <a:bodyPr/>
          <a:lstStyle/>
          <a:p>
            <a:r>
              <a:rPr lang="en-US" dirty="0">
                <a:cs typeface="Segoe UI"/>
              </a:rPr>
              <a:t>Questions to ask when consider media encountered carefully</a:t>
            </a:r>
          </a:p>
        </p:txBody>
      </p:sp>
      <p:sp>
        <p:nvSpPr>
          <p:cNvPr id="3" name="Content Placeholder 2">
            <a:extLst>
              <a:ext uri="{FF2B5EF4-FFF2-40B4-BE49-F238E27FC236}">
                <a16:creationId xmlns:a16="http://schemas.microsoft.com/office/drawing/2014/main" id="{319AFF6A-BEC1-4518-B1DF-24A3974F1587}"/>
              </a:ext>
            </a:extLst>
          </p:cNvPr>
          <p:cNvSpPr>
            <a:spLocks noGrp="1"/>
          </p:cNvSpPr>
          <p:nvPr>
            <p:ph idx="1"/>
          </p:nvPr>
        </p:nvSpPr>
        <p:spPr>
          <a:xfrm>
            <a:off x="5760000" y="1524000"/>
            <a:ext cx="5989088" cy="4892675"/>
          </a:xfrm>
        </p:spPr>
        <p:txBody>
          <a:bodyPr/>
          <a:lstStyle/>
          <a:p>
            <a:pPr marL="457200" indent="-457200">
              <a:buFont typeface="+mj-lt"/>
              <a:buAutoNum type="arabicPeriod"/>
            </a:pPr>
            <a:r>
              <a:rPr lang="en-US" dirty="0"/>
              <a:t>Question one: Who created the message? </a:t>
            </a:r>
          </a:p>
          <a:p>
            <a:pPr marL="457200" indent="-457200">
              <a:buFont typeface="+mj-lt"/>
              <a:buAutoNum type="arabicPeriod"/>
            </a:pPr>
            <a:r>
              <a:rPr lang="en-US" dirty="0"/>
              <a:t>Question two: What techniques are used to capture our attention? </a:t>
            </a:r>
          </a:p>
          <a:p>
            <a:pPr marL="457200" indent="-457200">
              <a:buFont typeface="+mj-lt"/>
              <a:buAutoNum type="arabicPeriod"/>
            </a:pPr>
            <a:r>
              <a:rPr lang="en-US">
                <a:latin typeface="Segoe UI"/>
                <a:cs typeface="Segoe UI"/>
              </a:rPr>
              <a:t>Question three: how might different people </a:t>
            </a:r>
            <a:r>
              <a:rPr lang="en-US" dirty="0">
                <a:latin typeface="Segoe UI"/>
                <a:cs typeface="Segoe UI"/>
              </a:rPr>
              <a:t>interpret this message? </a:t>
            </a:r>
            <a:endParaRPr lang="en-US" dirty="0"/>
          </a:p>
          <a:p>
            <a:pPr marL="457200" indent="-457200">
              <a:buFont typeface="+mj-lt"/>
              <a:buAutoNum type="arabicPeriod"/>
            </a:pPr>
            <a:r>
              <a:rPr lang="en-US" dirty="0"/>
              <a:t>Question four: What points of view, lifestyles, or values are expressed in or left out of this message? </a:t>
            </a:r>
          </a:p>
          <a:p>
            <a:pPr marL="457200" indent="-457200">
              <a:buFont typeface="+mj-lt"/>
              <a:buAutoNum type="arabicPeriod"/>
            </a:pPr>
            <a:r>
              <a:rPr lang="en-US" dirty="0"/>
              <a:t>Question five: Why is this message being sent? </a:t>
            </a:r>
          </a:p>
        </p:txBody>
      </p:sp>
      <p:pic>
        <p:nvPicPr>
          <p:cNvPr id="5" name="Graphic 4">
            <a:extLst>
              <a:ext uri="{FF2B5EF4-FFF2-40B4-BE49-F238E27FC236}">
                <a16:creationId xmlns:a16="http://schemas.microsoft.com/office/drawing/2014/main" id="{DC087012-34A8-4AAA-939E-64A97B1170A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19870" y="4433766"/>
            <a:ext cx="2080260" cy="2080260"/>
          </a:xfrm>
          <a:prstGeom prst="rect">
            <a:avLst/>
          </a:prstGeom>
        </p:spPr>
      </p:pic>
    </p:spTree>
    <p:extLst>
      <p:ext uri="{BB962C8B-B14F-4D97-AF65-F5344CB8AC3E}">
        <p14:creationId xmlns:p14="http://schemas.microsoft.com/office/powerpoint/2010/main" val="277382335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search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04711"/>
            <a:ext cx="11366500" cy="5498725"/>
          </a:xfrm>
        </p:spPr>
        <p:txBody>
          <a:bodyPr/>
          <a:lstStyle/>
          <a:p>
            <a:pPr marL="0" indent="0">
              <a:buNone/>
            </a:pPr>
            <a:r>
              <a:rPr lang="en-US" dirty="0">
                <a:latin typeface="+mn-lt"/>
              </a:rPr>
              <a:t>The search results that you receive from a search engine can include:</a:t>
            </a:r>
            <a:endParaRPr lang="en-US" dirty="0">
              <a:solidFill>
                <a:srgbClr val="0D0D0D"/>
              </a:solidFill>
              <a:latin typeface="+mn-lt"/>
            </a:endParaRPr>
          </a:p>
          <a:p>
            <a:pPr lvl="1" fontAlgn="base"/>
            <a:r>
              <a:rPr lang="en-US" dirty="0">
                <a:latin typeface="+mn-lt"/>
              </a:rPr>
              <a:t>Images</a:t>
            </a:r>
          </a:p>
          <a:p>
            <a:pPr lvl="1" fontAlgn="base"/>
            <a:r>
              <a:rPr lang="en-US" dirty="0">
                <a:latin typeface="+mn-lt"/>
              </a:rPr>
              <a:t>Webpages</a:t>
            </a:r>
          </a:p>
          <a:p>
            <a:pPr lvl="1" fontAlgn="base"/>
            <a:r>
              <a:rPr lang="en-US" dirty="0">
                <a:latin typeface="+mn-lt"/>
              </a:rPr>
              <a:t>Videos </a:t>
            </a:r>
          </a:p>
          <a:p>
            <a:pPr lvl="1" fontAlgn="base"/>
            <a:r>
              <a:rPr lang="en-US" dirty="0">
                <a:latin typeface="+mn-lt"/>
              </a:rPr>
              <a:t>All of the above</a:t>
            </a:r>
          </a:p>
        </p:txBody>
      </p:sp>
    </p:spTree>
    <p:extLst>
      <p:ext uri="{BB962C8B-B14F-4D97-AF65-F5344CB8AC3E}">
        <p14:creationId xmlns:p14="http://schemas.microsoft.com/office/powerpoint/2010/main" val="428096047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3ECB3-9EF2-41E0-A801-76F247F510AB}"/>
              </a:ext>
            </a:extLst>
          </p:cNvPr>
          <p:cNvSpPr>
            <a:spLocks noGrp="1"/>
          </p:cNvSpPr>
          <p:nvPr>
            <p:ph type="body" sz="quarter" idx="11"/>
          </p:nvPr>
        </p:nvSpPr>
        <p:spPr>
          <a:xfrm>
            <a:off x="3611563" y="1052513"/>
            <a:ext cx="8137525" cy="5364162"/>
          </a:xfrm>
        </p:spPr>
        <p:txBody>
          <a:bodyPr/>
          <a:lstStyle/>
          <a:p>
            <a:r>
              <a:rPr lang="en-US" sz="3600" dirty="0"/>
              <a:t>In this learning path, you will become familiar with the concept of the internet and how to access it. You will also be introduced to the World Wide Web and how to access it using a web browser. In addition to that, search engines will be covered, including how to use them effectively and how to evaluate the results.</a:t>
            </a:r>
          </a:p>
        </p:txBody>
      </p:sp>
    </p:spTree>
    <p:extLst>
      <p:ext uri="{BB962C8B-B14F-4D97-AF65-F5344CB8AC3E}">
        <p14:creationId xmlns:p14="http://schemas.microsoft.com/office/powerpoint/2010/main" val="23679449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search the web</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04711"/>
            <a:ext cx="11366500" cy="5498725"/>
          </a:xfrm>
        </p:spPr>
        <p:txBody>
          <a:bodyPr/>
          <a:lstStyle/>
          <a:p>
            <a:pPr marL="0" indent="0">
              <a:buNone/>
            </a:pPr>
            <a:r>
              <a:rPr lang="en-US" dirty="0">
                <a:latin typeface="+mn-lt"/>
              </a:rPr>
              <a:t>The search results that you receive from a search engine can include:</a:t>
            </a:r>
            <a:endParaRPr lang="en-US" b="1" dirty="0">
              <a:solidFill>
                <a:srgbClr val="0D0D0D"/>
              </a:solidFill>
              <a:latin typeface="+mn-lt"/>
            </a:endParaRPr>
          </a:p>
          <a:p>
            <a:pPr lvl="1" fontAlgn="base"/>
            <a:r>
              <a:rPr lang="en-US" dirty="0">
                <a:latin typeface="+mn-lt"/>
              </a:rPr>
              <a:t>Images</a:t>
            </a:r>
          </a:p>
          <a:p>
            <a:pPr lvl="1" fontAlgn="base"/>
            <a:r>
              <a:rPr lang="en-US" dirty="0">
                <a:latin typeface="+mn-lt"/>
              </a:rPr>
              <a:t>Webpages</a:t>
            </a:r>
          </a:p>
          <a:p>
            <a:pPr lvl="1" fontAlgn="base"/>
            <a:r>
              <a:rPr lang="en-US" dirty="0">
                <a:latin typeface="+mn-lt"/>
              </a:rPr>
              <a:t>Videos </a:t>
            </a:r>
          </a:p>
          <a:p>
            <a:pPr lvl="1" fontAlgn="base"/>
            <a:r>
              <a:rPr lang="en-US" b="1" dirty="0">
                <a:latin typeface="+mn-lt"/>
              </a:rPr>
              <a:t>All of the above - Correct! Search results can contain images, videos, webpages and many other types of content.</a:t>
            </a:r>
          </a:p>
        </p:txBody>
      </p:sp>
    </p:spTree>
    <p:extLst>
      <p:ext uri="{BB962C8B-B14F-4D97-AF65-F5344CB8AC3E}">
        <p14:creationId xmlns:p14="http://schemas.microsoft.com/office/powerpoint/2010/main" val="79457362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2E516-B352-3040-9FE7-975A61A8DEC3}"/>
              </a:ext>
            </a:extLst>
          </p:cNvPr>
          <p:cNvSpPr>
            <a:spLocks noGrp="1"/>
          </p:cNvSpPr>
          <p:nvPr>
            <p:ph type="title"/>
          </p:nvPr>
        </p:nvSpPr>
        <p:spPr>
          <a:xfrm>
            <a:off x="443310" y="441325"/>
            <a:ext cx="11340000" cy="666179"/>
          </a:xfrm>
        </p:spPr>
        <p:txBody>
          <a:bodyPr/>
          <a:lstStyle/>
          <a:p>
            <a:pPr rtl="0" eaLnBrk="1" latinLnBrk="0" hangingPunct="1"/>
            <a:r>
              <a:rPr lang="en-US" kern="1200" dirty="0">
                <a:solidFill>
                  <a:srgbClr val="000000"/>
                </a:solidFill>
                <a:effectLst/>
                <a:cs typeface="+mn-cs"/>
              </a:rPr>
              <a:t>Knowledge check question – </a:t>
            </a:r>
            <a:r>
              <a:rPr lang="en-IN" kern="1200" dirty="0">
                <a:solidFill>
                  <a:srgbClr val="000000"/>
                </a:solidFill>
                <a:effectLst/>
                <a:cs typeface="+mn-cs"/>
              </a:rPr>
              <a:t>search the web</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51467"/>
            <a:ext cx="11366500" cy="5351969"/>
          </a:xfrm>
        </p:spPr>
        <p:txBody>
          <a:bodyPr/>
          <a:lstStyle/>
          <a:p>
            <a:pPr marL="0" indent="0">
              <a:buNone/>
            </a:pPr>
            <a:r>
              <a:rPr lang="en-US" dirty="0">
                <a:latin typeface="+mn-lt"/>
              </a:rPr>
              <a:t>Which of the following considerations can help you effectively evaluate media messages?</a:t>
            </a:r>
            <a:endParaRPr lang="en-US" dirty="0">
              <a:solidFill>
                <a:srgbClr val="0D0D0D"/>
              </a:solidFill>
              <a:latin typeface="+mn-lt"/>
            </a:endParaRPr>
          </a:p>
          <a:p>
            <a:pPr marL="722313" lvl="1" indent="-457200" fontAlgn="base">
              <a:buFont typeface="+mj-lt"/>
              <a:buAutoNum type="alphaLcParenR"/>
            </a:pPr>
            <a:r>
              <a:rPr lang="en-US" dirty="0">
                <a:latin typeface="+mn-lt"/>
              </a:rPr>
              <a:t>Who created the message?</a:t>
            </a:r>
          </a:p>
          <a:p>
            <a:pPr marL="722313" lvl="1" indent="-457200" fontAlgn="base">
              <a:buFont typeface="+mj-lt"/>
              <a:buAutoNum type="alphaLcParenR"/>
            </a:pPr>
            <a:r>
              <a:rPr lang="en-US" dirty="0">
                <a:latin typeface="+mn-lt"/>
              </a:rPr>
              <a:t>Who benefits from the message?</a:t>
            </a:r>
          </a:p>
          <a:p>
            <a:pPr marL="722313" lvl="1" indent="-457200" fontAlgn="base">
              <a:buFont typeface="+mj-lt"/>
              <a:buAutoNum type="alphaLcParenR"/>
            </a:pPr>
            <a:r>
              <a:rPr lang="en-US" dirty="0">
                <a:latin typeface="+mn-lt"/>
              </a:rPr>
              <a:t>Why the message is being sent? </a:t>
            </a:r>
          </a:p>
          <a:p>
            <a:pPr marL="722313" lvl="1" indent="-457200" fontAlgn="base">
              <a:buFont typeface="+mj-lt"/>
              <a:buAutoNum type="alphaLcParenR"/>
            </a:pPr>
            <a:r>
              <a:rPr lang="en-US" dirty="0">
                <a:latin typeface="+mn-lt"/>
              </a:rPr>
              <a:t>All of the above.</a:t>
            </a:r>
          </a:p>
        </p:txBody>
      </p:sp>
    </p:spTree>
    <p:extLst>
      <p:ext uri="{BB962C8B-B14F-4D97-AF65-F5344CB8AC3E}">
        <p14:creationId xmlns:p14="http://schemas.microsoft.com/office/powerpoint/2010/main" val="179967942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72E516-B352-3040-9FE7-975A61A8DEC3}"/>
              </a:ext>
            </a:extLst>
          </p:cNvPr>
          <p:cNvSpPr>
            <a:spLocks noGrp="1"/>
          </p:cNvSpPr>
          <p:nvPr>
            <p:ph type="title"/>
          </p:nvPr>
        </p:nvSpPr>
        <p:spPr>
          <a:xfrm>
            <a:off x="443310" y="441325"/>
            <a:ext cx="11340000" cy="666179"/>
          </a:xfrm>
        </p:spPr>
        <p:txBody>
          <a:bodyPr/>
          <a:lstStyle/>
          <a:p>
            <a:pPr rtl="0" eaLnBrk="1" latinLnBrk="0" hangingPunct="1"/>
            <a:r>
              <a:rPr lang="en-US" kern="1200" dirty="0">
                <a:solidFill>
                  <a:srgbClr val="000000"/>
                </a:solidFill>
                <a:effectLst/>
                <a:cs typeface="+mn-cs"/>
              </a:rPr>
              <a:t>Knowledge check question – </a:t>
            </a:r>
            <a:r>
              <a:rPr lang="en-IN" kern="1200" dirty="0">
                <a:solidFill>
                  <a:srgbClr val="000000"/>
                </a:solidFill>
                <a:effectLst/>
                <a:cs typeface="+mn-cs"/>
              </a:rPr>
              <a:t>search the web</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51467"/>
            <a:ext cx="11366500" cy="5351969"/>
          </a:xfrm>
        </p:spPr>
        <p:txBody>
          <a:bodyPr/>
          <a:lstStyle/>
          <a:p>
            <a:pPr marL="0" indent="0">
              <a:buNone/>
            </a:pPr>
            <a:r>
              <a:rPr lang="en-US" dirty="0"/>
              <a:t>Which of the following considerations can help you effectively evaluate media messages?</a:t>
            </a:r>
            <a:endParaRPr lang="en-US" b="1" dirty="0">
              <a:solidFill>
                <a:srgbClr val="0D0D0D"/>
              </a:solidFill>
              <a:latin typeface="Segoe"/>
            </a:endParaRPr>
          </a:p>
          <a:p>
            <a:pPr marL="722313" lvl="1" indent="-457200" fontAlgn="base">
              <a:buFont typeface="+mj-lt"/>
              <a:buAutoNum type="alphaLcParenR"/>
            </a:pPr>
            <a:r>
              <a:rPr lang="en-US" dirty="0"/>
              <a:t>Who created the message?</a:t>
            </a:r>
          </a:p>
          <a:p>
            <a:pPr marL="722313" lvl="1" indent="-457200" fontAlgn="base">
              <a:buFont typeface="+mj-lt"/>
              <a:buAutoNum type="alphaLcParenR"/>
            </a:pPr>
            <a:r>
              <a:rPr lang="en-US" dirty="0"/>
              <a:t>Who benefits from the message?</a:t>
            </a:r>
          </a:p>
          <a:p>
            <a:pPr marL="722313" lvl="1" indent="-457200" fontAlgn="base">
              <a:buFont typeface="+mj-lt"/>
              <a:buAutoNum type="alphaLcParenR"/>
            </a:pPr>
            <a:r>
              <a:rPr lang="en-US" dirty="0"/>
              <a:t>Why the message is being sent? </a:t>
            </a:r>
          </a:p>
          <a:p>
            <a:pPr marL="722313" lvl="1" indent="-457200" fontAlgn="base">
              <a:buFont typeface="+mj-lt"/>
              <a:buAutoNum type="alphaLcParenR"/>
            </a:pPr>
            <a:r>
              <a:rPr lang="en-US" b="1" dirty="0"/>
              <a:t>All of the above. - Correct! To evaluate media effectively, you should think about the owner, who benefits, and why the message is sent. </a:t>
            </a:r>
          </a:p>
        </p:txBody>
      </p:sp>
    </p:spTree>
    <p:extLst>
      <p:ext uri="{BB962C8B-B14F-4D97-AF65-F5344CB8AC3E}">
        <p14:creationId xmlns:p14="http://schemas.microsoft.com/office/powerpoint/2010/main" val="356088107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0078D4"/>
        </a:solidFill>
        <a:effectLst/>
      </p:bgPr>
    </p:bg>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A4418E1-11AD-4657-A10A-14ED5D527679}"/>
              </a:ext>
            </a:extLst>
          </p:cNvPr>
          <p:cNvSpPr>
            <a:spLocks noGrp="1"/>
          </p:cNvSpPr>
          <p:nvPr>
            <p:ph type="title"/>
          </p:nvPr>
        </p:nvSpPr>
        <p:spPr>
          <a:xfrm>
            <a:off x="446400" y="-485788"/>
            <a:ext cx="11340000" cy="432000"/>
          </a:xfrm>
        </p:spPr>
        <p:txBody>
          <a:bodyPr vert="horz" lIns="0" tIns="0" rIns="0" bIns="0" rtlCol="0" anchor="b">
            <a:noAutofit/>
          </a:bodyPr>
          <a:lstStyle/>
          <a:p>
            <a:r>
              <a:rPr lang="en-US" dirty="0">
                <a:solidFill>
                  <a:schemeClr val="bg1">
                    <a:lumMod val="85000"/>
                  </a:schemeClr>
                </a:solidFill>
              </a:rPr>
              <a:t>Closing</a:t>
            </a:r>
          </a:p>
        </p:txBody>
      </p:sp>
      <p:pic>
        <p:nvPicPr>
          <p:cNvPr id="10" name="Picture 9">
            <a:extLst>
              <a:ext uri="{FF2B5EF4-FFF2-40B4-BE49-F238E27FC236}">
                <a16:creationId xmlns:a16="http://schemas.microsoft.com/office/drawing/2014/main" id="{DEC33B26-9284-430B-82B6-708BF701D02D}"/>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746711"/>
            <a:ext cx="2181890" cy="977939"/>
          </a:xfrm>
          <a:prstGeom prst="rect">
            <a:avLst/>
          </a:prstGeom>
        </p:spPr>
      </p:pic>
    </p:spTree>
    <p:extLst>
      <p:ext uri="{BB962C8B-B14F-4D97-AF65-F5344CB8AC3E}">
        <p14:creationId xmlns:p14="http://schemas.microsoft.com/office/powerpoint/2010/main" val="3024053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CD87A0EC-4BF6-EC49-9785-9E7A2FC0ECDD}"/>
              </a:ext>
            </a:extLst>
          </p:cNvPr>
          <p:cNvSpPr>
            <a:spLocks noGrp="1"/>
          </p:cNvSpPr>
          <p:nvPr>
            <p:ph type="title" idx="4294967295"/>
          </p:nvPr>
        </p:nvSpPr>
        <p:spPr>
          <a:xfrm>
            <a:off x="446288" y="456315"/>
            <a:ext cx="11302799" cy="432000"/>
          </a:xfrm>
        </p:spPr>
        <p:txBody>
          <a:bodyPr/>
          <a:lstStyle/>
          <a:p>
            <a:r>
              <a:rPr lang="en-US" dirty="0"/>
              <a:t>Get connected</a:t>
            </a:r>
            <a:br>
              <a:rPr lang="en-US" dirty="0"/>
            </a:br>
            <a:endParaRPr lang="en-US" dirty="0">
              <a:effectLst/>
            </a:endParaRPr>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3" y="1055707"/>
            <a:ext cx="11288513" cy="720000"/>
          </a:xfrm>
          <a:solidFill>
            <a:srgbClr val="0078D4"/>
          </a:solidFill>
          <a:ln>
            <a:solidFill>
              <a:srgbClr val="0078D4"/>
            </a:solidFill>
          </a:ln>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3" y="1775707"/>
            <a:ext cx="11288513" cy="4140000"/>
          </a:xfrm>
        </p:spPr>
        <p:txBody>
          <a:bodyPr/>
          <a:lstStyle/>
          <a:p>
            <a:pPr lvl="0"/>
            <a:r>
              <a:rPr lang="en-US" dirty="0"/>
              <a:t>What can we do using the internet? </a:t>
            </a:r>
          </a:p>
          <a:p>
            <a:pPr lvl="0"/>
            <a:r>
              <a:rPr lang="en-US" dirty="0"/>
              <a:t>What is the internet? </a:t>
            </a:r>
          </a:p>
          <a:p>
            <a:pPr lvl="0"/>
            <a:r>
              <a:rPr lang="en-US" dirty="0"/>
              <a:t>How can you connect to the internet? </a:t>
            </a:r>
          </a:p>
          <a:p>
            <a:pPr marL="0" indent="0">
              <a:buNone/>
            </a:pPr>
            <a:endParaRPr lang="en-US" dirty="0"/>
          </a:p>
        </p:txBody>
      </p:sp>
    </p:spTree>
    <p:extLst>
      <p:ext uri="{BB962C8B-B14F-4D97-AF65-F5344CB8AC3E}">
        <p14:creationId xmlns:p14="http://schemas.microsoft.com/office/powerpoint/2010/main" val="3240821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77E8BDF-B263-4E10-A03E-B9E966C8F583}"/>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6010" r="6554"/>
          <a:stretch/>
        </p:blipFill>
        <p:spPr>
          <a:xfrm>
            <a:off x="0" y="0"/>
            <a:ext cx="5310554" cy="6858000"/>
          </a:xfrm>
          <a:prstGeom prst="rect">
            <a:avLst/>
          </a:prstGeom>
        </p:spPr>
      </p:pic>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5"/>
            <a:ext cx="5989088" cy="698854"/>
          </a:xfrm>
        </p:spPr>
        <p:txBody>
          <a:bodyPr/>
          <a:lstStyle/>
          <a:p>
            <a:r>
              <a:rPr lang="en-US" dirty="0"/>
              <a:t>Common uses of the internet</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140179"/>
            <a:ext cx="5993533" cy="4477007"/>
          </a:xfrm>
        </p:spPr>
        <p:txBody>
          <a:bodyPr/>
          <a:lstStyle/>
          <a:p>
            <a:pPr marL="457200" indent="-457200">
              <a:buFont typeface="+mj-lt"/>
              <a:buAutoNum type="arabicPeriod"/>
            </a:pPr>
            <a:r>
              <a:rPr lang="en-US" dirty="0"/>
              <a:t>Communicate with people across the world, access and share information. </a:t>
            </a:r>
          </a:p>
          <a:p>
            <a:pPr marL="457200" indent="-457200">
              <a:buFont typeface="+mj-lt"/>
              <a:buAutoNum type="arabicPeriod"/>
            </a:pPr>
            <a:r>
              <a:rPr lang="en-US" dirty="0"/>
              <a:t>Do business with others without being in the same place.</a:t>
            </a:r>
          </a:p>
          <a:p>
            <a:pPr marL="457200" indent="-457200">
              <a:buFont typeface="+mj-lt"/>
              <a:buAutoNum type="arabicPeriod"/>
            </a:pPr>
            <a:r>
              <a:rPr lang="en-US" dirty="0"/>
              <a:t>Play games with people we've never met.</a:t>
            </a:r>
          </a:p>
          <a:p>
            <a:pPr marL="457200" indent="-457200">
              <a:buFont typeface="+mj-lt"/>
              <a:buAutoNum type="arabicPeriod"/>
            </a:pPr>
            <a:r>
              <a:rPr lang="en-US" dirty="0"/>
              <a:t>Learn and share knowledge and so much more.</a:t>
            </a:r>
          </a:p>
          <a:p>
            <a:pPr marL="457200" indent="-457200">
              <a:buFont typeface="+mj-lt"/>
              <a:buAutoNum type="arabicPeriod"/>
            </a:pPr>
            <a:endParaRPr lang="en-US" dirty="0"/>
          </a:p>
        </p:txBody>
      </p:sp>
      <p:pic>
        <p:nvPicPr>
          <p:cNvPr id="5" name="Graphic 4">
            <a:extLst>
              <a:ext uri="{FF2B5EF4-FFF2-40B4-BE49-F238E27FC236}">
                <a16:creationId xmlns:a16="http://schemas.microsoft.com/office/drawing/2014/main" id="{CF222935-F5E2-43D5-B933-E7C04336942D}"/>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899993" y="4152900"/>
            <a:ext cx="2331720" cy="2202180"/>
          </a:xfrm>
          <a:prstGeom prst="rect">
            <a:avLst/>
          </a:prstGeom>
        </p:spPr>
      </p:pic>
    </p:spTree>
    <p:extLst>
      <p:ext uri="{BB962C8B-B14F-4D97-AF65-F5344CB8AC3E}">
        <p14:creationId xmlns:p14="http://schemas.microsoft.com/office/powerpoint/2010/main" val="34323855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D4DFFFC-07F2-491A-B994-51613580E0F9}"/>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6666" r="16036"/>
          <a:stretch/>
        </p:blipFill>
        <p:spPr>
          <a:xfrm>
            <a:off x="0" y="0"/>
            <a:ext cx="5301049" cy="6858000"/>
          </a:xfrm>
          <a:prstGeom prst="rect">
            <a:avLst/>
          </a:prstGeom>
        </p:spPr>
      </p:pic>
      <p:sp>
        <p:nvSpPr>
          <p:cNvPr id="2" name="Title">
            <a:extLst>
              <a:ext uri="{FF2B5EF4-FFF2-40B4-BE49-F238E27FC236}">
                <a16:creationId xmlns:a16="http://schemas.microsoft.com/office/drawing/2014/main" id="{39A99FEB-6172-4392-BBEF-7347215DE15B}"/>
              </a:ext>
            </a:extLst>
          </p:cNvPr>
          <p:cNvSpPr>
            <a:spLocks noGrp="1"/>
          </p:cNvSpPr>
          <p:nvPr>
            <p:ph type="title"/>
          </p:nvPr>
        </p:nvSpPr>
        <p:spPr>
          <a:xfrm>
            <a:off x="5760000" y="441324"/>
            <a:ext cx="5989088" cy="984885"/>
          </a:xfrm>
        </p:spPr>
        <p:txBody>
          <a:bodyPr/>
          <a:lstStyle/>
          <a:p>
            <a:r>
              <a:rPr lang="en-US" dirty="0"/>
              <a:t>Try-it: Connect a Windows 10 device to the internet using Wi-Fi</a:t>
            </a:r>
          </a:p>
        </p:txBody>
      </p:sp>
      <p:sp>
        <p:nvSpPr>
          <p:cNvPr id="3" name="Content Placeholder 2">
            <a:extLst>
              <a:ext uri="{FF2B5EF4-FFF2-40B4-BE49-F238E27FC236}">
                <a16:creationId xmlns:a16="http://schemas.microsoft.com/office/drawing/2014/main" id="{EFD16E90-44AB-4670-B31E-796A4529BAE1}"/>
              </a:ext>
            </a:extLst>
          </p:cNvPr>
          <p:cNvSpPr>
            <a:spLocks noGrp="1"/>
          </p:cNvSpPr>
          <p:nvPr>
            <p:ph idx="4294967295"/>
          </p:nvPr>
        </p:nvSpPr>
        <p:spPr>
          <a:xfrm>
            <a:off x="5760000" y="1600199"/>
            <a:ext cx="5993533" cy="4016987"/>
          </a:xfrm>
        </p:spPr>
        <p:txBody>
          <a:bodyPr/>
          <a:lstStyle/>
          <a:p>
            <a:pPr marL="0" indent="0">
              <a:buNone/>
            </a:pPr>
            <a:r>
              <a:rPr lang="en-US" dirty="0"/>
              <a:t>Check the Wi-Fi connection status of your computer.</a:t>
            </a:r>
          </a:p>
          <a:p>
            <a:pPr marL="0" indent="0">
              <a:buNone/>
            </a:pPr>
            <a:r>
              <a:rPr lang="en-US" dirty="0"/>
              <a:t>Are you connected to a network?</a:t>
            </a:r>
          </a:p>
          <a:p>
            <a:pPr marL="0" indent="0">
              <a:buNone/>
            </a:pPr>
            <a:r>
              <a:rPr lang="en-US" dirty="0"/>
              <a:t>Are there any networks that you have access to join?</a:t>
            </a:r>
          </a:p>
          <a:p>
            <a:pPr marL="457200" indent="-457200">
              <a:buFont typeface="+mj-lt"/>
              <a:buAutoNum type="arabicPeriod"/>
            </a:pPr>
            <a:endParaRPr lang="en-US" dirty="0"/>
          </a:p>
          <a:p>
            <a:pPr marL="457200" indent="-457200">
              <a:buFont typeface="+mj-lt"/>
              <a:buAutoNum type="arabicPeriod"/>
            </a:pPr>
            <a:endParaRPr lang="en-US" dirty="0"/>
          </a:p>
        </p:txBody>
      </p:sp>
      <p:pic>
        <p:nvPicPr>
          <p:cNvPr id="5" name="Graphic 4">
            <a:extLst>
              <a:ext uri="{FF2B5EF4-FFF2-40B4-BE49-F238E27FC236}">
                <a16:creationId xmlns:a16="http://schemas.microsoft.com/office/drawing/2014/main" id="{42CBCCDB-B730-40AC-8FF3-F16C0FE975B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917831" y="3608692"/>
            <a:ext cx="2743200" cy="2590800"/>
          </a:xfrm>
          <a:prstGeom prst="rect">
            <a:avLst/>
          </a:prstGeom>
        </p:spPr>
      </p:pic>
    </p:spTree>
    <p:extLst>
      <p:ext uri="{BB962C8B-B14F-4D97-AF65-F5344CB8AC3E}">
        <p14:creationId xmlns:p14="http://schemas.microsoft.com/office/powerpoint/2010/main" val="7554046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get connected</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06311"/>
            <a:ext cx="11366500" cy="5397125"/>
          </a:xfrm>
        </p:spPr>
        <p:txBody>
          <a:bodyPr/>
          <a:lstStyle/>
          <a:p>
            <a:pPr marL="0" indent="0">
              <a:buNone/>
            </a:pPr>
            <a:r>
              <a:rPr lang="en-US" dirty="0">
                <a:latin typeface="+mn-lt"/>
              </a:rPr>
              <a:t>What does it mean when a computer is "online"</a:t>
            </a:r>
            <a:endParaRPr lang="en-US" b="1" dirty="0">
              <a:solidFill>
                <a:srgbClr val="0D0D0D"/>
              </a:solidFill>
              <a:latin typeface="+mn-lt"/>
            </a:endParaRPr>
          </a:p>
          <a:p>
            <a:pPr marL="722313" lvl="1" indent="-457200" fontAlgn="base">
              <a:buFont typeface="+mj-lt"/>
              <a:buAutoNum type="alphaLcParenR"/>
            </a:pPr>
            <a:r>
              <a:rPr lang="en-US" dirty="0">
                <a:solidFill>
                  <a:srgbClr val="0D0D0D"/>
                </a:solidFill>
                <a:latin typeface="+mn-lt"/>
              </a:rPr>
              <a:t>The computer is fully charged. </a:t>
            </a:r>
          </a:p>
          <a:p>
            <a:pPr marL="722313" lvl="1" indent="-457200" fontAlgn="base">
              <a:buFont typeface="+mj-lt"/>
              <a:buAutoNum type="alphaLcParenR"/>
            </a:pPr>
            <a:r>
              <a:rPr lang="en-US" dirty="0">
                <a:solidFill>
                  <a:srgbClr val="0D0D0D"/>
                </a:solidFill>
                <a:latin typeface="+mn-lt"/>
              </a:rPr>
              <a:t>The computer is waiting to connect to the internet. </a:t>
            </a:r>
          </a:p>
          <a:p>
            <a:pPr marL="722313" lvl="1" indent="-457200" fontAlgn="base">
              <a:buFont typeface="+mj-lt"/>
              <a:buAutoNum type="alphaLcParenR"/>
            </a:pPr>
            <a:r>
              <a:rPr lang="en-US" dirty="0">
                <a:solidFill>
                  <a:srgbClr val="0D0D0D"/>
                </a:solidFill>
                <a:latin typeface="+mn-lt"/>
              </a:rPr>
              <a:t>The computer is connected to the internet.</a:t>
            </a:r>
          </a:p>
          <a:p>
            <a:pPr marL="722313" lvl="1" indent="-457200" fontAlgn="base">
              <a:buFont typeface="+mj-lt"/>
              <a:buAutoNum type="alphaLcParenR"/>
            </a:pPr>
            <a:r>
              <a:rPr lang="en-US" dirty="0">
                <a:solidFill>
                  <a:srgbClr val="0D0D0D"/>
                </a:solidFill>
                <a:latin typeface="+mn-lt"/>
              </a:rPr>
              <a:t>The computer is powered on. </a:t>
            </a:r>
            <a:endParaRPr lang="en-US" dirty="0">
              <a:latin typeface="+mn-lt"/>
            </a:endParaRPr>
          </a:p>
          <a:p>
            <a:pPr marL="0" indent="0">
              <a:buNone/>
            </a:pPr>
            <a:endParaRPr lang="en-US" dirty="0"/>
          </a:p>
        </p:txBody>
      </p:sp>
    </p:spTree>
    <p:extLst>
      <p:ext uri="{BB962C8B-B14F-4D97-AF65-F5344CB8AC3E}">
        <p14:creationId xmlns:p14="http://schemas.microsoft.com/office/powerpoint/2010/main" val="154588839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get connected</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06311"/>
            <a:ext cx="11366500" cy="5397125"/>
          </a:xfrm>
        </p:spPr>
        <p:txBody>
          <a:bodyPr/>
          <a:lstStyle/>
          <a:p>
            <a:pPr marL="0" indent="0">
              <a:buNone/>
            </a:pPr>
            <a:r>
              <a:rPr lang="en-US" dirty="0">
                <a:latin typeface="+mn-lt"/>
              </a:rPr>
              <a:t>What does it mean when a computer is "online"</a:t>
            </a:r>
            <a:endParaRPr lang="en-US" b="1" dirty="0">
              <a:solidFill>
                <a:srgbClr val="0D0D0D"/>
              </a:solidFill>
              <a:latin typeface="+mn-lt"/>
            </a:endParaRPr>
          </a:p>
          <a:p>
            <a:pPr marL="722313" lvl="1" indent="-457200" fontAlgn="base">
              <a:buFont typeface="+mj-lt"/>
              <a:buAutoNum type="alphaLcParenR"/>
            </a:pPr>
            <a:r>
              <a:rPr lang="en-US" dirty="0">
                <a:solidFill>
                  <a:srgbClr val="0D0D0D"/>
                </a:solidFill>
                <a:latin typeface="+mn-lt"/>
              </a:rPr>
              <a:t>The computer is fully charged. </a:t>
            </a:r>
          </a:p>
          <a:p>
            <a:pPr marL="722313" lvl="1" indent="-457200" fontAlgn="base">
              <a:buFont typeface="+mj-lt"/>
              <a:buAutoNum type="alphaLcParenR"/>
            </a:pPr>
            <a:r>
              <a:rPr lang="en-US" dirty="0">
                <a:solidFill>
                  <a:srgbClr val="0D0D0D"/>
                </a:solidFill>
                <a:latin typeface="+mn-lt"/>
              </a:rPr>
              <a:t>The computer is waiting to connect to the internet. </a:t>
            </a:r>
          </a:p>
          <a:p>
            <a:pPr marL="722313" lvl="1" indent="-457200" fontAlgn="base">
              <a:buFont typeface="+mj-lt"/>
              <a:buAutoNum type="alphaLcParenR"/>
            </a:pPr>
            <a:r>
              <a:rPr lang="en-US" b="1" dirty="0">
                <a:solidFill>
                  <a:srgbClr val="0D0D0D"/>
                </a:solidFill>
                <a:latin typeface="+mn-lt"/>
              </a:rPr>
              <a:t>The computer is connected to the internet - Correct! Being online means you can access resources on the internet.</a:t>
            </a:r>
          </a:p>
          <a:p>
            <a:pPr marL="722313" lvl="1" indent="-457200" fontAlgn="base">
              <a:buFont typeface="+mj-lt"/>
              <a:buAutoNum type="alphaLcParenR"/>
            </a:pPr>
            <a:r>
              <a:rPr lang="en-US" dirty="0">
                <a:solidFill>
                  <a:srgbClr val="0D0D0D"/>
                </a:solidFill>
                <a:latin typeface="+mn-lt"/>
              </a:rPr>
              <a:t>The computer is powered on. </a:t>
            </a:r>
            <a:endParaRPr lang="en-US" dirty="0">
              <a:latin typeface="+mn-lt"/>
            </a:endParaRPr>
          </a:p>
          <a:p>
            <a:pPr marL="0" indent="0">
              <a:buNone/>
            </a:pPr>
            <a:endParaRPr lang="en-US" dirty="0"/>
          </a:p>
        </p:txBody>
      </p:sp>
    </p:spTree>
    <p:extLst>
      <p:ext uri="{BB962C8B-B14F-4D97-AF65-F5344CB8AC3E}">
        <p14:creationId xmlns:p14="http://schemas.microsoft.com/office/powerpoint/2010/main" val="112337347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80119C6-EF71-5043-B365-6FB8C56FA251}"/>
              </a:ext>
            </a:extLst>
          </p:cNvPr>
          <p:cNvSpPr>
            <a:spLocks noGrp="1"/>
          </p:cNvSpPr>
          <p:nvPr>
            <p:ph type="title"/>
          </p:nvPr>
        </p:nvSpPr>
        <p:spPr>
          <a:xfrm>
            <a:off x="443310" y="442398"/>
            <a:ext cx="11288650" cy="432000"/>
          </a:xfrm>
        </p:spPr>
        <p:txBody>
          <a:bodyPr/>
          <a:lstStyle/>
          <a:p>
            <a:r>
              <a:rPr lang="en-US" kern="1200" dirty="0">
                <a:solidFill>
                  <a:srgbClr val="000000"/>
                </a:solidFill>
                <a:effectLst/>
                <a:cs typeface="+mn-cs"/>
              </a:rPr>
              <a:t>Knowledge check </a:t>
            </a:r>
            <a:r>
              <a:rPr lang="en-IN" dirty="0"/>
              <a:t>question</a:t>
            </a:r>
            <a:r>
              <a:rPr lang="en-US" kern="1200" dirty="0">
                <a:solidFill>
                  <a:srgbClr val="000000"/>
                </a:solidFill>
                <a:effectLst/>
                <a:cs typeface="+mn-cs"/>
              </a:rPr>
              <a:t> – get connected</a:t>
            </a:r>
            <a:endParaRPr lang="en-US" dirty="0">
              <a:effectLst/>
            </a:endParaRPr>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83733"/>
            <a:ext cx="11366500" cy="5419703"/>
          </a:xfrm>
        </p:spPr>
        <p:txBody>
          <a:bodyPr/>
          <a:lstStyle/>
          <a:p>
            <a:pPr marL="0" indent="0">
              <a:buNone/>
            </a:pPr>
            <a:r>
              <a:rPr lang="en-US" dirty="0">
                <a:latin typeface="+mn-lt"/>
              </a:rPr>
              <a:t>Which of the following terms does not apply to the internet? </a:t>
            </a:r>
            <a:endParaRPr lang="en-US" dirty="0">
              <a:solidFill>
                <a:srgbClr val="0D0D0D"/>
              </a:solidFill>
              <a:latin typeface="+mn-lt"/>
            </a:endParaRPr>
          </a:p>
          <a:p>
            <a:pPr marL="722313" lvl="1" indent="-457200" fontAlgn="base">
              <a:buFont typeface="+mj-lt"/>
              <a:buAutoNum type="alphaLcParenR"/>
            </a:pPr>
            <a:r>
              <a:rPr lang="en-US" dirty="0">
                <a:latin typeface="+mn-lt"/>
              </a:rPr>
              <a:t>Massive </a:t>
            </a:r>
          </a:p>
          <a:p>
            <a:pPr marL="722313" lvl="1" indent="-457200" fontAlgn="base">
              <a:buFont typeface="+mj-lt"/>
              <a:buAutoNum type="alphaLcParenR"/>
            </a:pPr>
            <a:r>
              <a:rPr lang="en-US" dirty="0">
                <a:latin typeface="+mn-lt"/>
              </a:rPr>
              <a:t>An application</a:t>
            </a:r>
          </a:p>
          <a:p>
            <a:pPr marL="722313" lvl="1" indent="-457200" fontAlgn="base">
              <a:buFont typeface="+mj-lt"/>
              <a:buAutoNum type="alphaLcParenR"/>
            </a:pPr>
            <a:r>
              <a:rPr lang="en-US" dirty="0">
                <a:latin typeface="+mn-lt"/>
              </a:rPr>
              <a:t>A network</a:t>
            </a:r>
          </a:p>
          <a:p>
            <a:pPr marL="722313" lvl="1" indent="-457200" fontAlgn="base">
              <a:buFont typeface="+mj-lt"/>
              <a:buAutoNum type="alphaLcParenR"/>
            </a:pPr>
            <a:r>
              <a:rPr lang="en-US" dirty="0">
                <a:latin typeface="+mn-lt"/>
              </a:rPr>
              <a:t>Global</a:t>
            </a:r>
          </a:p>
        </p:txBody>
      </p:sp>
    </p:spTree>
    <p:extLst>
      <p:ext uri="{BB962C8B-B14F-4D97-AF65-F5344CB8AC3E}">
        <p14:creationId xmlns:p14="http://schemas.microsoft.com/office/powerpoint/2010/main" val="32105030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Office Theme">
  <a:themeElements>
    <a:clrScheme name="Microsoft_colors">
      <a:dk1>
        <a:sysClr val="windowText" lastClr="000000"/>
      </a:dk1>
      <a:lt1>
        <a:sysClr val="window" lastClr="FFFFFF"/>
      </a:lt1>
      <a:dk2>
        <a:srgbClr val="12121E"/>
      </a:dk2>
      <a:lt2>
        <a:srgbClr val="F2F2F2"/>
      </a:lt2>
      <a:accent1>
        <a:srgbClr val="00BCF2"/>
      </a:accent1>
      <a:accent2>
        <a:srgbClr val="D83B01"/>
      </a:accent2>
      <a:accent3>
        <a:srgbClr val="E3008C"/>
      </a:accent3>
      <a:accent4>
        <a:srgbClr val="107C10"/>
      </a:accent4>
      <a:accent5>
        <a:srgbClr val="B4A0FF"/>
      </a:accent5>
      <a:accent6>
        <a:srgbClr val="BAD80A"/>
      </a:accent6>
      <a:hlink>
        <a:srgbClr val="0078D4"/>
      </a:hlink>
      <a:folHlink>
        <a:srgbClr val="00BCF2"/>
      </a:folHlink>
    </a:clrScheme>
    <a:fontScheme name="Custom 1">
      <a:majorFont>
        <a:latin typeface="Segoe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33781529_Tech pitch deck_RVA_v5" id="{A2EB78D0-E53B-4F6A-BDEB-161D0EE79897}" vid="{43D59DC8-94C0-4D1D-B6DD-8A7938E09C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718784B0AE4C4EAC45D2C9A7386D53" ma:contentTypeVersion="13" ma:contentTypeDescription="Create a new document." ma:contentTypeScope="" ma:versionID="eaae070d4dfd93efd9f657264c004cae">
  <xsd:schema xmlns:xsd="http://www.w3.org/2001/XMLSchema" xmlns:xs="http://www.w3.org/2001/XMLSchema" xmlns:p="http://schemas.microsoft.com/office/2006/metadata/properties" xmlns:ns2="7993e83b-29b8-4f62-8712-94b0a94aea83" xmlns:ns3="72ed101c-fa9b-4da6-b4f4-5ea289c90ab6" targetNamespace="http://schemas.microsoft.com/office/2006/metadata/properties" ma:root="true" ma:fieldsID="08c0a0c89eb36c03e1969459250fc00d" ns2:_="" ns3:_="">
    <xsd:import namespace="7993e83b-29b8-4f62-8712-94b0a94aea83"/>
    <xsd:import namespace="72ed101c-fa9b-4da6-b4f4-5ea289c90a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3e83b-29b8-4f62-8712-94b0a94aea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ed101c-fa9b-4da6-b4f4-5ea289c90a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Transcript xmlns="7993e83b-29b8-4f62-8712-94b0a94aea83" xsi:nil="true"/>
  </documentManagement>
</p:properties>
</file>

<file path=customXml/itemProps1.xml><?xml version="1.0" encoding="utf-8"?>
<ds:datastoreItem xmlns:ds="http://schemas.openxmlformats.org/officeDocument/2006/customXml" ds:itemID="{CDCE0824-9800-4753-A8DF-E4A27B5D2005}"/>
</file>

<file path=customXml/itemProps2.xml><?xml version="1.0" encoding="utf-8"?>
<ds:datastoreItem xmlns:ds="http://schemas.openxmlformats.org/officeDocument/2006/customXml" ds:itemID="{DBE427D3-4D24-46C4-B081-C6750631E770}"/>
</file>

<file path=customXml/itemProps3.xml><?xml version="1.0" encoding="utf-8"?>
<ds:datastoreItem xmlns:ds="http://schemas.openxmlformats.org/officeDocument/2006/customXml" ds:itemID="{93C1CA9C-90A9-4BE0-85F4-CB5C7E5BA567}"/>
</file>

<file path=docProps/app.xml><?xml version="1.0" encoding="utf-8"?>
<Properties xmlns="http://schemas.openxmlformats.org/officeDocument/2006/extended-properties" xmlns:vt="http://schemas.openxmlformats.org/officeDocument/2006/docPropsVTypes">
  <Template>21C WWL PP_lesson_presentation_template (2)</Template>
  <TotalTime>0</TotalTime>
  <Words>1403</Words>
  <Application>Microsoft Office PowerPoint</Application>
  <PresentationFormat>Widescreen</PresentationFormat>
  <Paragraphs>199</Paragraphs>
  <Slides>33</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Segoe</vt:lpstr>
      <vt:lpstr>Segoe Semibold</vt:lpstr>
      <vt:lpstr>Segoe UI</vt:lpstr>
      <vt:lpstr>Wingdings</vt:lpstr>
      <vt:lpstr>Office Theme</vt:lpstr>
      <vt:lpstr>Lesson guide</vt:lpstr>
      <vt:lpstr>Access information online</vt:lpstr>
      <vt:lpstr>PowerPoint Presentation</vt:lpstr>
      <vt:lpstr>Get connected </vt:lpstr>
      <vt:lpstr>Common uses of the internet</vt:lpstr>
      <vt:lpstr>Try-it: Connect a Windows 10 device to the internet using Wi-Fi</vt:lpstr>
      <vt:lpstr>Knowledge check question – get connected</vt:lpstr>
      <vt:lpstr>Knowledge check question – get connected</vt:lpstr>
      <vt:lpstr>Knowledge check question – get connected</vt:lpstr>
      <vt:lpstr>Knowledge check question – get connected</vt:lpstr>
      <vt:lpstr>Knowledge check question – get connected</vt:lpstr>
      <vt:lpstr>Knowledge check question – get connected</vt:lpstr>
      <vt:lpstr>Browse the web</vt:lpstr>
      <vt:lpstr>Using web browsers to browse the web</vt:lpstr>
      <vt:lpstr>Safely completing basic online transactions</vt:lpstr>
      <vt:lpstr>Knowledge check question – browse the web</vt:lpstr>
      <vt:lpstr>Knowledge check question – browse the web</vt:lpstr>
      <vt:lpstr>Knowledge check question – browse the web</vt:lpstr>
      <vt:lpstr>Knowledge check question – browse the web</vt:lpstr>
      <vt:lpstr>Knowledge check question – browse the web</vt:lpstr>
      <vt:lpstr>Knowledge check question – browse the web</vt:lpstr>
      <vt:lpstr>Knowledge check question – browse the web</vt:lpstr>
      <vt:lpstr>Knowledge check question – browse the web</vt:lpstr>
      <vt:lpstr>Search the web </vt:lpstr>
      <vt:lpstr>Try-it: Conduct a simple keyword search using Bing</vt:lpstr>
      <vt:lpstr>Try-it: Compare search results returned by Bing</vt:lpstr>
      <vt:lpstr>Describe and evaluate different media forms</vt:lpstr>
      <vt:lpstr>Questions to ask when consider media encountered carefully</vt:lpstr>
      <vt:lpstr>Knowledge check question – search the web</vt:lpstr>
      <vt:lpstr>Knowledge check question – search the web</vt:lpstr>
      <vt:lpstr>Knowledge check question – search the web</vt:lpstr>
      <vt:lpstr>Knowledge check question – search the web</vt:lpstr>
      <vt:lpstr>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21</cp:revision>
  <dcterms:created xsi:type="dcterms:W3CDTF">2020-02-09T03:52:56Z</dcterms:created>
  <dcterms:modified xsi:type="dcterms:W3CDTF">2020-02-24T21:35:33Z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0x010100FB718784B0AE4C4EAC45D2C9A7386D53</vt:lpwstr>
  </property>
</Properties>
</file>