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24"/>
  </p:notesMasterIdLst>
  <p:handoutMasterIdLst>
    <p:handoutMasterId r:id="rId25"/>
  </p:handoutMasterIdLst>
  <p:sldIdLst>
    <p:sldId id="421" r:id="rId2"/>
    <p:sldId id="412" r:id="rId3"/>
    <p:sldId id="487" r:id="rId4"/>
    <p:sldId id="430" r:id="rId5"/>
    <p:sldId id="401" r:id="rId6"/>
    <p:sldId id="422" r:id="rId7"/>
    <p:sldId id="424" r:id="rId8"/>
    <p:sldId id="426" r:id="rId9"/>
    <p:sldId id="398" r:id="rId10"/>
    <p:sldId id="436" r:id="rId11"/>
    <p:sldId id="427" r:id="rId12"/>
    <p:sldId id="437" r:id="rId13"/>
    <p:sldId id="428" r:id="rId14"/>
    <p:sldId id="438" r:id="rId15"/>
    <p:sldId id="488" r:id="rId16"/>
    <p:sldId id="431" r:id="rId17"/>
    <p:sldId id="432" r:id="rId18"/>
    <p:sldId id="433" r:id="rId19"/>
    <p:sldId id="439" r:id="rId20"/>
    <p:sldId id="434" r:id="rId21"/>
    <p:sldId id="440" r:id="rId22"/>
    <p:sldId id="435"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gital Literacy: Participate safely and responsibly online" id="{055E2EC1-38EC-4883-A309-67700504DFB1}">
          <p14:sldIdLst>
            <p14:sldId id="421"/>
            <p14:sldId id="412"/>
            <p14:sldId id="487"/>
            <p14:sldId id="430"/>
            <p14:sldId id="401"/>
            <p14:sldId id="422"/>
            <p14:sldId id="424"/>
            <p14:sldId id="426"/>
            <p14:sldId id="398"/>
            <p14:sldId id="436"/>
            <p14:sldId id="427"/>
            <p14:sldId id="437"/>
            <p14:sldId id="428"/>
            <p14:sldId id="438"/>
            <p14:sldId id="488"/>
            <p14:sldId id="431"/>
            <p14:sldId id="432"/>
            <p14:sldId id="433"/>
            <p14:sldId id="439"/>
            <p14:sldId id="434"/>
            <p14:sldId id="440"/>
            <p14:sldId id="435"/>
          </p14:sldIdLst>
        </p14:section>
      </p14:sectionLst>
    </p:ext>
    <p:ext uri="{EFAFB233-063F-42B5-8137-9DF3F51BA10A}">
      <p15:sldGuideLst xmlns:p15="http://schemas.microsoft.com/office/powerpoint/2012/main">
        <p15:guide id="1" pos="2275" userDrawn="1">
          <p15:clr>
            <a:srgbClr val="A4A3A4"/>
          </p15:clr>
        </p15:guide>
        <p15:guide id="2" orient="horz" pos="6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8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FFB901"/>
    <a:srgbClr val="A4373A"/>
    <a:srgbClr val="217346"/>
    <a:srgbClr val="B7472A"/>
    <a:srgbClr val="2B579A"/>
    <a:srgbClr val="00B294"/>
    <a:srgbClr val="BBD80A"/>
    <a:srgbClr val="FF8B00"/>
    <a:srgbClr val="01BC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06" autoAdjust="0"/>
    <p:restoredTop sz="93844" autoAdjust="0"/>
  </p:normalViewPr>
  <p:slideViewPr>
    <p:cSldViewPr snapToGrid="0">
      <p:cViewPr varScale="1">
        <p:scale>
          <a:sx n="114" d="100"/>
          <a:sy n="114" d="100"/>
        </p:scale>
        <p:origin x="480" y="132"/>
      </p:cViewPr>
      <p:guideLst>
        <p:guide pos="2275"/>
        <p:guide orient="horz" pos="663"/>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4F2345-EC98-4DA1-BEDE-E955624755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C33E638-B8D4-466B-AD53-47551EDA16C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51EFA-6533-45C3-8394-23FFC04F750D}" type="datetimeFigureOut">
              <a:rPr lang="en-US" smtClean="0"/>
              <a:t>2/24/20</a:t>
            </a:fld>
            <a:endParaRPr lang="en-US" dirty="0"/>
          </a:p>
        </p:txBody>
      </p:sp>
      <p:sp>
        <p:nvSpPr>
          <p:cNvPr id="4" name="Footer Placeholder 3">
            <a:extLst>
              <a:ext uri="{FF2B5EF4-FFF2-40B4-BE49-F238E27FC236}">
                <a16:creationId xmlns:a16="http://schemas.microsoft.com/office/drawing/2014/main" id="{C2889FA8-6777-4B9D-A1A9-C7DBF5FEA9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04C72C3-43D9-4379-9293-03F53C8488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E2DD4-2E30-4434-A427-2EC50491079F}" type="slidenum">
              <a:rPr lang="en-US" smtClean="0"/>
              <a:t>‹#›</a:t>
            </a:fld>
            <a:endParaRPr lang="en-US" dirty="0"/>
          </a:p>
        </p:txBody>
      </p:sp>
    </p:spTree>
    <p:extLst>
      <p:ext uri="{BB962C8B-B14F-4D97-AF65-F5344CB8AC3E}">
        <p14:creationId xmlns:p14="http://schemas.microsoft.com/office/powerpoint/2010/main" val="24103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4C180-10CF-422C-B717-65F1B78C7EB7}" type="datetimeFigureOut">
              <a:rPr lang="en-US" noProof="0" smtClean="0"/>
              <a:t>2/24/20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375C1-7C5C-42A2-80F2-05631BB3764E}" type="slidenum">
              <a:rPr lang="en-US" noProof="0" smtClean="0"/>
              <a:t>‹#›</a:t>
            </a:fld>
            <a:endParaRPr lang="en-US" noProof="0" dirty="0"/>
          </a:p>
        </p:txBody>
      </p:sp>
    </p:spTree>
    <p:extLst>
      <p:ext uri="{BB962C8B-B14F-4D97-AF65-F5344CB8AC3E}">
        <p14:creationId xmlns:p14="http://schemas.microsoft.com/office/powerpoint/2010/main" val="35725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8375C1-7C5C-42A2-80F2-05631BB376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8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13</a:t>
            </a:fld>
            <a:endParaRPr lang="en-US" noProof="0" dirty="0"/>
          </a:p>
        </p:txBody>
      </p:sp>
    </p:spTree>
    <p:extLst>
      <p:ext uri="{BB962C8B-B14F-4D97-AF65-F5344CB8AC3E}">
        <p14:creationId xmlns:p14="http://schemas.microsoft.com/office/powerpoint/2010/main" val="3559088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14</a:t>
            </a:fld>
            <a:endParaRPr lang="en-US" noProof="0" dirty="0"/>
          </a:p>
        </p:txBody>
      </p:sp>
    </p:spTree>
    <p:extLst>
      <p:ext uri="{BB962C8B-B14F-4D97-AF65-F5344CB8AC3E}">
        <p14:creationId xmlns:p14="http://schemas.microsoft.com/office/powerpoint/2010/main" val="1620808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16</a:t>
            </a:fld>
            <a:endParaRPr lang="en-US" noProof="0" dirty="0"/>
          </a:p>
        </p:txBody>
      </p:sp>
    </p:spTree>
    <p:extLst>
      <p:ext uri="{BB962C8B-B14F-4D97-AF65-F5344CB8AC3E}">
        <p14:creationId xmlns:p14="http://schemas.microsoft.com/office/powerpoint/2010/main" val="1548349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17</a:t>
            </a:fld>
            <a:endParaRPr lang="en-US" noProof="0" dirty="0"/>
          </a:p>
        </p:txBody>
      </p:sp>
    </p:spTree>
    <p:extLst>
      <p:ext uri="{BB962C8B-B14F-4D97-AF65-F5344CB8AC3E}">
        <p14:creationId xmlns:p14="http://schemas.microsoft.com/office/powerpoint/2010/main" val="34727855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18</a:t>
            </a:fld>
            <a:endParaRPr lang="en-US" noProof="0" dirty="0"/>
          </a:p>
        </p:txBody>
      </p:sp>
    </p:spTree>
    <p:extLst>
      <p:ext uri="{BB962C8B-B14F-4D97-AF65-F5344CB8AC3E}">
        <p14:creationId xmlns:p14="http://schemas.microsoft.com/office/powerpoint/2010/main" val="3766093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19</a:t>
            </a:fld>
            <a:endParaRPr lang="en-US" noProof="0" dirty="0"/>
          </a:p>
        </p:txBody>
      </p:sp>
    </p:spTree>
    <p:extLst>
      <p:ext uri="{BB962C8B-B14F-4D97-AF65-F5344CB8AC3E}">
        <p14:creationId xmlns:p14="http://schemas.microsoft.com/office/powerpoint/2010/main" val="36802245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20</a:t>
            </a:fld>
            <a:endParaRPr lang="en-US" noProof="0" dirty="0"/>
          </a:p>
        </p:txBody>
      </p:sp>
    </p:spTree>
    <p:extLst>
      <p:ext uri="{BB962C8B-B14F-4D97-AF65-F5344CB8AC3E}">
        <p14:creationId xmlns:p14="http://schemas.microsoft.com/office/powerpoint/2010/main" val="21282246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21</a:t>
            </a:fld>
            <a:endParaRPr lang="en-US" noProof="0" dirty="0"/>
          </a:p>
        </p:txBody>
      </p:sp>
    </p:spTree>
    <p:extLst>
      <p:ext uri="{BB962C8B-B14F-4D97-AF65-F5344CB8AC3E}">
        <p14:creationId xmlns:p14="http://schemas.microsoft.com/office/powerpoint/2010/main" val="271278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5</a:t>
            </a:fld>
            <a:endParaRPr lang="en-US" noProof="0" dirty="0"/>
          </a:p>
        </p:txBody>
      </p:sp>
    </p:spTree>
    <p:extLst>
      <p:ext uri="{BB962C8B-B14F-4D97-AF65-F5344CB8AC3E}">
        <p14:creationId xmlns:p14="http://schemas.microsoft.com/office/powerpoint/2010/main" val="1627641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6</a:t>
            </a:fld>
            <a:endParaRPr lang="en-US" noProof="0" dirty="0"/>
          </a:p>
        </p:txBody>
      </p:sp>
    </p:spTree>
    <p:extLst>
      <p:ext uri="{BB962C8B-B14F-4D97-AF65-F5344CB8AC3E}">
        <p14:creationId xmlns:p14="http://schemas.microsoft.com/office/powerpoint/2010/main" val="3380542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7</a:t>
            </a:fld>
            <a:endParaRPr lang="en-US" noProof="0" dirty="0"/>
          </a:p>
        </p:txBody>
      </p:sp>
    </p:spTree>
    <p:extLst>
      <p:ext uri="{BB962C8B-B14F-4D97-AF65-F5344CB8AC3E}">
        <p14:creationId xmlns:p14="http://schemas.microsoft.com/office/powerpoint/2010/main" val="3748976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8</a:t>
            </a:fld>
            <a:endParaRPr lang="en-US" noProof="0" dirty="0"/>
          </a:p>
        </p:txBody>
      </p:sp>
    </p:spTree>
    <p:extLst>
      <p:ext uri="{BB962C8B-B14F-4D97-AF65-F5344CB8AC3E}">
        <p14:creationId xmlns:p14="http://schemas.microsoft.com/office/powerpoint/2010/main" val="1763900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9</a:t>
            </a:fld>
            <a:endParaRPr lang="en-US" noProof="0" dirty="0"/>
          </a:p>
        </p:txBody>
      </p:sp>
    </p:spTree>
    <p:extLst>
      <p:ext uri="{BB962C8B-B14F-4D97-AF65-F5344CB8AC3E}">
        <p14:creationId xmlns:p14="http://schemas.microsoft.com/office/powerpoint/2010/main" val="219755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10</a:t>
            </a:fld>
            <a:endParaRPr lang="en-US" noProof="0" dirty="0"/>
          </a:p>
        </p:txBody>
      </p:sp>
    </p:spTree>
    <p:extLst>
      <p:ext uri="{BB962C8B-B14F-4D97-AF65-F5344CB8AC3E}">
        <p14:creationId xmlns:p14="http://schemas.microsoft.com/office/powerpoint/2010/main" val="34198121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11</a:t>
            </a:fld>
            <a:endParaRPr lang="en-US" noProof="0" dirty="0"/>
          </a:p>
        </p:txBody>
      </p:sp>
    </p:spTree>
    <p:extLst>
      <p:ext uri="{BB962C8B-B14F-4D97-AF65-F5344CB8AC3E}">
        <p14:creationId xmlns:p14="http://schemas.microsoft.com/office/powerpoint/2010/main" val="826348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12</a:t>
            </a:fld>
            <a:endParaRPr lang="en-US" noProof="0" dirty="0"/>
          </a:p>
        </p:txBody>
      </p:sp>
    </p:spTree>
    <p:extLst>
      <p:ext uri="{BB962C8B-B14F-4D97-AF65-F5344CB8AC3E}">
        <p14:creationId xmlns:p14="http://schemas.microsoft.com/office/powerpoint/2010/main" val="10614705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ord 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93770000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ccess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507482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 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1495666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look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36800848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werpoint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641059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cel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6182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r>
              <a:rPr lang="en-US" noProof="0" dirty="0"/>
              <a:t> </a:t>
            </a:r>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22410823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7815"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p:nvPr>
        </p:nvSpPr>
        <p:spPr>
          <a:xfrm>
            <a:off x="5760000" y="1102659"/>
            <a:ext cx="5989088" cy="3998370"/>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spAutoFit/>
          </a:bodyPr>
          <a:lstStyle>
            <a:lvl1pPr>
              <a:defRPr sz="3200">
                <a:solidFill>
                  <a:schemeClr val="tx1"/>
                </a:solidFill>
              </a:defRPr>
            </a:lvl1pPr>
          </a:lstStyle>
          <a:p>
            <a:r>
              <a:rPr lang="en-US" noProof="0" dirty="0"/>
              <a:t>Click to edit Master title style16</a:t>
            </a:r>
          </a:p>
        </p:txBody>
      </p:sp>
      <p:sp>
        <p:nvSpPr>
          <p:cNvPr id="22" name="Rectangle 21">
            <a:extLst>
              <a:ext uri="{FF2B5EF4-FFF2-40B4-BE49-F238E27FC236}">
                <a16:creationId xmlns:a16="http://schemas.microsoft.com/office/drawing/2014/main" id="{94AEA84C-37BE-4C98-BBD7-B168C85E793A}"/>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E48B7F6-777F-447C-B4F2-A21ECF8A8634}"/>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2099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399" y="4347457"/>
            <a:ext cx="9945829" cy="800219"/>
          </a:xfrm>
        </p:spPr>
        <p:txBody>
          <a:bodyPr anchor="b">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398" y="5341608"/>
            <a:ext cx="9945829" cy="492443"/>
          </a:xfrm>
        </p:spPr>
        <p:txBody>
          <a:bodyPr wrap="square" anchor="ctr">
            <a:spAutoFit/>
          </a:bodyPr>
          <a:lstStyle>
            <a:lvl1pPr marL="0" indent="0" algn="l">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Module name</a:t>
            </a:r>
          </a:p>
        </p:txBody>
      </p:sp>
    </p:spTree>
    <p:extLst>
      <p:ext uri="{BB962C8B-B14F-4D97-AF65-F5344CB8AC3E}">
        <p14:creationId xmlns:p14="http://schemas.microsoft.com/office/powerpoint/2010/main" val="37714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47482"/>
            <a:ext cx="5989088" cy="5269193"/>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8567162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12192000"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bg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bg1"/>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bg1"/>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93583274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tlook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6122640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ubtitle, Content, and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5BDB31-F4C7-4828-9F35-4121AB231130}"/>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816403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Instructions bullet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2454062" y="967113"/>
            <a:ext cx="9288986"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17" name="Content Placeholder 2">
            <a:extLst>
              <a:ext uri="{FF2B5EF4-FFF2-40B4-BE49-F238E27FC236}">
                <a16:creationId xmlns:a16="http://schemas.microsoft.com/office/drawing/2014/main" id="{71114B0D-0BDA-43CA-B61E-FB4846D6DA01}"/>
              </a:ext>
            </a:extLst>
          </p:cNvPr>
          <p:cNvSpPr>
            <a:spLocks noGrp="1"/>
          </p:cNvSpPr>
          <p:nvPr>
            <p:ph idx="1"/>
          </p:nvPr>
        </p:nvSpPr>
        <p:spPr>
          <a:xfrm>
            <a:off x="2454062" y="1623297"/>
            <a:ext cx="9295025" cy="4093029"/>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cxnSp>
        <p:nvCxnSpPr>
          <p:cNvPr id="25" name="Straight Connector 24">
            <a:extLst>
              <a:ext uri="{FF2B5EF4-FFF2-40B4-BE49-F238E27FC236}">
                <a16:creationId xmlns:a16="http://schemas.microsoft.com/office/drawing/2014/main" id="{6E9A5DEF-D9D1-4330-89CE-3F73A42FC073}"/>
              </a:ext>
            </a:extLst>
          </p:cNvPr>
          <p:cNvCxnSpPr>
            <a:cxnSpLocks/>
          </p:cNvCxnSpPr>
          <p:nvPr userDrawn="1"/>
        </p:nvCxnSpPr>
        <p:spPr>
          <a:xfrm>
            <a:off x="1990165" y="967113"/>
            <a:ext cx="0" cy="4769857"/>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8927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4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ord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B579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B579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60153898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utlook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0078D4"/>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0078D4"/>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2697123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werpoint_3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B7472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B7472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41577237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xcel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17346"/>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17346"/>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356021970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ccess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A4373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A4373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281965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7" name="Slide Number Placeholder 6">
            <a:extLst>
              <a:ext uri="{FF2B5EF4-FFF2-40B4-BE49-F238E27FC236}">
                <a16:creationId xmlns:a16="http://schemas.microsoft.com/office/drawing/2014/main" id="{FC0C6D2B-0FF5-4A5F-A062-480FFA6DA09A}"/>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10" name="Text Placeholder 8">
            <a:extLst>
              <a:ext uri="{FF2B5EF4-FFF2-40B4-BE49-F238E27FC236}">
                <a16:creationId xmlns:a16="http://schemas.microsoft.com/office/drawing/2014/main" id="{F7878D91-5C8E-42C7-97EC-09F689A77EFC}"/>
              </a:ext>
            </a:extLst>
          </p:cNvPr>
          <p:cNvSpPr>
            <a:spLocks noGrp="1"/>
          </p:cNvSpPr>
          <p:nvPr>
            <p:ph type="body" sz="quarter" idx="33"/>
          </p:nvPr>
        </p:nvSpPr>
        <p:spPr>
          <a:xfrm>
            <a:off x="431800" y="1640540"/>
            <a:ext cx="11366500" cy="4976859"/>
          </a:xfrm>
        </p:spPr>
        <p:txBody>
          <a:bodyPr/>
          <a:lstStyle>
            <a:lvl1pPr>
              <a:lnSpc>
                <a:spcPct val="90000"/>
              </a:lnSpc>
              <a:spcBef>
                <a:spcPts val="0"/>
              </a:spcBef>
              <a:spcAft>
                <a:spcPts val="800"/>
              </a:spcAft>
              <a:defRPr sz="2000"/>
            </a:lvl1pPr>
            <a:lvl2pPr>
              <a:lnSpc>
                <a:spcPct val="90000"/>
              </a:lnSpc>
              <a:spcBef>
                <a:spcPts val="0"/>
              </a:spcBef>
              <a:spcAft>
                <a:spcPts val="800"/>
              </a:spcAft>
              <a:defRPr sz="2000"/>
            </a:lvl2pPr>
            <a:lvl3pPr>
              <a:lnSpc>
                <a:spcPct val="90000"/>
              </a:lnSpc>
              <a:spcBef>
                <a:spcPts val="0"/>
              </a:spcBef>
              <a:spcAft>
                <a:spcPts val="800"/>
              </a:spcAft>
              <a:defRPr sz="2000"/>
            </a:lvl3pPr>
            <a:lvl4pPr>
              <a:lnSpc>
                <a:spcPct val="90000"/>
              </a:lnSpc>
              <a:spcBef>
                <a:spcPts val="0"/>
              </a:spcBef>
              <a:spcAft>
                <a:spcPts val="800"/>
              </a:spcAft>
              <a:defRPr sz="2000"/>
            </a:lvl4pPr>
            <a:lvl5pPr>
              <a:lnSpc>
                <a:spcPct val="90000"/>
              </a:lnSpc>
              <a:spcBef>
                <a:spcPts val="0"/>
              </a:spcBef>
              <a:spcAft>
                <a:spcPts val="800"/>
              </a:spcAft>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865453B2-E8DB-4AC3-96A8-0991B3E33135}"/>
              </a:ext>
            </a:extLst>
          </p:cNvPr>
          <p:cNvSpPr>
            <a:spLocks noGrp="1"/>
          </p:cNvSpPr>
          <p:nvPr>
            <p:ph type="title"/>
          </p:nvPr>
        </p:nvSpPr>
        <p:spPr>
          <a:xfrm>
            <a:off x="446400" y="1008000"/>
            <a:ext cx="11340000" cy="432000"/>
          </a:xfrm>
        </p:spPr>
        <p:txBody>
          <a:bodyPr/>
          <a:lstStyle>
            <a:lvl1pPr>
              <a:defRPr sz="3200"/>
            </a:lvl1pPr>
          </a:lstStyle>
          <a:p>
            <a:r>
              <a:rPr lang="en-US" noProof="0"/>
              <a:t>Click to edit Master title style</a:t>
            </a:r>
            <a:endParaRPr lang="en-US" noProof="0" dirty="0"/>
          </a:p>
        </p:txBody>
      </p:sp>
    </p:spTree>
    <p:extLst>
      <p:ext uri="{BB962C8B-B14F-4D97-AF65-F5344CB8AC3E}">
        <p14:creationId xmlns:p14="http://schemas.microsoft.com/office/powerpoint/2010/main" val="24342674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owerpoint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 </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770936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xcel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627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cess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26741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ord 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2300012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utlook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9146924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owerPoint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4938262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cel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9338316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47D8FD-2235-485B-95E1-2EBD5AB47AAD}"/>
              </a:ext>
            </a:extLst>
          </p:cNvPr>
          <p:cNvSpPr>
            <a:spLocks noGrp="1"/>
          </p:cNvSpPr>
          <p:nvPr>
            <p:ph type="title"/>
          </p:nvPr>
        </p:nvSpPr>
        <p:spPr>
          <a:xfrm>
            <a:off x="446288" y="441325"/>
            <a:ext cx="11302799" cy="432000"/>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99F4A233-446A-4EDA-9622-BBF0631DFEFF}"/>
              </a:ext>
            </a:extLst>
          </p:cNvPr>
          <p:cNvSpPr>
            <a:spLocks noGrp="1"/>
          </p:cNvSpPr>
          <p:nvPr>
            <p:ph type="body" idx="1"/>
          </p:nvPr>
        </p:nvSpPr>
        <p:spPr>
          <a:xfrm>
            <a:off x="446288" y="1084729"/>
            <a:ext cx="11302799" cy="5331945"/>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4487801"/>
      </p:ext>
    </p:extLst>
  </p:cSld>
  <p:clrMap bg1="lt1" tx1="dk1" bg2="lt2" tx2="dk2" accent1="accent1" accent2="accent2" accent3="accent3" accent4="accent4" accent5="accent5" accent6="accent6" hlink="hlink" folHlink="folHlink"/>
  <p:sldLayoutIdLst>
    <p:sldLayoutId id="2147483649" r:id="rId1"/>
    <p:sldLayoutId id="2147483693" r:id="rId2"/>
    <p:sldLayoutId id="2147483696" r:id="rId3"/>
    <p:sldLayoutId id="2147483698" r:id="rId4"/>
    <p:sldLayoutId id="2147483699" r:id="rId5"/>
    <p:sldLayoutId id="2147483681" r:id="rId6"/>
    <p:sldLayoutId id="2147483705" r:id="rId7"/>
    <p:sldLayoutId id="2147483706" r:id="rId8"/>
    <p:sldLayoutId id="2147483707" r:id="rId9"/>
    <p:sldLayoutId id="2147483708" r:id="rId10"/>
    <p:sldLayoutId id="2147483662" r:id="rId11"/>
    <p:sldLayoutId id="2147483694" r:id="rId12"/>
    <p:sldLayoutId id="2147483697" r:id="rId13"/>
    <p:sldLayoutId id="2147483700" r:id="rId14"/>
    <p:sldLayoutId id="2147483701" r:id="rId15"/>
    <p:sldLayoutId id="2147483684" r:id="rId16"/>
    <p:sldLayoutId id="2147483682" r:id="rId17"/>
    <p:sldLayoutId id="2147483685" r:id="rId18"/>
    <p:sldLayoutId id="2147483692" r:id="rId19"/>
    <p:sldLayoutId id="2147483688" r:id="rId20"/>
    <p:sldLayoutId id="2147483691" r:id="rId21"/>
    <p:sldLayoutId id="2147483668" r:id="rId22"/>
    <p:sldLayoutId id="2147483695" r:id="rId23"/>
    <p:sldLayoutId id="2147483702" r:id="rId24"/>
    <p:sldLayoutId id="2147483703" r:id="rId25"/>
    <p:sldLayoutId id="2147483704" r:id="rId26"/>
    <p:sldLayoutId id="2147483654" r:id="rId2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ftr="0" dt="0"/>
  <p:txStyles>
    <p:titleStyle>
      <a:lvl1pPr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65113" marR="0" indent="-265113"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sz="2000" kern="120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01" userDrawn="1">
          <p15:clr>
            <a:srgbClr val="F26B43"/>
          </p15:clr>
        </p15:guide>
        <p15:guide id="2" pos="279" userDrawn="1">
          <p15:clr>
            <a:srgbClr val="F26B43"/>
          </p15:clr>
        </p15:guide>
        <p15:guide id="3" orient="horz" pos="278" userDrawn="1">
          <p15:clr>
            <a:srgbClr val="F26B43"/>
          </p15:clr>
        </p15:guide>
        <p15:guide id="4"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image" Target="../media/image16.sv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19.sv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10.sv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13.sv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F7DD8-6DFA-4FA8-BE3C-276C9C4F7EA5}"/>
              </a:ext>
            </a:extLst>
          </p:cNvPr>
          <p:cNvSpPr>
            <a:spLocks noGrp="1"/>
          </p:cNvSpPr>
          <p:nvPr>
            <p:ph type="title" idx="4294967295"/>
          </p:nvPr>
        </p:nvSpPr>
        <p:spPr>
          <a:xfrm>
            <a:off x="504111" y="3896974"/>
            <a:ext cx="11302799" cy="790279"/>
          </a:xfrm>
        </p:spPr>
        <p:txBody>
          <a:bodyPr/>
          <a:lstStyle/>
          <a:p>
            <a:pPr rtl="0" eaLnBrk="1" fontAlgn="auto" latinLnBrk="0" hangingPunct="1"/>
            <a:r>
              <a:rPr lang="en-US" sz="5200" b="0" kern="1200" spc="-50" baseline="0" dirty="0">
                <a:ln>
                  <a:noFill/>
                </a:ln>
                <a:solidFill>
                  <a:srgbClr val="FFFFFF"/>
                </a:solidFill>
                <a:effectLst/>
                <a:latin typeface="Segoe Semibold" panose="020B0702040504020203"/>
                <a:ea typeface="+mn-ea"/>
                <a:cs typeface="Segoe UI" panose="020B0502040204020203" pitchFamily="34" charset="0"/>
              </a:rPr>
              <a:t>Lesson guide</a:t>
            </a:r>
            <a:endParaRPr lang="en-US" dirty="0">
              <a:effectLst/>
            </a:endParaRPr>
          </a:p>
        </p:txBody>
      </p:sp>
      <p:sp>
        <p:nvSpPr>
          <p:cNvPr id="4" name="Text Placeholder 3">
            <a:extLst>
              <a:ext uri="{FF2B5EF4-FFF2-40B4-BE49-F238E27FC236}">
                <a16:creationId xmlns:a16="http://schemas.microsoft.com/office/drawing/2014/main" id="{D9B140BF-48C5-40CA-8850-559C1EC7E168}"/>
              </a:ext>
            </a:extLst>
          </p:cNvPr>
          <p:cNvSpPr>
            <a:spLocks noGrp="1"/>
          </p:cNvSpPr>
          <p:nvPr>
            <p:ph type="body" sz="quarter" idx="12"/>
          </p:nvPr>
        </p:nvSpPr>
        <p:spPr/>
        <p:txBody>
          <a:bodyPr/>
          <a:lstStyle/>
          <a:p>
            <a:r>
              <a:rPr lang="en-US" dirty="0"/>
              <a:t>An instructional supplement to Microsoft Digital Literacy</a:t>
            </a:r>
          </a:p>
        </p:txBody>
      </p:sp>
    </p:spTree>
    <p:extLst>
      <p:ext uri="{BB962C8B-B14F-4D97-AF65-F5344CB8AC3E}">
        <p14:creationId xmlns:p14="http://schemas.microsoft.com/office/powerpoint/2010/main" val="37343994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safety and privacy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79436"/>
          </a:xfrm>
        </p:spPr>
        <p:txBody>
          <a:bodyPr/>
          <a:lstStyle/>
          <a:p>
            <a:pPr marL="0" indent="0">
              <a:buNone/>
            </a:pPr>
            <a:r>
              <a:rPr lang="en-US" dirty="0">
                <a:latin typeface="+mn-lt"/>
              </a:rPr>
              <a:t>Which of the following components should you look for in the URL of a webpage, to make sure you’re on a secure site? </a:t>
            </a:r>
            <a:endParaRPr lang="en-US" b="1" dirty="0">
              <a:solidFill>
                <a:srgbClr val="0D0D0D"/>
              </a:solidFill>
              <a:latin typeface="+mn-lt"/>
            </a:endParaRPr>
          </a:p>
          <a:p>
            <a:pPr marL="722313" lvl="1" indent="-457200" fontAlgn="base">
              <a:buFont typeface="+mj-lt"/>
              <a:buAutoNum type="alphaLcParenR"/>
            </a:pPr>
            <a:r>
              <a:rPr lang="en-US" dirty="0">
                <a:solidFill>
                  <a:srgbClr val="0D0D0D"/>
                </a:solidFill>
                <a:latin typeface="+mn-lt"/>
              </a:rPr>
              <a:t>http </a:t>
            </a:r>
          </a:p>
          <a:p>
            <a:pPr marL="722313" lvl="1" indent="-457200" fontAlgn="base">
              <a:buFont typeface="+mj-lt"/>
              <a:buAutoNum type="alphaLcParenR"/>
            </a:pPr>
            <a:r>
              <a:rPr lang="en-US" dirty="0">
                <a:solidFill>
                  <a:srgbClr val="0D0D0D"/>
                </a:solidFill>
                <a:latin typeface="+mn-lt"/>
              </a:rPr>
              <a:t>secure </a:t>
            </a:r>
          </a:p>
          <a:p>
            <a:pPr marL="722313" lvl="1" indent="-457200" fontAlgn="base">
              <a:buFont typeface="+mj-lt"/>
              <a:buAutoNum type="alphaLcParenR"/>
            </a:pPr>
            <a:r>
              <a:rPr lang="en-US" b="1" dirty="0">
                <a:solidFill>
                  <a:srgbClr val="0D0D0D"/>
                </a:solidFill>
                <a:latin typeface="+mn-lt"/>
              </a:rPr>
              <a:t>https - Correct! "https" means the webpage is secure. </a:t>
            </a:r>
          </a:p>
          <a:p>
            <a:pPr marL="722313" lvl="1" indent="-457200" fontAlgn="base">
              <a:buFont typeface="+mj-lt"/>
              <a:buAutoNum type="alphaLcParenR"/>
            </a:pPr>
            <a:r>
              <a:rPr lang="en-US" dirty="0" err="1">
                <a:solidFill>
                  <a:srgbClr val="0D0D0D"/>
                </a:solidFill>
                <a:latin typeface="+mn-lt"/>
              </a:rPr>
              <a:t>ssh</a:t>
            </a:r>
            <a:r>
              <a:rPr lang="en-US" dirty="0">
                <a:solidFill>
                  <a:srgbClr val="0D0D0D"/>
                </a:solidFill>
                <a:latin typeface="+mn-lt"/>
              </a:rPr>
              <a:t> </a:t>
            </a:r>
          </a:p>
        </p:txBody>
      </p:sp>
    </p:spTree>
    <p:extLst>
      <p:ext uri="{BB962C8B-B14F-4D97-AF65-F5344CB8AC3E}">
        <p14:creationId xmlns:p14="http://schemas.microsoft.com/office/powerpoint/2010/main" val="16252416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91355-705D-4F5C-A9BE-9657005D9DD6}"/>
              </a:ext>
            </a:extLst>
          </p:cNvPr>
          <p:cNvSpPr>
            <a:spLocks noGrp="1"/>
          </p:cNvSpPr>
          <p:nvPr>
            <p:ph type="title"/>
          </p:nvPr>
        </p:nvSpPr>
        <p:spPr>
          <a:xfrm>
            <a:off x="445050" y="455956"/>
            <a:ext cx="9808222" cy="1030662"/>
          </a:xfrm>
        </p:spPr>
        <p:txBody>
          <a:bodyPr/>
          <a:lstStyle/>
          <a:p>
            <a:pPr rtl="0" eaLnBrk="1" latinLnBrk="0" hangingPunct="1"/>
            <a:r>
              <a:rPr lang="en-US" kern="1200" dirty="0">
                <a:solidFill>
                  <a:srgbClr val="000000"/>
                </a:solidFill>
                <a:effectLst/>
                <a:cs typeface="+mn-cs"/>
              </a:rPr>
              <a:t>Knowledge check </a:t>
            </a:r>
            <a:r>
              <a:rPr lang="en-IN" kern="1200" dirty="0">
                <a:solidFill>
                  <a:srgbClr val="000000"/>
                </a:solidFill>
                <a:effectLst/>
                <a:cs typeface="+mn-cs"/>
              </a:rPr>
              <a:t>question</a:t>
            </a:r>
            <a:r>
              <a:rPr lang="en-US" kern="1200" dirty="0">
                <a:solidFill>
                  <a:srgbClr val="000000"/>
                </a:solidFill>
                <a:effectLst/>
                <a:cs typeface="+mn-cs"/>
              </a:rPr>
              <a:t> – online safety and privacy </a:t>
            </a:r>
            <a:br>
              <a:rPr lang="en-US" kern="1200" dirty="0">
                <a:solidFill>
                  <a:srgbClr val="000000"/>
                </a:solidFill>
                <a:effectLst/>
                <a:cs typeface="+mn-cs"/>
              </a:rPr>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56858"/>
          </a:xfrm>
        </p:spPr>
        <p:txBody>
          <a:bodyPr/>
          <a:lstStyle/>
          <a:p>
            <a:pPr marL="0" indent="0">
              <a:buNone/>
            </a:pPr>
            <a:r>
              <a:rPr lang="en-US" dirty="0">
                <a:latin typeface="+mn-lt"/>
              </a:rPr>
              <a:t>Which of these passwords is the strongest? </a:t>
            </a:r>
            <a:endParaRPr lang="en-US" dirty="0">
              <a:solidFill>
                <a:srgbClr val="0D0D0D"/>
              </a:solidFill>
              <a:latin typeface="+mn-lt"/>
            </a:endParaRPr>
          </a:p>
          <a:p>
            <a:pPr marL="722313" lvl="1" indent="-457200" fontAlgn="base">
              <a:buFont typeface="+mj-lt"/>
              <a:buAutoNum type="alphaLcParenR"/>
            </a:pPr>
            <a:r>
              <a:rPr lang="en-US" dirty="0">
                <a:latin typeface="+mn-lt"/>
              </a:rPr>
              <a:t>John@453</a:t>
            </a:r>
          </a:p>
          <a:p>
            <a:pPr marL="722313" lvl="1" indent="-457200" fontAlgn="base">
              <a:buFont typeface="+mj-lt"/>
              <a:buAutoNum type="alphaLcParenR"/>
            </a:pPr>
            <a:r>
              <a:rPr lang="en-US" dirty="0">
                <a:latin typeface="+mn-lt"/>
              </a:rPr>
              <a:t>John500</a:t>
            </a:r>
          </a:p>
          <a:p>
            <a:pPr marL="722313" lvl="1" indent="-457200" fontAlgn="base">
              <a:buFont typeface="+mj-lt"/>
              <a:buAutoNum type="alphaLcParenR"/>
            </a:pPr>
            <a:r>
              <a:rPr lang="en-US" dirty="0">
                <a:latin typeface="+mn-lt"/>
              </a:rPr>
              <a:t>JoHn300</a:t>
            </a:r>
          </a:p>
          <a:p>
            <a:pPr marL="722313" lvl="1" indent="-457200" fontAlgn="base">
              <a:buFont typeface="+mj-lt"/>
              <a:buAutoNum type="alphaLcParenR"/>
            </a:pPr>
            <a:r>
              <a:rPr lang="en-US" dirty="0">
                <a:latin typeface="+mn-lt"/>
              </a:rPr>
              <a:t>125893 </a:t>
            </a:r>
            <a:endParaRPr lang="en-US" dirty="0">
              <a:solidFill>
                <a:srgbClr val="0D0D0D"/>
              </a:solidFill>
              <a:latin typeface="+mn-lt"/>
            </a:endParaRPr>
          </a:p>
        </p:txBody>
      </p:sp>
    </p:spTree>
    <p:extLst>
      <p:ext uri="{BB962C8B-B14F-4D97-AF65-F5344CB8AC3E}">
        <p14:creationId xmlns:p14="http://schemas.microsoft.com/office/powerpoint/2010/main" val="32105030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90853"/>
            <a:ext cx="11366500" cy="4956858"/>
          </a:xfrm>
        </p:spPr>
        <p:txBody>
          <a:bodyPr/>
          <a:lstStyle/>
          <a:p>
            <a:pPr marL="0" indent="0">
              <a:buNone/>
            </a:pPr>
            <a:r>
              <a:rPr lang="en-US" dirty="0">
                <a:latin typeface="+mn-lt"/>
              </a:rPr>
              <a:t>Which of these passwords is the strongest? </a:t>
            </a:r>
            <a:endParaRPr lang="en-US" b="1" dirty="0">
              <a:solidFill>
                <a:srgbClr val="0D0D0D"/>
              </a:solidFill>
              <a:latin typeface="+mn-lt"/>
            </a:endParaRPr>
          </a:p>
          <a:p>
            <a:pPr marL="722313" lvl="1" indent="-457200" fontAlgn="base">
              <a:buFont typeface="+mj-lt"/>
              <a:buAutoNum type="alphaLcParenR"/>
            </a:pPr>
            <a:r>
              <a:rPr lang="en-US" b="1" dirty="0">
                <a:latin typeface="+mn-lt"/>
              </a:rPr>
              <a:t>John@453 - Correct! This password contains uppercase, lowercase, special character and numbers. </a:t>
            </a:r>
          </a:p>
          <a:p>
            <a:pPr marL="722313" lvl="1" indent="-457200" fontAlgn="base">
              <a:buFont typeface="+mj-lt"/>
              <a:buAutoNum type="alphaLcParenR"/>
            </a:pPr>
            <a:r>
              <a:rPr lang="en-US" dirty="0">
                <a:latin typeface="+mn-lt"/>
              </a:rPr>
              <a:t>John500</a:t>
            </a:r>
          </a:p>
          <a:p>
            <a:pPr marL="722313" lvl="1" indent="-457200" fontAlgn="base">
              <a:buFont typeface="+mj-lt"/>
              <a:buAutoNum type="alphaLcParenR"/>
            </a:pPr>
            <a:r>
              <a:rPr lang="en-US" dirty="0">
                <a:latin typeface="+mn-lt"/>
              </a:rPr>
              <a:t>JoHn300</a:t>
            </a:r>
          </a:p>
          <a:p>
            <a:pPr marL="722313" lvl="1" indent="-457200" fontAlgn="base">
              <a:buFont typeface="+mj-lt"/>
              <a:buAutoNum type="alphaLcParenR"/>
            </a:pPr>
            <a:r>
              <a:rPr lang="en-US" dirty="0">
                <a:latin typeface="+mn-lt"/>
              </a:rPr>
              <a:t>125893 </a:t>
            </a:r>
            <a:endParaRPr lang="en-US" dirty="0">
              <a:solidFill>
                <a:srgbClr val="0D0D0D"/>
              </a:solidFill>
              <a:latin typeface="+mn-lt"/>
            </a:endParaRPr>
          </a:p>
        </p:txBody>
      </p:sp>
      <p:sp>
        <p:nvSpPr>
          <p:cNvPr id="2" name="Title 1">
            <a:extLst>
              <a:ext uri="{FF2B5EF4-FFF2-40B4-BE49-F238E27FC236}">
                <a16:creationId xmlns:a16="http://schemas.microsoft.com/office/drawing/2014/main" id="{25FD10E6-FF1F-4C44-856A-1FFDDB521DD5}"/>
              </a:ext>
            </a:extLst>
          </p:cNvPr>
          <p:cNvSpPr>
            <a:spLocks noGrp="1"/>
          </p:cNvSpPr>
          <p:nvPr>
            <p:ph type="title"/>
          </p:nvPr>
        </p:nvSpPr>
        <p:spPr>
          <a:xfrm>
            <a:off x="445050" y="437344"/>
            <a:ext cx="10031724" cy="1155476"/>
          </a:xfrm>
        </p:spPr>
        <p:txBody>
          <a:bodyPr/>
          <a:lstStyle/>
          <a:p>
            <a:pPr rtl="0" eaLnBrk="1" latinLnBrk="0" hangingPunct="1"/>
            <a:r>
              <a:rPr lang="en-US" kern="1200" dirty="0">
                <a:solidFill>
                  <a:srgbClr val="000000"/>
                </a:solidFill>
                <a:effectLst/>
                <a:cs typeface="+mn-cs"/>
              </a:rPr>
              <a:t>Knowledge check </a:t>
            </a:r>
            <a:r>
              <a:rPr lang="en-IN" kern="1200" dirty="0">
                <a:solidFill>
                  <a:srgbClr val="000000"/>
                </a:solidFill>
                <a:effectLst/>
                <a:cs typeface="+mn-cs"/>
              </a:rPr>
              <a:t>question</a:t>
            </a:r>
            <a:r>
              <a:rPr lang="en-US" kern="1200" dirty="0">
                <a:solidFill>
                  <a:srgbClr val="000000"/>
                </a:solidFill>
                <a:effectLst/>
                <a:cs typeface="+mn-cs"/>
              </a:rPr>
              <a:t> – online safety and privacy </a:t>
            </a:r>
            <a:br>
              <a:rPr lang="en-US" kern="1200" dirty="0">
                <a:solidFill>
                  <a:srgbClr val="000000"/>
                </a:solidFill>
                <a:effectLst/>
                <a:cs typeface="+mn-cs"/>
              </a:rPr>
            </a:br>
            <a:endParaRPr lang="en-US" dirty="0">
              <a:effectLst/>
            </a:endParaRPr>
          </a:p>
          <a:p>
            <a:endParaRPr lang="en-US" dirty="0"/>
          </a:p>
        </p:txBody>
      </p:sp>
    </p:spTree>
    <p:extLst>
      <p:ext uri="{BB962C8B-B14F-4D97-AF65-F5344CB8AC3E}">
        <p14:creationId xmlns:p14="http://schemas.microsoft.com/office/powerpoint/2010/main" val="4209922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online safety and privacy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79436"/>
          </a:xfrm>
        </p:spPr>
        <p:txBody>
          <a:bodyPr/>
          <a:lstStyle/>
          <a:p>
            <a:pPr marL="0" indent="0">
              <a:buNone/>
            </a:pPr>
            <a:r>
              <a:rPr lang="en-US" dirty="0">
                <a:latin typeface="+mn-lt"/>
              </a:rPr>
              <a:t>Your digital footprint is: </a:t>
            </a:r>
            <a:endParaRPr lang="en-US" dirty="0">
              <a:solidFill>
                <a:srgbClr val="0D0D0D"/>
              </a:solidFill>
              <a:latin typeface="+mn-lt"/>
            </a:endParaRPr>
          </a:p>
          <a:p>
            <a:pPr marL="722313" lvl="1" indent="-457200" fontAlgn="base">
              <a:buFont typeface="+mj-lt"/>
              <a:buAutoNum type="alphaLcParenR"/>
            </a:pPr>
            <a:r>
              <a:rPr lang="en-US" dirty="0">
                <a:latin typeface="+mn-lt"/>
              </a:rPr>
              <a:t>The size of information in your online accounts. </a:t>
            </a:r>
          </a:p>
          <a:p>
            <a:pPr marL="722313" lvl="1" indent="-457200" fontAlgn="base">
              <a:buFont typeface="+mj-lt"/>
              <a:buAutoNum type="alphaLcParenR"/>
            </a:pPr>
            <a:r>
              <a:rPr lang="en-US" dirty="0">
                <a:latin typeface="+mn-lt"/>
              </a:rPr>
              <a:t>The number of people you’re connected to online. </a:t>
            </a:r>
          </a:p>
          <a:p>
            <a:pPr marL="722313" lvl="1" indent="-457200" fontAlgn="base">
              <a:buFont typeface="+mj-lt"/>
              <a:buAutoNum type="alphaLcParenR"/>
            </a:pPr>
            <a:r>
              <a:rPr lang="en-US" dirty="0">
                <a:latin typeface="+mn-lt"/>
              </a:rPr>
              <a:t>A record of everything you do and say online.</a:t>
            </a:r>
          </a:p>
          <a:p>
            <a:pPr marL="722313" lvl="1" indent="-457200" fontAlgn="base">
              <a:buFont typeface="+mj-lt"/>
              <a:buAutoNum type="alphaLcParenR"/>
            </a:pPr>
            <a:r>
              <a:rPr lang="en-US" dirty="0">
                <a:latin typeface="+mn-lt"/>
              </a:rPr>
              <a:t>Your online username. </a:t>
            </a:r>
          </a:p>
        </p:txBody>
      </p:sp>
    </p:spTree>
    <p:extLst>
      <p:ext uri="{BB962C8B-B14F-4D97-AF65-F5344CB8AC3E}">
        <p14:creationId xmlns:p14="http://schemas.microsoft.com/office/powerpoint/2010/main" val="199603725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online safety and privacy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79436"/>
          </a:xfrm>
        </p:spPr>
        <p:txBody>
          <a:bodyPr/>
          <a:lstStyle/>
          <a:p>
            <a:pPr marL="0" indent="0">
              <a:buNone/>
            </a:pPr>
            <a:r>
              <a:rPr lang="en-US" dirty="0">
                <a:latin typeface="+mn-lt"/>
              </a:rPr>
              <a:t>Your digital footprint is: </a:t>
            </a:r>
            <a:endParaRPr lang="en-US" b="1" dirty="0">
              <a:solidFill>
                <a:srgbClr val="0D0D0D"/>
              </a:solidFill>
              <a:latin typeface="+mn-lt"/>
            </a:endParaRPr>
          </a:p>
          <a:p>
            <a:pPr marL="722313" lvl="1" indent="-457200" fontAlgn="base">
              <a:buFont typeface="+mj-lt"/>
              <a:buAutoNum type="alphaLcParenR"/>
            </a:pPr>
            <a:r>
              <a:rPr lang="en-US" dirty="0">
                <a:latin typeface="+mn-lt"/>
              </a:rPr>
              <a:t>The size of information in your online accounts. </a:t>
            </a:r>
          </a:p>
          <a:p>
            <a:pPr marL="722313" lvl="1" indent="-457200" fontAlgn="base">
              <a:buFont typeface="+mj-lt"/>
              <a:buAutoNum type="alphaLcParenR"/>
            </a:pPr>
            <a:r>
              <a:rPr lang="en-US" dirty="0">
                <a:latin typeface="+mn-lt"/>
              </a:rPr>
              <a:t>The number of people you’re connected to online. </a:t>
            </a:r>
          </a:p>
          <a:p>
            <a:pPr marL="722313" lvl="1" indent="-457200" fontAlgn="base">
              <a:buFont typeface="+mj-lt"/>
              <a:buAutoNum type="alphaLcParenR"/>
            </a:pPr>
            <a:r>
              <a:rPr lang="en-US" b="1" dirty="0">
                <a:latin typeface="+mn-lt"/>
              </a:rPr>
              <a:t>A record of everything you do and say online. - Correct! Your digital footprint makes it easy to track your actions online.</a:t>
            </a:r>
          </a:p>
          <a:p>
            <a:pPr marL="722313" lvl="1" indent="-457200" fontAlgn="base">
              <a:buFont typeface="+mj-lt"/>
              <a:buAutoNum type="alphaLcParenR"/>
            </a:pPr>
            <a:r>
              <a:rPr lang="en-US" dirty="0">
                <a:latin typeface="+mn-lt"/>
              </a:rPr>
              <a:t>Your online username. </a:t>
            </a:r>
          </a:p>
        </p:txBody>
      </p:sp>
    </p:spTree>
    <p:extLst>
      <p:ext uri="{BB962C8B-B14F-4D97-AF65-F5344CB8AC3E}">
        <p14:creationId xmlns:p14="http://schemas.microsoft.com/office/powerpoint/2010/main" val="2389647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9C8D7C-FD1C-48D9-9C67-DCF617E80893}"/>
              </a:ext>
            </a:extLst>
          </p:cNvPr>
          <p:cNvSpPr>
            <a:spLocks noGrp="1"/>
          </p:cNvSpPr>
          <p:nvPr>
            <p:ph type="title" idx="4294967295"/>
          </p:nvPr>
        </p:nvSpPr>
        <p:spPr>
          <a:xfrm>
            <a:off x="446288" y="456315"/>
            <a:ext cx="8952545" cy="432000"/>
          </a:xfrm>
        </p:spPr>
        <p:txBody>
          <a:bodyPr/>
          <a:lstStyle/>
          <a:p>
            <a:r>
              <a:rPr lang="en-US" dirty="0"/>
              <a:t>Online civility</a:t>
            </a:r>
            <a:br>
              <a:rPr lang="en-US" dirty="0"/>
            </a:br>
            <a:endParaRPr lang="en-US" dirty="0">
              <a:effectLst/>
            </a:endParaRPr>
          </a:p>
          <a:p>
            <a:endParaRPr lang="en-US" dirty="0"/>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6288" y="1055707"/>
            <a:ext cx="11297950"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Lst>
          </p:cNvPr>
          <p:cNvSpPr>
            <a:spLocks noGrp="1"/>
          </p:cNvSpPr>
          <p:nvPr>
            <p:ph idx="15"/>
          </p:nvPr>
        </p:nvSpPr>
        <p:spPr>
          <a:xfrm>
            <a:off x="446288" y="1775707"/>
            <a:ext cx="11297950" cy="4140000"/>
          </a:xfrm>
        </p:spPr>
        <p:txBody>
          <a:bodyPr/>
          <a:lstStyle/>
          <a:p>
            <a:r>
              <a:rPr lang="en-US" dirty="0"/>
              <a:t>What should you do when you want to use information that you find online? </a:t>
            </a:r>
          </a:p>
          <a:p>
            <a:r>
              <a:rPr lang="en-US" dirty="0"/>
              <a:t>What can you do to prevent or end cyberbullying? </a:t>
            </a:r>
          </a:p>
          <a:p>
            <a:endParaRPr lang="en-US" dirty="0"/>
          </a:p>
        </p:txBody>
      </p:sp>
    </p:spTree>
    <p:extLst>
      <p:ext uri="{BB962C8B-B14F-4D97-AF65-F5344CB8AC3E}">
        <p14:creationId xmlns:p14="http://schemas.microsoft.com/office/powerpoint/2010/main" val="346970536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Best practices for using information found online</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947357"/>
          </a:xfrm>
        </p:spPr>
        <p:txBody>
          <a:bodyPr/>
          <a:lstStyle/>
          <a:p>
            <a:r>
              <a:rPr lang="en-US" dirty="0"/>
              <a:t>If you want to use someone else's content in your work, be sure to reference them to give them credit for their work. </a:t>
            </a:r>
          </a:p>
          <a:p>
            <a:r>
              <a:rPr lang="en-US" dirty="0"/>
              <a:t>When you are using someone's work in a product that you are selling, you should first obtain permission from the author. </a:t>
            </a:r>
          </a:p>
          <a:p>
            <a:r>
              <a:rPr lang="en-US" dirty="0"/>
              <a:t>As you use the internet and find information online, make sure you use it fairly and responsibly. </a:t>
            </a:r>
          </a:p>
        </p:txBody>
      </p:sp>
      <p:pic>
        <p:nvPicPr>
          <p:cNvPr id="7" name="Picture 6">
            <a:extLst>
              <a:ext uri="{FF2B5EF4-FFF2-40B4-BE49-F238E27FC236}">
                <a16:creationId xmlns:a16="http://schemas.microsoft.com/office/drawing/2014/main" id="{E553C9B7-B2B5-46D4-A992-6FB2AF6DA9B2}"/>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7373" r="17373"/>
          <a:stretch/>
        </p:blipFill>
        <p:spPr>
          <a:xfrm>
            <a:off x="0" y="0"/>
            <a:ext cx="5312229" cy="6858000"/>
          </a:xfrm>
          <a:prstGeom prst="rect">
            <a:avLst/>
          </a:prstGeom>
        </p:spPr>
      </p:pic>
      <p:pic>
        <p:nvPicPr>
          <p:cNvPr id="6" name="Graphic 5">
            <a:extLst>
              <a:ext uri="{FF2B5EF4-FFF2-40B4-BE49-F238E27FC236}">
                <a16:creationId xmlns:a16="http://schemas.microsoft.com/office/drawing/2014/main" id="{63BC344B-3B67-8A42-9639-83B23370CC1C}"/>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06434" y="4432668"/>
            <a:ext cx="2331720" cy="2080260"/>
          </a:xfrm>
          <a:prstGeom prst="rect">
            <a:avLst/>
          </a:prstGeom>
        </p:spPr>
      </p:pic>
    </p:spTree>
    <p:extLst>
      <p:ext uri="{BB962C8B-B14F-4D97-AF65-F5344CB8AC3E}">
        <p14:creationId xmlns:p14="http://schemas.microsoft.com/office/powerpoint/2010/main" val="89700556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Best practices for </a:t>
            </a:r>
            <a:br>
              <a:rPr lang="en-US" dirty="0"/>
            </a:br>
            <a:r>
              <a:rPr lang="en-US" dirty="0"/>
              <a:t>promoting digital civility online</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6183644" cy="4947357"/>
          </a:xfrm>
        </p:spPr>
        <p:txBody>
          <a:bodyPr/>
          <a:lstStyle/>
          <a:p>
            <a:pPr lvl="0" fontAlgn="base"/>
            <a:r>
              <a:rPr lang="en-US" dirty="0"/>
              <a:t>Live by the Golden Rule. Treat others the way you want to be treated.</a:t>
            </a:r>
          </a:p>
          <a:p>
            <a:pPr lvl="0" fontAlgn="base"/>
            <a:r>
              <a:rPr lang="en-US" dirty="0"/>
              <a:t>Avoid sending negative messages and participation in behavior that can hurt someone else.  </a:t>
            </a:r>
          </a:p>
          <a:p>
            <a:pPr lvl="0" fontAlgn="base"/>
            <a:r>
              <a:rPr lang="en-US" dirty="0"/>
              <a:t>Respects differences. We're all different in many ways. </a:t>
            </a:r>
          </a:p>
          <a:p>
            <a:pPr lvl="0" fontAlgn="base"/>
            <a:r>
              <a:rPr lang="en-US" dirty="0"/>
              <a:t>Pause before replying. Always pause and think about the consequences. </a:t>
            </a:r>
          </a:p>
          <a:p>
            <a:pPr lvl="0" fontAlgn="base"/>
            <a:r>
              <a:rPr lang="en-US" dirty="0"/>
              <a:t>Think twice before sharing online. Stand up for yourself and others.</a:t>
            </a:r>
          </a:p>
          <a:p>
            <a:pPr lvl="0" fontAlgn="base"/>
            <a:r>
              <a:rPr lang="en-US" dirty="0"/>
              <a:t>When you see cruel or dangerous activity online, offer support to those involved, and report the incident to someone you trust.</a:t>
            </a:r>
          </a:p>
          <a:p>
            <a:pPr fontAlgn="base"/>
            <a:r>
              <a:rPr lang="en-US" dirty="0"/>
              <a:t>Do your part, be a responsible digital citizen online. </a:t>
            </a:r>
          </a:p>
        </p:txBody>
      </p:sp>
      <p:pic>
        <p:nvPicPr>
          <p:cNvPr id="8" name="Picture 7">
            <a:extLst>
              <a:ext uri="{FF2B5EF4-FFF2-40B4-BE49-F238E27FC236}">
                <a16:creationId xmlns:a16="http://schemas.microsoft.com/office/drawing/2014/main" id="{99171917-B1E4-42DD-8DFD-D283272D7817}"/>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r="45393"/>
          <a:stretch/>
        </p:blipFill>
        <p:spPr>
          <a:xfrm>
            <a:off x="0" y="0"/>
            <a:ext cx="5312229" cy="6858000"/>
          </a:xfrm>
          <a:prstGeom prst="rect">
            <a:avLst/>
          </a:prstGeom>
        </p:spPr>
      </p:pic>
      <p:pic>
        <p:nvPicPr>
          <p:cNvPr id="6" name="Graphic 5">
            <a:extLst>
              <a:ext uri="{FF2B5EF4-FFF2-40B4-BE49-F238E27FC236}">
                <a16:creationId xmlns:a16="http://schemas.microsoft.com/office/drawing/2014/main" id="{43B8942E-2FF1-C74F-BDB5-C9E420E697FF}"/>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40862" y="97027"/>
            <a:ext cx="1808226" cy="944118"/>
          </a:xfrm>
          <a:prstGeom prst="rect">
            <a:avLst/>
          </a:prstGeom>
        </p:spPr>
      </p:pic>
    </p:spTree>
    <p:extLst>
      <p:ext uri="{BB962C8B-B14F-4D97-AF65-F5344CB8AC3E}">
        <p14:creationId xmlns:p14="http://schemas.microsoft.com/office/powerpoint/2010/main" val="327195797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civility</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5450923"/>
          </a:xfrm>
        </p:spPr>
        <p:txBody>
          <a:bodyPr/>
          <a:lstStyle/>
          <a:p>
            <a:pPr marL="0" indent="0">
              <a:buNone/>
            </a:pPr>
            <a:r>
              <a:rPr lang="en-US" dirty="0">
                <a:latin typeface="+mn-lt"/>
              </a:rPr>
              <a:t>Which one of these actions is not violating copyrights? </a:t>
            </a:r>
            <a:endParaRPr lang="en-US" dirty="0">
              <a:solidFill>
                <a:srgbClr val="0D0D0D"/>
              </a:solidFill>
              <a:latin typeface="+mn-lt"/>
            </a:endParaRPr>
          </a:p>
          <a:p>
            <a:pPr marL="722313" lvl="1" indent="-457200" fontAlgn="base">
              <a:buFont typeface="+mj-lt"/>
              <a:buAutoNum type="alphaLcParenR"/>
            </a:pPr>
            <a:r>
              <a:rPr lang="en-US" dirty="0">
                <a:latin typeface="+mn-lt"/>
              </a:rPr>
              <a:t>Using someone's images in a book you publish without their permission. </a:t>
            </a:r>
          </a:p>
          <a:p>
            <a:pPr marL="722313" lvl="1" indent="-457200" fontAlgn="base">
              <a:buFont typeface="+mj-lt"/>
              <a:buAutoNum type="alphaLcParenR"/>
            </a:pPr>
            <a:r>
              <a:rPr lang="en-US" dirty="0">
                <a:latin typeface="+mn-lt"/>
              </a:rPr>
              <a:t>Quoting a paragraph from someone's book and referencing them.</a:t>
            </a:r>
          </a:p>
          <a:p>
            <a:pPr marL="722313" lvl="1" indent="-457200" fontAlgn="base">
              <a:buFont typeface="+mj-lt"/>
              <a:buAutoNum type="alphaLcParenR"/>
            </a:pPr>
            <a:r>
              <a:rPr lang="en-US" dirty="0">
                <a:latin typeface="+mn-lt"/>
              </a:rPr>
              <a:t>Selling someone's video under your name. </a:t>
            </a:r>
          </a:p>
          <a:p>
            <a:pPr marL="722313" lvl="1" indent="-457200" fontAlgn="base">
              <a:buFont typeface="+mj-lt"/>
              <a:buAutoNum type="alphaLcParenR"/>
            </a:pPr>
            <a:r>
              <a:rPr lang="en-US" dirty="0">
                <a:latin typeface="+mn-lt"/>
              </a:rPr>
              <a:t>Selling someone's book without a license.</a:t>
            </a:r>
            <a:endParaRPr lang="en-US" dirty="0">
              <a:solidFill>
                <a:srgbClr val="0D0D0D"/>
              </a:solidFill>
              <a:latin typeface="+mn-lt"/>
            </a:endParaRPr>
          </a:p>
        </p:txBody>
      </p:sp>
    </p:spTree>
    <p:extLst>
      <p:ext uri="{BB962C8B-B14F-4D97-AF65-F5344CB8AC3E}">
        <p14:creationId xmlns:p14="http://schemas.microsoft.com/office/powerpoint/2010/main" val="36355600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civility</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5450923"/>
          </a:xfrm>
        </p:spPr>
        <p:txBody>
          <a:bodyPr/>
          <a:lstStyle/>
          <a:p>
            <a:pPr marL="0" indent="0">
              <a:buNone/>
            </a:pPr>
            <a:r>
              <a:rPr lang="en-US" dirty="0">
                <a:latin typeface="+mn-lt"/>
              </a:rPr>
              <a:t>Which one of these actions is not violating copyrights? </a:t>
            </a:r>
            <a:endParaRPr lang="en-US" b="1" dirty="0">
              <a:solidFill>
                <a:srgbClr val="0D0D0D"/>
              </a:solidFill>
              <a:latin typeface="+mn-lt"/>
            </a:endParaRPr>
          </a:p>
          <a:p>
            <a:pPr marL="722313" lvl="1" indent="-457200" fontAlgn="base">
              <a:buFont typeface="+mj-lt"/>
              <a:buAutoNum type="alphaLcParenR"/>
            </a:pPr>
            <a:r>
              <a:rPr lang="en-US" dirty="0">
                <a:latin typeface="+mn-lt"/>
              </a:rPr>
              <a:t>Using someone's images in a book you publish without their permission. </a:t>
            </a:r>
          </a:p>
          <a:p>
            <a:pPr marL="722313" lvl="1" indent="-457200" fontAlgn="base">
              <a:buFont typeface="+mj-lt"/>
              <a:buAutoNum type="alphaLcParenR"/>
            </a:pPr>
            <a:r>
              <a:rPr lang="en-US" b="1" dirty="0">
                <a:latin typeface="+mn-lt"/>
              </a:rPr>
              <a:t>Quoting a paragraph from someone's book and referencing them - Correct! You observe the copyrights when you cite the owner.</a:t>
            </a:r>
          </a:p>
          <a:p>
            <a:pPr marL="722313" lvl="1" indent="-457200" fontAlgn="base">
              <a:buFont typeface="+mj-lt"/>
              <a:buAutoNum type="alphaLcParenR"/>
            </a:pPr>
            <a:r>
              <a:rPr lang="en-US" dirty="0">
                <a:latin typeface="+mn-lt"/>
              </a:rPr>
              <a:t>Selling someone's video under your name. </a:t>
            </a:r>
          </a:p>
          <a:p>
            <a:pPr marL="722313" lvl="1" indent="-457200" fontAlgn="base">
              <a:buFont typeface="+mj-lt"/>
              <a:buAutoNum type="alphaLcParenR"/>
            </a:pPr>
            <a:r>
              <a:rPr lang="en-US" dirty="0">
                <a:latin typeface="+mn-lt"/>
              </a:rPr>
              <a:t>Selling someone's book without a license.</a:t>
            </a:r>
            <a:endParaRPr lang="en-US" dirty="0">
              <a:solidFill>
                <a:srgbClr val="0D0D0D"/>
              </a:solidFill>
              <a:latin typeface="+mn-lt"/>
            </a:endParaRPr>
          </a:p>
        </p:txBody>
      </p:sp>
    </p:spTree>
    <p:extLst>
      <p:ext uri="{BB962C8B-B14F-4D97-AF65-F5344CB8AC3E}">
        <p14:creationId xmlns:p14="http://schemas.microsoft.com/office/powerpoint/2010/main" val="20411792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9790BE9-649D-456D-A3FA-4FFC6A686391}"/>
              </a:ext>
            </a:extLst>
          </p:cNvPr>
          <p:cNvSpPr>
            <a:spLocks noGrp="1"/>
          </p:cNvSpPr>
          <p:nvPr>
            <p:ph type="ctrTitle"/>
          </p:nvPr>
        </p:nvSpPr>
        <p:spPr>
          <a:xfrm>
            <a:off x="446400" y="3429000"/>
            <a:ext cx="7591962" cy="1600438"/>
          </a:xfrm>
        </p:spPr>
        <p:txBody>
          <a:bodyPr/>
          <a:lstStyle/>
          <a:p>
            <a:r>
              <a:rPr lang="en-US" dirty="0">
                <a:latin typeface="Segoe Semibold" panose="020B0702040504020203"/>
              </a:rPr>
              <a:t>Participate safely and responsibly online</a:t>
            </a:r>
          </a:p>
        </p:txBody>
      </p:sp>
      <p:sp>
        <p:nvSpPr>
          <p:cNvPr id="14" name="Module # and module title">
            <a:extLst>
              <a:ext uri="{FF2B5EF4-FFF2-40B4-BE49-F238E27FC236}">
                <a16:creationId xmlns:a16="http://schemas.microsoft.com/office/drawing/2014/main" id="{E0907C0C-0E2F-48C5-A9ED-A949D0B7A476}"/>
              </a:ext>
            </a:extLst>
          </p:cNvPr>
          <p:cNvSpPr>
            <a:spLocks noGrp="1"/>
          </p:cNvSpPr>
          <p:nvPr>
            <p:ph type="subTitle" idx="1"/>
          </p:nvPr>
        </p:nvSpPr>
        <p:spPr/>
        <p:txBody>
          <a:bodyPr anchor="b" anchorCtr="0"/>
          <a:lstStyle/>
          <a:p>
            <a:r>
              <a:rPr lang="en-IN" dirty="0"/>
              <a:t>Digital Literacy</a:t>
            </a:r>
            <a:endParaRPr lang="en-US" dirty="0"/>
          </a:p>
        </p:txBody>
      </p:sp>
    </p:spTree>
    <p:extLst>
      <p:ext uri="{BB962C8B-B14F-4D97-AF65-F5344CB8AC3E}">
        <p14:creationId xmlns:p14="http://schemas.microsoft.com/office/powerpoint/2010/main" val="21165568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civility</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5450923"/>
          </a:xfrm>
        </p:spPr>
        <p:txBody>
          <a:bodyPr/>
          <a:lstStyle/>
          <a:p>
            <a:pPr marL="0" indent="0">
              <a:buNone/>
            </a:pPr>
            <a:r>
              <a:rPr lang="en-US" dirty="0">
                <a:latin typeface="+mn-lt"/>
              </a:rPr>
              <a:t>Cyberbullying can take place: </a:t>
            </a:r>
          </a:p>
          <a:p>
            <a:pPr marL="730250" lvl="1" indent="-457200">
              <a:buFont typeface="+mj-lt"/>
              <a:buAutoNum type="alphaLcParenR"/>
            </a:pPr>
            <a:r>
              <a:rPr lang="en-US" dirty="0">
                <a:latin typeface="+mn-lt"/>
              </a:rPr>
              <a:t>Only on social media platforms.</a:t>
            </a:r>
          </a:p>
          <a:p>
            <a:pPr marL="730250" lvl="1" indent="-457200">
              <a:buFont typeface="+mj-lt"/>
              <a:buAutoNum type="alphaLcParenR"/>
            </a:pPr>
            <a:r>
              <a:rPr lang="en-US" dirty="0">
                <a:latin typeface="+mn-lt"/>
              </a:rPr>
              <a:t>Only through emails. </a:t>
            </a:r>
          </a:p>
          <a:p>
            <a:pPr marL="730250" lvl="1" indent="-457200">
              <a:buFont typeface="+mj-lt"/>
              <a:buAutoNum type="alphaLcParenR"/>
            </a:pPr>
            <a:r>
              <a:rPr lang="en-US" dirty="0">
                <a:latin typeface="+mn-lt"/>
              </a:rPr>
              <a:t>Only on SMS. </a:t>
            </a:r>
          </a:p>
          <a:p>
            <a:pPr marL="730250" lvl="1" indent="-457200">
              <a:buFont typeface="+mj-lt"/>
              <a:buAutoNum type="alphaLcParenR"/>
            </a:pPr>
            <a:r>
              <a:rPr lang="en-US" dirty="0">
                <a:latin typeface="+mn-lt"/>
              </a:rPr>
              <a:t>On social media platforms and SMS, and through emails.</a:t>
            </a:r>
          </a:p>
        </p:txBody>
      </p:sp>
    </p:spTree>
    <p:extLst>
      <p:ext uri="{BB962C8B-B14F-4D97-AF65-F5344CB8AC3E}">
        <p14:creationId xmlns:p14="http://schemas.microsoft.com/office/powerpoint/2010/main" val="196343922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civility</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5450923"/>
          </a:xfrm>
        </p:spPr>
        <p:txBody>
          <a:bodyPr/>
          <a:lstStyle/>
          <a:p>
            <a:pPr marL="0" indent="0">
              <a:buNone/>
            </a:pPr>
            <a:r>
              <a:rPr lang="en-US" dirty="0">
                <a:latin typeface="+mn-lt"/>
              </a:rPr>
              <a:t>Cyberbullying can take place: </a:t>
            </a:r>
          </a:p>
          <a:p>
            <a:pPr marL="730250" lvl="1" indent="-457200">
              <a:buFont typeface="+mj-lt"/>
              <a:buAutoNum type="alphaLcParenR"/>
            </a:pPr>
            <a:r>
              <a:rPr lang="en-US" dirty="0">
                <a:latin typeface="+mn-lt"/>
              </a:rPr>
              <a:t>Only on social media platforms.</a:t>
            </a:r>
          </a:p>
          <a:p>
            <a:pPr marL="730250" lvl="1" indent="-457200">
              <a:buFont typeface="+mj-lt"/>
              <a:buAutoNum type="alphaLcParenR"/>
            </a:pPr>
            <a:r>
              <a:rPr lang="en-US" dirty="0">
                <a:latin typeface="+mn-lt"/>
              </a:rPr>
              <a:t>Only through emails. </a:t>
            </a:r>
          </a:p>
          <a:p>
            <a:pPr marL="730250" lvl="1" indent="-457200">
              <a:buFont typeface="+mj-lt"/>
              <a:buAutoNum type="alphaLcParenR"/>
            </a:pPr>
            <a:r>
              <a:rPr lang="en-US" dirty="0">
                <a:latin typeface="+mn-lt"/>
              </a:rPr>
              <a:t>Only on SMS. </a:t>
            </a:r>
          </a:p>
          <a:p>
            <a:pPr marL="730250" lvl="1" indent="-457200">
              <a:buFont typeface="+mj-lt"/>
              <a:buAutoNum type="alphaLcParenR"/>
            </a:pPr>
            <a:r>
              <a:rPr lang="en-US" b="1" dirty="0">
                <a:latin typeface="+mn-lt"/>
              </a:rPr>
              <a:t>On social media platforms and SMS, and through emails. - Correct! Cyberbullying can take place in any type of online communication. </a:t>
            </a:r>
            <a:endParaRPr lang="en-US" dirty="0">
              <a:latin typeface="+mn-lt"/>
            </a:endParaRPr>
          </a:p>
        </p:txBody>
      </p:sp>
    </p:spTree>
    <p:extLst>
      <p:ext uri="{BB962C8B-B14F-4D97-AF65-F5344CB8AC3E}">
        <p14:creationId xmlns:p14="http://schemas.microsoft.com/office/powerpoint/2010/main" val="31663207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78D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2700E06-3AD5-6B4A-A36D-716FFCF038C3}"/>
              </a:ext>
            </a:extLst>
          </p:cNvPr>
          <p:cNvSpPr>
            <a:spLocks noGrp="1"/>
          </p:cNvSpPr>
          <p:nvPr>
            <p:ph type="title"/>
          </p:nvPr>
        </p:nvSpPr>
        <p:spPr>
          <a:xfrm>
            <a:off x="0" y="-688573"/>
            <a:ext cx="11340000" cy="432000"/>
          </a:xfrm>
        </p:spPr>
        <p:txBody>
          <a:bodyPr/>
          <a:lstStyle/>
          <a:p>
            <a:r>
              <a:rPr lang="en-US" dirty="0">
                <a:solidFill>
                  <a:schemeClr val="bg1">
                    <a:lumMod val="85000"/>
                  </a:schemeClr>
                </a:solidFill>
              </a:rPr>
              <a:t>Closing</a:t>
            </a:r>
          </a:p>
        </p:txBody>
      </p:sp>
      <p:pic>
        <p:nvPicPr>
          <p:cNvPr id="5" name="Picture 4">
            <a:extLst>
              <a:ext uri="{FF2B5EF4-FFF2-40B4-BE49-F238E27FC236}">
                <a16:creationId xmlns:a16="http://schemas.microsoft.com/office/drawing/2014/main" id="{282EE9F3-F722-6B4F-8D43-8EEDC90A54DB}"/>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746711"/>
            <a:ext cx="2181890" cy="977939"/>
          </a:xfrm>
          <a:prstGeom prst="rect">
            <a:avLst/>
          </a:prstGeom>
        </p:spPr>
      </p:pic>
    </p:spTree>
    <p:extLst>
      <p:ext uri="{BB962C8B-B14F-4D97-AF65-F5344CB8AC3E}">
        <p14:creationId xmlns:p14="http://schemas.microsoft.com/office/powerpoint/2010/main" val="150311668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3ECB3-9EF2-41E0-A801-76F247F510AB}"/>
              </a:ext>
            </a:extLst>
          </p:cNvPr>
          <p:cNvSpPr>
            <a:spLocks noGrp="1"/>
          </p:cNvSpPr>
          <p:nvPr>
            <p:ph type="body" sz="quarter" idx="11"/>
          </p:nvPr>
        </p:nvSpPr>
        <p:spPr>
          <a:xfrm>
            <a:off x="3611563" y="1052513"/>
            <a:ext cx="8137525" cy="5364162"/>
          </a:xfrm>
        </p:spPr>
        <p:txBody>
          <a:bodyPr/>
          <a:lstStyle/>
          <a:p>
            <a:r>
              <a:rPr lang="en-US" sz="3600" dirty="0">
                <a:latin typeface="Segoe Semibold" panose="020B0702040504020203"/>
              </a:rPr>
              <a:t>In this learning path, you will be introduced to the safety risks you can face while using the internet. You will learn about online scams and how to avoid them. You will also learn about best practices for sharing information online. In addition, you will be introduced to cyberbullying.</a:t>
            </a:r>
          </a:p>
        </p:txBody>
      </p:sp>
    </p:spTree>
    <p:extLst>
      <p:ext uri="{BB962C8B-B14F-4D97-AF65-F5344CB8AC3E}">
        <p14:creationId xmlns:p14="http://schemas.microsoft.com/office/powerpoint/2010/main" val="23679449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09C8D7C-FD1C-48D9-9C67-DCF617E80893}"/>
              </a:ext>
            </a:extLst>
          </p:cNvPr>
          <p:cNvSpPr>
            <a:spLocks noGrp="1"/>
          </p:cNvSpPr>
          <p:nvPr>
            <p:ph type="title" idx="4294967295"/>
          </p:nvPr>
        </p:nvSpPr>
        <p:spPr>
          <a:xfrm>
            <a:off x="446288" y="456315"/>
            <a:ext cx="8952545" cy="432000"/>
          </a:xfrm>
        </p:spPr>
        <p:txBody>
          <a:bodyPr/>
          <a:lstStyle/>
          <a:p>
            <a:r>
              <a:rPr lang="en-US" dirty="0"/>
              <a:t>Online safety and privacy</a:t>
            </a:r>
            <a:br>
              <a:rPr lang="en-US" dirty="0"/>
            </a:br>
            <a:endParaRPr lang="en-US" dirty="0">
              <a:effectLst/>
            </a:endParaRPr>
          </a:p>
          <a:p>
            <a:endParaRPr lang="en-US" dirty="0"/>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4" y="1775707"/>
            <a:ext cx="11288514" cy="4140000"/>
          </a:xfrm>
        </p:spPr>
        <p:txBody>
          <a:bodyPr/>
          <a:lstStyle/>
          <a:p>
            <a:pPr lvl="0"/>
            <a:r>
              <a:rPr lang="en-US" dirty="0"/>
              <a:t>What are some dangers of using the internet and the web? </a:t>
            </a:r>
          </a:p>
          <a:p>
            <a:pPr lvl="0"/>
            <a:r>
              <a:rPr lang="en-US" dirty="0"/>
              <a:t>What are some signs of safety risks and scams online? </a:t>
            </a:r>
          </a:p>
          <a:p>
            <a:pPr lvl="0"/>
            <a:r>
              <a:rPr lang="en-US" dirty="0"/>
              <a:t>What steps can you take to stay safe while using the internet? </a:t>
            </a:r>
          </a:p>
          <a:p>
            <a:pPr lvl="0"/>
            <a:r>
              <a:rPr lang="en-US" dirty="0"/>
              <a:t>How can you manage your digital footprint? </a:t>
            </a:r>
          </a:p>
          <a:p>
            <a:pPr marL="0" indent="0">
              <a:buNone/>
            </a:pPr>
            <a:endParaRPr lang="en-US" dirty="0"/>
          </a:p>
        </p:txBody>
      </p:sp>
    </p:spTree>
    <p:extLst>
      <p:ext uri="{BB962C8B-B14F-4D97-AF65-F5344CB8AC3E}">
        <p14:creationId xmlns:p14="http://schemas.microsoft.com/office/powerpoint/2010/main" val="3240821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5"/>
            <a:ext cx="5989088" cy="799490"/>
          </a:xfrm>
        </p:spPr>
        <p:txBody>
          <a:bodyPr/>
          <a:lstStyle/>
          <a:p>
            <a:r>
              <a:rPr lang="en-US" dirty="0"/>
              <a:t>Tips: Communicate safely online</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6203400" cy="4016987"/>
          </a:xfrm>
        </p:spPr>
        <p:txBody>
          <a:bodyPr/>
          <a:lstStyle/>
          <a:p>
            <a:pPr marL="457200" indent="-457200">
              <a:buFont typeface="+mj-lt"/>
              <a:buAutoNum type="arabicPeriod"/>
            </a:pPr>
            <a:r>
              <a:rPr lang="en-US" dirty="0"/>
              <a:t>Tip number one, Use your instincts. If someone makes you feel nervous or uncomfortable, stop communicating with them and tell someone you trust immediately. </a:t>
            </a:r>
          </a:p>
          <a:p>
            <a:pPr marL="457200" indent="-457200">
              <a:buFont typeface="+mj-lt"/>
              <a:buAutoNum type="arabicPeriod"/>
            </a:pPr>
            <a:r>
              <a:rPr lang="en-US" dirty="0"/>
              <a:t>Tip number two, Limit what you share. Online predators often try to get you to share your personal information through emails and messages. </a:t>
            </a:r>
          </a:p>
          <a:p>
            <a:pPr marL="457200" indent="-457200">
              <a:buFont typeface="+mj-lt"/>
              <a:buAutoNum type="arabicPeriod"/>
            </a:pPr>
            <a:r>
              <a:rPr lang="en-US" dirty="0"/>
              <a:t>Tip number three, Keep your distance. Think twice about meeting someone in person that you have only talked to online. </a:t>
            </a:r>
          </a:p>
        </p:txBody>
      </p:sp>
      <p:pic>
        <p:nvPicPr>
          <p:cNvPr id="4" name="Picture 3">
            <a:extLst>
              <a:ext uri="{FF2B5EF4-FFF2-40B4-BE49-F238E27FC236}">
                <a16:creationId xmlns:a16="http://schemas.microsoft.com/office/drawing/2014/main" id="{9C664F03-5626-CC4A-8D3E-F6DD74372357}"/>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2333" r="10333"/>
          <a:stretch/>
        </p:blipFill>
        <p:spPr>
          <a:xfrm>
            <a:off x="0" y="0"/>
            <a:ext cx="5303520" cy="6858000"/>
          </a:xfrm>
          <a:prstGeom prst="rect">
            <a:avLst/>
          </a:prstGeom>
        </p:spPr>
      </p:pic>
      <p:pic>
        <p:nvPicPr>
          <p:cNvPr id="6" name="Graphic 5">
            <a:extLst>
              <a:ext uri="{FF2B5EF4-FFF2-40B4-BE49-F238E27FC236}">
                <a16:creationId xmlns:a16="http://schemas.microsoft.com/office/drawing/2014/main" id="{10CE8576-2120-394F-9D79-54EA58E2C7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62236" y="4860470"/>
            <a:ext cx="1943100" cy="1943100"/>
          </a:xfrm>
          <a:prstGeom prst="rect">
            <a:avLst/>
          </a:prstGeom>
        </p:spPr>
      </p:pic>
    </p:spTree>
    <p:extLst>
      <p:ext uri="{BB962C8B-B14F-4D97-AF65-F5344CB8AC3E}">
        <p14:creationId xmlns:p14="http://schemas.microsoft.com/office/powerpoint/2010/main" val="34323855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Tips: Create strong passwords</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016987"/>
          </a:xfrm>
        </p:spPr>
        <p:txBody>
          <a:bodyPr/>
          <a:lstStyle/>
          <a:p>
            <a:pPr marL="457200" indent="-457200">
              <a:buFont typeface="+mj-lt"/>
              <a:buAutoNum type="arabicPeriod"/>
            </a:pPr>
            <a:r>
              <a:rPr lang="en-US" dirty="0"/>
              <a:t>Tip number one, Use a combination of letters, numbers, and symbols in your password.</a:t>
            </a:r>
          </a:p>
          <a:p>
            <a:pPr marL="457200" indent="-457200">
              <a:buFont typeface="+mj-lt"/>
              <a:buAutoNum type="arabicPeriod"/>
            </a:pPr>
            <a:r>
              <a:rPr lang="en-US" dirty="0"/>
              <a:t>Tip number two, avoid using common words in your password.</a:t>
            </a:r>
          </a:p>
          <a:p>
            <a:pPr marL="457200" indent="-457200">
              <a:buFont typeface="+mj-lt"/>
              <a:buAutoNum type="arabicPeriod"/>
            </a:pPr>
            <a:r>
              <a:rPr lang="en-US" dirty="0"/>
              <a:t>Tip number three, Use different passwords for different accounts. </a:t>
            </a:r>
          </a:p>
          <a:p>
            <a:pPr marL="457200" indent="-457200">
              <a:buFont typeface="+mj-lt"/>
              <a:buAutoNum type="arabicPeriod"/>
            </a:pPr>
            <a:r>
              <a:rPr lang="en-US" dirty="0"/>
              <a:t>Tip number four, your password is for you only.</a:t>
            </a:r>
          </a:p>
          <a:p>
            <a:pPr marL="457200" indent="-457200">
              <a:buFont typeface="+mj-lt"/>
              <a:buAutoNum type="arabicPeriod"/>
            </a:pPr>
            <a:r>
              <a:rPr lang="en-US" dirty="0"/>
              <a:t>Additionally, avoid doing personal business on public computers and public networks, this makes it easier for hackers to access your information. </a:t>
            </a:r>
          </a:p>
        </p:txBody>
      </p:sp>
      <p:pic>
        <p:nvPicPr>
          <p:cNvPr id="4" name="Picture 3">
            <a:extLst>
              <a:ext uri="{FF2B5EF4-FFF2-40B4-BE49-F238E27FC236}">
                <a16:creationId xmlns:a16="http://schemas.microsoft.com/office/drawing/2014/main" id="{8DD9CDD8-322B-3949-944D-29C6F4D5835F}"/>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921" r="17778"/>
          <a:stretch/>
        </p:blipFill>
        <p:spPr>
          <a:xfrm>
            <a:off x="0" y="0"/>
            <a:ext cx="5301343" cy="6858000"/>
          </a:xfrm>
          <a:prstGeom prst="rect">
            <a:avLst/>
          </a:prstGeom>
        </p:spPr>
      </p:pic>
      <p:pic>
        <p:nvPicPr>
          <p:cNvPr id="6" name="Graphic 5">
            <a:extLst>
              <a:ext uri="{FF2B5EF4-FFF2-40B4-BE49-F238E27FC236}">
                <a16:creationId xmlns:a16="http://schemas.microsoft.com/office/drawing/2014/main" id="{38F97250-F1CC-C647-A1BE-4D21387A6A8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638773" y="4750411"/>
            <a:ext cx="1638300" cy="1733550"/>
          </a:xfrm>
          <a:prstGeom prst="rect">
            <a:avLst/>
          </a:prstGeom>
        </p:spPr>
      </p:pic>
    </p:spTree>
    <p:extLst>
      <p:ext uri="{BB962C8B-B14F-4D97-AF65-F5344CB8AC3E}">
        <p14:creationId xmlns:p14="http://schemas.microsoft.com/office/powerpoint/2010/main" val="20924083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Try-it: Best practices for sharing information online</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016987"/>
          </a:xfrm>
        </p:spPr>
        <p:txBody>
          <a:bodyPr/>
          <a:lstStyle/>
          <a:p>
            <a:pPr marL="0" indent="0">
              <a:buNone/>
            </a:pPr>
            <a:r>
              <a:rPr lang="en-US" dirty="0"/>
              <a:t>What did you learn from this video? </a:t>
            </a:r>
          </a:p>
          <a:p>
            <a:pPr marL="0" indent="0">
              <a:buNone/>
            </a:pPr>
            <a:r>
              <a:rPr lang="en-US" dirty="0"/>
              <a:t>Write down 1-3 things you will keep in mind when you share personal information online.</a:t>
            </a:r>
          </a:p>
        </p:txBody>
      </p:sp>
      <p:pic>
        <p:nvPicPr>
          <p:cNvPr id="6" name="Picture 5">
            <a:extLst>
              <a:ext uri="{FF2B5EF4-FFF2-40B4-BE49-F238E27FC236}">
                <a16:creationId xmlns:a16="http://schemas.microsoft.com/office/drawing/2014/main" id="{EA62094E-BFD9-F543-92AB-E3FC3B96B2BB}"/>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210" r="1270"/>
          <a:stretch/>
        </p:blipFill>
        <p:spPr>
          <a:xfrm>
            <a:off x="0" y="0"/>
            <a:ext cx="5312229" cy="6858000"/>
          </a:xfrm>
          <a:prstGeom prst="rect">
            <a:avLst/>
          </a:prstGeom>
        </p:spPr>
      </p:pic>
      <p:pic>
        <p:nvPicPr>
          <p:cNvPr id="5" name="Graphic 4">
            <a:extLst>
              <a:ext uri="{FF2B5EF4-FFF2-40B4-BE49-F238E27FC236}">
                <a16:creationId xmlns:a16="http://schemas.microsoft.com/office/drawing/2014/main" id="{7612A90E-B880-E742-AF86-6C6A161E1587}"/>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777020" y="4274821"/>
            <a:ext cx="1965960" cy="1965960"/>
          </a:xfrm>
          <a:prstGeom prst="rect">
            <a:avLst/>
          </a:prstGeom>
        </p:spPr>
      </p:pic>
    </p:spTree>
    <p:extLst>
      <p:ext uri="{BB962C8B-B14F-4D97-AF65-F5344CB8AC3E}">
        <p14:creationId xmlns:p14="http://schemas.microsoft.com/office/powerpoint/2010/main" val="28079095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Best practices for managing your digital footprint</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947357"/>
          </a:xfrm>
        </p:spPr>
        <p:txBody>
          <a:bodyPr/>
          <a:lstStyle/>
          <a:p>
            <a:pPr marL="0" indent="0">
              <a:buNone/>
            </a:pPr>
            <a:r>
              <a:rPr lang="en-US" dirty="0"/>
              <a:t>If you use the internet, you should be aware of your digital footprint. Just like physical footprints that show someone steps on a dirt path, your digital footprint is a history of all the activity you do online. </a:t>
            </a:r>
          </a:p>
          <a:p>
            <a:pPr marL="457200" indent="-457200">
              <a:buFont typeface="+mj-lt"/>
              <a:buAutoNum type="arabicPeriod"/>
            </a:pPr>
            <a:r>
              <a:rPr lang="en-US" dirty="0"/>
              <a:t>Tip number one, know what your footprint says about you. </a:t>
            </a:r>
          </a:p>
          <a:p>
            <a:pPr marL="457200" indent="-457200">
              <a:buFont typeface="+mj-lt"/>
              <a:buAutoNum type="arabicPeriod"/>
            </a:pPr>
            <a:r>
              <a:rPr lang="en-US" dirty="0"/>
              <a:t>Tip number two, Manage your privacy settings. </a:t>
            </a:r>
          </a:p>
          <a:p>
            <a:pPr marL="457200" indent="-457200">
              <a:buFont typeface="+mj-lt"/>
              <a:buAutoNum type="arabicPeriod"/>
            </a:pPr>
            <a:r>
              <a:rPr lang="en-US" dirty="0"/>
              <a:t>Tip number three, Manage your cookies.</a:t>
            </a:r>
          </a:p>
          <a:p>
            <a:pPr marL="457200" indent="-457200">
              <a:buFont typeface="+mj-lt"/>
              <a:buAutoNum type="arabicPeriod"/>
            </a:pPr>
            <a:r>
              <a:rPr lang="en-US" dirty="0"/>
              <a:t>Tip number four, think before you share.</a:t>
            </a:r>
          </a:p>
          <a:p>
            <a:pPr marL="0" indent="0">
              <a:buNone/>
            </a:pPr>
            <a:r>
              <a:rPr lang="en-US" dirty="0"/>
              <a:t>Your digital footprint can live forever. Keep these tips in mind to make sure you're happy with your digital footprint and how it is used. </a:t>
            </a:r>
          </a:p>
        </p:txBody>
      </p:sp>
      <p:pic>
        <p:nvPicPr>
          <p:cNvPr id="9" name="Picture 8">
            <a:extLst>
              <a:ext uri="{FF2B5EF4-FFF2-40B4-BE49-F238E27FC236}">
                <a16:creationId xmlns:a16="http://schemas.microsoft.com/office/drawing/2014/main" id="{0772FBF9-4927-45E3-A1E4-4F53170AD6CB}"/>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3526" r="15411"/>
          <a:stretch/>
        </p:blipFill>
        <p:spPr>
          <a:xfrm>
            <a:off x="0" y="0"/>
            <a:ext cx="5312229" cy="6858000"/>
          </a:xfrm>
          <a:prstGeom prst="rect">
            <a:avLst/>
          </a:prstGeom>
        </p:spPr>
      </p:pic>
      <p:sp>
        <p:nvSpPr>
          <p:cNvPr id="7" name="Rectangle 6">
            <a:extLst>
              <a:ext uri="{FF2B5EF4-FFF2-40B4-BE49-F238E27FC236}">
                <a16:creationId xmlns:a16="http://schemas.microsoft.com/office/drawing/2014/main" id="{1E411B00-E58C-424C-BEE6-BACD2C09778A}"/>
              </a:ext>
              <a:ext uri="{C183D7F6-B498-43B3-948B-1728B52AA6E4}">
                <adec:decorative xmlns:adec="http://schemas.microsoft.com/office/drawing/2017/decorative" val="1"/>
              </a:ext>
            </a:extLst>
          </p:cNvPr>
          <p:cNvSpPr/>
          <p:nvPr/>
        </p:nvSpPr>
        <p:spPr>
          <a:xfrm>
            <a:off x="0" y="0"/>
            <a:ext cx="2319867" cy="6858000"/>
          </a:xfrm>
          <a:prstGeom prst="rect">
            <a:avLst/>
          </a:prstGeom>
          <a:gradFill>
            <a:gsLst>
              <a:gs pos="0">
                <a:schemeClr val="bg1">
                  <a:alpha val="9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Graphic 4">
            <a:extLst>
              <a:ext uri="{FF2B5EF4-FFF2-40B4-BE49-F238E27FC236}">
                <a16:creationId xmlns:a16="http://schemas.microsoft.com/office/drawing/2014/main" id="{06128C33-964B-484D-BF97-784318A26F8C}"/>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38467" y="857566"/>
            <a:ext cx="819150" cy="2876550"/>
          </a:xfrm>
          <a:prstGeom prst="rect">
            <a:avLst/>
          </a:prstGeom>
        </p:spPr>
      </p:pic>
    </p:spTree>
    <p:extLst>
      <p:ext uri="{BB962C8B-B14F-4D97-AF65-F5344CB8AC3E}">
        <p14:creationId xmlns:p14="http://schemas.microsoft.com/office/powerpoint/2010/main" val="42448322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online safety and privacy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979436"/>
          </a:xfrm>
        </p:spPr>
        <p:txBody>
          <a:bodyPr/>
          <a:lstStyle/>
          <a:p>
            <a:pPr marL="0" indent="0">
              <a:buNone/>
            </a:pPr>
            <a:r>
              <a:rPr lang="en-US" dirty="0">
                <a:latin typeface="+mn-lt"/>
              </a:rPr>
              <a:t>Which of the following components should you look for in the URL of a webpage, to make sure you’re on a secure site? </a:t>
            </a:r>
            <a:endParaRPr lang="en-US" dirty="0">
              <a:solidFill>
                <a:srgbClr val="0D0D0D"/>
              </a:solidFill>
              <a:latin typeface="+mn-lt"/>
            </a:endParaRPr>
          </a:p>
          <a:p>
            <a:pPr marL="722313" lvl="1" indent="-457200" fontAlgn="base">
              <a:buFont typeface="+mj-lt"/>
              <a:buAutoNum type="alphaLcParenR"/>
            </a:pPr>
            <a:r>
              <a:rPr lang="en-US" dirty="0">
                <a:solidFill>
                  <a:srgbClr val="0D0D0D"/>
                </a:solidFill>
                <a:latin typeface="+mn-lt"/>
              </a:rPr>
              <a:t>http </a:t>
            </a:r>
          </a:p>
          <a:p>
            <a:pPr marL="722313" lvl="1" indent="-457200" fontAlgn="base">
              <a:buFont typeface="+mj-lt"/>
              <a:buAutoNum type="alphaLcParenR"/>
            </a:pPr>
            <a:r>
              <a:rPr lang="en-US" dirty="0">
                <a:solidFill>
                  <a:srgbClr val="0D0D0D"/>
                </a:solidFill>
                <a:latin typeface="+mn-lt"/>
              </a:rPr>
              <a:t>secure </a:t>
            </a:r>
          </a:p>
          <a:p>
            <a:pPr marL="722313" lvl="1" indent="-457200" fontAlgn="base">
              <a:buFont typeface="+mj-lt"/>
              <a:buAutoNum type="alphaLcParenR"/>
            </a:pPr>
            <a:r>
              <a:rPr lang="en-US" dirty="0">
                <a:solidFill>
                  <a:srgbClr val="0D0D0D"/>
                </a:solidFill>
                <a:latin typeface="+mn-lt"/>
              </a:rPr>
              <a:t>https</a:t>
            </a:r>
          </a:p>
          <a:p>
            <a:pPr marL="722313" lvl="1" indent="-457200" fontAlgn="base">
              <a:buFont typeface="+mj-lt"/>
              <a:buAutoNum type="alphaLcParenR"/>
            </a:pPr>
            <a:r>
              <a:rPr lang="en-US" dirty="0" err="1">
                <a:solidFill>
                  <a:srgbClr val="0D0D0D"/>
                </a:solidFill>
                <a:latin typeface="+mn-lt"/>
              </a:rPr>
              <a:t>ssh</a:t>
            </a:r>
            <a:r>
              <a:rPr lang="en-US" dirty="0">
                <a:solidFill>
                  <a:srgbClr val="0D0D0D"/>
                </a:solidFill>
                <a:latin typeface="+mn-lt"/>
              </a:rPr>
              <a:t> </a:t>
            </a:r>
          </a:p>
        </p:txBody>
      </p:sp>
    </p:spTree>
    <p:extLst>
      <p:ext uri="{BB962C8B-B14F-4D97-AF65-F5344CB8AC3E}">
        <p14:creationId xmlns:p14="http://schemas.microsoft.com/office/powerpoint/2010/main" val="15458883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Office Theme">
  <a:themeElements>
    <a:clrScheme name="Microsoft_colors">
      <a:dk1>
        <a:sysClr val="windowText" lastClr="000000"/>
      </a:dk1>
      <a:lt1>
        <a:sysClr val="window" lastClr="FFFFFF"/>
      </a:lt1>
      <a:dk2>
        <a:srgbClr val="12121E"/>
      </a:dk2>
      <a:lt2>
        <a:srgbClr val="F2F2F2"/>
      </a:lt2>
      <a:accent1>
        <a:srgbClr val="00BCF2"/>
      </a:accent1>
      <a:accent2>
        <a:srgbClr val="D83B01"/>
      </a:accent2>
      <a:accent3>
        <a:srgbClr val="E3008C"/>
      </a:accent3>
      <a:accent4>
        <a:srgbClr val="107C10"/>
      </a:accent4>
      <a:accent5>
        <a:srgbClr val="B4A0FF"/>
      </a:accent5>
      <a:accent6>
        <a:srgbClr val="BAD80A"/>
      </a:accent6>
      <a:hlink>
        <a:srgbClr val="0078D4"/>
      </a:hlink>
      <a:folHlink>
        <a:srgbClr val="00BCF2"/>
      </a:folHlink>
    </a:clrScheme>
    <a:fontScheme name="Custom 1">
      <a:majorFont>
        <a:latin typeface="Segoe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33781529_Tech pitch deck_RVA_v5" id="{A2EB78D0-E53B-4F6A-BDEB-161D0EE79897}" vid="{43D59DC8-94C0-4D1D-B6DD-8A7938E09C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718784B0AE4C4EAC45D2C9A7386D53" ma:contentTypeVersion="13" ma:contentTypeDescription="Create a new document." ma:contentTypeScope="" ma:versionID="eaae070d4dfd93efd9f657264c004cae">
  <xsd:schema xmlns:xsd="http://www.w3.org/2001/XMLSchema" xmlns:xs="http://www.w3.org/2001/XMLSchema" xmlns:p="http://schemas.microsoft.com/office/2006/metadata/properties" xmlns:ns2="7993e83b-29b8-4f62-8712-94b0a94aea83" xmlns:ns3="72ed101c-fa9b-4da6-b4f4-5ea289c90ab6" targetNamespace="http://schemas.microsoft.com/office/2006/metadata/properties" ma:root="true" ma:fieldsID="08c0a0c89eb36c03e1969459250fc00d" ns2:_="" ns3:_="">
    <xsd:import namespace="7993e83b-29b8-4f62-8712-94b0a94aea83"/>
    <xsd:import namespace="72ed101c-fa9b-4da6-b4f4-5ea289c90a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3e83b-29b8-4f62-8712-94b0a94aea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ed101c-fa9b-4da6-b4f4-5ea289c90a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Transcript xmlns="7993e83b-29b8-4f62-8712-94b0a94aea83" xsi:nil="true"/>
  </documentManagement>
</p:properties>
</file>

<file path=customXml/itemProps1.xml><?xml version="1.0" encoding="utf-8"?>
<ds:datastoreItem xmlns:ds="http://schemas.openxmlformats.org/officeDocument/2006/customXml" ds:itemID="{D7D35D68-0F51-488C-BC97-833D54648AA0}"/>
</file>

<file path=customXml/itemProps2.xml><?xml version="1.0" encoding="utf-8"?>
<ds:datastoreItem xmlns:ds="http://schemas.openxmlformats.org/officeDocument/2006/customXml" ds:itemID="{E02B71B8-65CA-4BB7-92E9-92E89AA26402}"/>
</file>

<file path=customXml/itemProps3.xml><?xml version="1.0" encoding="utf-8"?>
<ds:datastoreItem xmlns:ds="http://schemas.openxmlformats.org/officeDocument/2006/customXml" ds:itemID="{8CA3D58B-FBDE-4055-8313-3848AE8927FB}"/>
</file>

<file path=docProps/app.xml><?xml version="1.0" encoding="utf-8"?>
<Properties xmlns="http://schemas.openxmlformats.org/officeDocument/2006/extended-properties" xmlns:vt="http://schemas.openxmlformats.org/officeDocument/2006/docPropsVTypes">
  <Template>21C WWL PP_lesson_presentation_template (2)</Template>
  <TotalTime>0</TotalTime>
  <Words>1121</Words>
  <Application>Microsoft Office PowerPoint</Application>
  <PresentationFormat>Widescreen</PresentationFormat>
  <Paragraphs>125</Paragraphs>
  <Slides>22</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Segoe Semibold</vt:lpstr>
      <vt:lpstr>Segoe UI</vt:lpstr>
      <vt:lpstr>Wingdings</vt:lpstr>
      <vt:lpstr>Office Theme</vt:lpstr>
      <vt:lpstr>Lesson guide</vt:lpstr>
      <vt:lpstr>Participate safely and responsibly online</vt:lpstr>
      <vt:lpstr>PowerPoint Presentation</vt:lpstr>
      <vt:lpstr>Online safety and privacy  </vt:lpstr>
      <vt:lpstr>Tips: Communicate safely online</vt:lpstr>
      <vt:lpstr>Tips: Create strong passwords</vt:lpstr>
      <vt:lpstr>Try-it: Best practices for sharing information online</vt:lpstr>
      <vt:lpstr>Best practices for managing your digital footprint</vt:lpstr>
      <vt:lpstr>Knowledge check question – online safety and privacy  </vt:lpstr>
      <vt:lpstr>Knowledge check question – online safety and privacy  </vt:lpstr>
      <vt:lpstr>Knowledge check question – online safety and privacy  </vt:lpstr>
      <vt:lpstr>Knowledge check question – online safety and privacy   </vt:lpstr>
      <vt:lpstr>Knowledge check question – online safety and privacy  </vt:lpstr>
      <vt:lpstr>Knowledge check question – online safety and privacy  </vt:lpstr>
      <vt:lpstr>Online civility  </vt:lpstr>
      <vt:lpstr>Best practices for using information found online</vt:lpstr>
      <vt:lpstr>Best practices for  promoting digital civility online</vt:lpstr>
      <vt:lpstr>Knowledge check question – online civility</vt:lpstr>
      <vt:lpstr>Knowledge check question – online civility</vt:lpstr>
      <vt:lpstr>Knowledge check question – online civility</vt:lpstr>
      <vt:lpstr>Knowledge check question – online civility</vt:lpstr>
      <vt:lpstr>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2020-02-09T03:52:56Z</dcterms:created>
  <dcterms:modified xsi:type="dcterms:W3CDTF">2020-02-24T21:35:07Z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0x010100FB718784B0AE4C4EAC45D2C9A7386D53</vt:lpwstr>
  </property>
</Properties>
</file>